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1" autoAdjust="0"/>
    <p:restoredTop sz="94660"/>
  </p:normalViewPr>
  <p:slideViewPr>
    <p:cSldViewPr snapToGrid="0">
      <p:cViewPr varScale="1">
        <p:scale>
          <a:sx n="76" d="100"/>
          <a:sy n="76" d="100"/>
        </p:scale>
        <p:origin x="96"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11/18/2016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5518A9-B687-4302-9395-2322403C6656}" type="datetimeFigureOut">
              <a:rPr lang="en-US" dirty="0"/>
              <a:t>11/18/2016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9A684-0CB7-41E9-A4DF-5D1C2CA5BF6F}" type="datetimeFigureOut">
              <a:rPr lang="en-US" dirty="0"/>
              <a:t>11/18/2016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DD7C35-9E19-4518-A4B2-3B09CD8CC756}" type="datetimeFigureOut">
              <a:rPr lang="en-US" dirty="0"/>
              <a:t>11/18/2016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196DA8-8897-4DDF-BFB6-5D83863C837A}" type="datetimeFigureOut">
              <a:rPr lang="en-US" dirty="0"/>
              <a:t>11/18/2016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CBBA708-C5F0-412D-90E2-1919F0D196AE}" type="datetimeFigureOut">
              <a:rPr lang="en-US" dirty="0"/>
              <a:t>11/18/2016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9C8F8FA-EF43-4642-9368-3F4E33039BD9}" type="datetimeFigureOut">
              <a:rPr lang="en-US" dirty="0"/>
              <a:t>11/18/2016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t>11/18/2016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t>11/18/2016</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11/18/2016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B9C5D3-0140-4E75-8D7F-C0623D06DFD7}" type="datetimeFigureOut">
              <a:rPr lang="en-US" dirty="0"/>
              <a:t>11/18/2016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11/18/2016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11/18/2016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11/18/2016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11/18/2016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AE0757-B101-4811-9189-10EB2F458E2D}" type="datetimeFigureOut">
              <a:rPr lang="en-US" dirty="0"/>
              <a:t>11/18/2016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DC078-589F-40E3-816C-EE21D62B5BBA}" type="datetimeFigureOut">
              <a:rPr lang="en-US" dirty="0"/>
              <a:t>11/18/2016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11/18/2016</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Architectural Wonders Of The Ancient World</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4492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The Parthenon - Greece</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0" y="1981200"/>
            <a:ext cx="6350000" cy="4762500"/>
          </a:xfrm>
          <a:prstGeom prst="rect">
            <a:avLst/>
          </a:prstGeom>
        </p:spPr>
      </p:pic>
      <p:sp>
        <p:nvSpPr>
          <p:cNvPr id="5" name="Rectangle 4"/>
          <p:cNvSpPr/>
          <p:nvPr/>
        </p:nvSpPr>
        <p:spPr>
          <a:xfrm>
            <a:off x="6350000" y="2130842"/>
            <a:ext cx="5842000" cy="4219158"/>
          </a:xfrm>
          <a:prstGeom prst="rect">
            <a:avLst/>
          </a:prstGeom>
        </p:spPr>
        <p:txBody>
          <a:bodyPr wrap="square">
            <a:spAutoFit/>
          </a:bodyPr>
          <a:lstStyle/>
          <a:p>
            <a:r>
              <a:rPr lang="en-US" dirty="0"/>
              <a:t>One of the most popular attractions in Greece, the Parthenon was built around 438 B.C. Although it served as a temple at certain points in history, it was originally built as a fortress and was also converted into a Christian church at some point, too. The construction of this immense building, most commonly known as the Temple of Athena, is extremely impressive when you consider the fact that all the stones used to build it were carried and laid in place by hand. The architecture of the Parthenon is impressive, as well. In building several tapered columns, the entire temple looks straighter than it actually is, a clever illusion used by the Parthenon's designers that still fools the eyes of many today.</a:t>
            </a:r>
          </a:p>
          <a:p>
            <a:endParaRPr lang="en-US" dirty="0"/>
          </a:p>
        </p:txBody>
      </p:sp>
    </p:spTree>
    <p:extLst>
      <p:ext uri="{BB962C8B-B14F-4D97-AF65-F5344CB8AC3E}">
        <p14:creationId xmlns:p14="http://schemas.microsoft.com/office/powerpoint/2010/main" val="2572561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Borobudur - Indonesia</a:t>
            </a:r>
          </a:p>
        </p:txBody>
      </p:sp>
      <p:pic>
        <p:nvPicPr>
          <p:cNvPr id="4" name="Content Placeholder 3"/>
          <p:cNvPicPr>
            <a:picLocks noGrp="1" noChangeAspect="1"/>
          </p:cNvPicPr>
          <p:nvPr>
            <p:ph idx="1"/>
          </p:nvPr>
        </p:nvPicPr>
        <p:blipFill>
          <a:blip r:embed="rId2"/>
          <a:stretch>
            <a:fillRect/>
          </a:stretch>
        </p:blipFill>
        <p:spPr>
          <a:xfrm>
            <a:off x="-1" y="1981200"/>
            <a:ext cx="6502400" cy="4876800"/>
          </a:xfrm>
          <a:prstGeom prst="rect">
            <a:avLst/>
          </a:prstGeom>
        </p:spPr>
      </p:pic>
      <p:sp>
        <p:nvSpPr>
          <p:cNvPr id="5" name="Rectangle 4"/>
          <p:cNvSpPr/>
          <p:nvPr/>
        </p:nvSpPr>
        <p:spPr>
          <a:xfrm>
            <a:off x="6642100" y="2250639"/>
            <a:ext cx="5549900" cy="3477875"/>
          </a:xfrm>
          <a:prstGeom prst="rect">
            <a:avLst/>
          </a:prstGeom>
        </p:spPr>
        <p:txBody>
          <a:bodyPr wrap="square">
            <a:spAutoFit/>
          </a:bodyPr>
          <a:lstStyle/>
          <a:p>
            <a:r>
              <a:rPr lang="en-US" sz="2000" dirty="0"/>
              <a:t>This 9th century Buddhist temple is the largest in the world. A UNESCO World Heritage Site, this remarkable landmark contains over 500 Buddha statues, and some very ornate and striking designs. Completed around the year 825 A.D., Borobudur is still a popular pilgrimage site. The immense temple was actually lost under volcanic ash, until it was rediscovered and excavated in the early 1800s. How it disappeared still remains a mystery.</a:t>
            </a:r>
          </a:p>
        </p:txBody>
      </p:sp>
    </p:spTree>
    <p:extLst>
      <p:ext uri="{BB962C8B-B14F-4D97-AF65-F5344CB8AC3E}">
        <p14:creationId xmlns:p14="http://schemas.microsoft.com/office/powerpoint/2010/main" val="781659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Leshan</a:t>
            </a:r>
            <a:r>
              <a:rPr lang="en-US" dirty="0"/>
              <a:t> Giant Buddha, Sichuan, China</a:t>
            </a:r>
          </a:p>
        </p:txBody>
      </p:sp>
      <p:pic>
        <p:nvPicPr>
          <p:cNvPr id="4" name="Content Placeholder 3"/>
          <p:cNvPicPr>
            <a:picLocks noGrp="1" noChangeAspect="1"/>
          </p:cNvPicPr>
          <p:nvPr>
            <p:ph idx="1"/>
          </p:nvPr>
        </p:nvPicPr>
        <p:blipFill>
          <a:blip r:embed="rId2"/>
          <a:stretch>
            <a:fillRect/>
          </a:stretch>
        </p:blipFill>
        <p:spPr>
          <a:xfrm>
            <a:off x="-1" y="1968500"/>
            <a:ext cx="6519333" cy="4889500"/>
          </a:xfrm>
          <a:prstGeom prst="rect">
            <a:avLst/>
          </a:prstGeom>
        </p:spPr>
      </p:pic>
      <p:sp>
        <p:nvSpPr>
          <p:cNvPr id="5" name="Rectangle 4"/>
          <p:cNvSpPr/>
          <p:nvPr/>
        </p:nvSpPr>
        <p:spPr>
          <a:xfrm>
            <a:off x="6519332" y="2104926"/>
            <a:ext cx="5672668" cy="4524315"/>
          </a:xfrm>
          <a:prstGeom prst="rect">
            <a:avLst/>
          </a:prstGeom>
        </p:spPr>
        <p:txBody>
          <a:bodyPr wrap="square">
            <a:spAutoFit/>
          </a:bodyPr>
          <a:lstStyle/>
          <a:p>
            <a:r>
              <a:rPr lang="en-US" sz="2400" dirty="0"/>
              <a:t>The famous 71 meters (233 feet) tall statue is carved out of a cliff face. It shows a seated Buddha with his hands on his knees. This statue is the tallest statue of the Buddha and the shoulders are 28 meters wide. The smallest toenail can easily seat a person and the 7 meters wide ear can accommodate two people . The head of the </a:t>
            </a:r>
            <a:r>
              <a:rPr lang="en-US" sz="2400" dirty="0" err="1"/>
              <a:t>Leshan</a:t>
            </a:r>
            <a:r>
              <a:rPr lang="en-US" sz="2400" dirty="0"/>
              <a:t> Buddha is 14.7 meters tall and 10 meters wide and is covered with 1,021 buns of curly hair.</a:t>
            </a:r>
          </a:p>
        </p:txBody>
      </p:sp>
    </p:spTree>
    <p:extLst>
      <p:ext uri="{BB962C8B-B14F-4D97-AF65-F5344CB8AC3E}">
        <p14:creationId xmlns:p14="http://schemas.microsoft.com/office/powerpoint/2010/main" val="3547840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1" y="753228"/>
            <a:ext cx="9925882" cy="1080938"/>
          </a:xfrm>
        </p:spPr>
        <p:txBody>
          <a:bodyPr/>
          <a:lstStyle/>
          <a:p>
            <a:r>
              <a:rPr lang="en-US" dirty="0" err="1"/>
              <a:t>Derinkuyu's</a:t>
            </a:r>
            <a:r>
              <a:rPr lang="en-US" dirty="0"/>
              <a:t> Massive, Ancient Underground City</a:t>
            </a:r>
          </a:p>
        </p:txBody>
      </p:sp>
      <p:pic>
        <p:nvPicPr>
          <p:cNvPr id="4" name="Content Placeholder 3"/>
          <p:cNvPicPr>
            <a:picLocks noGrp="1" noChangeAspect="1"/>
          </p:cNvPicPr>
          <p:nvPr>
            <p:ph idx="1"/>
          </p:nvPr>
        </p:nvPicPr>
        <p:blipFill>
          <a:blip r:embed="rId2"/>
          <a:stretch>
            <a:fillRect/>
          </a:stretch>
        </p:blipFill>
        <p:spPr>
          <a:xfrm>
            <a:off x="0" y="1983580"/>
            <a:ext cx="7778328" cy="4874419"/>
          </a:xfrm>
          <a:prstGeom prst="rect">
            <a:avLst/>
          </a:prstGeom>
        </p:spPr>
      </p:pic>
      <p:sp>
        <p:nvSpPr>
          <p:cNvPr id="5" name="Rectangle 4"/>
          <p:cNvSpPr/>
          <p:nvPr/>
        </p:nvSpPr>
        <p:spPr>
          <a:xfrm>
            <a:off x="7778328" y="2085539"/>
            <a:ext cx="4413672" cy="4708981"/>
          </a:xfrm>
          <a:prstGeom prst="rect">
            <a:avLst/>
          </a:prstGeom>
        </p:spPr>
        <p:txBody>
          <a:bodyPr wrap="square">
            <a:spAutoFit/>
          </a:bodyPr>
          <a:lstStyle/>
          <a:p>
            <a:r>
              <a:rPr lang="en-US" sz="2000" dirty="0"/>
              <a:t>The city was probably used as a giant bunker to protect its inhabitants from either war or natural disaster, but its architects were clearly determined to make it the most comfortable doomsday bunker ever. It had access to fresh flowing water -- the wells were not connected with the surface to prevent poisoning by crafty land dwellers. It also has individual quarters, shops, communal rooms, tombs, arsenals, livestock, and escape routes. There's even a school, complete with a study room.</a:t>
            </a:r>
          </a:p>
        </p:txBody>
      </p:sp>
    </p:spTree>
    <p:extLst>
      <p:ext uri="{BB962C8B-B14F-4D97-AF65-F5344CB8AC3E}">
        <p14:creationId xmlns:p14="http://schemas.microsoft.com/office/powerpoint/2010/main" val="1698250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753228"/>
            <a:ext cx="10141782" cy="1080938"/>
          </a:xfrm>
        </p:spPr>
        <p:txBody>
          <a:bodyPr/>
          <a:lstStyle/>
          <a:p>
            <a:r>
              <a:rPr lang="en-US" dirty="0"/>
              <a:t> The Ancient </a:t>
            </a:r>
            <a:r>
              <a:rPr lang="en-US" dirty="0" err="1"/>
              <a:t>Marib</a:t>
            </a:r>
            <a:r>
              <a:rPr lang="en-US" dirty="0"/>
              <a:t> Dam Worked for 1,000 Years</a:t>
            </a:r>
          </a:p>
        </p:txBody>
      </p:sp>
      <p:pic>
        <p:nvPicPr>
          <p:cNvPr id="4" name="Content Placeholder 3"/>
          <p:cNvPicPr>
            <a:picLocks noGrp="1" noChangeAspect="1"/>
          </p:cNvPicPr>
          <p:nvPr>
            <p:ph idx="1"/>
          </p:nvPr>
        </p:nvPicPr>
        <p:blipFill>
          <a:blip r:embed="rId2"/>
          <a:stretch>
            <a:fillRect/>
          </a:stretch>
        </p:blipFill>
        <p:spPr>
          <a:xfrm>
            <a:off x="0" y="1594644"/>
            <a:ext cx="12192000" cy="4057338"/>
          </a:xfrm>
          <a:prstGeom prst="rect">
            <a:avLst/>
          </a:prstGeom>
        </p:spPr>
      </p:pic>
      <p:sp>
        <p:nvSpPr>
          <p:cNvPr id="5" name="Rectangle 4"/>
          <p:cNvSpPr/>
          <p:nvPr/>
        </p:nvSpPr>
        <p:spPr>
          <a:xfrm>
            <a:off x="0" y="5651982"/>
            <a:ext cx="12192000" cy="1200329"/>
          </a:xfrm>
          <a:prstGeom prst="rect">
            <a:avLst/>
          </a:prstGeom>
        </p:spPr>
        <p:txBody>
          <a:bodyPr wrap="square">
            <a:spAutoFit/>
          </a:bodyPr>
          <a:lstStyle/>
          <a:p>
            <a:r>
              <a:rPr lang="en-US" dirty="0"/>
              <a:t>The dam, which was cheated out of being one of the "official" Seven Wonders of the World, was </a:t>
            </a:r>
            <a:r>
              <a:rPr lang="en-US" dirty="0" smtClean="0"/>
              <a:t>regarded </a:t>
            </a:r>
            <a:r>
              <a:rPr lang="en-US" dirty="0"/>
              <a:t>one of the greatest feats of engineering of the pre-industrial age. After all, building a dam isn't like putting a bunch of stone monoliths in a big circle. You have to have canals, gates, sluices, and spillways, and the whole thing has to be waterproof, or else everybody living on the wrong side of it might wake up drowned one morning.</a:t>
            </a:r>
          </a:p>
        </p:txBody>
      </p:sp>
    </p:spTree>
    <p:extLst>
      <p:ext uri="{BB962C8B-B14F-4D97-AF65-F5344CB8AC3E}">
        <p14:creationId xmlns:p14="http://schemas.microsoft.com/office/powerpoint/2010/main" val="3517066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err="1"/>
              <a:t>Pumapunku</a:t>
            </a:r>
            <a:r>
              <a:rPr lang="en-US" dirty="0"/>
              <a:t> Is Made of Bizarrely Complex Interlocking Stones</a:t>
            </a:r>
          </a:p>
        </p:txBody>
      </p:sp>
      <p:pic>
        <p:nvPicPr>
          <p:cNvPr id="4" name="Content Placeholder 3"/>
          <p:cNvPicPr>
            <a:picLocks noGrp="1" noChangeAspect="1"/>
          </p:cNvPicPr>
          <p:nvPr>
            <p:ph idx="1"/>
          </p:nvPr>
        </p:nvPicPr>
        <p:blipFill>
          <a:blip r:embed="rId2"/>
          <a:stretch>
            <a:fillRect/>
          </a:stretch>
        </p:blipFill>
        <p:spPr>
          <a:xfrm>
            <a:off x="-1" y="1966119"/>
            <a:ext cx="7449565" cy="4891881"/>
          </a:xfrm>
          <a:prstGeom prst="rect">
            <a:avLst/>
          </a:prstGeom>
        </p:spPr>
      </p:pic>
      <p:sp>
        <p:nvSpPr>
          <p:cNvPr id="5" name="Rectangle 4"/>
          <p:cNvSpPr/>
          <p:nvPr/>
        </p:nvSpPr>
        <p:spPr>
          <a:xfrm>
            <a:off x="7449564" y="2117636"/>
            <a:ext cx="4742436" cy="4401205"/>
          </a:xfrm>
          <a:prstGeom prst="rect">
            <a:avLst/>
          </a:prstGeom>
        </p:spPr>
        <p:txBody>
          <a:bodyPr wrap="square">
            <a:spAutoFit/>
          </a:bodyPr>
          <a:lstStyle/>
          <a:p>
            <a:r>
              <a:rPr lang="en-US" sz="2000" dirty="0" err="1"/>
              <a:t>Pumapunku</a:t>
            </a:r>
            <a:r>
              <a:rPr lang="en-US" sz="2000" dirty="0"/>
              <a:t> is a city built by the </a:t>
            </a:r>
            <a:r>
              <a:rPr lang="en-US" sz="2000" dirty="0" err="1"/>
              <a:t>Tiwanaku</a:t>
            </a:r>
            <a:r>
              <a:rPr lang="en-US" sz="2000" dirty="0"/>
              <a:t> people of ancient Bolivia. What sets it apart from just any old ancient city is the almost weird precision of the stonework that would make modern builders envious. Using crude technology, they pioneered a kind of construction that used hundreds of large, identical building blocks to make buildings like you and I would make a house out of LEGO. To make cuts as straight and precise today, we'd reach for some kind of laser cutter. They used chisels and rulers</a:t>
            </a:r>
          </a:p>
        </p:txBody>
      </p:sp>
    </p:spTree>
    <p:extLst>
      <p:ext uri="{BB962C8B-B14F-4D97-AF65-F5344CB8AC3E}">
        <p14:creationId xmlns:p14="http://schemas.microsoft.com/office/powerpoint/2010/main" val="84708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575428"/>
            <a:ext cx="9613861" cy="1080938"/>
          </a:xfrm>
        </p:spPr>
        <p:txBody>
          <a:bodyPr/>
          <a:lstStyle/>
          <a:p>
            <a:r>
              <a:rPr lang="en-US" dirty="0" err="1"/>
              <a:t>Gobekli</a:t>
            </a:r>
            <a:r>
              <a:rPr lang="en-US" dirty="0"/>
              <a:t> </a:t>
            </a:r>
            <a:r>
              <a:rPr lang="en-US" dirty="0" err="1"/>
              <a:t>Tepe</a:t>
            </a:r>
            <a:r>
              <a:rPr lang="en-US" dirty="0"/>
              <a:t> Was Built Before Humans Knew How to Grow Food</a:t>
            </a:r>
          </a:p>
        </p:txBody>
      </p:sp>
      <p:pic>
        <p:nvPicPr>
          <p:cNvPr id="4" name="Content Placeholder 3"/>
          <p:cNvPicPr>
            <a:picLocks noGrp="1" noChangeAspect="1"/>
          </p:cNvPicPr>
          <p:nvPr>
            <p:ph idx="1"/>
          </p:nvPr>
        </p:nvPicPr>
        <p:blipFill>
          <a:blip r:embed="rId2"/>
          <a:stretch>
            <a:fillRect/>
          </a:stretch>
        </p:blipFill>
        <p:spPr>
          <a:xfrm>
            <a:off x="0" y="1656366"/>
            <a:ext cx="12192000" cy="4057338"/>
          </a:xfrm>
          <a:prstGeom prst="rect">
            <a:avLst/>
          </a:prstGeom>
        </p:spPr>
      </p:pic>
      <p:sp>
        <p:nvSpPr>
          <p:cNvPr id="5" name="Rectangle 4"/>
          <p:cNvSpPr/>
          <p:nvPr/>
        </p:nvSpPr>
        <p:spPr>
          <a:xfrm>
            <a:off x="0" y="5713704"/>
            <a:ext cx="12192000" cy="1015663"/>
          </a:xfrm>
          <a:prstGeom prst="rect">
            <a:avLst/>
          </a:prstGeom>
        </p:spPr>
        <p:txBody>
          <a:bodyPr wrap="square">
            <a:spAutoFit/>
          </a:bodyPr>
          <a:lstStyle/>
          <a:p>
            <a:r>
              <a:rPr lang="en-US" sz="2000" dirty="0" smtClean="0"/>
              <a:t>Surveyors </a:t>
            </a:r>
            <a:r>
              <a:rPr lang="en-US" sz="2000" dirty="0"/>
              <a:t>in Turkey found an ancient buried complex composed of huge stone pillars arranged in a circle like Stonehenge, some of them 30 feet tall. What really knocked the monocles out of their eyes, however, was that this was much older than Stonehenge ... 6,000 years older.</a:t>
            </a:r>
          </a:p>
        </p:txBody>
      </p:sp>
    </p:spTree>
    <p:extLst>
      <p:ext uri="{BB962C8B-B14F-4D97-AF65-F5344CB8AC3E}">
        <p14:creationId xmlns:p14="http://schemas.microsoft.com/office/powerpoint/2010/main" val="2662282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Conical Tower, Great Zimbabwe - 11-16th Century BC </a:t>
            </a:r>
          </a:p>
        </p:txBody>
      </p:sp>
      <p:pic>
        <p:nvPicPr>
          <p:cNvPr id="4" name="Content Placeholder 3"/>
          <p:cNvPicPr>
            <a:picLocks noGrp="1" noChangeAspect="1"/>
          </p:cNvPicPr>
          <p:nvPr>
            <p:ph idx="1"/>
          </p:nvPr>
        </p:nvPicPr>
        <p:blipFill>
          <a:blip r:embed="rId2"/>
          <a:stretch>
            <a:fillRect/>
          </a:stretch>
        </p:blipFill>
        <p:spPr>
          <a:xfrm>
            <a:off x="-1" y="2006600"/>
            <a:ext cx="6468533" cy="4851400"/>
          </a:xfrm>
          <a:prstGeom prst="rect">
            <a:avLst/>
          </a:prstGeom>
        </p:spPr>
      </p:pic>
      <p:sp>
        <p:nvSpPr>
          <p:cNvPr id="5" name="Rectangle 4"/>
          <p:cNvSpPr/>
          <p:nvPr/>
        </p:nvSpPr>
        <p:spPr>
          <a:xfrm>
            <a:off x="6468532" y="2193836"/>
            <a:ext cx="5723468" cy="3108543"/>
          </a:xfrm>
          <a:prstGeom prst="rect">
            <a:avLst/>
          </a:prstGeom>
        </p:spPr>
        <p:txBody>
          <a:bodyPr wrap="square">
            <a:spAutoFit/>
          </a:bodyPr>
          <a:lstStyle/>
          <a:p>
            <a:r>
              <a:rPr lang="en-US" sz="2800" dirty="0"/>
              <a:t>The Great Enclosure is composed of an inner wall, encircling a series of structures and a younger outer wall. The Conical Tower, 5.5 m (18 </a:t>
            </a:r>
            <a:r>
              <a:rPr lang="en-US" sz="2800" dirty="0" err="1"/>
              <a:t>ft</a:t>
            </a:r>
            <a:r>
              <a:rPr lang="en-US" sz="2800" dirty="0"/>
              <a:t>) in diameter and 9 m (30 </a:t>
            </a:r>
            <a:r>
              <a:rPr lang="en-US" sz="2800" dirty="0" err="1"/>
              <a:t>ft</a:t>
            </a:r>
            <a:r>
              <a:rPr lang="en-US" sz="2800" dirty="0"/>
              <a:t>) high, was constructed between the two walls.</a:t>
            </a:r>
          </a:p>
        </p:txBody>
      </p:sp>
    </p:spTree>
    <p:extLst>
      <p:ext uri="{BB962C8B-B14F-4D97-AF65-F5344CB8AC3E}">
        <p14:creationId xmlns:p14="http://schemas.microsoft.com/office/powerpoint/2010/main" val="3333513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Ishtar Gate, Babylon - 605-563 BC </a:t>
            </a:r>
            <a:endParaRPr lang="en-US" dirty="0"/>
          </a:p>
        </p:txBody>
      </p:sp>
      <p:pic>
        <p:nvPicPr>
          <p:cNvPr id="4" name="Content Placeholder 3"/>
          <p:cNvPicPr>
            <a:picLocks noGrp="1" noChangeAspect="1"/>
          </p:cNvPicPr>
          <p:nvPr>
            <p:ph idx="1"/>
          </p:nvPr>
        </p:nvPicPr>
        <p:blipFill>
          <a:blip r:embed="rId2"/>
          <a:stretch>
            <a:fillRect/>
          </a:stretch>
        </p:blipFill>
        <p:spPr>
          <a:xfrm>
            <a:off x="0" y="2006600"/>
            <a:ext cx="5606945" cy="4851400"/>
          </a:xfrm>
          <a:prstGeom prst="rect">
            <a:avLst/>
          </a:prstGeom>
        </p:spPr>
      </p:pic>
      <p:sp>
        <p:nvSpPr>
          <p:cNvPr id="5" name="Rectangle 4"/>
          <p:cNvSpPr/>
          <p:nvPr/>
        </p:nvSpPr>
        <p:spPr>
          <a:xfrm>
            <a:off x="5606945" y="2006600"/>
            <a:ext cx="6585055" cy="4154984"/>
          </a:xfrm>
          <a:prstGeom prst="rect">
            <a:avLst/>
          </a:prstGeom>
        </p:spPr>
        <p:txBody>
          <a:bodyPr wrap="square">
            <a:spAutoFit/>
          </a:bodyPr>
          <a:lstStyle/>
          <a:p>
            <a:r>
              <a:rPr lang="en-US" sz="2400" dirty="0"/>
              <a:t>Dedicated to the Babylonian goddess Ishtar, the gate was constructed using glazed brick with alternating rows of bas-relief </a:t>
            </a:r>
            <a:r>
              <a:rPr lang="en-US" sz="2400" dirty="0" smtClean="0"/>
              <a:t>dragons </a:t>
            </a:r>
            <a:r>
              <a:rPr lang="en-US" sz="2400" dirty="0"/>
              <a:t>and </a:t>
            </a:r>
            <a:r>
              <a:rPr lang="en-US" sz="2400" dirty="0" smtClean="0"/>
              <a:t>bulls, </a:t>
            </a:r>
            <a:r>
              <a:rPr lang="en-US" sz="2400" dirty="0"/>
              <a:t>symbolizing the gods </a:t>
            </a:r>
            <a:r>
              <a:rPr lang="en-US" sz="2400" dirty="0" err="1"/>
              <a:t>Marduk</a:t>
            </a:r>
            <a:r>
              <a:rPr lang="en-US" sz="2400" dirty="0"/>
              <a:t> and Adad respectively. The roof and doors of the gate were of cedar, according to the dedication plaque. The gate was covered in lapis lazuli, a deep-blue semi-precious stone that was revered in antiquity due to its vibrancy. These blue glazed bricks would have given the façade a jewel-like shine. </a:t>
            </a:r>
          </a:p>
        </p:txBody>
      </p:sp>
    </p:spTree>
    <p:extLst>
      <p:ext uri="{BB962C8B-B14F-4D97-AF65-F5344CB8AC3E}">
        <p14:creationId xmlns:p14="http://schemas.microsoft.com/office/powerpoint/2010/main" val="3671848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Achaemenid Tombs, </a:t>
            </a:r>
            <a:r>
              <a:rPr lang="en-US" dirty="0" err="1"/>
              <a:t>Naksh-Rutsam</a:t>
            </a:r>
            <a:r>
              <a:rPr lang="en-US" dirty="0"/>
              <a:t>, Iran - 5th Century BC </a:t>
            </a:r>
          </a:p>
        </p:txBody>
      </p:sp>
      <p:pic>
        <p:nvPicPr>
          <p:cNvPr id="6" name="Content Placeholder 5"/>
          <p:cNvPicPr>
            <a:picLocks noGrp="1" noChangeAspect="1"/>
          </p:cNvPicPr>
          <p:nvPr>
            <p:ph idx="1"/>
          </p:nvPr>
        </p:nvPicPr>
        <p:blipFill>
          <a:blip r:embed="rId2"/>
          <a:stretch>
            <a:fillRect/>
          </a:stretch>
        </p:blipFill>
        <p:spPr>
          <a:xfrm>
            <a:off x="-1" y="1981200"/>
            <a:ext cx="7365549" cy="4876800"/>
          </a:xfrm>
          <a:prstGeom prst="rect">
            <a:avLst/>
          </a:prstGeom>
        </p:spPr>
      </p:pic>
      <p:sp>
        <p:nvSpPr>
          <p:cNvPr id="7" name="Rectangle 6"/>
          <p:cNvSpPr/>
          <p:nvPr/>
        </p:nvSpPr>
        <p:spPr>
          <a:xfrm>
            <a:off x="7365548" y="2083138"/>
            <a:ext cx="4826452" cy="4801314"/>
          </a:xfrm>
          <a:prstGeom prst="rect">
            <a:avLst/>
          </a:prstGeom>
        </p:spPr>
        <p:txBody>
          <a:bodyPr wrap="square">
            <a:spAutoFit/>
          </a:bodyPr>
          <a:lstStyle/>
          <a:p>
            <a:r>
              <a:rPr lang="en-US" dirty="0" err="1"/>
              <a:t>Naqsh</a:t>
            </a:r>
            <a:r>
              <a:rPr lang="en-US" dirty="0"/>
              <a:t>-e </a:t>
            </a:r>
            <a:r>
              <a:rPr lang="en-US" dirty="0" err="1"/>
              <a:t>Rustam</a:t>
            </a:r>
            <a:r>
              <a:rPr lang="en-US" dirty="0"/>
              <a:t> </a:t>
            </a:r>
            <a:r>
              <a:rPr lang="en-US" dirty="0" smtClean="0"/>
              <a:t>is </a:t>
            </a:r>
            <a:r>
              <a:rPr lang="en-US" dirty="0"/>
              <a:t>an ancient necropolis located about 12 km northwest of Persepolis, in Fars Province, Iran, with a group of ancient Iranian rock reliefs cut into the cliff, from both the Achaemenid and Sassanid periods. It lies a few hundred meters from </a:t>
            </a:r>
            <a:r>
              <a:rPr lang="en-US" dirty="0" err="1"/>
              <a:t>Naqsh</a:t>
            </a:r>
            <a:r>
              <a:rPr lang="en-US" dirty="0"/>
              <a:t>-e Rajab, with a further group of Sassanid reliefs. Four tombs belonging to Achaemenid kings are carved out of the rock face at a considerable height above the ground. The tombs are locally known as the </a:t>
            </a:r>
            <a:r>
              <a:rPr lang="en-US" i="1" dirty="0"/>
              <a:t>Persian crosses</a:t>
            </a:r>
            <a:r>
              <a:rPr lang="en-US" dirty="0"/>
              <a:t>, after the shape of the facades of the tombs. The entrance to each tomb is at the center of each cross, which opens onto to a small chamber, where the king lay in a sarcophagus.</a:t>
            </a:r>
          </a:p>
        </p:txBody>
      </p:sp>
    </p:spTree>
    <p:extLst>
      <p:ext uri="{BB962C8B-B14F-4D97-AF65-F5344CB8AC3E}">
        <p14:creationId xmlns:p14="http://schemas.microsoft.com/office/powerpoint/2010/main" val="2448305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Pyramids ' Egypt</a:t>
            </a:r>
          </a:p>
        </p:txBody>
      </p:sp>
      <p:pic>
        <p:nvPicPr>
          <p:cNvPr id="4" name="Content Placeholder 3"/>
          <p:cNvPicPr>
            <a:picLocks noGrp="1" noChangeAspect="1"/>
          </p:cNvPicPr>
          <p:nvPr>
            <p:ph idx="1"/>
          </p:nvPr>
        </p:nvPicPr>
        <p:blipFill>
          <a:blip r:embed="rId2"/>
          <a:stretch>
            <a:fillRect/>
          </a:stretch>
        </p:blipFill>
        <p:spPr>
          <a:xfrm>
            <a:off x="0" y="1981200"/>
            <a:ext cx="6502400" cy="4876800"/>
          </a:xfrm>
          <a:prstGeom prst="rect">
            <a:avLst/>
          </a:prstGeom>
        </p:spPr>
      </p:pic>
      <p:sp>
        <p:nvSpPr>
          <p:cNvPr id="5" name="Rectangle 4"/>
          <p:cNvSpPr/>
          <p:nvPr/>
        </p:nvSpPr>
        <p:spPr>
          <a:xfrm>
            <a:off x="6502400" y="2181641"/>
            <a:ext cx="5689600" cy="4676359"/>
          </a:xfrm>
          <a:prstGeom prst="rect">
            <a:avLst/>
          </a:prstGeom>
        </p:spPr>
        <p:txBody>
          <a:bodyPr wrap="square">
            <a:spAutoFit/>
          </a:bodyPr>
          <a:lstStyle/>
          <a:p>
            <a:r>
              <a:rPr lang="en-US" dirty="0"/>
              <a:t>No list of the greatest structures of the ancient world would be complete without a mention of the famous Pyramids in Egypt. The Pyramid of </a:t>
            </a:r>
            <a:r>
              <a:rPr lang="en-US" dirty="0" err="1"/>
              <a:t>Djoser</a:t>
            </a:r>
            <a:r>
              <a:rPr lang="en-US" dirty="0"/>
              <a:t>, the oldest of the Pyramids, is estimated to have been built around the year 2630 B.C. Still today, experts have not been able to come up with a solid conclusion to explain how the ancient Egyptians built these perfectly aligned buildings using nothing but physical strength. It is presumed that as many as 100,000 slaves worked over the years to build these immense, mysterious tombs, which are still considered one of the Seven Wonders of the World.</a:t>
            </a:r>
          </a:p>
          <a:p>
            <a:endParaRPr lang="en-US" dirty="0"/>
          </a:p>
          <a:p>
            <a:r>
              <a:rPr lang="en-US" dirty="0"/>
              <a:t>Built without the machinery and modern technology we have come to depend on today, these ancient landmarks are nothing short of impressive.</a:t>
            </a:r>
          </a:p>
        </p:txBody>
      </p:sp>
    </p:spTree>
    <p:extLst>
      <p:ext uri="{BB962C8B-B14F-4D97-AF65-F5344CB8AC3E}">
        <p14:creationId xmlns:p14="http://schemas.microsoft.com/office/powerpoint/2010/main" val="190564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Roman Aqueducts ' Italy</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0" y="1981200"/>
            <a:ext cx="6350000" cy="4762500"/>
          </a:xfrm>
          <a:prstGeom prst="rect">
            <a:avLst/>
          </a:prstGeom>
        </p:spPr>
      </p:pic>
      <p:sp>
        <p:nvSpPr>
          <p:cNvPr id="5" name="Rectangle 4"/>
          <p:cNvSpPr/>
          <p:nvPr/>
        </p:nvSpPr>
        <p:spPr>
          <a:xfrm>
            <a:off x="6350000" y="1981200"/>
            <a:ext cx="5842000" cy="4093428"/>
          </a:xfrm>
          <a:prstGeom prst="rect">
            <a:avLst/>
          </a:prstGeom>
        </p:spPr>
        <p:txBody>
          <a:bodyPr wrap="square">
            <a:spAutoFit/>
          </a:bodyPr>
          <a:lstStyle/>
          <a:p>
            <a:r>
              <a:rPr lang="en-US" sz="2000" dirty="0"/>
              <a:t>The aqueducts were constructed by the ancient Romans around 145 B.C. and were used to bring in water for the Roman Empire. The really fascinating part? The aqueducts work on gravity alone, meaning that the design is what allowed the water to be siphoned. This is one of the earliest examples of engineering and quite an impressive one at that, especially considering the lack of resources available at the time. The aqueducts still stand intact today. Many were long lost and forgotten, taken over by shrubs and vines, but many are still visible in the same form they were thousands of years ago.</a:t>
            </a:r>
          </a:p>
        </p:txBody>
      </p:sp>
    </p:spTree>
    <p:extLst>
      <p:ext uri="{BB962C8B-B14F-4D97-AF65-F5344CB8AC3E}">
        <p14:creationId xmlns:p14="http://schemas.microsoft.com/office/powerpoint/2010/main" val="1134178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a:t>
            </a:r>
            <a:r>
              <a:rPr lang="en-US" dirty="0" err="1" smtClean="0"/>
              <a:t>Kasneh</a:t>
            </a:r>
            <a:r>
              <a:rPr lang="en-US" dirty="0" smtClean="0"/>
              <a:t> Petra, Jordan</a:t>
            </a:r>
            <a:endParaRPr lang="en-US" dirty="0"/>
          </a:p>
        </p:txBody>
      </p:sp>
      <p:pic>
        <p:nvPicPr>
          <p:cNvPr id="4" name="Content Placeholder 3"/>
          <p:cNvPicPr>
            <a:picLocks noGrp="1" noChangeAspect="1"/>
          </p:cNvPicPr>
          <p:nvPr>
            <p:ph idx="1"/>
          </p:nvPr>
        </p:nvPicPr>
        <p:blipFill>
          <a:blip r:embed="rId2"/>
          <a:stretch>
            <a:fillRect/>
          </a:stretch>
        </p:blipFill>
        <p:spPr>
          <a:xfrm>
            <a:off x="-1" y="2006600"/>
            <a:ext cx="6468533" cy="4851400"/>
          </a:xfrm>
          <a:prstGeom prst="rect">
            <a:avLst/>
          </a:prstGeom>
        </p:spPr>
      </p:pic>
      <p:sp>
        <p:nvSpPr>
          <p:cNvPr id="5" name="Rectangle 4"/>
          <p:cNvSpPr/>
          <p:nvPr/>
        </p:nvSpPr>
        <p:spPr>
          <a:xfrm>
            <a:off x="6468532" y="2170142"/>
            <a:ext cx="5723468" cy="4801314"/>
          </a:xfrm>
          <a:prstGeom prst="rect">
            <a:avLst/>
          </a:prstGeom>
        </p:spPr>
        <p:txBody>
          <a:bodyPr wrap="square">
            <a:spAutoFit/>
          </a:bodyPr>
          <a:lstStyle/>
          <a:p>
            <a:r>
              <a:rPr lang="en-US" dirty="0"/>
              <a:t>Known as the Treasury at Petra and carved into </a:t>
            </a:r>
            <a:r>
              <a:rPr lang="en-US" dirty="0" err="1"/>
              <a:t>rose-coloured</a:t>
            </a:r>
            <a:r>
              <a:rPr lang="en-US" dirty="0"/>
              <a:t> stone, this rock façade is one of the most ornate architectural wonders of the ancient world. Originally built as a crypt around the first century A.D., the sandstone carving is reminiscent of Greek architecture from that time period. What makes it so impressive, even today, is the intricate detail work that has, for the most part, remained intact. There are several legends surrounding the reason for its construction, ranging from theories about it being a treasury for the Egyptian Pharaoh during the time of Moses, to it being a hiding spot for thieves and pirates to stash their stolen goods. Whatever the reason for its construction, it's architectural beauty is indisputable.</a:t>
            </a:r>
          </a:p>
          <a:p>
            <a:endParaRPr lang="en-US" dirty="0"/>
          </a:p>
          <a:p>
            <a:endParaRPr lang="en-US" dirty="0"/>
          </a:p>
        </p:txBody>
      </p:sp>
    </p:spTree>
    <p:extLst>
      <p:ext uri="{BB962C8B-B14F-4D97-AF65-F5344CB8AC3E}">
        <p14:creationId xmlns:p14="http://schemas.microsoft.com/office/powerpoint/2010/main" val="3727562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Chand </a:t>
            </a:r>
            <a:r>
              <a:rPr lang="en-US" dirty="0" err="1"/>
              <a:t>Baori</a:t>
            </a:r>
            <a:r>
              <a:rPr lang="en-US" dirty="0"/>
              <a:t> ' </a:t>
            </a:r>
            <a:r>
              <a:rPr lang="en-US" dirty="0" smtClean="0"/>
              <a:t>India</a:t>
            </a:r>
            <a:endParaRPr lang="en-US" dirty="0"/>
          </a:p>
        </p:txBody>
      </p:sp>
      <p:pic>
        <p:nvPicPr>
          <p:cNvPr id="4" name="Content Placeholder 3"/>
          <p:cNvPicPr>
            <a:picLocks noGrp="1" noChangeAspect="1"/>
          </p:cNvPicPr>
          <p:nvPr>
            <p:ph idx="1"/>
          </p:nvPr>
        </p:nvPicPr>
        <p:blipFill>
          <a:blip r:embed="rId2"/>
          <a:stretch>
            <a:fillRect/>
          </a:stretch>
        </p:blipFill>
        <p:spPr>
          <a:xfrm>
            <a:off x="-1" y="1968500"/>
            <a:ext cx="6519334" cy="4889500"/>
          </a:xfrm>
          <a:prstGeom prst="rect">
            <a:avLst/>
          </a:prstGeom>
        </p:spPr>
      </p:pic>
      <p:sp>
        <p:nvSpPr>
          <p:cNvPr id="5" name="Rectangle 4"/>
          <p:cNvSpPr/>
          <p:nvPr/>
        </p:nvSpPr>
        <p:spPr>
          <a:xfrm>
            <a:off x="6519332" y="2142340"/>
            <a:ext cx="5672667" cy="3970318"/>
          </a:xfrm>
          <a:prstGeom prst="rect">
            <a:avLst/>
          </a:prstGeom>
        </p:spPr>
        <p:txBody>
          <a:bodyPr wrap="square">
            <a:spAutoFit/>
          </a:bodyPr>
          <a:lstStyle/>
          <a:p>
            <a:r>
              <a:rPr lang="en-US" dirty="0"/>
              <a:t>According to the legend in the village of </a:t>
            </a:r>
            <a:r>
              <a:rPr lang="en-US" dirty="0" err="1"/>
              <a:t>Abhaneri</a:t>
            </a:r>
            <a:r>
              <a:rPr lang="en-US" dirty="0"/>
              <a:t> in Rajasthan, India, where the Chand </a:t>
            </a:r>
            <a:r>
              <a:rPr lang="en-US" dirty="0" err="1"/>
              <a:t>Baori</a:t>
            </a:r>
            <a:r>
              <a:rPr lang="en-US" dirty="0"/>
              <a:t> stepwell lies, ghosts built it around the 10th century. As far-fetched as that may seem, there don't seem to be any other explanations on the table as to how this perfectly designed stepwell came to be. Around 900 AD, King Chanda had it built to solve the area's drought problem. Roughly 13 stories high, dug into a V-shape nearly 100 feet below the earth's surface, with an estimated 3,500 perfectly levelled steps, King Chanda devoted it to the Goddess of Joy and Happiness, </a:t>
            </a:r>
            <a:r>
              <a:rPr lang="en-US" dirty="0" err="1"/>
              <a:t>Hashat</a:t>
            </a:r>
            <a:r>
              <a:rPr lang="en-US" dirty="0"/>
              <a:t> Mata, upon its completion. Details on its impressive construction remain a mystery.</a:t>
            </a:r>
          </a:p>
          <a:p>
            <a:endParaRPr lang="en-US" dirty="0"/>
          </a:p>
        </p:txBody>
      </p:sp>
    </p:spTree>
    <p:extLst>
      <p:ext uri="{BB962C8B-B14F-4D97-AF65-F5344CB8AC3E}">
        <p14:creationId xmlns:p14="http://schemas.microsoft.com/office/powerpoint/2010/main" val="143887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Megalithic Temples ' Malta</a:t>
            </a:r>
          </a:p>
        </p:txBody>
      </p:sp>
      <p:pic>
        <p:nvPicPr>
          <p:cNvPr id="4" name="Content Placeholder 3"/>
          <p:cNvPicPr>
            <a:picLocks noGrp="1" noChangeAspect="1"/>
          </p:cNvPicPr>
          <p:nvPr>
            <p:ph idx="1"/>
          </p:nvPr>
        </p:nvPicPr>
        <p:blipFill>
          <a:blip r:embed="rId2"/>
          <a:stretch>
            <a:fillRect/>
          </a:stretch>
        </p:blipFill>
        <p:spPr>
          <a:xfrm>
            <a:off x="-1" y="1955800"/>
            <a:ext cx="6536267" cy="4902200"/>
          </a:xfrm>
          <a:prstGeom prst="rect">
            <a:avLst/>
          </a:prstGeom>
        </p:spPr>
      </p:pic>
      <p:sp>
        <p:nvSpPr>
          <p:cNvPr id="5" name="Rectangle 4"/>
          <p:cNvSpPr/>
          <p:nvPr/>
        </p:nvSpPr>
        <p:spPr>
          <a:xfrm>
            <a:off x="6654800" y="2265740"/>
            <a:ext cx="5689600" cy="4062651"/>
          </a:xfrm>
          <a:prstGeom prst="rect">
            <a:avLst/>
          </a:prstGeom>
        </p:spPr>
        <p:txBody>
          <a:bodyPr wrap="square">
            <a:spAutoFit/>
          </a:bodyPr>
          <a:lstStyle/>
          <a:p>
            <a:r>
              <a:rPr lang="en-US" sz="2000" dirty="0"/>
              <a:t>The Megalithic Temples of Malta ' 11 to be exact 'are prehistoric </a:t>
            </a:r>
            <a:r>
              <a:rPr lang="en-US" sz="2000" dirty="0" err="1"/>
              <a:t>monumentsbuilt</a:t>
            </a:r>
            <a:r>
              <a:rPr lang="en-US" sz="2000" dirty="0"/>
              <a:t> between the years 3000 B.C. and 700 B.C. During this period, temple building was extremely important and each of these structures is an improvement upon the one preceding it. Some archaeologists believe the temples' which have been described as </a:t>
            </a:r>
            <a:r>
              <a:rPr lang="en-US" sz="2000" dirty="0" err="1"/>
              <a:t>theoldest</a:t>
            </a:r>
            <a:r>
              <a:rPr lang="en-US" sz="2000" dirty="0"/>
              <a:t> freestanding buildings in the </a:t>
            </a:r>
            <a:r>
              <a:rPr lang="en-US" sz="2000" dirty="0" err="1"/>
              <a:t>world'were</a:t>
            </a:r>
            <a:r>
              <a:rPr lang="en-US" sz="2000" dirty="0"/>
              <a:t> built to worship specific gods and many are still impressed by the intricacies each bears, given the lack of adequate building tools at the time.</a:t>
            </a:r>
          </a:p>
          <a:p>
            <a:endParaRPr lang="en-US" dirty="0"/>
          </a:p>
        </p:txBody>
      </p:sp>
    </p:spTree>
    <p:extLst>
      <p:ext uri="{BB962C8B-B14F-4D97-AF65-F5344CB8AC3E}">
        <p14:creationId xmlns:p14="http://schemas.microsoft.com/office/powerpoint/2010/main" val="279623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Leshan</a:t>
            </a:r>
            <a:r>
              <a:rPr lang="en-US" dirty="0"/>
              <a:t> Giant Buddha ' China</a:t>
            </a:r>
          </a:p>
        </p:txBody>
      </p:sp>
      <p:pic>
        <p:nvPicPr>
          <p:cNvPr id="4" name="Content Placeholder 3"/>
          <p:cNvPicPr>
            <a:picLocks noGrp="1" noChangeAspect="1"/>
          </p:cNvPicPr>
          <p:nvPr>
            <p:ph idx="1"/>
          </p:nvPr>
        </p:nvPicPr>
        <p:blipFill>
          <a:blip r:embed="rId2"/>
          <a:stretch>
            <a:fillRect/>
          </a:stretch>
        </p:blipFill>
        <p:spPr>
          <a:xfrm>
            <a:off x="-88901" y="1968500"/>
            <a:ext cx="6519334" cy="4889500"/>
          </a:xfrm>
          <a:prstGeom prst="rect">
            <a:avLst/>
          </a:prstGeom>
        </p:spPr>
      </p:pic>
      <p:sp>
        <p:nvSpPr>
          <p:cNvPr id="5" name="Rectangle 4"/>
          <p:cNvSpPr/>
          <p:nvPr/>
        </p:nvSpPr>
        <p:spPr>
          <a:xfrm>
            <a:off x="6430432" y="2012593"/>
            <a:ext cx="5761567" cy="5078313"/>
          </a:xfrm>
          <a:prstGeom prst="rect">
            <a:avLst/>
          </a:prstGeom>
        </p:spPr>
        <p:txBody>
          <a:bodyPr wrap="square">
            <a:spAutoFit/>
          </a:bodyPr>
          <a:lstStyle/>
          <a:p>
            <a:r>
              <a:rPr lang="en-US" dirty="0"/>
              <a:t>Around the year 713 A.D., construction began on the </a:t>
            </a:r>
            <a:r>
              <a:rPr lang="en-US" dirty="0" err="1"/>
              <a:t>Leshan</a:t>
            </a:r>
            <a:r>
              <a:rPr lang="en-US" dirty="0"/>
              <a:t> Giant Buddha in Sichuan, China. The construction of the monument, the largest statue of the pre-modern world, was halted for about 70 years due to funding issues. The project was resumed and completed by the year 803 A.D. At the time, the raging rivers ' which now calmly lay at the statue's </a:t>
            </a:r>
            <a:r>
              <a:rPr lang="en-US" dirty="0" err="1"/>
              <a:t>feet'made</a:t>
            </a:r>
            <a:r>
              <a:rPr lang="en-US" dirty="0"/>
              <a:t> it difficult for ships to pass, hence why a Chinese monk sought to have the statue created. He felt the statue in Buddha's </a:t>
            </a:r>
            <a:r>
              <a:rPr lang="en-US" dirty="0" err="1"/>
              <a:t>honour</a:t>
            </a:r>
            <a:r>
              <a:rPr lang="en-US" dirty="0"/>
              <a:t> would get the water to calm down. In the end, so much stone was carved out of the mountain to make the statue that when it fell into the water and stayed there, it actually did make the turbulent waters calmer and easier for ships to pass through. Built entirely by hand, this giant statue remains the largest statue of Buddha known to man.</a:t>
            </a:r>
          </a:p>
          <a:p>
            <a:endParaRPr lang="en-US" dirty="0"/>
          </a:p>
        </p:txBody>
      </p:sp>
    </p:spTree>
    <p:extLst>
      <p:ext uri="{BB962C8B-B14F-4D97-AF65-F5344CB8AC3E}">
        <p14:creationId xmlns:p14="http://schemas.microsoft.com/office/powerpoint/2010/main" val="192890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Great Wall of China</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1" y="1993900"/>
            <a:ext cx="6485467" cy="4864100"/>
          </a:xfrm>
          <a:prstGeom prst="rect">
            <a:avLst/>
          </a:prstGeom>
        </p:spPr>
      </p:pic>
      <p:sp>
        <p:nvSpPr>
          <p:cNvPr id="5" name="Rectangle 4"/>
          <p:cNvSpPr/>
          <p:nvPr/>
        </p:nvSpPr>
        <p:spPr>
          <a:xfrm>
            <a:off x="6485466" y="1993900"/>
            <a:ext cx="5706534" cy="3785652"/>
          </a:xfrm>
          <a:prstGeom prst="rect">
            <a:avLst/>
          </a:prstGeom>
        </p:spPr>
        <p:txBody>
          <a:bodyPr wrap="square">
            <a:spAutoFit/>
          </a:bodyPr>
          <a:lstStyle/>
          <a:p>
            <a:r>
              <a:rPr lang="en-US" sz="2000" dirty="0" smtClean="0"/>
              <a:t>Construction </a:t>
            </a:r>
            <a:r>
              <a:rPr lang="en-US" sz="2000" dirty="0"/>
              <a:t>on the Great Wall of China began as early as the 7th century B.C. and was continued by several different Chinese dynasties to protect the borders of the country from intrusion. It took hundreds of years to complete the Great Wall, which is over 21,000 kilometers long. Millions of prisoners were forced to work on the wall and it is believed that nearly one million lives were lost during its construction. Made of stone, brick and wood, this 2,000-year-old wall still stands today, attracting millions of visitors annually.</a:t>
            </a:r>
          </a:p>
        </p:txBody>
      </p:sp>
    </p:spTree>
    <p:extLst>
      <p:ext uri="{BB962C8B-B14F-4D97-AF65-F5344CB8AC3E}">
        <p14:creationId xmlns:p14="http://schemas.microsoft.com/office/powerpoint/2010/main" val="2432536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Sacsaywaman</a:t>
            </a:r>
            <a:r>
              <a:rPr lang="en-US" dirty="0"/>
              <a:t> ' Peru</a:t>
            </a:r>
          </a:p>
        </p:txBody>
      </p:sp>
      <p:pic>
        <p:nvPicPr>
          <p:cNvPr id="4" name="Content Placeholder 3"/>
          <p:cNvPicPr>
            <a:picLocks noGrp="1" noChangeAspect="1"/>
          </p:cNvPicPr>
          <p:nvPr>
            <p:ph idx="1"/>
          </p:nvPr>
        </p:nvPicPr>
        <p:blipFill>
          <a:blip r:embed="rId2"/>
          <a:stretch>
            <a:fillRect/>
          </a:stretch>
        </p:blipFill>
        <p:spPr>
          <a:xfrm>
            <a:off x="-1" y="1968501"/>
            <a:ext cx="6519333" cy="4889500"/>
          </a:xfrm>
          <a:prstGeom prst="rect">
            <a:avLst/>
          </a:prstGeom>
        </p:spPr>
      </p:pic>
      <p:sp>
        <p:nvSpPr>
          <p:cNvPr id="5" name="Rectangle 4"/>
          <p:cNvSpPr/>
          <p:nvPr/>
        </p:nvSpPr>
        <p:spPr>
          <a:xfrm>
            <a:off x="6519332" y="1117600"/>
            <a:ext cx="5672668" cy="5909310"/>
          </a:xfrm>
          <a:prstGeom prst="rect">
            <a:avLst/>
          </a:prstGeom>
        </p:spPr>
        <p:txBody>
          <a:bodyPr wrap="square">
            <a:spAutoFit/>
          </a:bodyPr>
          <a:lstStyle/>
          <a:p>
            <a:r>
              <a:rPr lang="en-US" dirty="0"/>
              <a:t>A stone fortress, </a:t>
            </a:r>
            <a:r>
              <a:rPr lang="en-US" dirty="0" err="1"/>
              <a:t>Sacsaywaman</a:t>
            </a:r>
            <a:r>
              <a:rPr lang="en-US" dirty="0"/>
              <a:t> is located in Cusco, Peru, once the capital of the Inca Empire. Considering that some of the stones used to make up this fortress weigh as much 200 tons, it's mind-boggling to think this structure was built even before the Inca Empire, around 900 A.D. to 1200 A.D. Even more impressive is the fact that stones were intricately cut to fit into one another very tightly, keeping the walls up for centuries without the use of mortar or grout of any kind. </a:t>
            </a:r>
            <a:r>
              <a:rPr lang="en-US" dirty="0" err="1"/>
              <a:t>Sacsaywaman</a:t>
            </a:r>
            <a:r>
              <a:rPr lang="en-US" dirty="0"/>
              <a:t> is believed to have been built by people who carried the stones from a quarry several miles away. Each stone is said to have been tied to rope, and pulled to its final destination. The masonry was so impressive that when the Spanish invaded and took over Cusco in the mid 1500s, they thought </a:t>
            </a:r>
            <a:r>
              <a:rPr lang="en-US" dirty="0" err="1"/>
              <a:t>Sacsaywaman</a:t>
            </a:r>
            <a:r>
              <a:rPr lang="en-US" dirty="0"/>
              <a:t> must have been built by demons and ordered it to be taken down. Much of it remains intact today, however, since many of the stones were simply too heavy for the Spaniards to move.</a:t>
            </a:r>
          </a:p>
          <a:p>
            <a:endParaRPr lang="en-US" dirty="0"/>
          </a:p>
        </p:txBody>
      </p:sp>
    </p:spTree>
    <p:extLst>
      <p:ext uri="{BB962C8B-B14F-4D97-AF65-F5344CB8AC3E}">
        <p14:creationId xmlns:p14="http://schemas.microsoft.com/office/powerpoint/2010/main" val="58107302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TM04033917[[fn=Berlin]]</Template>
  <TotalTime>923</TotalTime>
  <Words>2066</Words>
  <Application>Microsoft Office PowerPoint</Application>
  <PresentationFormat>Widescreen</PresentationFormat>
  <Paragraphs>39</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Trebuchet MS</vt:lpstr>
      <vt:lpstr>Berlin</vt:lpstr>
      <vt:lpstr>Architectural Wonders Of The Ancient World</vt:lpstr>
      <vt:lpstr>The Pyramids ' Egypt</vt:lpstr>
      <vt:lpstr>The Roman Aqueducts ' Italy </vt:lpstr>
      <vt:lpstr>El Kasneh Petra, Jordan</vt:lpstr>
      <vt:lpstr>Chand Baori ' India</vt:lpstr>
      <vt:lpstr> Megalithic Temples ' Malta</vt:lpstr>
      <vt:lpstr>Leshan Giant Buddha ' China</vt:lpstr>
      <vt:lpstr>The Great Wall of China </vt:lpstr>
      <vt:lpstr>Sacsaywaman ' Peru</vt:lpstr>
      <vt:lpstr> The Parthenon - Greece </vt:lpstr>
      <vt:lpstr>Borobudur - Indonesia</vt:lpstr>
      <vt:lpstr>Leshan Giant Buddha, Sichuan, China</vt:lpstr>
      <vt:lpstr>Derinkuyu's Massive, Ancient Underground City</vt:lpstr>
      <vt:lpstr> The Ancient Marib Dam Worked for 1,000 Years</vt:lpstr>
      <vt:lpstr> Pumapunku Is Made of Bizarrely Complex Interlocking Stones</vt:lpstr>
      <vt:lpstr>Gobekli Tepe Was Built Before Humans Knew How to Grow Food</vt:lpstr>
      <vt:lpstr>Conical Tower, Great Zimbabwe - 11-16th Century BC </vt:lpstr>
      <vt:lpstr>Ishtar Gate, Babylon - 605-563 BC </vt:lpstr>
      <vt:lpstr>Achaemenid Tombs, Naksh-Rutsam, Iran - 5th Century BC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Architectural Wonders Of The Ancient World</dc:title>
  <dc:creator>Joseph Naumann</dc:creator>
  <cp:lastModifiedBy>Joseph Naumann</cp:lastModifiedBy>
  <cp:revision>9</cp:revision>
  <dcterms:created xsi:type="dcterms:W3CDTF">2016-11-19T05:30:25Z</dcterms:created>
  <dcterms:modified xsi:type="dcterms:W3CDTF">2016-11-19T20:53:35Z</dcterms:modified>
</cp:coreProperties>
</file>