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varScale="1">
        <p:scale>
          <a:sx n="74" d="100"/>
          <a:sy n="74" d="100"/>
        </p:scale>
        <p:origin x="5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3/11/2017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3/11/2017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3/11/2017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3/11/2017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3/11/2017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3/11/2017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3/11/2017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3/11/2017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3/11/2017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3/11/2017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3/11/2017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3/11/2017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3/11/2017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3/11/2017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3435" y="0"/>
            <a:ext cx="6080760" cy="6858000"/>
          </a:xfrm>
          <a:prstGeom prst="rect">
            <a:avLst/>
          </a:prstGeom>
        </p:spPr>
      </p:pic>
      <p:pic>
        <p:nvPicPr>
          <p:cNvPr id="4" name="Picture 3"/>
          <p:cNvPicPr>
            <a:picLocks noChangeAspect="1"/>
          </p:cNvPicPr>
          <p:nvPr/>
        </p:nvPicPr>
        <p:blipFill>
          <a:blip r:embed="rId3"/>
          <a:stretch>
            <a:fillRect/>
          </a:stretch>
        </p:blipFill>
        <p:spPr>
          <a:xfrm>
            <a:off x="2627503" y="0"/>
            <a:ext cx="9693286" cy="6858000"/>
          </a:xfrm>
          <a:prstGeom prst="rect">
            <a:avLst/>
          </a:prstGeom>
        </p:spPr>
      </p:pic>
      <p:sp>
        <p:nvSpPr>
          <p:cNvPr id="2" name="Title 1"/>
          <p:cNvSpPr>
            <a:spLocks noGrp="1"/>
          </p:cNvSpPr>
          <p:nvPr>
            <p:ph type="ctrTitle"/>
          </p:nvPr>
        </p:nvSpPr>
        <p:spPr>
          <a:xfrm>
            <a:off x="1154955" y="2099733"/>
            <a:ext cx="8825658" cy="1635140"/>
          </a:xfrm>
        </p:spPr>
        <p:txBody>
          <a:bodyPr/>
          <a:lstStyle/>
          <a:p>
            <a:r>
              <a:rPr lang="en-US" dirty="0"/>
              <a:t>10 women trailblazers you may not have heard of</a:t>
            </a:r>
          </a:p>
        </p:txBody>
      </p:sp>
      <p:sp>
        <p:nvSpPr>
          <p:cNvPr id="3" name="Subtitle 2"/>
          <p:cNvSpPr>
            <a:spLocks noGrp="1"/>
          </p:cNvSpPr>
          <p:nvPr>
            <p:ph type="subTitle" idx="1"/>
          </p:nvPr>
        </p:nvSpPr>
        <p:spPr>
          <a:xfrm>
            <a:off x="1154955" y="4095482"/>
            <a:ext cx="8825658" cy="1543318"/>
          </a:xfrm>
        </p:spPr>
        <p:txBody>
          <a:bodyPr>
            <a:noAutofit/>
          </a:bodyPr>
          <a:lstStyle/>
          <a:p>
            <a:r>
              <a:rPr lang="en-US" sz="2400" dirty="0"/>
              <a:t>From trailblazing photojournalist Margaret Bourke-White to America’s first female doctor, Elizabeth Blackwell, take a look back at 10 female historical pioneers you should know about.</a:t>
            </a:r>
          </a:p>
        </p:txBody>
      </p:sp>
    </p:spTree>
    <p:extLst>
      <p:ext uri="{BB962C8B-B14F-4D97-AF65-F5344CB8AC3E}">
        <p14:creationId xmlns:p14="http://schemas.microsoft.com/office/powerpoint/2010/main" val="9932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Elizabeth Eckford </a:t>
            </a:r>
          </a:p>
        </p:txBody>
      </p:sp>
      <p:sp>
        <p:nvSpPr>
          <p:cNvPr id="3" name="Content Placeholder 2"/>
          <p:cNvSpPr>
            <a:spLocks noGrp="1"/>
          </p:cNvSpPr>
          <p:nvPr>
            <p:ph idx="1"/>
          </p:nvPr>
        </p:nvSpPr>
        <p:spPr>
          <a:xfrm>
            <a:off x="5679583" y="2279562"/>
            <a:ext cx="6246253" cy="4578438"/>
          </a:xfrm>
        </p:spPr>
        <p:txBody>
          <a:bodyPr>
            <a:noAutofit/>
          </a:bodyPr>
          <a:lstStyle/>
          <a:p>
            <a:r>
              <a:rPr lang="en-US" sz="2400" b="1" dirty="0"/>
              <a:t>Students of Central High School in Little Rock, Ark., shout insults at Elizabeth Eckford as she marches down to a line of National Guardsmen, who blocked the main entrance and would not let her enter, on Sept. 4, 1957. She was one of the nine African-American students whose integration into Central High School was ordered by a Federal Court following legal action by NAACP. (Photo: </a:t>
            </a:r>
            <a:r>
              <a:rPr lang="en-US" sz="2400" b="1" dirty="0" err="1"/>
              <a:t>Bettmann</a:t>
            </a:r>
            <a:r>
              <a:rPr lang="en-US" sz="2400" b="1" dirty="0"/>
              <a:t>/Getty Images)</a:t>
            </a:r>
          </a:p>
        </p:txBody>
      </p:sp>
      <p:pic>
        <p:nvPicPr>
          <p:cNvPr id="4" name="Picture 3"/>
          <p:cNvPicPr>
            <a:picLocks noChangeAspect="1"/>
          </p:cNvPicPr>
          <p:nvPr/>
        </p:nvPicPr>
        <p:blipFill>
          <a:blip r:embed="rId2"/>
          <a:stretch>
            <a:fillRect/>
          </a:stretch>
        </p:blipFill>
        <p:spPr>
          <a:xfrm>
            <a:off x="368596" y="2279562"/>
            <a:ext cx="5310988" cy="4578438"/>
          </a:xfrm>
          <a:prstGeom prst="rect">
            <a:avLst/>
          </a:prstGeom>
        </p:spPr>
      </p:pic>
    </p:spTree>
    <p:extLst>
      <p:ext uri="{BB962C8B-B14F-4D97-AF65-F5344CB8AC3E}">
        <p14:creationId xmlns:p14="http://schemas.microsoft.com/office/powerpoint/2010/main" val="419508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Elizabeth Blackwell </a:t>
            </a:r>
          </a:p>
        </p:txBody>
      </p:sp>
      <p:sp>
        <p:nvSpPr>
          <p:cNvPr id="3" name="Content Placeholder 2"/>
          <p:cNvSpPr>
            <a:spLocks noGrp="1"/>
          </p:cNvSpPr>
          <p:nvPr>
            <p:ph idx="1"/>
          </p:nvPr>
        </p:nvSpPr>
        <p:spPr>
          <a:xfrm>
            <a:off x="6787166" y="2461832"/>
            <a:ext cx="4507092" cy="3416300"/>
          </a:xfrm>
        </p:spPr>
        <p:txBody>
          <a:bodyPr/>
          <a:lstStyle/>
          <a:p>
            <a:r>
              <a:rPr lang="en-US" sz="2400" b="1" dirty="0" smtClean="0"/>
              <a:t>Elizabeth </a:t>
            </a:r>
            <a:r>
              <a:rPr lang="en-US" sz="2400" b="1" dirty="0"/>
              <a:t>Blackwell was the first female doctor in the United States, and the first recorded woman to graduate from medical school. (Photo: Museum of the City of New York/Getty Images)</a:t>
            </a:r>
          </a:p>
          <a:p>
            <a:endParaRPr lang="en-US" dirty="0"/>
          </a:p>
        </p:txBody>
      </p:sp>
      <p:pic>
        <p:nvPicPr>
          <p:cNvPr id="4" name="Picture 3"/>
          <p:cNvPicPr>
            <a:picLocks noChangeAspect="1"/>
          </p:cNvPicPr>
          <p:nvPr/>
        </p:nvPicPr>
        <p:blipFill>
          <a:blip r:embed="rId2"/>
          <a:stretch>
            <a:fillRect/>
          </a:stretch>
        </p:blipFill>
        <p:spPr>
          <a:xfrm>
            <a:off x="2564400" y="2299483"/>
            <a:ext cx="3550247" cy="4558517"/>
          </a:xfrm>
          <a:prstGeom prst="rect">
            <a:avLst/>
          </a:prstGeom>
        </p:spPr>
      </p:pic>
    </p:spTree>
    <p:extLst>
      <p:ext uri="{BB962C8B-B14F-4D97-AF65-F5344CB8AC3E}">
        <p14:creationId xmlns:p14="http://schemas.microsoft.com/office/powerpoint/2010/main" val="409810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Margaret Bourke-White, </a:t>
            </a:r>
          </a:p>
        </p:txBody>
      </p:sp>
      <p:sp>
        <p:nvSpPr>
          <p:cNvPr id="3" name="Content Placeholder 2"/>
          <p:cNvSpPr>
            <a:spLocks noGrp="1"/>
          </p:cNvSpPr>
          <p:nvPr>
            <p:ph idx="1"/>
          </p:nvPr>
        </p:nvSpPr>
        <p:spPr>
          <a:xfrm>
            <a:off x="5962918" y="2374744"/>
            <a:ext cx="5885645" cy="4483256"/>
          </a:xfrm>
        </p:spPr>
        <p:txBody>
          <a:bodyPr>
            <a:normAutofit fontScale="92500"/>
          </a:bodyPr>
          <a:lstStyle/>
          <a:p>
            <a:r>
              <a:rPr lang="en-US" sz="2400" b="1" dirty="0" smtClean="0"/>
              <a:t>Margaret </a:t>
            </a:r>
            <a:r>
              <a:rPr lang="en-US" sz="2400" b="1" dirty="0"/>
              <a:t>Bourke-White, fully dressed in a leather, fleece-lined flight suit — camera in hand — stands at the ready by an airplane propeller in this 1943 photo. Bourke-White was the first female photojournalist for LIFE magazine, making some of the most memorable images of the 20th century. She had an amazing career of many firsts and fearless assignments in a traditionally male-dominated line of work. (Photo: </a:t>
            </a:r>
            <a:r>
              <a:rPr lang="en-US" sz="2400" b="1" dirty="0" err="1"/>
              <a:t>Bettmann</a:t>
            </a:r>
            <a:r>
              <a:rPr lang="en-US" sz="2400" b="1" dirty="0"/>
              <a:t>/Getty Images)</a:t>
            </a:r>
          </a:p>
          <a:p>
            <a:endParaRPr lang="en-US" dirty="0"/>
          </a:p>
        </p:txBody>
      </p:sp>
      <p:pic>
        <p:nvPicPr>
          <p:cNvPr id="4" name="Picture 3"/>
          <p:cNvPicPr>
            <a:picLocks noChangeAspect="1"/>
          </p:cNvPicPr>
          <p:nvPr/>
        </p:nvPicPr>
        <p:blipFill>
          <a:blip r:embed="rId2"/>
          <a:stretch>
            <a:fillRect/>
          </a:stretch>
        </p:blipFill>
        <p:spPr>
          <a:xfrm>
            <a:off x="608883" y="2374744"/>
            <a:ext cx="5249030" cy="4483256"/>
          </a:xfrm>
          <a:prstGeom prst="rect">
            <a:avLst/>
          </a:prstGeom>
        </p:spPr>
      </p:pic>
    </p:spTree>
    <p:extLst>
      <p:ext uri="{BB962C8B-B14F-4D97-AF65-F5344CB8AC3E}">
        <p14:creationId xmlns:p14="http://schemas.microsoft.com/office/powerpoint/2010/main" val="242515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Alice Guy-</a:t>
            </a:r>
            <a:r>
              <a:rPr lang="en-US" dirty="0" err="1"/>
              <a:t>Blache</a:t>
            </a:r>
            <a:endParaRPr lang="en-US" dirty="0"/>
          </a:p>
        </p:txBody>
      </p:sp>
      <p:sp>
        <p:nvSpPr>
          <p:cNvPr id="3" name="Content Placeholder 2"/>
          <p:cNvSpPr>
            <a:spLocks noGrp="1"/>
          </p:cNvSpPr>
          <p:nvPr>
            <p:ph idx="1"/>
          </p:nvPr>
        </p:nvSpPr>
        <p:spPr>
          <a:xfrm>
            <a:off x="6516710" y="2603500"/>
            <a:ext cx="3463903" cy="3416300"/>
          </a:xfrm>
        </p:spPr>
        <p:txBody>
          <a:bodyPr/>
          <a:lstStyle/>
          <a:p>
            <a:endParaRPr lang="en-US" dirty="0"/>
          </a:p>
          <a:p>
            <a:r>
              <a:rPr lang="en-US" sz="2000" b="1" dirty="0"/>
              <a:t>Alice Guy-</a:t>
            </a:r>
            <a:r>
              <a:rPr lang="en-US" sz="2000" b="1" dirty="0" err="1"/>
              <a:t>Blache</a:t>
            </a:r>
            <a:r>
              <a:rPr lang="en-US" sz="2000" b="1" dirty="0"/>
              <a:t> (1873-1968), French pioneer filmmaker, was the first female director in the motion picture industry. (Photo: </a:t>
            </a:r>
            <a:r>
              <a:rPr lang="en-US" sz="2000" b="1" dirty="0" err="1"/>
              <a:t>Apic</a:t>
            </a:r>
            <a:r>
              <a:rPr lang="en-US" sz="2000" b="1" dirty="0"/>
              <a:t>/Getty Images)</a:t>
            </a:r>
          </a:p>
          <a:p>
            <a:endParaRPr lang="en-US" dirty="0"/>
          </a:p>
        </p:txBody>
      </p:sp>
      <p:pic>
        <p:nvPicPr>
          <p:cNvPr id="4" name="Picture 3"/>
          <p:cNvPicPr>
            <a:picLocks noChangeAspect="1"/>
          </p:cNvPicPr>
          <p:nvPr/>
        </p:nvPicPr>
        <p:blipFill>
          <a:blip r:embed="rId2"/>
          <a:stretch>
            <a:fillRect/>
          </a:stretch>
        </p:blipFill>
        <p:spPr>
          <a:xfrm>
            <a:off x="2332219" y="2371992"/>
            <a:ext cx="3664037" cy="4486007"/>
          </a:xfrm>
          <a:prstGeom prst="rect">
            <a:avLst/>
          </a:prstGeom>
        </p:spPr>
      </p:pic>
    </p:spTree>
    <p:extLst>
      <p:ext uri="{BB962C8B-B14F-4D97-AF65-F5344CB8AC3E}">
        <p14:creationId xmlns:p14="http://schemas.microsoft.com/office/powerpoint/2010/main" val="2764532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 Dorothy Levitt </a:t>
            </a:r>
          </a:p>
        </p:txBody>
      </p:sp>
      <p:sp>
        <p:nvSpPr>
          <p:cNvPr id="3" name="Content Placeholder 2"/>
          <p:cNvSpPr>
            <a:spLocks noGrp="1"/>
          </p:cNvSpPr>
          <p:nvPr>
            <p:ph idx="1"/>
          </p:nvPr>
        </p:nvSpPr>
        <p:spPr>
          <a:xfrm>
            <a:off x="7083528" y="2423196"/>
            <a:ext cx="4533215" cy="4434804"/>
          </a:xfrm>
        </p:spPr>
        <p:txBody>
          <a:bodyPr>
            <a:normAutofit lnSpcReduction="10000"/>
          </a:bodyPr>
          <a:lstStyle/>
          <a:p>
            <a:r>
              <a:rPr lang="en-US" sz="2400" b="1" dirty="0" smtClean="0"/>
              <a:t>Miss </a:t>
            </a:r>
            <a:r>
              <a:rPr lang="en-US" sz="2400" b="1" dirty="0"/>
              <a:t>Dorothy Levitt is shown in a 26-horsepower Napier, at </a:t>
            </a:r>
            <a:r>
              <a:rPr lang="en-US" sz="2400" b="1" dirty="0" err="1"/>
              <a:t>Brooklands</a:t>
            </a:r>
            <a:r>
              <a:rPr lang="en-US" sz="2400" b="1" dirty="0"/>
              <a:t> in 1908. In 1903, she won her class at the Southport Speed Trials. In 1906, she broke the women’s world speed record, recording a speed of 96 mph. (Photo: National Motor Museum/Heritage Images/Getty Images)</a:t>
            </a:r>
          </a:p>
          <a:p>
            <a:endParaRPr lang="en-US" dirty="0"/>
          </a:p>
        </p:txBody>
      </p:sp>
      <p:pic>
        <p:nvPicPr>
          <p:cNvPr id="4" name="Picture 3"/>
          <p:cNvPicPr>
            <a:picLocks noChangeAspect="1"/>
          </p:cNvPicPr>
          <p:nvPr/>
        </p:nvPicPr>
        <p:blipFill>
          <a:blip r:embed="rId2"/>
          <a:stretch>
            <a:fillRect/>
          </a:stretch>
        </p:blipFill>
        <p:spPr>
          <a:xfrm>
            <a:off x="378115" y="2561620"/>
            <a:ext cx="6833194" cy="3594481"/>
          </a:xfrm>
          <a:prstGeom prst="rect">
            <a:avLst/>
          </a:prstGeom>
        </p:spPr>
      </p:pic>
    </p:spTree>
    <p:extLst>
      <p:ext uri="{BB962C8B-B14F-4D97-AF65-F5344CB8AC3E}">
        <p14:creationId xmlns:p14="http://schemas.microsoft.com/office/powerpoint/2010/main" val="16817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Elisabeth </a:t>
            </a:r>
            <a:r>
              <a:rPr lang="en-US" dirty="0" err="1"/>
              <a:t>Vigée</a:t>
            </a:r>
            <a:r>
              <a:rPr lang="en-US" dirty="0"/>
              <a:t> Le </a:t>
            </a:r>
            <a:r>
              <a:rPr lang="en-US" dirty="0" err="1"/>
              <a:t>Brun</a:t>
            </a:r>
            <a:r>
              <a:rPr lang="en-US" dirty="0"/>
              <a:t> </a:t>
            </a:r>
          </a:p>
        </p:txBody>
      </p:sp>
      <p:sp>
        <p:nvSpPr>
          <p:cNvPr id="3" name="Content Placeholder 2"/>
          <p:cNvSpPr>
            <a:spLocks noGrp="1"/>
          </p:cNvSpPr>
          <p:nvPr>
            <p:ph idx="1"/>
          </p:nvPr>
        </p:nvSpPr>
        <p:spPr>
          <a:xfrm>
            <a:off x="6954592" y="2474710"/>
            <a:ext cx="4558606" cy="4196545"/>
          </a:xfrm>
        </p:spPr>
        <p:txBody>
          <a:bodyPr/>
          <a:lstStyle/>
          <a:p>
            <a:r>
              <a:rPr lang="en-US" sz="2400" b="1" dirty="0" smtClean="0"/>
              <a:t>Elisabeth </a:t>
            </a:r>
            <a:r>
              <a:rPr lang="en-US" sz="2400" b="1" dirty="0" err="1"/>
              <a:t>Vigée</a:t>
            </a:r>
            <a:r>
              <a:rPr lang="en-US" sz="2400" b="1" dirty="0"/>
              <a:t> Le </a:t>
            </a:r>
            <a:r>
              <a:rPr lang="en-US" sz="2400" b="1" dirty="0" err="1"/>
              <a:t>Brun</a:t>
            </a:r>
            <a:r>
              <a:rPr lang="en-US" sz="2400" b="1" dirty="0"/>
              <a:t> was the most successful and celebrated portrait painter of her age, with the best known figures in late 18th-century Paris sitting for her, before the French Revolution forced her to flee France. (Photo: Fine Art Images/Heritage Images/Getty Images)</a:t>
            </a:r>
          </a:p>
          <a:p>
            <a:endParaRPr lang="en-US" dirty="0"/>
          </a:p>
        </p:txBody>
      </p:sp>
      <p:pic>
        <p:nvPicPr>
          <p:cNvPr id="4" name="Picture 3"/>
          <p:cNvPicPr>
            <a:picLocks noChangeAspect="1"/>
          </p:cNvPicPr>
          <p:nvPr/>
        </p:nvPicPr>
        <p:blipFill>
          <a:blip r:embed="rId2"/>
          <a:stretch>
            <a:fillRect/>
          </a:stretch>
        </p:blipFill>
        <p:spPr>
          <a:xfrm>
            <a:off x="1884004" y="2350462"/>
            <a:ext cx="4349371" cy="4492915"/>
          </a:xfrm>
          <a:prstGeom prst="rect">
            <a:avLst/>
          </a:prstGeom>
        </p:spPr>
      </p:pic>
    </p:spTree>
    <p:extLst>
      <p:ext uri="{BB962C8B-B14F-4D97-AF65-F5344CB8AC3E}">
        <p14:creationId xmlns:p14="http://schemas.microsoft.com/office/powerpoint/2010/main" val="262992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Augusta Ada King-Noel</a:t>
            </a:r>
          </a:p>
        </p:txBody>
      </p:sp>
      <p:sp>
        <p:nvSpPr>
          <p:cNvPr id="3" name="Content Placeholder 2"/>
          <p:cNvSpPr>
            <a:spLocks noGrp="1"/>
          </p:cNvSpPr>
          <p:nvPr>
            <p:ph idx="1"/>
          </p:nvPr>
        </p:nvSpPr>
        <p:spPr>
          <a:xfrm>
            <a:off x="6606862" y="2436075"/>
            <a:ext cx="5099520" cy="4209424"/>
          </a:xfrm>
        </p:spPr>
        <p:txBody>
          <a:bodyPr>
            <a:normAutofit fontScale="92500"/>
          </a:bodyPr>
          <a:lstStyle/>
          <a:p>
            <a:r>
              <a:rPr lang="en-US" sz="2400" b="1" dirty="0" smtClean="0"/>
              <a:t>Augusta </a:t>
            </a:r>
            <a:r>
              <a:rPr lang="en-US" sz="2400" b="1" dirty="0"/>
              <a:t>Ada King-Noel, Countess of Lovelace, the daughter of the poet Lord Byron, was an English mathematician. Her code is now considered by many to be the world’s first computer program, with the United States Department of Defense naming its own computer language ADA after her. (Photo: </a:t>
            </a:r>
            <a:r>
              <a:rPr lang="en-US" sz="2400" b="1" dirty="0" err="1"/>
              <a:t>Hulton</a:t>
            </a:r>
            <a:r>
              <a:rPr lang="en-US" sz="2400" b="1" dirty="0"/>
              <a:t> Archive/Getty Images)</a:t>
            </a:r>
          </a:p>
          <a:p>
            <a:endParaRPr lang="en-US" dirty="0"/>
          </a:p>
        </p:txBody>
      </p:sp>
      <p:pic>
        <p:nvPicPr>
          <p:cNvPr id="4" name="Picture 3"/>
          <p:cNvPicPr>
            <a:picLocks noChangeAspect="1"/>
          </p:cNvPicPr>
          <p:nvPr/>
        </p:nvPicPr>
        <p:blipFill>
          <a:blip r:embed="rId2"/>
          <a:stretch>
            <a:fillRect/>
          </a:stretch>
        </p:blipFill>
        <p:spPr>
          <a:xfrm>
            <a:off x="1840937" y="2282378"/>
            <a:ext cx="4048732" cy="4575622"/>
          </a:xfrm>
          <a:prstGeom prst="rect">
            <a:avLst/>
          </a:prstGeom>
        </p:spPr>
      </p:pic>
    </p:spTree>
    <p:extLst>
      <p:ext uri="{BB962C8B-B14F-4D97-AF65-F5344CB8AC3E}">
        <p14:creationId xmlns:p14="http://schemas.microsoft.com/office/powerpoint/2010/main" val="336616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Madam C.J. Walker (Sarah Breedlove)</a:t>
            </a:r>
          </a:p>
        </p:txBody>
      </p:sp>
      <p:sp>
        <p:nvSpPr>
          <p:cNvPr id="3" name="Content Placeholder 2"/>
          <p:cNvSpPr>
            <a:spLocks noGrp="1"/>
          </p:cNvSpPr>
          <p:nvPr>
            <p:ph idx="1"/>
          </p:nvPr>
        </p:nvSpPr>
        <p:spPr>
          <a:xfrm>
            <a:off x="5035638" y="2603499"/>
            <a:ext cx="5640947" cy="4080635"/>
          </a:xfrm>
        </p:spPr>
        <p:txBody>
          <a:bodyPr/>
          <a:lstStyle/>
          <a:p>
            <a:r>
              <a:rPr lang="en-US" sz="2400" b="1" dirty="0" smtClean="0"/>
              <a:t>The </a:t>
            </a:r>
            <a:r>
              <a:rPr lang="en-US" sz="2400" b="1" dirty="0"/>
              <a:t>most successful female entrepreneur of her time, Madam C.J. Walker (Sarah Breedlove), created a line of beauty and hair care products for African-American women, became the first female self-made millionaire in America. (Photo: Michael Ochs Archives/Getty Images)</a:t>
            </a:r>
          </a:p>
          <a:p>
            <a:endParaRPr lang="en-US" dirty="0"/>
          </a:p>
        </p:txBody>
      </p:sp>
      <p:pic>
        <p:nvPicPr>
          <p:cNvPr id="4" name="Picture 3"/>
          <p:cNvPicPr>
            <a:picLocks noChangeAspect="1"/>
          </p:cNvPicPr>
          <p:nvPr/>
        </p:nvPicPr>
        <p:blipFill>
          <a:blip r:embed="rId2"/>
          <a:stretch>
            <a:fillRect/>
          </a:stretch>
        </p:blipFill>
        <p:spPr>
          <a:xfrm>
            <a:off x="834923" y="2309544"/>
            <a:ext cx="4200715" cy="4548456"/>
          </a:xfrm>
          <a:prstGeom prst="rect">
            <a:avLst/>
          </a:prstGeom>
        </p:spPr>
      </p:pic>
    </p:spTree>
    <p:extLst>
      <p:ext uri="{BB962C8B-B14F-4D97-AF65-F5344CB8AC3E}">
        <p14:creationId xmlns:p14="http://schemas.microsoft.com/office/powerpoint/2010/main" val="212886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Maria Mitchell </a:t>
            </a:r>
          </a:p>
        </p:txBody>
      </p:sp>
      <p:sp>
        <p:nvSpPr>
          <p:cNvPr id="3" name="Content Placeholder 2"/>
          <p:cNvSpPr>
            <a:spLocks noGrp="1"/>
          </p:cNvSpPr>
          <p:nvPr>
            <p:ph idx="1"/>
          </p:nvPr>
        </p:nvSpPr>
        <p:spPr>
          <a:xfrm>
            <a:off x="7508383" y="2274261"/>
            <a:ext cx="4103405" cy="4435632"/>
          </a:xfrm>
        </p:spPr>
        <p:txBody>
          <a:bodyPr>
            <a:normAutofit lnSpcReduction="10000"/>
          </a:bodyPr>
          <a:lstStyle/>
          <a:p>
            <a:r>
              <a:rPr lang="en-US" sz="2400" b="1" dirty="0" smtClean="0"/>
              <a:t>Astronomer </a:t>
            </a:r>
            <a:r>
              <a:rPr lang="en-US" sz="2400" b="1" dirty="0"/>
              <a:t>Maria Mitchell (1818-1889), standing second from left, next to a telescope, is shown with her astronomy class outside the observatory, at Vassar College, Poughkeepsie, N.Y., circa 1870. (Photo: Interim Archives/Getty Images)</a:t>
            </a:r>
          </a:p>
          <a:p>
            <a:endParaRPr lang="en-US" dirty="0"/>
          </a:p>
        </p:txBody>
      </p:sp>
      <p:pic>
        <p:nvPicPr>
          <p:cNvPr id="4" name="Picture 3"/>
          <p:cNvPicPr>
            <a:picLocks noChangeAspect="1"/>
          </p:cNvPicPr>
          <p:nvPr/>
        </p:nvPicPr>
        <p:blipFill>
          <a:blip r:embed="rId2"/>
          <a:stretch>
            <a:fillRect/>
          </a:stretch>
        </p:blipFill>
        <p:spPr>
          <a:xfrm>
            <a:off x="133417" y="2274261"/>
            <a:ext cx="7509565" cy="4435632"/>
          </a:xfrm>
          <a:prstGeom prst="rect">
            <a:avLst/>
          </a:prstGeom>
        </p:spPr>
      </p:pic>
    </p:spTree>
    <p:extLst>
      <p:ext uri="{BB962C8B-B14F-4D97-AF65-F5344CB8AC3E}">
        <p14:creationId xmlns:p14="http://schemas.microsoft.com/office/powerpoint/2010/main" val="199225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Nadezhda Krupskaya</a:t>
            </a:r>
          </a:p>
        </p:txBody>
      </p:sp>
      <p:sp>
        <p:nvSpPr>
          <p:cNvPr id="3" name="Content Placeholder 2"/>
          <p:cNvSpPr>
            <a:spLocks noGrp="1"/>
          </p:cNvSpPr>
          <p:nvPr>
            <p:ph idx="1"/>
          </p:nvPr>
        </p:nvSpPr>
        <p:spPr>
          <a:xfrm>
            <a:off x="5731099" y="2577743"/>
            <a:ext cx="5718220" cy="4003362"/>
          </a:xfrm>
        </p:spPr>
        <p:txBody>
          <a:bodyPr>
            <a:noAutofit/>
          </a:bodyPr>
          <a:lstStyle/>
          <a:p>
            <a:r>
              <a:rPr lang="en-US" sz="2400" b="1" dirty="0"/>
              <a:t>One of the most </a:t>
            </a:r>
            <a:r>
              <a:rPr lang="en-US" sz="2400" b="1" dirty="0" smtClean="0"/>
              <a:t>significant </a:t>
            </a:r>
            <a:r>
              <a:rPr lang="en-US" sz="2400" b="1" dirty="0"/>
              <a:t>exponents of Marxism, </a:t>
            </a:r>
            <a:r>
              <a:rPr lang="en-US" sz="2400" b="1" dirty="0" smtClean="0"/>
              <a:t>Nadezhda Krupskaya </a:t>
            </a:r>
            <a:r>
              <a:rPr lang="en-US" sz="2400" b="1" dirty="0"/>
              <a:t>ran an international newspaper and became a key figure in the Bolshevik Party, helping to kick-start the October Revolution. (Photo: </a:t>
            </a:r>
            <a:r>
              <a:rPr lang="en-US" sz="2400" b="1" dirty="0" err="1"/>
              <a:t>Hulton</a:t>
            </a:r>
            <a:r>
              <a:rPr lang="en-US" sz="2400" b="1" dirty="0"/>
              <a:t>-Deutsch Collection/Corbis via Getty Images)</a:t>
            </a:r>
          </a:p>
        </p:txBody>
      </p:sp>
      <p:pic>
        <p:nvPicPr>
          <p:cNvPr id="4" name="Picture 3"/>
          <p:cNvPicPr>
            <a:picLocks noChangeAspect="1"/>
          </p:cNvPicPr>
          <p:nvPr/>
        </p:nvPicPr>
        <p:blipFill>
          <a:blip r:embed="rId2"/>
          <a:stretch>
            <a:fillRect/>
          </a:stretch>
        </p:blipFill>
        <p:spPr>
          <a:xfrm>
            <a:off x="2000821" y="2359114"/>
            <a:ext cx="3534839" cy="4498886"/>
          </a:xfrm>
          <a:prstGeom prst="rect">
            <a:avLst/>
          </a:prstGeom>
        </p:spPr>
      </p:pic>
    </p:spTree>
    <p:extLst>
      <p:ext uri="{BB962C8B-B14F-4D97-AF65-F5344CB8AC3E}">
        <p14:creationId xmlns:p14="http://schemas.microsoft.com/office/powerpoint/2010/main" val="1125134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331</TotalTime>
  <Words>578</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 Boardroom</vt:lpstr>
      <vt:lpstr>10 women trailblazers you may not have heard of</vt:lpstr>
      <vt:lpstr>Margaret Bourke-White, </vt:lpstr>
      <vt:lpstr>Alice Guy-Blache</vt:lpstr>
      <vt:lpstr>Miss Dorothy Levitt </vt:lpstr>
      <vt:lpstr>Elisabeth Vigée Le Brun </vt:lpstr>
      <vt:lpstr>Augusta Ada King-Noel</vt:lpstr>
      <vt:lpstr>Madam C.J. Walker (Sarah Breedlove)</vt:lpstr>
      <vt:lpstr>Maria Mitchell </vt:lpstr>
      <vt:lpstr>Nadezhda Krupskaya</vt:lpstr>
      <vt:lpstr>Elizabeth Eckford </vt:lpstr>
      <vt:lpstr>Elizabeth Blackwell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women trailblazers you may not have heard of</dc:title>
  <dc:creator>Joseph Naumann</dc:creator>
  <cp:lastModifiedBy>Joseph Naumann</cp:lastModifiedBy>
  <cp:revision>6</cp:revision>
  <dcterms:created xsi:type="dcterms:W3CDTF">2017-03-11T11:59:23Z</dcterms:created>
  <dcterms:modified xsi:type="dcterms:W3CDTF">2017-03-11T17:30:28Z</dcterms:modified>
</cp:coreProperties>
</file>