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257" r:id="rId4"/>
    <p:sldId id="263" r:id="rId5"/>
    <p:sldId id="259" r:id="rId6"/>
    <p:sldId id="264" r:id="rId7"/>
    <p:sldId id="258" r:id="rId8"/>
    <p:sldId id="261" r:id="rId9"/>
    <p:sldId id="260" r:id="rId10"/>
    <p:sldId id="262"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6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8A62A-C159-4525-A68C-800D11C5727B}" type="datetimeFigureOut">
              <a:rPr lang="en-US" smtClean="0"/>
              <a:t>6/8/2016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6F2E3-6869-4298-BCFD-E8D5A5A8C4FA}" type="slidenum">
              <a:rPr lang="en-US" smtClean="0"/>
              <a:t>‹#›</a:t>
            </a:fld>
            <a:endParaRPr lang="en-US"/>
          </a:p>
        </p:txBody>
      </p:sp>
    </p:spTree>
    <p:extLst>
      <p:ext uri="{BB962C8B-B14F-4D97-AF65-F5344CB8AC3E}">
        <p14:creationId xmlns:p14="http://schemas.microsoft.com/office/powerpoint/2010/main" val="396236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6/8/2016 10:08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26F2E3-6869-4298-BCFD-E8D5A5A8C4FA}" type="slidenum">
              <a:rPr lang="en-US" smtClean="0"/>
              <a:t>4</a:t>
            </a:fld>
            <a:endParaRPr lang="en-US"/>
          </a:p>
        </p:txBody>
      </p:sp>
    </p:spTree>
    <p:extLst>
      <p:ext uri="{BB962C8B-B14F-4D97-AF65-F5344CB8AC3E}">
        <p14:creationId xmlns:p14="http://schemas.microsoft.com/office/powerpoint/2010/main" val="340484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lstStyle/>
          <a:p>
            <a:r>
              <a:rPr lang="en-US" dirty="0" smtClean="0"/>
              <a:t>Coastlines and Climate Change</a:t>
            </a:r>
            <a:endParaRPr lang="en-US" dirty="0"/>
          </a:p>
        </p:txBody>
      </p:sp>
      <p:sp>
        <p:nvSpPr>
          <p:cNvPr id="3" name="Subtitle 2"/>
          <p:cNvSpPr>
            <a:spLocks noGrp="1"/>
          </p:cNvSpPr>
          <p:nvPr>
            <p:ph type="subTitle" idx="1"/>
          </p:nvPr>
        </p:nvSpPr>
        <p:spPr>
          <a:xfrm>
            <a:off x="730249" y="4344988"/>
            <a:ext cx="7681913" cy="1446212"/>
          </a:xfrm>
        </p:spPr>
        <p:txBody>
          <a:bodyPr>
            <a:normAutofit/>
          </a:bodyPr>
          <a:lstStyle/>
          <a:p>
            <a:r>
              <a:rPr lang="en-US" dirty="0" smtClean="0"/>
              <a:t>Louisiana Example</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1922 to the present</a:t>
            </a:r>
            <a:endParaRPr lang="en-US" dirty="0"/>
          </a:p>
        </p:txBody>
      </p:sp>
      <p:sp>
        <p:nvSpPr>
          <p:cNvPr id="6" name="Content Placeholder 5"/>
          <p:cNvSpPr>
            <a:spLocks noGrp="1"/>
          </p:cNvSpPr>
          <p:nvPr>
            <p:ph idx="1"/>
          </p:nvPr>
        </p:nvSpPr>
        <p:spPr>
          <a:xfrm>
            <a:off x="76200" y="1219201"/>
            <a:ext cx="8915400" cy="4875181"/>
          </a:xfrm>
        </p:spPr>
        <p:txBody>
          <a:bodyPr/>
          <a:lstStyle/>
          <a:p>
            <a:r>
              <a:rPr lang="en-US" dirty="0"/>
              <a:t>Over the last 80 </a:t>
            </a:r>
            <a:r>
              <a:rPr lang="en-US" dirty="0" smtClean="0"/>
              <a:t>or more years</a:t>
            </a:r>
            <a:r>
              <a:rPr lang="en-US" dirty="0"/>
              <a:t>, Louisiana has lost nearly 2,000 square miles of coastland — land that has simply vanished into the Gulf of Mexico. And much, much more land is likely to disappear in the years ahead unless major changes are made</a:t>
            </a:r>
            <a:r>
              <a:rPr lang="en-US" dirty="0" smtClean="0"/>
              <a:t>. That's </a:t>
            </a:r>
            <a:r>
              <a:rPr lang="en-US" dirty="0"/>
              <a:t>the subject of a terrific 2014 investigation from Bob Marshall of The Lens and Brian Jacobs and Al Shaw of </a:t>
            </a:r>
            <a:r>
              <a:rPr lang="en-US" dirty="0" err="1"/>
              <a:t>ProPublica</a:t>
            </a:r>
            <a:r>
              <a:rPr lang="en-US" dirty="0"/>
              <a:t>. You should absolutely go read their entire piece (and check out all of their excellent visuals), but I've made </a:t>
            </a:r>
            <a:r>
              <a:rPr lang="en-US" dirty="0" smtClean="0"/>
              <a:t>two images of </a:t>
            </a:r>
            <a:r>
              <a:rPr lang="en-US" dirty="0"/>
              <a:t>two key maps to highlight the very basic change at play here:</a:t>
            </a:r>
          </a:p>
        </p:txBody>
      </p:sp>
    </p:spTree>
    <p:extLst>
      <p:ext uri="{BB962C8B-B14F-4D97-AF65-F5344CB8AC3E}">
        <p14:creationId xmlns:p14="http://schemas.microsoft.com/office/powerpoint/2010/main" val="24461587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29" y="0"/>
            <a:ext cx="8382000" cy="664797"/>
          </a:xfrm>
        </p:spPr>
        <p:txBody>
          <a:bodyPr/>
          <a:lstStyle/>
          <a:p>
            <a:r>
              <a:rPr lang="en-US" dirty="0" smtClean="0"/>
              <a:t>Baseline for this comparison </a:t>
            </a:r>
            <a:endParaRPr lang="en-US" dirty="0"/>
          </a:p>
        </p:txBody>
      </p:sp>
      <p:sp>
        <p:nvSpPr>
          <p:cNvPr id="3" name="Text Placeholder 2"/>
          <p:cNvSpPr>
            <a:spLocks noGrp="1"/>
          </p:cNvSpPr>
          <p:nvPr>
            <p:ph type="body" sz="quarter" idx="10"/>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0" y="869141"/>
            <a:ext cx="9125339" cy="598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7947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07996"/>
          </a:xfrm>
        </p:spPr>
        <p:txBody>
          <a:bodyPr/>
          <a:lstStyle/>
          <a:p>
            <a:r>
              <a:rPr lang="en-US" sz="4000" dirty="0"/>
              <a:t>And over the past century, various human activities have disrupted this ecosystem. </a:t>
            </a:r>
          </a:p>
        </p:txBody>
      </p:sp>
      <p:sp>
        <p:nvSpPr>
          <p:cNvPr id="3" name="Content Placeholder 2"/>
          <p:cNvSpPr>
            <a:spLocks noGrp="1"/>
          </p:cNvSpPr>
          <p:nvPr>
            <p:ph idx="1"/>
          </p:nvPr>
        </p:nvSpPr>
        <p:spPr>
          <a:xfrm>
            <a:off x="0" y="1143000"/>
            <a:ext cx="9067800" cy="5988363"/>
          </a:xfrm>
        </p:spPr>
        <p:txBody>
          <a:bodyPr/>
          <a:lstStyle/>
          <a:p>
            <a:r>
              <a:rPr lang="en-US" b="1" u="sng" dirty="0">
                <a:solidFill>
                  <a:srgbClr val="FFFF00"/>
                </a:solidFill>
              </a:rPr>
              <a:t>Great Mississippi Flood of </a:t>
            </a:r>
            <a:r>
              <a:rPr lang="en-US" b="1" u="sng" dirty="0" smtClean="0">
                <a:solidFill>
                  <a:srgbClr val="FFFF00"/>
                </a:solidFill>
              </a:rPr>
              <a:t>1927</a:t>
            </a:r>
          </a:p>
          <a:p>
            <a:pPr lvl="1"/>
            <a:r>
              <a:rPr lang="en-US" dirty="0" smtClean="0"/>
              <a:t>Army Corps of Engineers built dams, blocking sediment from reaching the delta</a:t>
            </a:r>
          </a:p>
          <a:p>
            <a:r>
              <a:rPr lang="en-US" b="1" u="sng" dirty="0" smtClean="0">
                <a:solidFill>
                  <a:srgbClr val="FFFF00"/>
                </a:solidFill>
              </a:rPr>
              <a:t>Discovery of Gulf oil deposits</a:t>
            </a:r>
          </a:p>
          <a:p>
            <a:pPr lvl="1"/>
            <a:r>
              <a:rPr lang="en-US" dirty="0"/>
              <a:t>Energy companies dredged </a:t>
            </a:r>
            <a:r>
              <a:rPr lang="en-US" b="1" dirty="0"/>
              <a:t>thousands of miles of canals</a:t>
            </a:r>
            <a:r>
              <a:rPr lang="en-US" dirty="0"/>
              <a:t> through the wetlands to transport equipment through — and those canals allowed shoreline to crumble and saltwater to seep in, killing off plants</a:t>
            </a:r>
            <a:r>
              <a:rPr lang="en-US" dirty="0" smtClean="0"/>
              <a:t>.</a:t>
            </a:r>
          </a:p>
          <a:p>
            <a:pPr lvl="1"/>
            <a:r>
              <a:rPr lang="en-US" dirty="0"/>
              <a:t>scientists </a:t>
            </a:r>
            <a:r>
              <a:rPr lang="en-US" b="1" dirty="0"/>
              <a:t>argue</a:t>
            </a:r>
            <a:r>
              <a:rPr lang="en-US" dirty="0"/>
              <a:t> that the land itself has sunk after companies extracted oil and gas from underground wells. </a:t>
            </a:r>
            <a:endParaRPr lang="en-US" dirty="0" smtClean="0"/>
          </a:p>
          <a:p>
            <a:r>
              <a:rPr lang="en-US" b="1" u="sng" dirty="0" smtClean="0">
                <a:solidFill>
                  <a:srgbClr val="FFFF00"/>
                </a:solidFill>
              </a:rPr>
              <a:t>The </a:t>
            </a:r>
            <a:r>
              <a:rPr lang="en-US" b="1" u="sng" dirty="0">
                <a:solidFill>
                  <a:srgbClr val="FFFF00"/>
                </a:solidFill>
              </a:rPr>
              <a:t>nutria, an invasive rodent species, is also helping destroy the </a:t>
            </a:r>
            <a:r>
              <a:rPr lang="en-US" b="1" u="sng" dirty="0" smtClean="0">
                <a:solidFill>
                  <a:srgbClr val="FFFF00"/>
                </a:solidFill>
              </a:rPr>
              <a:t>wetlands.</a:t>
            </a:r>
            <a:endParaRPr lang="en-US" b="1" u="sng" dirty="0">
              <a:solidFill>
                <a:srgbClr val="FFFF00"/>
              </a:solidFill>
            </a:endParaRPr>
          </a:p>
        </p:txBody>
      </p:sp>
    </p:spTree>
    <p:extLst>
      <p:ext uri="{BB962C8B-B14F-4D97-AF65-F5344CB8AC3E}">
        <p14:creationId xmlns:p14="http://schemas.microsoft.com/office/powerpoint/2010/main" val="11549281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Compare to 1922 Coastline</a:t>
            </a:r>
            <a:endParaRPr lang="en-US" dirty="0"/>
          </a:p>
        </p:txBody>
      </p:sp>
      <p:sp>
        <p:nvSpPr>
          <p:cNvPr id="6" name="Text Placeholder 5"/>
          <p:cNvSpPr>
            <a:spLocks noGrp="1"/>
          </p:cNvSpPr>
          <p:nvPr>
            <p:ph type="body" sz="quarter" idx="10"/>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910758"/>
            <a:ext cx="9126894" cy="5928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6174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381000" y="1066800"/>
            <a:ext cx="8686800" cy="5860066"/>
          </a:xfrm>
        </p:spPr>
        <p:txBody>
          <a:bodyPr/>
          <a:lstStyle/>
          <a:p>
            <a:r>
              <a:rPr lang="en-US" dirty="0"/>
              <a:t>Global sea levels are currently rising 3.2 millimeters per year, on average. But the pace has been much faster in parts of Louisiana, because the activities mentioned above that are causing to land to sink — sea levels are rising 9.2 millimeters per year near Grand Isle, La.</a:t>
            </a:r>
          </a:p>
          <a:p>
            <a:r>
              <a:rPr lang="en-US" dirty="0" smtClean="0"/>
              <a:t>And </a:t>
            </a:r>
            <a:r>
              <a:rPr lang="en-US" dirty="0"/>
              <a:t>if sea level rise accelerates in the decades ahead, as many scientists expect it will, then southeast Louisiana could end up one of the hardest-hit areas. </a:t>
            </a:r>
            <a:r>
              <a:rPr lang="en-US" dirty="0" smtClean="0"/>
              <a:t>Next is </a:t>
            </a:r>
            <a:r>
              <a:rPr lang="en-US" dirty="0"/>
              <a:t>a map by Louisiana State University's Mike Blum showing what the state's coastline could look like in 2100 in the worst-case scenarios:</a:t>
            </a:r>
          </a:p>
        </p:txBody>
      </p:sp>
    </p:spTree>
    <p:extLst>
      <p:ext uri="{BB962C8B-B14F-4D97-AF65-F5344CB8AC3E}">
        <p14:creationId xmlns:p14="http://schemas.microsoft.com/office/powerpoint/2010/main" val="28691195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2100 – Worst Case Scenario </a:t>
            </a:r>
            <a:endParaRPr lang="en-US" dirty="0"/>
          </a:p>
        </p:txBody>
      </p:sp>
      <p:sp>
        <p:nvSpPr>
          <p:cNvPr id="3" name="Text Placeholder 2"/>
          <p:cNvSpPr>
            <a:spLocks noGrp="1"/>
          </p:cNvSpPr>
          <p:nvPr>
            <p:ph type="body" sz="quarter" idx="10"/>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4411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
            <a:ext cx="8763000" cy="6858000"/>
          </a:xfrm>
        </p:spPr>
        <p:txBody>
          <a:bodyPr/>
          <a:lstStyle/>
          <a:p>
            <a:r>
              <a:rPr lang="en-US" dirty="0"/>
              <a:t>Now, the scenario in this map isn't inevitable. There's still a range of projections for future sea-level rise — this is just one of them, albeit one that dramatically underscores how vulnerable the region is</a:t>
            </a:r>
            <a:r>
              <a:rPr lang="en-US" dirty="0" smtClean="0"/>
              <a:t>. So </a:t>
            </a:r>
            <a:r>
              <a:rPr lang="en-US" dirty="0"/>
              <a:t>is there anything the state can do? Back in 2012, Louisiana policymakers unveiled a master plan for storm protection and coastal restoration that would, among other things, revamp the system of levees and allow controlled flooding to replenish the delta. That could at least help slow the sinking. The hitch: this plan is estimated to cost more than $90 billion in all and is still far from fully funded — a study last November by Tulane Law School's Mark Davis estimated that the state was still $71 billion short.</a:t>
            </a:r>
          </a:p>
        </p:txBody>
      </p:sp>
    </p:spTree>
    <p:extLst>
      <p:ext uri="{BB962C8B-B14F-4D97-AF65-F5344CB8AC3E}">
        <p14:creationId xmlns:p14="http://schemas.microsoft.com/office/powerpoint/2010/main" val="26103512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664797"/>
          </a:xfrm>
        </p:spPr>
        <p:txBody>
          <a:bodyPr/>
          <a:lstStyle/>
          <a:p>
            <a:r>
              <a:rPr lang="en-US" dirty="0" smtClean="0"/>
              <a:t>World-Wide</a:t>
            </a:r>
            <a:endParaRPr lang="en-US" dirty="0"/>
          </a:p>
        </p:txBody>
      </p:sp>
      <p:sp>
        <p:nvSpPr>
          <p:cNvPr id="3" name="Text Placeholder 2"/>
          <p:cNvSpPr>
            <a:spLocks noGrp="1"/>
          </p:cNvSpPr>
          <p:nvPr>
            <p:ph type="body" sz="quarter" idx="10"/>
          </p:nvPr>
        </p:nvSpPr>
        <p:spPr>
          <a:xfrm>
            <a:off x="228600" y="762000"/>
            <a:ext cx="8839200" cy="4555093"/>
          </a:xfrm>
        </p:spPr>
        <p:txBody>
          <a:bodyPr/>
          <a:lstStyle/>
          <a:p>
            <a:r>
              <a:rPr lang="en-US" dirty="0" smtClean="0"/>
              <a:t>Rising sea levels will have an impact on all coastlines around the world, more or less. River delta lands like the Louisiana coastline will be more affected than other areas, particularly where rivers have had dams built along their course like the Mississippi River. Here are a few such rivers:</a:t>
            </a:r>
          </a:p>
          <a:p>
            <a:pPr lvl="1"/>
            <a:r>
              <a:rPr lang="en-US" dirty="0" smtClean="0"/>
              <a:t>Columbia River</a:t>
            </a:r>
          </a:p>
          <a:p>
            <a:pPr lvl="1"/>
            <a:r>
              <a:rPr lang="en-US" dirty="0" smtClean="0"/>
              <a:t>Nile River</a:t>
            </a:r>
          </a:p>
          <a:p>
            <a:pPr lvl="1"/>
            <a:r>
              <a:rPr lang="en-US" dirty="0" smtClean="0"/>
              <a:t>Chang Jiang (Yangtze R.)</a:t>
            </a:r>
          </a:p>
          <a:p>
            <a:pPr lvl="1"/>
            <a:r>
              <a:rPr lang="en-US" dirty="0" smtClean="0"/>
              <a:t>Parana-Paraguay drainage basin</a:t>
            </a:r>
            <a:endParaRPr lang="en-US" dirty="0"/>
          </a:p>
        </p:txBody>
      </p:sp>
    </p:spTree>
    <p:extLst>
      <p:ext uri="{BB962C8B-B14F-4D97-AF65-F5344CB8AC3E}">
        <p14:creationId xmlns:p14="http://schemas.microsoft.com/office/powerpoint/2010/main" val="2619790190"/>
      </p:ext>
    </p:extLst>
  </p:cSld>
  <p:clrMapOvr>
    <a:masterClrMapping/>
  </p:clrMapOvr>
  <p:transition>
    <p:fade/>
  </p:transition>
</p:sld>
</file>

<file path=ppt/theme/theme1.xml><?xml version="1.0" encoding="utf-8"?>
<a:theme xmlns:a="http://schemas.openxmlformats.org/drawingml/2006/main" name="1_Teal feathered clouds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C1384F3-9DC4-40BD-9E50-5F92B41C2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1_Teal feathered clouds template Segoe</Template>
  <TotalTime>37</TotalTime>
  <Words>591</Words>
  <Application>Microsoft Office PowerPoint</Application>
  <PresentationFormat>On-screen Show (4:3)</PresentationFormat>
  <Paragraphs>28</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1_Teal feathered clouds template Segoe</vt:lpstr>
      <vt:lpstr>White with Courier font for code slides</vt:lpstr>
      <vt:lpstr>Coastlines and Climate Change</vt:lpstr>
      <vt:lpstr>1922 to the present</vt:lpstr>
      <vt:lpstr>Baseline for this comparison </vt:lpstr>
      <vt:lpstr>And over the past century, various human activities have disrupted this ecosystem. </vt:lpstr>
      <vt:lpstr>Compare to 1922 Coastline</vt:lpstr>
      <vt:lpstr>PowerPoint Presentation</vt:lpstr>
      <vt:lpstr>2100 – Worst Case Scenario </vt:lpstr>
      <vt:lpstr>PowerPoint Presentation</vt:lpstr>
      <vt:lpstr>World-Wide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Coastlines and Climate Change</dc:title>
  <dc:creator>Naumann, Joseph A.</dc:creator>
  <cp:lastModifiedBy>Naumann, Joseph A.</cp:lastModifiedBy>
  <cp:revision>4</cp:revision>
  <dcterms:created xsi:type="dcterms:W3CDTF">2016-06-08T15:08:31Z</dcterms:created>
  <dcterms:modified xsi:type="dcterms:W3CDTF">2016-06-08T15:45:48Z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TC102867789990</vt:lpwstr>
  </property>
</Properties>
</file>