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6" r:id="rId12"/>
    <p:sldId id="265"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00"/>
  </p:normalViewPr>
  <p:slideViewPr>
    <p:cSldViewPr>
      <p:cViewPr varScale="1">
        <p:scale>
          <a:sx n="88" d="100"/>
          <a:sy n="88" d="100"/>
        </p:scale>
        <p:origin x="3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FFA9177-F3B7-4809-BE1A-824348D02D05}" type="slidenum">
              <a:rPr lang="en-US" altLang="en-US"/>
              <a:pPr/>
              <a:t>‹#›</a:t>
            </a:fld>
            <a:endParaRPr lang="en-US" altLang="en-US"/>
          </a:p>
        </p:txBody>
      </p:sp>
    </p:spTree>
    <p:extLst>
      <p:ext uri="{BB962C8B-B14F-4D97-AF65-F5344CB8AC3E}">
        <p14:creationId xmlns:p14="http://schemas.microsoft.com/office/powerpoint/2010/main" val="9454734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endParaRPr lang="en-US" altLang="en-US" noProof="0" smtClean="0"/>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endParaRPr lang="en-US" altLang="en-US" noProof="0" smtClean="0"/>
          </a:p>
        </p:txBody>
      </p:sp>
      <p:sp>
        <p:nvSpPr>
          <p:cNvPr id="40964" name="Rectangle 4"/>
          <p:cNvSpPr>
            <a:spLocks noGrp="1" noChangeArrowheads="1"/>
          </p:cNvSpPr>
          <p:nvPr>
            <p:ph type="dt" sz="half" idx="2"/>
          </p:nvPr>
        </p:nvSpPr>
        <p:spPr/>
        <p:txBody>
          <a:bodyPr/>
          <a:lstStyle>
            <a:lvl1pPr>
              <a:defRPr/>
            </a:lvl1pPr>
          </a:lstStyle>
          <a:p>
            <a:endParaRPr lang="en-US" altLang="en-US"/>
          </a:p>
        </p:txBody>
      </p:sp>
      <p:sp>
        <p:nvSpPr>
          <p:cNvPr id="40965" name="Rectangle 5"/>
          <p:cNvSpPr>
            <a:spLocks noGrp="1" noChangeArrowheads="1"/>
          </p:cNvSpPr>
          <p:nvPr>
            <p:ph type="ftr" sz="quarter" idx="3"/>
          </p:nvPr>
        </p:nvSpPr>
        <p:spPr/>
        <p:txBody>
          <a:bodyPr/>
          <a:lstStyle>
            <a:lvl1pPr>
              <a:defRPr/>
            </a:lvl1pPr>
          </a:lstStyle>
          <a:p>
            <a:endParaRPr lang="en-US" altLang="en-US"/>
          </a:p>
        </p:txBody>
      </p:sp>
      <p:sp>
        <p:nvSpPr>
          <p:cNvPr id="40966" name="Rectangle 6"/>
          <p:cNvSpPr>
            <a:spLocks noGrp="1" noChangeArrowheads="1"/>
          </p:cNvSpPr>
          <p:nvPr>
            <p:ph type="sldNum" sz="quarter" idx="4"/>
          </p:nvPr>
        </p:nvSpPr>
        <p:spPr/>
        <p:txBody>
          <a:bodyPr/>
          <a:lstStyle>
            <a:lvl1pPr>
              <a:defRPr/>
            </a:lvl1pPr>
          </a:lstStyle>
          <a:p>
            <a:fld id="{3A272F9E-FF06-4F01-8DC1-305B0DE50CF4}"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4CD640-6E22-4FD0-BE49-3B3E44209409}" type="slidenum">
              <a:rPr lang="en-US" altLang="en-US"/>
              <a:pPr/>
              <a:t>‹#›</a:t>
            </a:fld>
            <a:endParaRPr lang="en-US" altLang="en-US"/>
          </a:p>
        </p:txBody>
      </p:sp>
    </p:spTree>
    <p:extLst>
      <p:ext uri="{BB962C8B-B14F-4D97-AF65-F5344CB8AC3E}">
        <p14:creationId xmlns:p14="http://schemas.microsoft.com/office/powerpoint/2010/main" val="842213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7F6314-46CB-4ADB-93CF-B7A7CB8E5DB1}" type="slidenum">
              <a:rPr lang="en-US" altLang="en-US"/>
              <a:pPr/>
              <a:t>‹#›</a:t>
            </a:fld>
            <a:endParaRPr lang="en-US" altLang="en-US"/>
          </a:p>
        </p:txBody>
      </p:sp>
    </p:spTree>
    <p:extLst>
      <p:ext uri="{BB962C8B-B14F-4D97-AF65-F5344CB8AC3E}">
        <p14:creationId xmlns:p14="http://schemas.microsoft.com/office/powerpoint/2010/main" val="6561223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en-US" noProof="0" smtClean="0"/>
              <a:t>Click to edit Master title style</a:t>
            </a:r>
          </a:p>
        </p:txBody>
      </p:sp>
      <p:sp>
        <p:nvSpPr>
          <p:cNvPr id="4813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48133" name="Rectangle 5"/>
          <p:cNvSpPr>
            <a:spLocks noGrp="1" noChangeArrowheads="1"/>
          </p:cNvSpPr>
          <p:nvPr>
            <p:ph type="dt" sz="half" idx="2"/>
          </p:nvPr>
        </p:nvSpPr>
        <p:spPr/>
        <p:txBody>
          <a:bodyPr/>
          <a:lstStyle>
            <a:lvl1pPr>
              <a:defRPr/>
            </a:lvl1pPr>
          </a:lstStyle>
          <a:p>
            <a:endParaRPr lang="en-US" altLang="en-US"/>
          </a:p>
        </p:txBody>
      </p:sp>
      <p:sp>
        <p:nvSpPr>
          <p:cNvPr id="48134" name="Rectangle 6"/>
          <p:cNvSpPr>
            <a:spLocks noGrp="1" noChangeArrowheads="1"/>
          </p:cNvSpPr>
          <p:nvPr>
            <p:ph type="ftr" sz="quarter" idx="3"/>
          </p:nvPr>
        </p:nvSpPr>
        <p:spPr/>
        <p:txBody>
          <a:bodyPr/>
          <a:lstStyle>
            <a:lvl1pPr>
              <a:defRPr/>
            </a:lvl1pPr>
          </a:lstStyle>
          <a:p>
            <a:endParaRPr lang="en-US" altLang="en-US"/>
          </a:p>
        </p:txBody>
      </p:sp>
      <p:sp>
        <p:nvSpPr>
          <p:cNvPr id="48135" name="Rectangle 7"/>
          <p:cNvSpPr>
            <a:spLocks noGrp="1" noChangeArrowheads="1"/>
          </p:cNvSpPr>
          <p:nvPr>
            <p:ph type="sldNum" sz="quarter" idx="4"/>
          </p:nvPr>
        </p:nvSpPr>
        <p:spPr/>
        <p:txBody>
          <a:bodyPr/>
          <a:lstStyle>
            <a:lvl1pPr>
              <a:defRPr/>
            </a:lvl1pPr>
          </a:lstStyle>
          <a:p>
            <a:fld id="{3743E21A-19A0-43F4-ABB1-FC05CD14F791}" type="slidenum">
              <a:rPr lang="en-US" altLang="en-US"/>
              <a:pPr/>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819B72-2701-4682-92B6-6846F31B369F}" type="slidenum">
              <a:rPr lang="en-US" altLang="en-US"/>
              <a:pPr/>
              <a:t>‹#›</a:t>
            </a:fld>
            <a:endParaRPr lang="en-US" altLang="en-US"/>
          </a:p>
        </p:txBody>
      </p:sp>
    </p:spTree>
    <p:extLst>
      <p:ext uri="{BB962C8B-B14F-4D97-AF65-F5344CB8AC3E}">
        <p14:creationId xmlns:p14="http://schemas.microsoft.com/office/powerpoint/2010/main" val="16501248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609959-87C3-480C-9509-1388553064DD}" type="slidenum">
              <a:rPr lang="en-US" altLang="en-US"/>
              <a:pPr/>
              <a:t>‹#›</a:t>
            </a:fld>
            <a:endParaRPr lang="en-US" altLang="en-US"/>
          </a:p>
        </p:txBody>
      </p:sp>
    </p:spTree>
    <p:extLst>
      <p:ext uri="{BB962C8B-B14F-4D97-AF65-F5344CB8AC3E}">
        <p14:creationId xmlns:p14="http://schemas.microsoft.com/office/powerpoint/2010/main" val="21623903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20ACC7B-B67B-4976-9716-45A35629C85E}" type="slidenum">
              <a:rPr lang="en-US" altLang="en-US"/>
              <a:pPr/>
              <a:t>‹#›</a:t>
            </a:fld>
            <a:endParaRPr lang="en-US" altLang="en-US"/>
          </a:p>
        </p:txBody>
      </p:sp>
    </p:spTree>
    <p:extLst>
      <p:ext uri="{BB962C8B-B14F-4D97-AF65-F5344CB8AC3E}">
        <p14:creationId xmlns:p14="http://schemas.microsoft.com/office/powerpoint/2010/main" val="33662315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2671FAD-986A-4CBC-9160-7EC87B61A453}" type="slidenum">
              <a:rPr lang="en-US" altLang="en-US"/>
              <a:pPr/>
              <a:t>‹#›</a:t>
            </a:fld>
            <a:endParaRPr lang="en-US" altLang="en-US"/>
          </a:p>
        </p:txBody>
      </p:sp>
    </p:spTree>
    <p:extLst>
      <p:ext uri="{BB962C8B-B14F-4D97-AF65-F5344CB8AC3E}">
        <p14:creationId xmlns:p14="http://schemas.microsoft.com/office/powerpoint/2010/main" val="40156828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CE233AC-446C-4D61-A8C5-A33A38607239}" type="slidenum">
              <a:rPr lang="en-US" altLang="en-US"/>
              <a:pPr/>
              <a:t>‹#›</a:t>
            </a:fld>
            <a:endParaRPr lang="en-US" altLang="en-US"/>
          </a:p>
        </p:txBody>
      </p:sp>
    </p:spTree>
    <p:extLst>
      <p:ext uri="{BB962C8B-B14F-4D97-AF65-F5344CB8AC3E}">
        <p14:creationId xmlns:p14="http://schemas.microsoft.com/office/powerpoint/2010/main" val="16115740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3FE2588-F86E-4678-B6CA-A63184C881E9}" type="slidenum">
              <a:rPr lang="en-US" altLang="en-US"/>
              <a:pPr/>
              <a:t>‹#›</a:t>
            </a:fld>
            <a:endParaRPr lang="en-US" altLang="en-US"/>
          </a:p>
        </p:txBody>
      </p:sp>
    </p:spTree>
    <p:extLst>
      <p:ext uri="{BB962C8B-B14F-4D97-AF65-F5344CB8AC3E}">
        <p14:creationId xmlns:p14="http://schemas.microsoft.com/office/powerpoint/2010/main" val="190054479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FDF250D-ADAF-44E7-8172-0ABF1CE4EED7}" type="slidenum">
              <a:rPr lang="en-US" altLang="en-US"/>
              <a:pPr/>
              <a:t>‹#›</a:t>
            </a:fld>
            <a:endParaRPr lang="en-US" altLang="en-US"/>
          </a:p>
        </p:txBody>
      </p:sp>
    </p:spTree>
    <p:extLst>
      <p:ext uri="{BB962C8B-B14F-4D97-AF65-F5344CB8AC3E}">
        <p14:creationId xmlns:p14="http://schemas.microsoft.com/office/powerpoint/2010/main" val="19326520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7B3A9F-AE37-4806-B019-96BC4B8282C1}" type="slidenum">
              <a:rPr lang="en-US" altLang="en-US"/>
              <a:pPr/>
              <a:t>‹#›</a:t>
            </a:fld>
            <a:endParaRPr lang="en-US" altLang="en-US"/>
          </a:p>
        </p:txBody>
      </p:sp>
    </p:spTree>
    <p:extLst>
      <p:ext uri="{BB962C8B-B14F-4D97-AF65-F5344CB8AC3E}">
        <p14:creationId xmlns:p14="http://schemas.microsoft.com/office/powerpoint/2010/main" val="26655597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789EF9-5DFC-4868-8750-5A8524F3C63D}" type="slidenum">
              <a:rPr lang="en-US" altLang="en-US"/>
              <a:pPr/>
              <a:t>‹#›</a:t>
            </a:fld>
            <a:endParaRPr lang="en-US" altLang="en-US"/>
          </a:p>
        </p:txBody>
      </p:sp>
    </p:spTree>
    <p:extLst>
      <p:ext uri="{BB962C8B-B14F-4D97-AF65-F5344CB8AC3E}">
        <p14:creationId xmlns:p14="http://schemas.microsoft.com/office/powerpoint/2010/main" val="180819816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F7EF95-7DBE-44B0-A71C-3B5CB0C5DD55}" type="slidenum">
              <a:rPr lang="en-US" altLang="en-US"/>
              <a:pPr/>
              <a:t>‹#›</a:t>
            </a:fld>
            <a:endParaRPr lang="en-US" altLang="en-US"/>
          </a:p>
        </p:txBody>
      </p:sp>
    </p:spTree>
    <p:extLst>
      <p:ext uri="{BB962C8B-B14F-4D97-AF65-F5344CB8AC3E}">
        <p14:creationId xmlns:p14="http://schemas.microsoft.com/office/powerpoint/2010/main" val="15579746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AFFFFA-DE90-40AD-9D07-AA2374C612F8}" type="slidenum">
              <a:rPr lang="en-US" altLang="en-US"/>
              <a:pPr/>
              <a:t>‹#›</a:t>
            </a:fld>
            <a:endParaRPr lang="en-US" altLang="en-US"/>
          </a:p>
        </p:txBody>
      </p:sp>
    </p:spTree>
    <p:extLst>
      <p:ext uri="{BB962C8B-B14F-4D97-AF65-F5344CB8AC3E}">
        <p14:creationId xmlns:p14="http://schemas.microsoft.com/office/powerpoint/2010/main" val="38160463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60FDC7-0BC1-4F08-91E0-293C3C91CF38}" type="slidenum">
              <a:rPr lang="en-US" altLang="en-US"/>
              <a:pPr/>
              <a:t>‹#›</a:t>
            </a:fld>
            <a:endParaRPr lang="en-US" altLang="en-US"/>
          </a:p>
        </p:txBody>
      </p:sp>
    </p:spTree>
    <p:extLst>
      <p:ext uri="{BB962C8B-B14F-4D97-AF65-F5344CB8AC3E}">
        <p14:creationId xmlns:p14="http://schemas.microsoft.com/office/powerpoint/2010/main" val="12381997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F8A642-1489-4A77-86F8-4F037F5EDE3F}" type="slidenum">
              <a:rPr lang="en-US" altLang="en-US"/>
              <a:pPr/>
              <a:t>‹#›</a:t>
            </a:fld>
            <a:endParaRPr lang="en-US" altLang="en-US"/>
          </a:p>
        </p:txBody>
      </p:sp>
    </p:spTree>
    <p:extLst>
      <p:ext uri="{BB962C8B-B14F-4D97-AF65-F5344CB8AC3E}">
        <p14:creationId xmlns:p14="http://schemas.microsoft.com/office/powerpoint/2010/main" val="15853917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77E8F78-89D6-4739-A442-27655CE8DF3E}" type="slidenum">
              <a:rPr lang="en-US" altLang="en-US"/>
              <a:pPr/>
              <a:t>‹#›</a:t>
            </a:fld>
            <a:endParaRPr lang="en-US" altLang="en-US"/>
          </a:p>
        </p:txBody>
      </p:sp>
    </p:spTree>
    <p:extLst>
      <p:ext uri="{BB962C8B-B14F-4D97-AF65-F5344CB8AC3E}">
        <p14:creationId xmlns:p14="http://schemas.microsoft.com/office/powerpoint/2010/main" val="2452329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1E440DA-E17C-4BCD-B552-7014632D5745}" type="slidenum">
              <a:rPr lang="en-US" altLang="en-US"/>
              <a:pPr/>
              <a:t>‹#›</a:t>
            </a:fld>
            <a:endParaRPr lang="en-US" altLang="en-US"/>
          </a:p>
        </p:txBody>
      </p:sp>
    </p:spTree>
    <p:extLst>
      <p:ext uri="{BB962C8B-B14F-4D97-AF65-F5344CB8AC3E}">
        <p14:creationId xmlns:p14="http://schemas.microsoft.com/office/powerpoint/2010/main" val="17454388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F108EAB-D903-459D-A5E3-191B36C73CDF}" type="slidenum">
              <a:rPr lang="en-US" altLang="en-US"/>
              <a:pPr/>
              <a:t>‹#›</a:t>
            </a:fld>
            <a:endParaRPr lang="en-US" altLang="en-US"/>
          </a:p>
        </p:txBody>
      </p:sp>
    </p:spTree>
    <p:extLst>
      <p:ext uri="{BB962C8B-B14F-4D97-AF65-F5344CB8AC3E}">
        <p14:creationId xmlns:p14="http://schemas.microsoft.com/office/powerpoint/2010/main" val="2130100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74250C4-00B7-4006-A04B-3FFE1028A283}" type="slidenum">
              <a:rPr lang="en-US" altLang="en-US"/>
              <a:pPr/>
              <a:t>‹#›</a:t>
            </a:fld>
            <a:endParaRPr lang="en-US" altLang="en-US"/>
          </a:p>
        </p:txBody>
      </p:sp>
    </p:spTree>
    <p:extLst>
      <p:ext uri="{BB962C8B-B14F-4D97-AF65-F5344CB8AC3E}">
        <p14:creationId xmlns:p14="http://schemas.microsoft.com/office/powerpoint/2010/main" val="40911653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08604CE-FD5D-4A6C-B9A5-0F5E2067AA88}" type="slidenum">
              <a:rPr lang="en-US" altLang="en-US"/>
              <a:pPr/>
              <a:t>‹#›</a:t>
            </a:fld>
            <a:endParaRPr lang="en-US" altLang="en-US"/>
          </a:p>
        </p:txBody>
      </p:sp>
    </p:spTree>
    <p:extLst>
      <p:ext uri="{BB962C8B-B14F-4D97-AF65-F5344CB8AC3E}">
        <p14:creationId xmlns:p14="http://schemas.microsoft.com/office/powerpoint/2010/main" val="42943378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75D6F4A-5920-4EDC-AB58-4A621CBA36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710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4D2F1F0-5A9A-4993-8581-AC8BD60658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buClr>
          <a:schemeClr val="tx1"/>
        </a:buClr>
        <a:defRPr sz="3200" kern="1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anose="020B0604020202020204" pitchFamily="34" charset="0"/>
        </a:defRPr>
      </a:lvl2pPr>
      <a:lvl3pPr algn="l" rtl="0" fontAlgn="base">
        <a:spcBef>
          <a:spcPct val="0"/>
        </a:spcBef>
        <a:spcAft>
          <a:spcPct val="0"/>
        </a:spcAft>
        <a:buClr>
          <a:schemeClr val="tx1"/>
        </a:buClr>
        <a:defRPr sz="3200">
          <a:solidFill>
            <a:schemeClr val="tx1"/>
          </a:solidFill>
          <a:latin typeface="Arial" panose="020B0604020202020204" pitchFamily="34" charset="0"/>
        </a:defRPr>
      </a:lvl3pPr>
      <a:lvl4pPr algn="l" rtl="0" fontAlgn="base">
        <a:spcBef>
          <a:spcPct val="0"/>
        </a:spcBef>
        <a:spcAft>
          <a:spcPct val="0"/>
        </a:spcAft>
        <a:buClr>
          <a:schemeClr val="tx1"/>
        </a:buClr>
        <a:defRPr sz="3200">
          <a:solidFill>
            <a:schemeClr val="tx1"/>
          </a:solidFill>
          <a:latin typeface="Arial" panose="020B0604020202020204" pitchFamily="34" charset="0"/>
        </a:defRPr>
      </a:lvl4pPr>
      <a:lvl5pPr algn="l" rtl="0" fontAlgn="base">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09600" y="2130425"/>
            <a:ext cx="7924800" cy="1470025"/>
          </a:xfrm>
        </p:spPr>
        <p:txBody>
          <a:bodyPr/>
          <a:lstStyle/>
          <a:p>
            <a:pPr algn="ctr"/>
            <a:r>
              <a:rPr lang="en-US" altLang="en-US" sz="3600" b="1" dirty="0" smtClean="0">
                <a:effectLst>
                  <a:outerShdw blurRad="50800" dist="50800" dir="5400000" algn="ctr" rotWithShape="0">
                    <a:srgbClr val="FF0000"/>
                  </a:outerShdw>
                </a:effectLst>
              </a:rPr>
              <a:t>Climate change speeding up the spread of Lyme disease</a:t>
            </a:r>
            <a:endParaRPr lang="en-US" altLang="en-US" sz="3600" b="1" dirty="0">
              <a:effectLst>
                <a:outerShdw blurRad="50800" dist="50800" dir="5400000" algn="ctr" rotWithShape="0">
                  <a:srgbClr val="FF0000"/>
                </a:outerShdw>
              </a:effectLst>
            </a:endParaRPr>
          </a:p>
        </p:txBody>
      </p:sp>
      <p:sp>
        <p:nvSpPr>
          <p:cNvPr id="70659" name="Rectangle 3"/>
          <p:cNvSpPr>
            <a:spLocks noGrp="1" noChangeArrowheads="1"/>
          </p:cNvSpPr>
          <p:nvPr>
            <p:ph type="subTitle" idx="1"/>
          </p:nvPr>
        </p:nvSpPr>
        <p:spPr>
          <a:xfrm>
            <a:off x="1752600" y="3886200"/>
            <a:ext cx="5064125" cy="1752600"/>
          </a:xfrm>
        </p:spPr>
        <p:txBody>
          <a:bodyPr/>
          <a:lstStyle/>
          <a:p>
            <a:r>
              <a:rPr lang="en-US" altLang="en-US" dirty="0"/>
              <a:t>Katharine Walter is a graduate student in the Department of Epidemiology of Microbial Diseases at Yale University.</a:t>
            </a:r>
            <a:endParaRPr lang="en-US"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5747" y="1600200"/>
            <a:ext cx="8046156" cy="4525963"/>
          </a:xfrm>
          <a:prstGeom prst="rect">
            <a:avLst/>
          </a:prstGeom>
        </p:spPr>
      </p:pic>
    </p:spTree>
    <p:extLst>
      <p:ext uri="{BB962C8B-B14F-4D97-AF65-F5344CB8AC3E}">
        <p14:creationId xmlns:p14="http://schemas.microsoft.com/office/powerpoint/2010/main" val="16926419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39762"/>
          </a:xfrm>
        </p:spPr>
        <p:txBody>
          <a:bodyPr/>
          <a:lstStyle/>
          <a:p>
            <a:pPr algn="ctr"/>
            <a:r>
              <a:rPr lang="en-US" b="1" dirty="0" smtClean="0">
                <a:solidFill>
                  <a:srgbClr val="FF0000"/>
                </a:solidFill>
              </a:rPr>
              <a:t>Results of Lyme Disease May Linger On . . . </a:t>
            </a:r>
            <a:endParaRPr lang="en-US" b="1" dirty="0">
              <a:solidFill>
                <a:srgbClr val="FF0000"/>
              </a:solidFill>
            </a:endParaRPr>
          </a:p>
        </p:txBody>
      </p:sp>
      <p:sp>
        <p:nvSpPr>
          <p:cNvPr id="3" name="Content Placeholder 2"/>
          <p:cNvSpPr>
            <a:spLocks noGrp="1"/>
          </p:cNvSpPr>
          <p:nvPr>
            <p:ph idx="1"/>
          </p:nvPr>
        </p:nvSpPr>
        <p:spPr>
          <a:xfrm>
            <a:off x="455613" y="715962"/>
            <a:ext cx="8688387" cy="6065838"/>
          </a:xfrm>
        </p:spPr>
        <p:txBody>
          <a:bodyPr/>
          <a:lstStyle/>
          <a:p>
            <a:r>
              <a:rPr lang="en-US" dirty="0" smtClean="0"/>
              <a:t>Patients </a:t>
            </a:r>
            <a:r>
              <a:rPr lang="en-US" dirty="0"/>
              <a:t>suffering from persistent symptoms they believe to be caused by a past episode of Lyme disease aren’t helped by long courses of antibiotics, according to a new study.</a:t>
            </a:r>
          </a:p>
          <a:p>
            <a:r>
              <a:rPr lang="en-US" b="1" dirty="0"/>
              <a:t>Why it matters</a:t>
            </a:r>
            <a:r>
              <a:rPr lang="en-US" b="1" dirty="0" smtClean="0"/>
              <a:t>: </a:t>
            </a:r>
            <a:r>
              <a:rPr lang="en-US" dirty="0" smtClean="0"/>
              <a:t>Of </a:t>
            </a:r>
            <a:r>
              <a:rPr lang="en-US" dirty="0"/>
              <a:t>the tens of thousands of Lyme infections worldwide every year, some 4 to 20 percent of people continue to suffer symptoms they attribute to the disease — such as arthritis, neuropsychological disorders, or fatigue — for years. But it’s an unsettled question whether these patients’ symptoms are connected to Lyme disease and what to do about them.</a:t>
            </a:r>
          </a:p>
          <a:p>
            <a:r>
              <a:rPr lang="en-US" dirty="0" smtClean="0"/>
              <a:t>Doctors </a:t>
            </a:r>
            <a:r>
              <a:rPr lang="en-US" dirty="0"/>
              <a:t>sometimes prescribe long courses of antibiotics, but the research on the effectiveness of this practice is patchy. According to the Centers for Disease Control and Prevention, studies have not shown antibiotics to be effective in treating these long-term symptoms.</a:t>
            </a:r>
          </a:p>
        </p:txBody>
      </p:sp>
    </p:spTree>
    <p:extLst>
      <p:ext uri="{BB962C8B-B14F-4D97-AF65-F5344CB8AC3E}">
        <p14:creationId xmlns:p14="http://schemas.microsoft.com/office/powerpoint/2010/main" val="33506918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877175" cy="1143000"/>
          </a:xfrm>
        </p:spPr>
        <p:txBody>
          <a:bodyPr/>
          <a:lstStyle/>
          <a:p>
            <a:r>
              <a:rPr lang="en-US" dirty="0"/>
              <a:t>A deer tick resting on a blade of grass.</a:t>
            </a:r>
          </a:p>
        </p:txBody>
      </p:sp>
      <p:pic>
        <p:nvPicPr>
          <p:cNvPr id="4" name="Content Placeholder 3"/>
          <p:cNvPicPr>
            <a:picLocks noGrp="1" noChangeAspect="1"/>
          </p:cNvPicPr>
          <p:nvPr>
            <p:ph idx="1"/>
          </p:nvPr>
        </p:nvPicPr>
        <p:blipFill>
          <a:blip r:embed="rId2"/>
          <a:stretch>
            <a:fillRect/>
          </a:stretch>
        </p:blipFill>
        <p:spPr>
          <a:xfrm>
            <a:off x="10886" y="1720624"/>
            <a:ext cx="9133114" cy="5137376"/>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Immature deer ticks are called questing nymphs. They now inhabit a wide swath of North American forests, but they didn’t always. During early summer, their quest is for blood. The season now starts earlier and lasts longer than it did in the past, which is good for the ticks. But it’s bad for humans, because these ticks carry the bacteria, viruses, and parasites that cause Lyme disease, </a:t>
            </a:r>
            <a:r>
              <a:rPr lang="en-US" dirty="0" err="1"/>
              <a:t>anaplasmosis</a:t>
            </a:r>
            <a:r>
              <a:rPr lang="en-US" dirty="0"/>
              <a:t>, deer tick encephalitis, and </a:t>
            </a:r>
            <a:r>
              <a:rPr lang="en-US" dirty="0" err="1"/>
              <a:t>babesiosis</a:t>
            </a:r>
            <a:r>
              <a:rPr lang="en-US" dirty="0"/>
              <a: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39762"/>
          </a:xfrm>
        </p:spPr>
        <p:txBody>
          <a:bodyPr/>
          <a:lstStyle/>
          <a:p>
            <a:r>
              <a:rPr lang="en-US" dirty="0"/>
              <a:t>Deer tick invasion</a:t>
            </a:r>
          </a:p>
        </p:txBody>
      </p:sp>
      <p:sp>
        <p:nvSpPr>
          <p:cNvPr id="3" name="Content Placeholder 2"/>
          <p:cNvSpPr>
            <a:spLocks noGrp="1"/>
          </p:cNvSpPr>
          <p:nvPr>
            <p:ph idx="1"/>
          </p:nvPr>
        </p:nvSpPr>
        <p:spPr>
          <a:xfrm>
            <a:off x="152400" y="1066800"/>
            <a:ext cx="8839199" cy="5638800"/>
          </a:xfrm>
        </p:spPr>
        <p:txBody>
          <a:bodyPr/>
          <a:lstStyle/>
          <a:p>
            <a:r>
              <a:rPr lang="en-US" dirty="0"/>
              <a:t>Encounters with ticks didn’t always cast a dark shadow over North American summers. Cases of Lyme disease first appeared in 1976 in the woodsy suburb of Lyme, Connecticut. At that time, deer ticks were found only in a hotbed encircling Long Island Sound, along with a small area in Wisconsin.</a:t>
            </a:r>
          </a:p>
          <a:p>
            <a:endParaRPr lang="en-US" dirty="0"/>
          </a:p>
          <a:p>
            <a:r>
              <a:rPr lang="en-US" dirty="0"/>
              <a:t>Since the 1970s, deer ticks have rapidly extended their reach north, west, and south. The most recent map shows that deer ticks now roam throughout the eastern coastal states, from Maine to Florida, and across the Midwest. They are now established in 45 percent of US counties. That means the deer tick has more than doubled its reach in the 20 years since the previous map was published.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0" y="3374136"/>
            <a:ext cx="5486400" cy="3483864"/>
          </a:xfrm>
          <a:prstGeom prst="rect">
            <a:avLst/>
          </a:prstGeom>
        </p:spPr>
      </p:pic>
      <p:pic>
        <p:nvPicPr>
          <p:cNvPr id="7" name="Picture 6"/>
          <p:cNvPicPr>
            <a:picLocks noChangeAspect="1"/>
          </p:cNvPicPr>
          <p:nvPr/>
        </p:nvPicPr>
        <p:blipFill>
          <a:blip r:embed="rId3"/>
          <a:stretch>
            <a:fillRect/>
          </a:stretch>
        </p:blipFill>
        <p:spPr>
          <a:xfrm>
            <a:off x="3562596" y="1"/>
            <a:ext cx="5581403" cy="3581400"/>
          </a:xfrm>
          <a:prstGeom prst="rect">
            <a:avLst/>
          </a:prstGeom>
        </p:spPr>
      </p:pic>
    </p:spTree>
    <p:extLst>
      <p:ext uri="{BB962C8B-B14F-4D97-AF65-F5344CB8AC3E}">
        <p14:creationId xmlns:p14="http://schemas.microsoft.com/office/powerpoint/2010/main" val="16038517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2999" cy="6553200"/>
          </a:xfrm>
        </p:spPr>
        <p:txBody>
          <a:bodyPr/>
          <a:lstStyle/>
          <a:p>
            <a:r>
              <a:rPr lang="en-US" dirty="0"/>
              <a:t>n part, ticks are following the spread of one of their favorite sources of blood: deer. As deer populations exploded over the last sixty years, thanks to strict hunting laws and the largely predator-free and deer-friendly landscapes in New England and the Midwest, deer ticks followed. However, the steady crawl of ticks north into Canada can’t be explained by deer alone.</a:t>
            </a:r>
          </a:p>
          <a:p>
            <a:r>
              <a:rPr lang="en-US" dirty="0" smtClean="0"/>
              <a:t>Ticks </a:t>
            </a:r>
            <a:r>
              <a:rPr lang="en-US" dirty="0"/>
              <a:t>spend the majority of their lives on the forest floor. They are vulnerable to changing local climates and death by freezing, drowning, or desiccation. Warmer winters and longer summers let more ticks survive and thrive further north each year. Warmer temperatures quicken the tick life cycle, too. Tick eggs hatch sooner and ticks spend more time questing for blood, and so are increasingly likely to feast on a human and pass on a disease-causing pathogen. Because more ticks survive and mature more quickly, diseases can be transmitted faster.</a:t>
            </a:r>
          </a:p>
        </p:txBody>
      </p:sp>
    </p:spTree>
    <p:extLst>
      <p:ext uri="{BB962C8B-B14F-4D97-AF65-F5344CB8AC3E}">
        <p14:creationId xmlns:p14="http://schemas.microsoft.com/office/powerpoint/2010/main" val="29469673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39762"/>
          </a:xfrm>
        </p:spPr>
        <p:txBody>
          <a:bodyPr/>
          <a:lstStyle/>
          <a:p>
            <a:r>
              <a:rPr lang="en-US" dirty="0"/>
              <a:t>Species that thrive under climate change</a:t>
            </a:r>
          </a:p>
        </p:txBody>
      </p:sp>
      <p:sp>
        <p:nvSpPr>
          <p:cNvPr id="3" name="Content Placeholder 2"/>
          <p:cNvSpPr>
            <a:spLocks noGrp="1"/>
          </p:cNvSpPr>
          <p:nvPr>
            <p:ph idx="1"/>
          </p:nvPr>
        </p:nvSpPr>
        <p:spPr>
          <a:xfrm>
            <a:off x="228600" y="914400"/>
            <a:ext cx="8762999" cy="5867400"/>
          </a:xfrm>
        </p:spPr>
        <p:txBody>
          <a:bodyPr/>
          <a:lstStyle/>
          <a:p>
            <a:r>
              <a:rPr lang="en-US" dirty="0"/>
              <a:t>The barriers we have created — the heated, cooled, and (somewhat) bug-free spaces we inhabit — give us an artificial sense of immunity to the disturbances shaking our fragile ecosystems. Nymphs don’t respect the barriers of urbanization and wealth that protect many Americans from vector-borne diseases. Window screens, socks, and our skin don’t stop the invasion of nymphs, reminding us of our vulnerability to ecological changes brought about by climate change, habitat fragmentation, and deforestation.</a:t>
            </a:r>
          </a:p>
          <a:p>
            <a:r>
              <a:rPr lang="en-US" dirty="0" smtClean="0"/>
              <a:t>As </a:t>
            </a:r>
            <a:r>
              <a:rPr lang="en-US" dirty="0"/>
              <a:t>we worry about the ability of some species to run from climate change and escape extinction, ticks, mosquitoes, kissing bugs, and the parasites they carry may thrive under climate change. Where will these crawling and flying disease carriers move? And who will be at risk for what were once called tropical diseases?</a:t>
            </a:r>
          </a:p>
        </p:txBody>
      </p:sp>
    </p:spTree>
    <p:extLst>
      <p:ext uri="{BB962C8B-B14F-4D97-AF65-F5344CB8AC3E}">
        <p14:creationId xmlns:p14="http://schemas.microsoft.com/office/powerpoint/2010/main" val="2843905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685800"/>
            <a:ext cx="8226425" cy="5440363"/>
          </a:xfrm>
        </p:spPr>
        <p:txBody>
          <a:bodyPr/>
          <a:lstStyle/>
          <a:p>
            <a:r>
              <a:rPr lang="en-US" dirty="0"/>
              <a:t>The consequences of climate change will vary dramatically across the globe and are difficult to predict. The yellow fever mosquito (which also carries dengue, </a:t>
            </a:r>
            <a:r>
              <a:rPr lang="en-US" dirty="0" err="1"/>
              <a:t>Zika</a:t>
            </a:r>
            <a:r>
              <a:rPr lang="en-US" dirty="0"/>
              <a:t>, and chikungunya viruses), for instance, is predicted to spread rapidly in some areas, including eastern North America and large parts of southeast Asia, and become less common in others areas, like much of Australia.</a:t>
            </a:r>
          </a:p>
          <a:p>
            <a:endParaRPr lang="en-US" dirty="0"/>
          </a:p>
          <a:p>
            <a:r>
              <a:rPr lang="en-US" dirty="0"/>
              <a:t>A changing climate will affect mosquito-borne diseases in subtler ways, too. In a warmer climate, the dengue virus matures more quickly (up to a certain temperature). That means an infected mosquito can more swiftly spread the virus.</a:t>
            </a:r>
          </a:p>
        </p:txBody>
      </p:sp>
    </p:spTree>
    <p:extLst>
      <p:ext uri="{BB962C8B-B14F-4D97-AF65-F5344CB8AC3E}">
        <p14:creationId xmlns:p14="http://schemas.microsoft.com/office/powerpoint/2010/main" val="19634607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762000"/>
            <a:ext cx="8226425" cy="5867400"/>
          </a:xfrm>
        </p:spPr>
        <p:txBody>
          <a:bodyPr/>
          <a:lstStyle/>
          <a:p>
            <a:r>
              <a:rPr lang="en-US" dirty="0"/>
              <a:t>The consequences of climate change will be felt most profoundly by people living in or near areas where diseases carried by mosquitoes and other vectors are already common, and where poverty makes it difficult to stamp out these diseases.</a:t>
            </a:r>
          </a:p>
          <a:p>
            <a:endParaRPr lang="en-US" dirty="0"/>
          </a:p>
          <a:p>
            <a:r>
              <a:rPr lang="en-US" dirty="0"/>
              <a:t>A forest nymph brushing against a hiker doesn’t begin to drink blood immediately. She crawls across the skin, searching for a comfortable dinner spot. She grips her prey with spindly legs and uses knife-like mouthparts to slice into human skin. She secretes cement around the wound, binding herself to her host, and then begins to imbibe. Once attached, this offspring of a changing climate can’t be simply brushed off.</a:t>
            </a:r>
          </a:p>
        </p:txBody>
      </p:sp>
    </p:spTree>
    <p:extLst>
      <p:ext uri="{BB962C8B-B14F-4D97-AF65-F5344CB8AC3E}">
        <p14:creationId xmlns:p14="http://schemas.microsoft.com/office/powerpoint/2010/main" val="17706597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Office Theme">
  <a:themeElements>
    <a:clrScheme name="Office Theme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CC33"/>
        </a:lt1>
        <a:dk2>
          <a:srgbClr val="000000"/>
        </a:dk2>
        <a:lt2>
          <a:srgbClr val="B2B2B2"/>
        </a:lt2>
        <a:accent1>
          <a:srgbClr val="997300"/>
        </a:accent1>
        <a:accent2>
          <a:srgbClr val="996900"/>
        </a:accent2>
        <a:accent3>
          <a:srgbClr val="FFE2AD"/>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33"/>
        </a:lt1>
        <a:dk2>
          <a:srgbClr val="000000"/>
        </a:dk2>
        <a:lt2>
          <a:srgbClr val="B2B2B2"/>
        </a:lt2>
        <a:accent1>
          <a:srgbClr val="266099"/>
        </a:accent1>
        <a:accent2>
          <a:srgbClr val="806000"/>
        </a:accent2>
        <a:accent3>
          <a:srgbClr val="FFE2AD"/>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33"/>
        </a:lt1>
        <a:dk2>
          <a:srgbClr val="000000"/>
        </a:dk2>
        <a:lt2>
          <a:srgbClr val="B2B2B2"/>
        </a:lt2>
        <a:accent1>
          <a:srgbClr val="2C8019"/>
        </a:accent1>
        <a:accent2>
          <a:srgbClr val="5453A6"/>
        </a:accent2>
        <a:accent3>
          <a:srgbClr val="FFE2AD"/>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997300"/>
        </a:accent1>
        <a:accent2>
          <a:srgbClr val="996900"/>
        </a:accent2>
        <a:accent3>
          <a:srgbClr val="FFFFFF"/>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807A13"/>
        </a:accent1>
        <a:accent2>
          <a:srgbClr val="A65F08"/>
        </a:accent2>
        <a:accent3>
          <a:srgbClr val="FFFFFF"/>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8F8F8"/>
        </a:lt1>
        <a:dk2>
          <a:srgbClr val="000000"/>
        </a:dk2>
        <a:lt2>
          <a:srgbClr val="B2B2B2"/>
        </a:lt2>
        <a:accent1>
          <a:srgbClr val="266099"/>
        </a:accent1>
        <a:accent2>
          <a:srgbClr val="806000"/>
        </a:accent2>
        <a:accent3>
          <a:srgbClr val="FBFBFB"/>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2C8019"/>
        </a:accent1>
        <a:accent2>
          <a:srgbClr val="5453A6"/>
        </a:accent2>
        <a:accent3>
          <a:srgbClr val="FFFFFF"/>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11AA483B-8522-4C19-BBAD-67D2F61A815B}" vid="{ECE58D90-DEB6-4A1B-B96E-C426550BE086}"/>
    </a:ext>
  </a:extLst>
</a:theme>
</file>

<file path=ppt/theme/theme2.xml><?xml version="1.0" encoding="utf-8"?>
<a:theme xmlns:a="http://schemas.openxmlformats.org/drawingml/2006/main" name="1_Default Design">
  <a:themeElements>
    <a:clrScheme name="1_Default Design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CC33"/>
        </a:lt1>
        <a:dk2>
          <a:srgbClr val="000000"/>
        </a:dk2>
        <a:lt2>
          <a:srgbClr val="B2B2B2"/>
        </a:lt2>
        <a:accent1>
          <a:srgbClr val="997300"/>
        </a:accent1>
        <a:accent2>
          <a:srgbClr val="996900"/>
        </a:accent2>
        <a:accent3>
          <a:srgbClr val="FFE2AD"/>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33"/>
        </a:lt1>
        <a:dk2>
          <a:srgbClr val="000000"/>
        </a:dk2>
        <a:lt2>
          <a:srgbClr val="B2B2B2"/>
        </a:lt2>
        <a:accent1>
          <a:srgbClr val="266099"/>
        </a:accent1>
        <a:accent2>
          <a:srgbClr val="806000"/>
        </a:accent2>
        <a:accent3>
          <a:srgbClr val="FFE2AD"/>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33"/>
        </a:lt1>
        <a:dk2>
          <a:srgbClr val="000000"/>
        </a:dk2>
        <a:lt2>
          <a:srgbClr val="B2B2B2"/>
        </a:lt2>
        <a:accent1>
          <a:srgbClr val="2C8019"/>
        </a:accent1>
        <a:accent2>
          <a:srgbClr val="5453A6"/>
        </a:accent2>
        <a:accent3>
          <a:srgbClr val="FFE2AD"/>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997300"/>
        </a:accent1>
        <a:accent2>
          <a:srgbClr val="996900"/>
        </a:accent2>
        <a:accent3>
          <a:srgbClr val="FFFFFF"/>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7A13"/>
        </a:accent1>
        <a:accent2>
          <a:srgbClr val="A65F08"/>
        </a:accent2>
        <a:accent3>
          <a:srgbClr val="FFFFFF"/>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B2B2B2"/>
        </a:lt2>
        <a:accent1>
          <a:srgbClr val="266099"/>
        </a:accent1>
        <a:accent2>
          <a:srgbClr val="806000"/>
        </a:accent2>
        <a:accent3>
          <a:srgbClr val="FBFBFB"/>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2C8019"/>
        </a:accent1>
        <a:accent2>
          <a:srgbClr val="5453A6"/>
        </a:accent2>
        <a:accent3>
          <a:srgbClr val="FFFFFF"/>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11AA483B-8522-4C19-BBAD-67D2F61A815B}" vid="{7EFDD685-C011-4711-AB2B-7E3EE636F08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solar 2</Template>
  <TotalTime>20</TotalTime>
  <Words>966</Words>
  <Application>Microsoft Office PowerPoint</Application>
  <PresentationFormat>On-screen Show (4:3)</PresentationFormat>
  <Paragraphs>23</Paragraphs>
  <Slides>11</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11</vt:i4>
      </vt:variant>
    </vt:vector>
  </HeadingPairs>
  <TitlesOfParts>
    <vt:vector size="14" baseType="lpstr">
      <vt:lpstr>Arial</vt:lpstr>
      <vt:lpstr>Office Theme</vt:lpstr>
      <vt:lpstr>1_Default Design</vt:lpstr>
      <vt:lpstr>Climate change speeding up the spread of Lyme disease</vt:lpstr>
      <vt:lpstr>A deer tick resting on a blade of grass.</vt:lpstr>
      <vt:lpstr>PowerPoint Presentation</vt:lpstr>
      <vt:lpstr>Deer tick invasion</vt:lpstr>
      <vt:lpstr>PowerPoint Presentation</vt:lpstr>
      <vt:lpstr>PowerPoint Presentation</vt:lpstr>
      <vt:lpstr>Species that thrive under climate change</vt:lpstr>
      <vt:lpstr>PowerPoint Presentation</vt:lpstr>
      <vt:lpstr>PowerPoint Presentation</vt:lpstr>
      <vt:lpstr>PowerPoint Presentation</vt:lpstr>
      <vt:lpstr>Results of Lyme Disease May Linger On . . . </vt:lpstr>
    </vt:vector>
  </TitlesOfParts>
  <Company>Indezine.com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speeding up the spread of Lyme disease</dc:title>
  <dc:creator>Joseph Naumann</dc:creator>
  <cp:lastModifiedBy>Joseph Naumann</cp:lastModifiedBy>
  <cp:revision>3</cp:revision>
  <dcterms:created xsi:type="dcterms:W3CDTF">2016-07-03T03:41:47Z</dcterms:created>
  <dcterms:modified xsi:type="dcterms:W3CDTF">2016-07-03T04:02:32Z</dcterms:modified>
</cp:coreProperties>
</file>