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sldIdLst>
    <p:sldId id="257" r:id="rId3"/>
    <p:sldId id="284" r:id="rId4"/>
    <p:sldId id="259" r:id="rId5"/>
    <p:sldId id="269" r:id="rId6"/>
    <p:sldId id="258" r:id="rId7"/>
    <p:sldId id="260" r:id="rId8"/>
    <p:sldId id="261" r:id="rId9"/>
    <p:sldId id="262" r:id="rId10"/>
    <p:sldId id="263" r:id="rId11"/>
    <p:sldId id="264" r:id="rId12"/>
    <p:sldId id="266" r:id="rId13"/>
    <p:sldId id="265" r:id="rId14"/>
    <p:sldId id="268" r:id="rId15"/>
    <p:sldId id="267" r:id="rId16"/>
    <p:sldId id="270" r:id="rId17"/>
    <p:sldId id="271" r:id="rId18"/>
    <p:sldId id="272" r:id="rId19"/>
    <p:sldId id="273" r:id="rId20"/>
    <p:sldId id="274" r:id="rId21"/>
    <p:sldId id="276" r:id="rId22"/>
    <p:sldId id="277" r:id="rId23"/>
    <p:sldId id="275" r:id="rId24"/>
    <p:sldId id="278" r:id="rId25"/>
    <p:sldId id="279" r:id="rId26"/>
    <p:sldId id="280" r:id="rId27"/>
    <p:sldId id="281" r:id="rId28"/>
    <p:sldId id="282" r:id="rId29"/>
    <p:sldId id="283"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3" autoAdjust="0"/>
    <p:restoredTop sz="94660"/>
  </p:normalViewPr>
  <p:slideViewPr>
    <p:cSldViewPr snapToGrid="0">
      <p:cViewPr>
        <p:scale>
          <a:sx n="76" d="100"/>
          <a:sy n="76" d="100"/>
        </p:scale>
        <p:origin x="-108" y="-45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6770A1-19E8-4E9C-B013-588EA84C58B4}"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212585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6770A1-19E8-4E9C-B013-588EA84C58B4}"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2490356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6770A1-19E8-4E9C-B013-588EA84C58B4}"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348813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rizontal Scrolling Tex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770A1-19E8-4E9C-B013-588EA84C58B4}" type="datetimeFigureOut">
              <a:rPr lang="en-US" smtClean="0"/>
              <a:t>9/24/2014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9CE69D-1367-400A-884D-25CA0B3C6EB2}" type="slidenum">
              <a:rPr lang="en-US" smtClean="0"/>
              <a:t>‹#›</a:t>
            </a:fld>
            <a:endParaRPr lang="en-US"/>
          </a:p>
        </p:txBody>
      </p:sp>
      <p:sp>
        <p:nvSpPr>
          <p:cNvPr id="5" name="Rectangle 4"/>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Edit the text off the left side of the slide with your own phrase. </a:t>
            </a:r>
          </a:p>
          <a:p>
            <a:pPr marL="0" marR="0" indent="0" algn="l" defTabSz="914400" rtl="0" eaLnBrk="1" fontAlgn="auto" latinLnBrk="0" hangingPunct="1">
              <a:lnSpc>
                <a:spcPct val="100000"/>
              </a:lnSpc>
              <a:spcBef>
                <a:spcPts val="600"/>
              </a:spcBef>
              <a:spcAft>
                <a:spcPts val="0"/>
              </a:spcAft>
              <a:buClrTx/>
              <a:buSzTx/>
              <a:buFontTx/>
              <a:buNone/>
              <a:tabLst/>
              <a:defRPr/>
            </a:pPr>
            <a:r>
              <a:rPr lang="en-US" sz="160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To</a:t>
            </a:r>
            <a:r>
              <a:rPr lang="en-US" sz="1600" baseline="0" dirty="0" smtClean="0">
                <a:solidFill>
                  <a:prstClr val="white">
                    <a:lumMod val="50000"/>
                  </a:prstClr>
                </a:solidFill>
                <a:latin typeface="Calibri Light" panose="020F0302020204030204" pitchFamily="34" charset="0"/>
                <a:cs typeface="Calibri" panose="020F0502020204030204" pitchFamily="34" charset="0"/>
              </a:rPr>
              <a:t> change the background image, on the Design tab of the ribbon, click Format Background,</a:t>
            </a:r>
            <a:r>
              <a:rPr lang="en-US" sz="1600" dirty="0" smtClean="0">
                <a:solidFill>
                  <a:prstClr val="white">
                    <a:lumMod val="50000"/>
                  </a:prstClr>
                </a:solidFill>
                <a:latin typeface="Calibri Light" panose="020F0302020204030204" pitchFamily="34" charset="0"/>
                <a:cs typeface="Calibri" panose="020F0502020204030204" pitchFamily="34" charset="0"/>
              </a:rPr>
              <a:t> and then </a:t>
            </a:r>
            <a:r>
              <a:rPr lang="en-US" sz="1600" baseline="0" dirty="0" smtClean="0">
                <a:solidFill>
                  <a:prstClr val="white">
                    <a:lumMod val="50000"/>
                  </a:prstClr>
                </a:solidFill>
                <a:latin typeface="Calibri Light" panose="020F0302020204030204" pitchFamily="34" charset="0"/>
                <a:cs typeface="Calibri" panose="020F0502020204030204" pitchFamily="34" charset="0"/>
              </a:rPr>
              <a:t>Insert picture from File.</a:t>
            </a:r>
          </a:p>
          <a:p>
            <a:pPr>
              <a:spcBef>
                <a:spcPts val="600"/>
              </a:spcBef>
            </a:pPr>
            <a:r>
              <a:rPr lang="en-US" sz="1600" baseline="0" dirty="0" smtClean="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
        <p:nvSpPr>
          <p:cNvPr id="6" name="Text Placeholder 5"/>
          <p:cNvSpPr>
            <a:spLocks noGrp="1"/>
          </p:cNvSpPr>
          <p:nvPr>
            <p:ph type="body" sz="quarter" idx="13" hasCustomPrompt="1"/>
          </p:nvPr>
        </p:nvSpPr>
        <p:spPr>
          <a:xfrm>
            <a:off x="-12188952" y="5555498"/>
            <a:ext cx="12188952" cy="797175"/>
          </a:xfrm>
        </p:spPr>
        <p:txBody>
          <a:bodyPr wrap="none" anchor="ctr">
            <a:noAutofit/>
          </a:bodyPr>
          <a:lstStyle>
            <a:lvl1pPr marL="0" indent="0" algn="r">
              <a:spcBef>
                <a:spcPts val="0"/>
              </a:spcBef>
              <a:buNone/>
              <a:defRPr sz="4400" b="1">
                <a:solidFill>
                  <a:srgbClr val="D9D9D9"/>
                </a:solidFill>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rPr lang="en-US" dirty="0" smtClean="0"/>
              <a:t>Click to edit scrolling text</a:t>
            </a:r>
          </a:p>
        </p:txBody>
      </p:sp>
    </p:spTree>
    <p:extLst>
      <p:ext uri="{BB962C8B-B14F-4D97-AF65-F5344CB8AC3E}">
        <p14:creationId xmlns:p14="http://schemas.microsoft.com/office/powerpoint/2010/main" val="300651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6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16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repeatCount="indefinite"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6000" fill="hold"/>
                        <p:tgtEl>
                          <p:spTgt spid="6"/>
                        </p:tgtEl>
                        <p:attrNameLst>
                          <p:attrName>ppt_x</p:attrName>
                        </p:attrNameLst>
                      </p:cBhvr>
                      <p:tavLst>
                        <p:tav tm="0">
                          <p:val>
                            <p:strVal val="1+#ppt_w/2"/>
                          </p:val>
                        </p:tav>
                        <p:tav tm="100000">
                          <p:val>
                            <p:strVal val="#ppt_x"/>
                          </p:val>
                        </p:tav>
                      </p:tavLst>
                    </p:anim>
                    <p:anim calcmode="lin" valueType="num">
                      <p:cBhvr additive="base">
                        <p:cTn dur="160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6770A1-19E8-4E9C-B013-588EA84C58B4}"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3135107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6770A1-19E8-4E9C-B013-588EA84C58B4}"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152200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6770A1-19E8-4E9C-B013-588EA84C58B4}" type="datetimeFigureOut">
              <a:rPr lang="en-US" smtClean="0"/>
              <a:t>9/24/2014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408143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6770A1-19E8-4E9C-B013-588EA84C58B4}" type="datetimeFigureOut">
              <a:rPr lang="en-US" smtClean="0"/>
              <a:t>9/24/2014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2611023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6770A1-19E8-4E9C-B013-588EA84C58B4}" type="datetimeFigureOut">
              <a:rPr lang="en-US" smtClean="0"/>
              <a:t>9/24/2014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1100069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770A1-19E8-4E9C-B013-588EA84C58B4}" type="datetimeFigureOut">
              <a:rPr lang="en-US" smtClean="0"/>
              <a:t>9/24/2014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3210594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6770A1-19E8-4E9C-B013-588EA84C58B4}" type="datetimeFigureOut">
              <a:rPr lang="en-US" smtClean="0"/>
              <a:t>9/24/2014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73796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6770A1-19E8-4E9C-B013-588EA84C58B4}" type="datetimeFigureOut">
              <a:rPr lang="en-US" smtClean="0"/>
              <a:t>9/24/2014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CE69D-1367-400A-884D-25CA0B3C6EB2}" type="slidenum">
              <a:rPr lang="en-US" smtClean="0"/>
              <a:t>‹#›</a:t>
            </a:fld>
            <a:endParaRPr lang="en-US"/>
          </a:p>
        </p:txBody>
      </p:sp>
    </p:spTree>
    <p:extLst>
      <p:ext uri="{BB962C8B-B14F-4D97-AF65-F5344CB8AC3E}">
        <p14:creationId xmlns:p14="http://schemas.microsoft.com/office/powerpoint/2010/main" val="530197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770A1-19E8-4E9C-B013-588EA84C58B4}" type="datetimeFigureOut">
              <a:rPr lang="en-US" smtClean="0"/>
              <a:t>9/24/2014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CE69D-1367-400A-884D-25CA0B3C6EB2}" type="slidenum">
              <a:rPr lang="en-US" smtClean="0"/>
              <a:t>‹#›</a:t>
            </a:fld>
            <a:endParaRPr lang="en-US"/>
          </a:p>
        </p:txBody>
      </p:sp>
    </p:spTree>
    <p:extLst>
      <p:ext uri="{BB962C8B-B14F-4D97-AF65-F5344CB8AC3E}">
        <p14:creationId xmlns:p14="http://schemas.microsoft.com/office/powerpoint/2010/main" val="10968690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climasphere.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296529" y="5555498"/>
            <a:ext cx="12188952" cy="797175"/>
          </a:xfrm>
        </p:spPr>
        <p:txBody>
          <a:bodyPr/>
          <a:lstStyle/>
          <a:p>
            <a:r>
              <a:rPr lang="en-US" dirty="0" smtClean="0"/>
              <a:t>Climate Change</a:t>
            </a:r>
          </a:p>
        </p:txBody>
      </p:sp>
    </p:spTree>
    <p:extLst>
      <p:ext uri="{BB962C8B-B14F-4D97-AF65-F5344CB8AC3E}">
        <p14:creationId xmlns:p14="http://schemas.microsoft.com/office/powerpoint/2010/main" val="413866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Boulder Glacier Cave</a:t>
            </a:r>
          </a:p>
        </p:txBody>
      </p:sp>
      <p:pic>
        <p:nvPicPr>
          <p:cNvPr id="4" name="Content Placeholder 3"/>
          <p:cNvPicPr>
            <a:picLocks noGrp="1" noChangeAspect="1"/>
          </p:cNvPicPr>
          <p:nvPr>
            <p:ph idx="1"/>
          </p:nvPr>
        </p:nvPicPr>
        <p:blipFill>
          <a:blip r:embed="rId2"/>
          <a:stretch>
            <a:fillRect/>
          </a:stretch>
        </p:blipFill>
        <p:spPr>
          <a:xfrm>
            <a:off x="0" y="1963399"/>
            <a:ext cx="12192000" cy="4423954"/>
          </a:xfrm>
          <a:prstGeom prst="rect">
            <a:avLst/>
          </a:prstGeom>
        </p:spPr>
      </p:pic>
    </p:spTree>
    <p:extLst>
      <p:ext uri="{BB962C8B-B14F-4D97-AF65-F5344CB8AC3E}">
        <p14:creationId xmlns:p14="http://schemas.microsoft.com/office/powerpoint/2010/main" val="39743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0235820" cy="6858000"/>
          </a:xfrm>
          <a:prstGeom prst="rect">
            <a:avLst/>
          </a:prstGeom>
        </p:spPr>
      </p:pic>
      <p:sp>
        <p:nvSpPr>
          <p:cNvPr id="2" name="Title 1"/>
          <p:cNvSpPr>
            <a:spLocks noGrp="1"/>
          </p:cNvSpPr>
          <p:nvPr>
            <p:ph type="title"/>
          </p:nvPr>
        </p:nvSpPr>
        <p:spPr>
          <a:xfrm>
            <a:off x="8444752" y="365125"/>
            <a:ext cx="3747248" cy="1325563"/>
          </a:xfrm>
        </p:spPr>
        <p:txBody>
          <a:bodyPr/>
          <a:lstStyle/>
          <a:p>
            <a:r>
              <a:rPr lang="en-US" dirty="0"/>
              <a:t>Boulder Glacier</a:t>
            </a:r>
          </a:p>
        </p:txBody>
      </p:sp>
    </p:spTree>
    <p:extLst>
      <p:ext uri="{BB962C8B-B14F-4D97-AF65-F5344CB8AC3E}">
        <p14:creationId xmlns:p14="http://schemas.microsoft.com/office/powerpoint/2010/main" val="760831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Shepard Glacier</a:t>
            </a:r>
          </a:p>
        </p:txBody>
      </p:sp>
      <p:pic>
        <p:nvPicPr>
          <p:cNvPr id="4" name="Content Placeholder 3"/>
          <p:cNvPicPr>
            <a:picLocks noGrp="1" noChangeAspect="1"/>
          </p:cNvPicPr>
          <p:nvPr>
            <p:ph idx="1"/>
          </p:nvPr>
        </p:nvPicPr>
        <p:blipFill>
          <a:blip r:embed="rId2"/>
          <a:stretch>
            <a:fillRect/>
          </a:stretch>
        </p:blipFill>
        <p:spPr>
          <a:xfrm>
            <a:off x="0" y="1921346"/>
            <a:ext cx="12192000" cy="4824549"/>
          </a:xfrm>
          <a:prstGeom prst="rect">
            <a:avLst/>
          </a:prstGeom>
        </p:spPr>
      </p:pic>
    </p:spTree>
    <p:extLst>
      <p:ext uri="{BB962C8B-B14F-4D97-AF65-F5344CB8AC3E}">
        <p14:creationId xmlns:p14="http://schemas.microsoft.com/office/powerpoint/2010/main" val="2829698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Agassiz Glacier</a:t>
            </a:r>
          </a:p>
        </p:txBody>
      </p:sp>
      <p:pic>
        <p:nvPicPr>
          <p:cNvPr id="4" name="Content Placeholder 3"/>
          <p:cNvPicPr>
            <a:picLocks noGrp="1" noChangeAspect="1"/>
          </p:cNvPicPr>
          <p:nvPr>
            <p:ph idx="1"/>
          </p:nvPr>
        </p:nvPicPr>
        <p:blipFill>
          <a:blip r:embed="rId2"/>
          <a:stretch>
            <a:fillRect/>
          </a:stretch>
        </p:blipFill>
        <p:spPr>
          <a:xfrm>
            <a:off x="0" y="2290662"/>
            <a:ext cx="12192000" cy="3779519"/>
          </a:xfrm>
          <a:prstGeom prst="rect">
            <a:avLst/>
          </a:prstGeom>
        </p:spPr>
      </p:pic>
    </p:spTree>
    <p:extLst>
      <p:ext uri="{BB962C8B-B14F-4D97-AF65-F5344CB8AC3E}">
        <p14:creationId xmlns:p14="http://schemas.microsoft.com/office/powerpoint/2010/main" val="183120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53035"/>
          </a:xfrm>
        </p:spPr>
        <p:txBody>
          <a:bodyPr/>
          <a:lstStyle/>
          <a:p>
            <a:r>
              <a:rPr lang="en-US" dirty="0"/>
              <a:t>Alps Glacier</a:t>
            </a:r>
          </a:p>
        </p:txBody>
      </p:sp>
      <p:pic>
        <p:nvPicPr>
          <p:cNvPr id="6" name="Content Placeholder 5"/>
          <p:cNvPicPr>
            <a:picLocks noGrp="1" noChangeAspect="1"/>
          </p:cNvPicPr>
          <p:nvPr>
            <p:ph idx="1"/>
          </p:nvPr>
        </p:nvPicPr>
        <p:blipFill>
          <a:blip r:embed="rId2"/>
          <a:stretch>
            <a:fillRect/>
          </a:stretch>
        </p:blipFill>
        <p:spPr>
          <a:xfrm>
            <a:off x="0" y="2387600"/>
            <a:ext cx="12192000" cy="4470400"/>
          </a:xfrm>
          <a:prstGeom prst="rect">
            <a:avLst/>
          </a:prstGeom>
        </p:spPr>
      </p:pic>
      <p:sp>
        <p:nvSpPr>
          <p:cNvPr id="7" name="TextBox 6"/>
          <p:cNvSpPr txBox="1"/>
          <p:nvPr/>
        </p:nvSpPr>
        <p:spPr>
          <a:xfrm>
            <a:off x="161365" y="753035"/>
            <a:ext cx="11887200" cy="1569660"/>
          </a:xfrm>
          <a:prstGeom prst="rect">
            <a:avLst/>
          </a:prstGeom>
          <a:noFill/>
        </p:spPr>
        <p:txBody>
          <a:bodyPr wrap="square" rtlCol="0">
            <a:spAutoFit/>
          </a:bodyPr>
          <a:lstStyle/>
          <a:p>
            <a:r>
              <a:rPr lang="en-US" sz="2400" dirty="0"/>
              <a:t>The </a:t>
            </a:r>
            <a:r>
              <a:rPr lang="en-US" sz="2400" dirty="0" err="1"/>
              <a:t>Aletsch</a:t>
            </a:r>
            <a:r>
              <a:rPr lang="en-US" sz="2400" dirty="0"/>
              <a:t> Glacier, the largest glacier in the Alps, in 1890 and 2003. Like all glaciers on earth, is retreating, at an average rate of 3% per year. Between 1850 and 2005, the </a:t>
            </a:r>
            <a:r>
              <a:rPr lang="en-US" sz="2400" dirty="0" err="1"/>
              <a:t>Aletsch</a:t>
            </a:r>
            <a:r>
              <a:rPr lang="en-US" sz="2400" dirty="0"/>
              <a:t> Glacier's surface area shrank 40%, and the volume shrank by 60%, according to the Swiss Academy of Sciences.</a:t>
            </a:r>
          </a:p>
        </p:txBody>
      </p:sp>
    </p:spTree>
    <p:extLst>
      <p:ext uri="{BB962C8B-B14F-4D97-AF65-F5344CB8AC3E}">
        <p14:creationId xmlns:p14="http://schemas.microsoft.com/office/powerpoint/2010/main" val="3545734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833719"/>
          </a:xfrm>
        </p:spPr>
        <p:txBody>
          <a:bodyPr/>
          <a:lstStyle/>
          <a:p>
            <a:r>
              <a:rPr lang="en-US" dirty="0"/>
              <a:t>Colorado wildfire</a:t>
            </a:r>
          </a:p>
        </p:txBody>
      </p:sp>
      <p:pic>
        <p:nvPicPr>
          <p:cNvPr id="4" name="Content Placeholder 3"/>
          <p:cNvPicPr>
            <a:picLocks noGrp="1" noChangeAspect="1"/>
          </p:cNvPicPr>
          <p:nvPr>
            <p:ph idx="1"/>
          </p:nvPr>
        </p:nvPicPr>
        <p:blipFill>
          <a:blip r:embed="rId2"/>
          <a:stretch>
            <a:fillRect/>
          </a:stretch>
        </p:blipFill>
        <p:spPr>
          <a:xfrm>
            <a:off x="0" y="2489200"/>
            <a:ext cx="12192000" cy="4368800"/>
          </a:xfrm>
          <a:prstGeom prst="rect">
            <a:avLst/>
          </a:prstGeom>
        </p:spPr>
      </p:pic>
      <p:sp>
        <p:nvSpPr>
          <p:cNvPr id="6" name="TextBox 5"/>
          <p:cNvSpPr txBox="1"/>
          <p:nvPr/>
        </p:nvSpPr>
        <p:spPr>
          <a:xfrm>
            <a:off x="363070" y="954741"/>
            <a:ext cx="11725835" cy="1015663"/>
          </a:xfrm>
          <a:prstGeom prst="rect">
            <a:avLst/>
          </a:prstGeom>
          <a:noFill/>
        </p:spPr>
        <p:txBody>
          <a:bodyPr wrap="square" rtlCol="0">
            <a:spAutoFit/>
          </a:bodyPr>
          <a:lstStyle/>
          <a:p>
            <a:r>
              <a:rPr lang="en-US" sz="2000" dirty="0"/>
              <a:t>Trevor Lane in Colorado Springs, Colorado, before and after the Waldo Canyon fire ripped through the area in 2012. Climate change means wildfire seasons are longer, conditions are drier and there's an increased frequency of lightning.</a:t>
            </a:r>
          </a:p>
        </p:txBody>
      </p:sp>
    </p:spTree>
    <p:extLst>
      <p:ext uri="{BB962C8B-B14F-4D97-AF65-F5344CB8AC3E}">
        <p14:creationId xmlns:p14="http://schemas.microsoft.com/office/powerpoint/2010/main" val="399113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739588"/>
          </a:xfrm>
        </p:spPr>
        <p:txBody>
          <a:bodyPr/>
          <a:lstStyle/>
          <a:p>
            <a:r>
              <a:rPr lang="en-US" dirty="0" smtClean="0"/>
              <a:t>Santa </a:t>
            </a:r>
            <a:r>
              <a:rPr lang="en-US" dirty="0"/>
              <a:t>Barbara wildfire</a:t>
            </a:r>
          </a:p>
        </p:txBody>
      </p:sp>
      <p:pic>
        <p:nvPicPr>
          <p:cNvPr id="4" name="Content Placeholder 3"/>
          <p:cNvPicPr>
            <a:picLocks noGrp="1" noChangeAspect="1"/>
          </p:cNvPicPr>
          <p:nvPr>
            <p:ph idx="1"/>
          </p:nvPr>
        </p:nvPicPr>
        <p:blipFill>
          <a:blip r:embed="rId2"/>
          <a:stretch>
            <a:fillRect/>
          </a:stretch>
        </p:blipFill>
        <p:spPr>
          <a:xfrm>
            <a:off x="534452" y="1882588"/>
            <a:ext cx="10975173" cy="4975412"/>
          </a:xfrm>
          <a:prstGeom prst="rect">
            <a:avLst/>
          </a:prstGeom>
        </p:spPr>
      </p:pic>
      <p:sp>
        <p:nvSpPr>
          <p:cNvPr id="7" name="TextBox 6"/>
          <p:cNvSpPr txBox="1"/>
          <p:nvPr/>
        </p:nvSpPr>
        <p:spPr>
          <a:xfrm>
            <a:off x="107575" y="739589"/>
            <a:ext cx="11828929" cy="1015663"/>
          </a:xfrm>
          <a:prstGeom prst="rect">
            <a:avLst/>
          </a:prstGeom>
          <a:noFill/>
        </p:spPr>
        <p:txBody>
          <a:bodyPr wrap="square" rtlCol="0">
            <a:spAutoFit/>
          </a:bodyPr>
          <a:lstStyle/>
          <a:p>
            <a:r>
              <a:rPr lang="en-US" sz="2000" dirty="0"/>
              <a:t>Mountain Drive in Santa Barbara, CA, in 1995 (left) and in 2008 (right) show devastation caused by the 2008 Montecito Tea Fire. The first image shows the area several years before the fire, while the second image was taken just days after the fire was contained.</a:t>
            </a:r>
          </a:p>
        </p:txBody>
      </p:sp>
    </p:spTree>
    <p:extLst>
      <p:ext uri="{BB962C8B-B14F-4D97-AF65-F5344CB8AC3E}">
        <p14:creationId xmlns:p14="http://schemas.microsoft.com/office/powerpoint/2010/main" val="3286238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726140"/>
          </a:xfrm>
        </p:spPr>
        <p:txBody>
          <a:bodyPr/>
          <a:lstStyle/>
          <a:p>
            <a:r>
              <a:rPr lang="en-US" dirty="0"/>
              <a:t>Washington glacier melts</a:t>
            </a:r>
          </a:p>
        </p:txBody>
      </p:sp>
      <p:pic>
        <p:nvPicPr>
          <p:cNvPr id="4" name="Content Placeholder 3"/>
          <p:cNvPicPr>
            <a:picLocks noGrp="1" noChangeAspect="1"/>
          </p:cNvPicPr>
          <p:nvPr>
            <p:ph idx="1"/>
          </p:nvPr>
        </p:nvPicPr>
        <p:blipFill>
          <a:blip r:embed="rId2"/>
          <a:stretch>
            <a:fillRect/>
          </a:stretch>
        </p:blipFill>
        <p:spPr>
          <a:xfrm>
            <a:off x="0" y="1767839"/>
            <a:ext cx="12192000" cy="5090160"/>
          </a:xfrm>
          <a:prstGeom prst="rect">
            <a:avLst/>
          </a:prstGeom>
        </p:spPr>
      </p:pic>
      <p:sp>
        <p:nvSpPr>
          <p:cNvPr id="5" name="TextBox 4"/>
          <p:cNvSpPr txBox="1"/>
          <p:nvPr/>
        </p:nvSpPr>
        <p:spPr>
          <a:xfrm>
            <a:off x="188259" y="887506"/>
            <a:ext cx="12003741" cy="830997"/>
          </a:xfrm>
          <a:prstGeom prst="rect">
            <a:avLst/>
          </a:prstGeom>
          <a:noFill/>
        </p:spPr>
        <p:txBody>
          <a:bodyPr wrap="square" rtlCol="0">
            <a:spAutoFit/>
          </a:bodyPr>
          <a:lstStyle/>
          <a:p>
            <a:r>
              <a:rPr lang="en-US" sz="2400" dirty="0"/>
              <a:t>The South Cascades Glacier in 1979 and 2003. Glaciers in the North Cascades of Washington have shrunk by 40% in the last 150 years.</a:t>
            </a:r>
          </a:p>
        </p:txBody>
      </p:sp>
    </p:spTree>
    <p:extLst>
      <p:ext uri="{BB962C8B-B14F-4D97-AF65-F5344CB8AC3E}">
        <p14:creationId xmlns:p14="http://schemas.microsoft.com/office/powerpoint/2010/main" val="1164232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71" y="1"/>
            <a:ext cx="10515600" cy="793376"/>
          </a:xfrm>
        </p:spPr>
        <p:txBody>
          <a:bodyPr/>
          <a:lstStyle/>
          <a:p>
            <a:r>
              <a:rPr lang="en-US" dirty="0" err="1"/>
              <a:t>Visayas</a:t>
            </a:r>
            <a:r>
              <a:rPr lang="en-US" dirty="0"/>
              <a:t> sea levels rise</a:t>
            </a:r>
          </a:p>
        </p:txBody>
      </p:sp>
      <p:pic>
        <p:nvPicPr>
          <p:cNvPr id="4" name="Content Placeholder 3"/>
          <p:cNvPicPr>
            <a:picLocks noGrp="1" noChangeAspect="1"/>
          </p:cNvPicPr>
          <p:nvPr>
            <p:ph idx="1"/>
          </p:nvPr>
        </p:nvPicPr>
        <p:blipFill>
          <a:blip r:embed="rId2"/>
          <a:stretch>
            <a:fillRect/>
          </a:stretch>
        </p:blipFill>
        <p:spPr>
          <a:xfrm>
            <a:off x="0" y="2529841"/>
            <a:ext cx="12192000" cy="4328159"/>
          </a:xfrm>
          <a:prstGeom prst="rect">
            <a:avLst/>
          </a:prstGeom>
        </p:spPr>
      </p:pic>
      <p:sp>
        <p:nvSpPr>
          <p:cNvPr id="5" name="TextBox 4"/>
          <p:cNvSpPr txBox="1"/>
          <p:nvPr/>
        </p:nvSpPr>
        <p:spPr>
          <a:xfrm>
            <a:off x="376518" y="995082"/>
            <a:ext cx="11815482" cy="1200329"/>
          </a:xfrm>
          <a:prstGeom prst="rect">
            <a:avLst/>
          </a:prstGeom>
          <a:noFill/>
        </p:spPr>
        <p:txBody>
          <a:bodyPr wrap="square" rtlCol="0">
            <a:spAutoFit/>
          </a:bodyPr>
          <a:lstStyle/>
          <a:p>
            <a:r>
              <a:rPr lang="en-US" sz="2400" dirty="0"/>
              <a:t>Visayan Islands cities of Cebu and </a:t>
            </a:r>
            <a:r>
              <a:rPr lang="en-US" sz="2400" dirty="0" err="1"/>
              <a:t>Tacloban</a:t>
            </a:r>
            <a:r>
              <a:rPr lang="en-US" sz="2400" dirty="0"/>
              <a:t> in 1949 and 2013. The Philippines were devastated by super typhoon Haiyan on November 8, 2013, and left many parts of the country under water.</a:t>
            </a:r>
          </a:p>
        </p:txBody>
      </p:sp>
    </p:spTree>
    <p:extLst>
      <p:ext uri="{BB962C8B-B14F-4D97-AF65-F5344CB8AC3E}">
        <p14:creationId xmlns:p14="http://schemas.microsoft.com/office/powerpoint/2010/main" val="245337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647" y="-105522"/>
            <a:ext cx="10515600" cy="1325563"/>
          </a:xfrm>
        </p:spPr>
        <p:txBody>
          <a:bodyPr/>
          <a:lstStyle/>
          <a:p>
            <a:r>
              <a:rPr lang="en-US" dirty="0"/>
              <a:t>Washington landslide</a:t>
            </a:r>
          </a:p>
        </p:txBody>
      </p:sp>
      <p:pic>
        <p:nvPicPr>
          <p:cNvPr id="4" name="Content Placeholder 3"/>
          <p:cNvPicPr>
            <a:picLocks noGrp="1" noChangeAspect="1"/>
          </p:cNvPicPr>
          <p:nvPr>
            <p:ph idx="1"/>
          </p:nvPr>
        </p:nvPicPr>
        <p:blipFill>
          <a:blip r:embed="rId2"/>
          <a:stretch>
            <a:fillRect/>
          </a:stretch>
        </p:blipFill>
        <p:spPr>
          <a:xfrm>
            <a:off x="1946064" y="1795304"/>
            <a:ext cx="7610589" cy="5062696"/>
          </a:xfrm>
          <a:prstGeom prst="rect">
            <a:avLst/>
          </a:prstGeom>
        </p:spPr>
      </p:pic>
      <p:sp>
        <p:nvSpPr>
          <p:cNvPr id="5" name="Rectangle 4"/>
          <p:cNvSpPr/>
          <p:nvPr/>
        </p:nvSpPr>
        <p:spPr>
          <a:xfrm>
            <a:off x="728942" y="896875"/>
            <a:ext cx="10438280" cy="830997"/>
          </a:xfrm>
          <a:prstGeom prst="rect">
            <a:avLst/>
          </a:prstGeom>
        </p:spPr>
        <p:txBody>
          <a:bodyPr wrap="square">
            <a:spAutoFit/>
          </a:bodyPr>
          <a:lstStyle/>
          <a:p>
            <a:r>
              <a:rPr lang="en-US" sz="2400" dirty="0"/>
              <a:t>A satellite image of Whidbey Island, Washington, </a:t>
            </a:r>
            <a:r>
              <a:rPr lang="en-US" sz="2400" dirty="0" smtClean="0"/>
              <a:t>after </a:t>
            </a:r>
            <a:r>
              <a:rPr lang="en-US" sz="2400" dirty="0"/>
              <a:t>a landslide hit the area on March 27, 2013, after several days of heavy rain.</a:t>
            </a:r>
          </a:p>
        </p:txBody>
      </p:sp>
    </p:spTree>
    <p:extLst>
      <p:ext uri="{BB962C8B-B14F-4D97-AF65-F5344CB8AC3E}">
        <p14:creationId xmlns:p14="http://schemas.microsoft.com/office/powerpoint/2010/main" val="2338128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r>
              <a:rPr lang="en-US" dirty="0" smtClean="0"/>
              <a:t>Some are finally waking up . . . </a:t>
            </a:r>
            <a:endParaRPr lang="en-US" dirty="0"/>
          </a:p>
        </p:txBody>
      </p:sp>
      <p:sp>
        <p:nvSpPr>
          <p:cNvPr id="4" name="Content Placeholder 3"/>
          <p:cNvSpPr>
            <a:spLocks noGrp="1"/>
          </p:cNvSpPr>
          <p:nvPr>
            <p:ph idx="1"/>
          </p:nvPr>
        </p:nvSpPr>
        <p:spPr>
          <a:xfrm>
            <a:off x="838200" y="1196788"/>
            <a:ext cx="10515600" cy="4980175"/>
          </a:xfrm>
        </p:spPr>
        <p:txBody>
          <a:bodyPr/>
          <a:lstStyle/>
          <a:p>
            <a:r>
              <a:rPr lang="en-US" dirty="0" smtClean="0"/>
              <a:t>At least 20 years ago, I read an article by a meteorologist/climatologist who was explaining that global warming wasn’t just going to make things a little bit warmer.  He was saying that the effects would be:</a:t>
            </a:r>
          </a:p>
          <a:p>
            <a:pPr lvl="1"/>
            <a:r>
              <a:rPr lang="en-US" dirty="0" smtClean="0"/>
              <a:t>Greater extremes in weather conditions (hotter and colder than normal and wetter and drier than normal)</a:t>
            </a:r>
          </a:p>
          <a:p>
            <a:pPr lvl="1"/>
            <a:r>
              <a:rPr lang="en-US" dirty="0" smtClean="0"/>
              <a:t>Less predictability of </a:t>
            </a:r>
            <a:r>
              <a:rPr lang="en-US" smtClean="0"/>
              <a:t>meteorological conditions</a:t>
            </a:r>
          </a:p>
          <a:p>
            <a:pPr lvl="1"/>
            <a:endParaRPr lang="en-US" dirty="0" smtClean="0"/>
          </a:p>
          <a:p>
            <a:r>
              <a:rPr lang="en-US" dirty="0" smtClean="0"/>
              <a:t>Anyone who has followed the news for the past 20 years will probably agree that he knew what he was talking about 20 years ago when few people were paying attention to people like him.</a:t>
            </a:r>
            <a:endParaRPr lang="en-US" dirty="0"/>
          </a:p>
        </p:txBody>
      </p:sp>
    </p:spTree>
    <p:extLst>
      <p:ext uri="{BB962C8B-B14F-4D97-AF65-F5344CB8AC3E}">
        <p14:creationId xmlns:p14="http://schemas.microsoft.com/office/powerpoint/2010/main" val="2497029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6141"/>
          </a:xfrm>
        </p:spPr>
        <p:txBody>
          <a:bodyPr/>
          <a:lstStyle/>
          <a:p>
            <a:r>
              <a:rPr lang="en-US" dirty="0" smtClean="0"/>
              <a:t>Washington </a:t>
            </a:r>
            <a:r>
              <a:rPr lang="en-US" dirty="0"/>
              <a:t>landslide</a:t>
            </a:r>
          </a:p>
        </p:txBody>
      </p:sp>
      <p:pic>
        <p:nvPicPr>
          <p:cNvPr id="4" name="Content Placeholder 3"/>
          <p:cNvPicPr>
            <a:picLocks noGrp="1" noChangeAspect="1"/>
          </p:cNvPicPr>
          <p:nvPr>
            <p:ph idx="1"/>
          </p:nvPr>
        </p:nvPicPr>
        <p:blipFill>
          <a:blip r:embed="rId2"/>
          <a:stretch>
            <a:fillRect/>
          </a:stretch>
        </p:blipFill>
        <p:spPr>
          <a:xfrm>
            <a:off x="1519514" y="1699605"/>
            <a:ext cx="9170480" cy="5158395"/>
          </a:xfrm>
          <a:prstGeom prst="rect">
            <a:avLst/>
          </a:prstGeom>
        </p:spPr>
      </p:pic>
      <p:sp>
        <p:nvSpPr>
          <p:cNvPr id="5" name="Rectangle 4"/>
          <p:cNvSpPr/>
          <p:nvPr/>
        </p:nvSpPr>
        <p:spPr>
          <a:xfrm>
            <a:off x="304800" y="726141"/>
            <a:ext cx="11353800" cy="830997"/>
          </a:xfrm>
          <a:prstGeom prst="rect">
            <a:avLst/>
          </a:prstGeom>
        </p:spPr>
        <p:txBody>
          <a:bodyPr wrap="square">
            <a:spAutoFit/>
          </a:bodyPr>
          <a:lstStyle/>
          <a:p>
            <a:r>
              <a:rPr lang="en-US" sz="2400" dirty="0"/>
              <a:t>A satellite image of Whidbey Island, Washington, before (left) and after (right) after a landslide hit the area on March 27, 2013, after several days of heavy rain.</a:t>
            </a:r>
          </a:p>
        </p:txBody>
      </p:sp>
    </p:spTree>
    <p:extLst>
      <p:ext uri="{BB962C8B-B14F-4D97-AF65-F5344CB8AC3E}">
        <p14:creationId xmlns:p14="http://schemas.microsoft.com/office/powerpoint/2010/main" val="1197157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685800"/>
          </a:xfrm>
        </p:spPr>
        <p:txBody>
          <a:bodyPr>
            <a:normAutofit fontScale="90000"/>
          </a:bodyPr>
          <a:lstStyle/>
          <a:p>
            <a:r>
              <a:rPr lang="en-US" dirty="0"/>
              <a:t>Drought in Romania</a:t>
            </a:r>
          </a:p>
        </p:txBody>
      </p:sp>
      <p:pic>
        <p:nvPicPr>
          <p:cNvPr id="4" name="Content Placeholder 3"/>
          <p:cNvPicPr>
            <a:picLocks noGrp="1" noChangeAspect="1"/>
          </p:cNvPicPr>
          <p:nvPr>
            <p:ph idx="1"/>
          </p:nvPr>
        </p:nvPicPr>
        <p:blipFill>
          <a:blip r:embed="rId2"/>
          <a:stretch>
            <a:fillRect/>
          </a:stretch>
        </p:blipFill>
        <p:spPr>
          <a:xfrm>
            <a:off x="0" y="2582433"/>
            <a:ext cx="12192000" cy="3576320"/>
          </a:xfrm>
          <a:prstGeom prst="rect">
            <a:avLst/>
          </a:prstGeom>
        </p:spPr>
      </p:pic>
      <p:sp>
        <p:nvSpPr>
          <p:cNvPr id="5" name="Rectangle 4"/>
          <p:cNvSpPr/>
          <p:nvPr/>
        </p:nvSpPr>
        <p:spPr>
          <a:xfrm>
            <a:off x="304800" y="879013"/>
            <a:ext cx="11663082" cy="1200329"/>
          </a:xfrm>
          <a:prstGeom prst="rect">
            <a:avLst/>
          </a:prstGeom>
        </p:spPr>
        <p:txBody>
          <a:bodyPr wrap="square">
            <a:spAutoFit/>
          </a:bodyPr>
          <a:lstStyle/>
          <a:p>
            <a:r>
              <a:rPr lang="en-US" sz="2400" dirty="0"/>
              <a:t>The Danube river in 2009 (left) and in 2011 (right) in </a:t>
            </a:r>
            <a:r>
              <a:rPr lang="en-US" sz="2400" dirty="0" err="1"/>
              <a:t>Calarasi</a:t>
            </a:r>
            <a:r>
              <a:rPr lang="en-US" sz="2400" dirty="0"/>
              <a:t>, in southern Romania. The waters of the Danube were so low due to drought that dozens of cargo ships were getting stuck in mud.</a:t>
            </a:r>
          </a:p>
        </p:txBody>
      </p:sp>
    </p:spTree>
    <p:extLst>
      <p:ext uri="{BB962C8B-B14F-4D97-AF65-F5344CB8AC3E}">
        <p14:creationId xmlns:p14="http://schemas.microsoft.com/office/powerpoint/2010/main" val="3077922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5" y="0"/>
            <a:ext cx="10515600" cy="874059"/>
          </a:xfrm>
        </p:spPr>
        <p:txBody>
          <a:bodyPr/>
          <a:lstStyle/>
          <a:p>
            <a:r>
              <a:rPr lang="en-US" dirty="0" smtClean="0"/>
              <a:t>South Beach in Miami</a:t>
            </a:r>
            <a:endParaRPr lang="en-US" dirty="0"/>
          </a:p>
        </p:txBody>
      </p:sp>
      <p:sp>
        <p:nvSpPr>
          <p:cNvPr id="3" name="Content Placeholder 2"/>
          <p:cNvSpPr>
            <a:spLocks noGrp="1"/>
          </p:cNvSpPr>
          <p:nvPr>
            <p:ph idx="1"/>
          </p:nvPr>
        </p:nvSpPr>
        <p:spPr>
          <a:xfrm>
            <a:off x="0" y="722966"/>
            <a:ext cx="12192000" cy="1374775"/>
          </a:xfrm>
        </p:spPr>
        <p:txBody>
          <a:bodyPr/>
          <a:lstStyle/>
          <a:p>
            <a:r>
              <a:rPr lang="en-US" dirty="0"/>
              <a:t>South Beach in Miami in the early 1900s and 2014. Since the 1920s, the global average sea level has risen about nine inches and, because Miami sits at sea level, it is very vulnerable to storm-related flooding and sea-level rise.</a:t>
            </a:r>
          </a:p>
        </p:txBody>
      </p:sp>
      <p:pic>
        <p:nvPicPr>
          <p:cNvPr id="4" name="Picture 3"/>
          <p:cNvPicPr>
            <a:picLocks noChangeAspect="1"/>
          </p:cNvPicPr>
          <p:nvPr/>
        </p:nvPicPr>
        <p:blipFill>
          <a:blip r:embed="rId2"/>
          <a:stretch>
            <a:fillRect/>
          </a:stretch>
        </p:blipFill>
        <p:spPr>
          <a:xfrm>
            <a:off x="-8965" y="2547014"/>
            <a:ext cx="12200965" cy="4331343"/>
          </a:xfrm>
          <a:prstGeom prst="rect">
            <a:avLst/>
          </a:prstGeom>
        </p:spPr>
      </p:pic>
    </p:spTree>
    <p:extLst>
      <p:ext uri="{BB962C8B-B14F-4D97-AF65-F5344CB8AC3E}">
        <p14:creationId xmlns:p14="http://schemas.microsoft.com/office/powerpoint/2010/main" val="476047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71" y="0"/>
            <a:ext cx="10515600" cy="779929"/>
          </a:xfrm>
        </p:spPr>
        <p:txBody>
          <a:bodyPr/>
          <a:lstStyle/>
          <a:p>
            <a:r>
              <a:rPr lang="en-US" dirty="0" smtClean="0"/>
              <a:t>Drought </a:t>
            </a:r>
            <a:r>
              <a:rPr lang="en-US" dirty="0"/>
              <a:t>in California</a:t>
            </a:r>
          </a:p>
        </p:txBody>
      </p:sp>
      <p:pic>
        <p:nvPicPr>
          <p:cNvPr id="4" name="Content Placeholder 3"/>
          <p:cNvPicPr>
            <a:picLocks noGrp="1" noChangeAspect="1"/>
          </p:cNvPicPr>
          <p:nvPr>
            <p:ph idx="1"/>
          </p:nvPr>
        </p:nvPicPr>
        <p:blipFill>
          <a:blip r:embed="rId2"/>
          <a:stretch>
            <a:fillRect/>
          </a:stretch>
        </p:blipFill>
        <p:spPr>
          <a:xfrm>
            <a:off x="0" y="2814320"/>
            <a:ext cx="12192000" cy="4043680"/>
          </a:xfrm>
          <a:prstGeom prst="rect">
            <a:avLst/>
          </a:prstGeom>
        </p:spPr>
      </p:pic>
      <p:sp>
        <p:nvSpPr>
          <p:cNvPr id="5" name="Rectangle 4"/>
          <p:cNvSpPr/>
          <p:nvPr/>
        </p:nvSpPr>
        <p:spPr>
          <a:xfrm>
            <a:off x="264459" y="1071300"/>
            <a:ext cx="11757212" cy="830997"/>
          </a:xfrm>
          <a:prstGeom prst="rect">
            <a:avLst/>
          </a:prstGeom>
        </p:spPr>
        <p:txBody>
          <a:bodyPr wrap="square">
            <a:spAutoFit/>
          </a:bodyPr>
          <a:lstStyle/>
          <a:p>
            <a:r>
              <a:rPr lang="en-US" sz="2400" dirty="0"/>
              <a:t>The Enterprise Bridge passes over a section of Lake Oroville in 2011 (left) and 2014 (right) in Oroville, California, which is experiencing "exceptional" drought.</a:t>
            </a:r>
          </a:p>
        </p:txBody>
      </p:sp>
    </p:spTree>
    <p:extLst>
      <p:ext uri="{BB962C8B-B14F-4D97-AF65-F5344CB8AC3E}">
        <p14:creationId xmlns:p14="http://schemas.microsoft.com/office/powerpoint/2010/main" val="182468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624" y="0"/>
            <a:ext cx="10515600" cy="900953"/>
          </a:xfrm>
        </p:spPr>
        <p:txBody>
          <a:bodyPr/>
          <a:lstStyle/>
          <a:p>
            <a:r>
              <a:rPr lang="en-US" dirty="0"/>
              <a:t>Coral reef bleaching</a:t>
            </a:r>
          </a:p>
        </p:txBody>
      </p:sp>
      <p:pic>
        <p:nvPicPr>
          <p:cNvPr id="4" name="Content Placeholder 3"/>
          <p:cNvPicPr>
            <a:picLocks noGrp="1" noChangeAspect="1"/>
          </p:cNvPicPr>
          <p:nvPr>
            <p:ph idx="1"/>
          </p:nvPr>
        </p:nvPicPr>
        <p:blipFill>
          <a:blip r:embed="rId2"/>
          <a:stretch>
            <a:fillRect/>
          </a:stretch>
        </p:blipFill>
        <p:spPr>
          <a:xfrm>
            <a:off x="0" y="2814320"/>
            <a:ext cx="12192000" cy="4043680"/>
          </a:xfrm>
          <a:prstGeom prst="rect">
            <a:avLst/>
          </a:prstGeom>
        </p:spPr>
      </p:pic>
      <p:sp>
        <p:nvSpPr>
          <p:cNvPr id="5" name="Rectangle 4"/>
          <p:cNvSpPr/>
          <p:nvPr/>
        </p:nvSpPr>
        <p:spPr>
          <a:xfrm>
            <a:off x="425824" y="945179"/>
            <a:ext cx="11515164" cy="1200329"/>
          </a:xfrm>
          <a:prstGeom prst="rect">
            <a:avLst/>
          </a:prstGeom>
        </p:spPr>
        <p:txBody>
          <a:bodyPr wrap="square">
            <a:spAutoFit/>
          </a:bodyPr>
          <a:lstStyle/>
          <a:p>
            <a:r>
              <a:rPr lang="en-US" sz="2400" dirty="0"/>
              <a:t>A photo of a woman snorkeling around the Great Barrier Reef in Australia in 2002 (left) and 2014 (right). When ocean water is too warm, coral will expel the algae living in its tissues, which blanches the appearance of the coral, according to NOAA.</a:t>
            </a:r>
          </a:p>
        </p:txBody>
      </p:sp>
    </p:spTree>
    <p:extLst>
      <p:ext uri="{BB962C8B-B14F-4D97-AF65-F5344CB8AC3E}">
        <p14:creationId xmlns:p14="http://schemas.microsoft.com/office/powerpoint/2010/main" val="154642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330" y="1"/>
            <a:ext cx="10515600" cy="833718"/>
          </a:xfrm>
        </p:spPr>
        <p:txBody>
          <a:bodyPr/>
          <a:lstStyle/>
          <a:p>
            <a:r>
              <a:rPr lang="en-US" dirty="0"/>
              <a:t>Colorado forests gone brown</a:t>
            </a:r>
          </a:p>
        </p:txBody>
      </p:sp>
      <p:pic>
        <p:nvPicPr>
          <p:cNvPr id="4" name="Content Placeholder 3"/>
          <p:cNvPicPr>
            <a:picLocks noGrp="1" noChangeAspect="1"/>
          </p:cNvPicPr>
          <p:nvPr>
            <p:ph idx="1"/>
          </p:nvPr>
        </p:nvPicPr>
        <p:blipFill>
          <a:blip r:embed="rId2"/>
          <a:stretch>
            <a:fillRect/>
          </a:stretch>
        </p:blipFill>
        <p:spPr>
          <a:xfrm>
            <a:off x="0" y="2895600"/>
            <a:ext cx="12192000" cy="3962400"/>
          </a:xfrm>
          <a:prstGeom prst="rect">
            <a:avLst/>
          </a:prstGeom>
        </p:spPr>
      </p:pic>
      <p:sp>
        <p:nvSpPr>
          <p:cNvPr id="5" name="Rectangle 4"/>
          <p:cNvSpPr/>
          <p:nvPr/>
        </p:nvSpPr>
        <p:spPr>
          <a:xfrm>
            <a:off x="132229" y="996006"/>
            <a:ext cx="11927541" cy="1200329"/>
          </a:xfrm>
          <a:prstGeom prst="rect">
            <a:avLst/>
          </a:prstGeom>
        </p:spPr>
        <p:txBody>
          <a:bodyPr wrap="square">
            <a:spAutoFit/>
          </a:bodyPr>
          <a:lstStyle/>
          <a:p>
            <a:r>
              <a:rPr lang="en-US" sz="2400" dirty="0"/>
              <a:t>The Rocky Mountain National Park in in 2001 (left) and in 2007 (right). The iconic pine and aspen forests of the Rocky Mountains are dying off at an alarming rate thanks to conditions exacerbated by climate change — drought, insect infestations and wildfires.</a:t>
            </a:r>
          </a:p>
        </p:txBody>
      </p:sp>
    </p:spTree>
    <p:extLst>
      <p:ext uri="{BB962C8B-B14F-4D97-AF65-F5344CB8AC3E}">
        <p14:creationId xmlns:p14="http://schemas.microsoft.com/office/powerpoint/2010/main" val="662102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400"/>
          </a:xfrm>
        </p:spPr>
        <p:txBody>
          <a:bodyPr/>
          <a:lstStyle/>
          <a:p>
            <a:r>
              <a:rPr lang="en-US" dirty="0"/>
              <a:t>Snow falls in Egypt</a:t>
            </a:r>
          </a:p>
        </p:txBody>
      </p:sp>
      <p:pic>
        <p:nvPicPr>
          <p:cNvPr id="4" name="Content Placeholder 3"/>
          <p:cNvPicPr>
            <a:picLocks noGrp="1" noChangeAspect="1"/>
          </p:cNvPicPr>
          <p:nvPr>
            <p:ph idx="1"/>
          </p:nvPr>
        </p:nvPicPr>
        <p:blipFill>
          <a:blip r:embed="rId2"/>
          <a:stretch>
            <a:fillRect/>
          </a:stretch>
        </p:blipFill>
        <p:spPr>
          <a:xfrm>
            <a:off x="0" y="2672080"/>
            <a:ext cx="12192000" cy="4185920"/>
          </a:xfrm>
          <a:prstGeom prst="rect">
            <a:avLst/>
          </a:prstGeom>
        </p:spPr>
      </p:pic>
      <p:sp>
        <p:nvSpPr>
          <p:cNvPr id="5" name="Rectangle 4"/>
          <p:cNvSpPr/>
          <p:nvPr/>
        </p:nvSpPr>
        <p:spPr>
          <a:xfrm>
            <a:off x="412376" y="914401"/>
            <a:ext cx="11300012" cy="1384995"/>
          </a:xfrm>
          <a:prstGeom prst="rect">
            <a:avLst/>
          </a:prstGeom>
        </p:spPr>
        <p:txBody>
          <a:bodyPr wrap="square">
            <a:spAutoFit/>
          </a:bodyPr>
          <a:lstStyle/>
          <a:p>
            <a:r>
              <a:rPr lang="en-US" sz="2800" dirty="0"/>
              <a:t>Cairo, Egypt in 1920 and 2013. Normally-arid Egypt experienced the first snowfall in 112 years in December 2013, as a part of the Middle East cold snap.</a:t>
            </a:r>
          </a:p>
        </p:txBody>
      </p:sp>
    </p:spTree>
    <p:extLst>
      <p:ext uri="{BB962C8B-B14F-4D97-AF65-F5344CB8AC3E}">
        <p14:creationId xmlns:p14="http://schemas.microsoft.com/office/powerpoint/2010/main" val="3991828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835" y="1"/>
            <a:ext cx="10515600" cy="887506"/>
          </a:xfrm>
        </p:spPr>
        <p:txBody>
          <a:bodyPr/>
          <a:lstStyle/>
          <a:p>
            <a:r>
              <a:rPr lang="en-US" dirty="0"/>
              <a:t>Snow falls in Atlanta</a:t>
            </a:r>
          </a:p>
        </p:txBody>
      </p:sp>
      <p:pic>
        <p:nvPicPr>
          <p:cNvPr id="4" name="Content Placeholder 3"/>
          <p:cNvPicPr>
            <a:picLocks noGrp="1" noChangeAspect="1"/>
          </p:cNvPicPr>
          <p:nvPr>
            <p:ph idx="1"/>
          </p:nvPr>
        </p:nvPicPr>
        <p:blipFill>
          <a:blip r:embed="rId2"/>
          <a:stretch>
            <a:fillRect/>
          </a:stretch>
        </p:blipFill>
        <p:spPr>
          <a:xfrm>
            <a:off x="0" y="2834640"/>
            <a:ext cx="12192000" cy="4023360"/>
          </a:xfrm>
          <a:prstGeom prst="rect">
            <a:avLst/>
          </a:prstGeom>
        </p:spPr>
      </p:pic>
      <p:sp>
        <p:nvSpPr>
          <p:cNvPr id="5" name="Rectangle 4"/>
          <p:cNvSpPr/>
          <p:nvPr/>
        </p:nvSpPr>
        <p:spPr>
          <a:xfrm>
            <a:off x="237564" y="887507"/>
            <a:ext cx="11622741" cy="1569660"/>
          </a:xfrm>
          <a:prstGeom prst="rect">
            <a:avLst/>
          </a:prstGeom>
        </p:spPr>
        <p:txBody>
          <a:bodyPr wrap="square">
            <a:spAutoFit/>
          </a:bodyPr>
          <a:lstStyle/>
          <a:p>
            <a:r>
              <a:rPr lang="en-US" sz="2400" dirty="0"/>
              <a:t>Atlanta, GA, in 1977 and during winter 2014, when three inches of snow prompted Georgia, Alabama, Mississippi, Louisiana, North Carolina and South Carolina to declare a state of emergency. The storm turned roads into parking lots and claimed 13 lives, according to USA Today.</a:t>
            </a:r>
          </a:p>
        </p:txBody>
      </p:sp>
    </p:spTree>
    <p:extLst>
      <p:ext uri="{BB962C8B-B14F-4D97-AF65-F5344CB8AC3E}">
        <p14:creationId xmlns:p14="http://schemas.microsoft.com/office/powerpoint/2010/main" val="2873620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17" y="1"/>
            <a:ext cx="11187953" cy="1690688"/>
          </a:xfrm>
        </p:spPr>
        <p:txBody>
          <a:bodyPr>
            <a:normAutofit fontScale="90000"/>
          </a:bodyPr>
          <a:lstStyle/>
          <a:p>
            <a:r>
              <a:rPr lang="en-US" dirty="0"/>
              <a:t> WMO: Still Time to Act on Climate Change Need for Action on Greenhouse Gases Backed by Scientific Evidence </a:t>
            </a:r>
          </a:p>
        </p:txBody>
      </p:sp>
      <p:sp>
        <p:nvSpPr>
          <p:cNvPr id="3" name="Content Placeholder 2"/>
          <p:cNvSpPr>
            <a:spLocks noGrp="1"/>
          </p:cNvSpPr>
          <p:nvPr>
            <p:ph idx="1"/>
          </p:nvPr>
        </p:nvSpPr>
        <p:spPr>
          <a:xfrm>
            <a:off x="838200" y="1825625"/>
            <a:ext cx="10515600" cy="2235387"/>
          </a:xfrm>
        </p:spPr>
        <p:txBody>
          <a:bodyPr/>
          <a:lstStyle/>
          <a:p>
            <a:r>
              <a:rPr lang="en-US" dirty="0"/>
              <a:t> There is still a window of opportunity to prevent dangerous climate change and preserve the planet for future generations. But it is closing fast, according to the World Meteorological Organization (WMO), which says that the urgent need to cut greenhouse gases is based on overwhelming scientific evidence.</a:t>
            </a:r>
          </a:p>
        </p:txBody>
      </p:sp>
      <p:pic>
        <p:nvPicPr>
          <p:cNvPr id="4" name="Picture 3">
            <a:hlinkClick r:id="rId2"/>
          </p:cNvPr>
          <p:cNvPicPr>
            <a:picLocks noChangeAspect="1"/>
          </p:cNvPicPr>
          <p:nvPr/>
        </p:nvPicPr>
        <p:blipFill>
          <a:blip r:embed="rId3"/>
          <a:stretch>
            <a:fillRect/>
          </a:stretch>
        </p:blipFill>
        <p:spPr>
          <a:xfrm>
            <a:off x="4842062" y="4195948"/>
            <a:ext cx="2857500" cy="2381250"/>
          </a:xfrm>
          <a:prstGeom prst="rect">
            <a:avLst/>
          </a:prstGeom>
        </p:spPr>
      </p:pic>
    </p:spTree>
    <p:extLst>
      <p:ext uri="{BB962C8B-B14F-4D97-AF65-F5344CB8AC3E}">
        <p14:creationId xmlns:p14="http://schemas.microsoft.com/office/powerpoint/2010/main" val="37921841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Some refuse to believe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1827" y="1226995"/>
            <a:ext cx="7598787" cy="5512007"/>
          </a:xfrm>
        </p:spPr>
      </p:pic>
    </p:spTree>
    <p:extLst>
      <p:ext uri="{BB962C8B-B14F-4D97-AF65-F5344CB8AC3E}">
        <p14:creationId xmlns:p14="http://schemas.microsoft.com/office/powerpoint/2010/main" val="3024017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70963" y="2691744"/>
            <a:ext cx="11062447" cy="4351338"/>
          </a:xfrm>
        </p:spPr>
        <p:txBody>
          <a:bodyPr>
            <a:noAutofit/>
          </a:bodyPr>
          <a:lstStyle/>
          <a:p>
            <a:pPr lvl="1"/>
            <a:r>
              <a:rPr lang="en-US" sz="4000" dirty="0"/>
              <a:t>In 1997, the U.S. Geological Survey embarked on the Repeat Photography Project, a systematic method of studying climate change and global warming based on glacier retreat in Glacier National Park, Montana. Computer models predict that all the glaciers in the Park will melt by 2030 under current warming trends.</a:t>
            </a:r>
          </a:p>
        </p:txBody>
      </p:sp>
      <p:pic>
        <p:nvPicPr>
          <p:cNvPr id="6" name="Picture 5"/>
          <p:cNvPicPr>
            <a:picLocks noChangeAspect="1"/>
          </p:cNvPicPr>
          <p:nvPr/>
        </p:nvPicPr>
        <p:blipFill>
          <a:blip r:embed="rId2"/>
          <a:stretch>
            <a:fillRect/>
          </a:stretch>
        </p:blipFill>
        <p:spPr>
          <a:xfrm>
            <a:off x="-1" y="-1"/>
            <a:ext cx="4546377" cy="2433919"/>
          </a:xfrm>
          <a:prstGeom prst="rect">
            <a:avLst/>
          </a:prstGeom>
        </p:spPr>
      </p:pic>
    </p:spTree>
    <p:extLst>
      <p:ext uri="{BB962C8B-B14F-4D97-AF65-F5344CB8AC3E}">
        <p14:creationId xmlns:p14="http://schemas.microsoft.com/office/powerpoint/2010/main" val="1328596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0"/>
            <a:ext cx="5311589" cy="2403613"/>
          </a:xfrm>
        </p:spPr>
        <p:txBody>
          <a:bodyPr>
            <a:noAutofit/>
          </a:bodyPr>
          <a:lstStyle/>
          <a:p>
            <a:r>
              <a:rPr lang="en-US" sz="3200" dirty="0"/>
              <a:t>The red dots on this map represent selected repeat photographs of glaciers taken throughout Glacier National Park, Montana. </a:t>
            </a:r>
          </a:p>
        </p:txBody>
      </p:sp>
      <p:pic>
        <p:nvPicPr>
          <p:cNvPr id="4" name="Content Placeholder 3"/>
          <p:cNvPicPr>
            <a:picLocks noGrp="1" noChangeAspect="1"/>
          </p:cNvPicPr>
          <p:nvPr>
            <p:ph idx="1"/>
          </p:nvPr>
        </p:nvPicPr>
        <p:blipFill>
          <a:blip r:embed="rId2"/>
          <a:stretch>
            <a:fillRect/>
          </a:stretch>
        </p:blipFill>
        <p:spPr>
          <a:xfrm>
            <a:off x="0" y="2403614"/>
            <a:ext cx="3651136" cy="4454386"/>
          </a:xfrm>
          <a:prstGeom prst="rect">
            <a:avLst/>
          </a:prstGeom>
        </p:spPr>
      </p:pic>
      <p:pic>
        <p:nvPicPr>
          <p:cNvPr id="5" name="Picture 4"/>
          <p:cNvPicPr>
            <a:picLocks noChangeAspect="1"/>
          </p:cNvPicPr>
          <p:nvPr/>
        </p:nvPicPr>
        <p:blipFill>
          <a:blip r:embed="rId3"/>
          <a:stretch>
            <a:fillRect/>
          </a:stretch>
        </p:blipFill>
        <p:spPr>
          <a:xfrm>
            <a:off x="5524500" y="0"/>
            <a:ext cx="6667500" cy="6877050"/>
          </a:xfrm>
          <a:prstGeom prst="rect">
            <a:avLst/>
          </a:prstGeom>
        </p:spPr>
      </p:pic>
    </p:spTree>
    <p:extLst>
      <p:ext uri="{BB962C8B-B14F-4D97-AF65-F5344CB8AC3E}">
        <p14:creationId xmlns:p14="http://schemas.microsoft.com/office/powerpoint/2010/main" val="3708291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Glaciers: Going, Going, Gone?</a:t>
            </a:r>
          </a:p>
        </p:txBody>
      </p:sp>
      <p:pic>
        <p:nvPicPr>
          <p:cNvPr id="4" name="Content Placeholder 3"/>
          <p:cNvPicPr>
            <a:picLocks noGrp="1" noChangeAspect="1"/>
          </p:cNvPicPr>
          <p:nvPr>
            <p:ph idx="1"/>
          </p:nvPr>
        </p:nvPicPr>
        <p:blipFill>
          <a:blip r:embed="rId2"/>
          <a:stretch>
            <a:fillRect/>
          </a:stretch>
        </p:blipFill>
        <p:spPr>
          <a:xfrm>
            <a:off x="0" y="1684814"/>
            <a:ext cx="12192000" cy="4632960"/>
          </a:xfrm>
          <a:prstGeom prst="rect">
            <a:avLst/>
          </a:prstGeom>
        </p:spPr>
      </p:pic>
    </p:spTree>
    <p:extLst>
      <p:ext uri="{BB962C8B-B14F-4D97-AF65-F5344CB8AC3E}">
        <p14:creationId xmlns:p14="http://schemas.microsoft.com/office/powerpoint/2010/main" val="4277187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 y="0"/>
            <a:ext cx="12192000" cy="658906"/>
          </a:xfrm>
        </p:spPr>
        <p:txBody>
          <a:bodyPr>
            <a:normAutofit fontScale="90000"/>
          </a:bodyPr>
          <a:lstStyle/>
          <a:p>
            <a:r>
              <a:rPr lang="en-US" dirty="0"/>
              <a:t>Sperry Glacier Panorama</a:t>
            </a:r>
          </a:p>
        </p:txBody>
      </p:sp>
      <p:pic>
        <p:nvPicPr>
          <p:cNvPr id="4" name="Content Placeholder 3"/>
          <p:cNvPicPr>
            <a:picLocks noGrp="1" noChangeAspect="1"/>
          </p:cNvPicPr>
          <p:nvPr>
            <p:ph idx="1"/>
          </p:nvPr>
        </p:nvPicPr>
        <p:blipFill>
          <a:blip r:embed="rId2"/>
          <a:stretch>
            <a:fillRect/>
          </a:stretch>
        </p:blipFill>
        <p:spPr>
          <a:xfrm>
            <a:off x="820271" y="1721224"/>
            <a:ext cx="10422444" cy="5136776"/>
          </a:xfrm>
          <a:prstGeom prst="rect">
            <a:avLst/>
          </a:prstGeom>
        </p:spPr>
      </p:pic>
      <p:sp>
        <p:nvSpPr>
          <p:cNvPr id="5" name="TextBox 4"/>
          <p:cNvSpPr txBox="1"/>
          <p:nvPr/>
        </p:nvSpPr>
        <p:spPr>
          <a:xfrm>
            <a:off x="80682" y="682233"/>
            <a:ext cx="12030635" cy="1015663"/>
          </a:xfrm>
          <a:prstGeom prst="rect">
            <a:avLst/>
          </a:prstGeom>
          <a:noFill/>
        </p:spPr>
        <p:txBody>
          <a:bodyPr wrap="square" rtlCol="0">
            <a:spAutoFit/>
          </a:bodyPr>
          <a:lstStyle/>
          <a:p>
            <a:r>
              <a:rPr lang="en-US" sz="2000" dirty="0"/>
              <a:t>In 1913, Sperry Glacier's mass spanned across the entire basin and the glacier's terminus (the end or bottom part of a glacier at any given point in time) was recorded at over 150 feet tall. Contemporary images show how the glacier has receded and separated into fragments. </a:t>
            </a:r>
          </a:p>
        </p:txBody>
      </p:sp>
    </p:spTree>
    <p:extLst>
      <p:ext uri="{BB962C8B-B14F-4D97-AF65-F5344CB8AC3E}">
        <p14:creationId xmlns:p14="http://schemas.microsoft.com/office/powerpoint/2010/main" val="194634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219" y="0"/>
            <a:ext cx="10515600" cy="1325563"/>
          </a:xfrm>
        </p:spPr>
        <p:txBody>
          <a:bodyPr/>
          <a:lstStyle/>
          <a:p>
            <a:r>
              <a:rPr lang="en-US" dirty="0"/>
              <a:t>Grinnell Glacier Overlook</a:t>
            </a:r>
          </a:p>
        </p:txBody>
      </p:sp>
      <p:pic>
        <p:nvPicPr>
          <p:cNvPr id="4" name="Content Placeholder 3"/>
          <p:cNvPicPr>
            <a:picLocks noGrp="1" noChangeAspect="1"/>
          </p:cNvPicPr>
          <p:nvPr>
            <p:ph idx="1"/>
          </p:nvPr>
        </p:nvPicPr>
        <p:blipFill>
          <a:blip r:embed="rId2"/>
          <a:stretch>
            <a:fillRect/>
          </a:stretch>
        </p:blipFill>
        <p:spPr>
          <a:xfrm>
            <a:off x="733219" y="1277470"/>
            <a:ext cx="10279921" cy="5580529"/>
          </a:xfrm>
          <a:prstGeom prst="rect">
            <a:avLst/>
          </a:prstGeom>
        </p:spPr>
      </p:pic>
    </p:spTree>
    <p:extLst>
      <p:ext uri="{BB962C8B-B14F-4D97-AF65-F5344CB8AC3E}">
        <p14:creationId xmlns:p14="http://schemas.microsoft.com/office/powerpoint/2010/main" val="3093786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79929"/>
          </a:xfrm>
        </p:spPr>
        <p:txBody>
          <a:bodyPr/>
          <a:lstStyle/>
          <a:p>
            <a:r>
              <a:rPr lang="en-US" dirty="0"/>
              <a:t>Grinnell Glacier</a:t>
            </a:r>
          </a:p>
        </p:txBody>
      </p:sp>
      <p:pic>
        <p:nvPicPr>
          <p:cNvPr id="4" name="Content Placeholder 3"/>
          <p:cNvPicPr>
            <a:picLocks noGrp="1" noChangeAspect="1"/>
          </p:cNvPicPr>
          <p:nvPr>
            <p:ph idx="1"/>
          </p:nvPr>
        </p:nvPicPr>
        <p:blipFill>
          <a:blip r:embed="rId2"/>
          <a:stretch>
            <a:fillRect/>
          </a:stretch>
        </p:blipFill>
        <p:spPr>
          <a:xfrm>
            <a:off x="0" y="2329543"/>
            <a:ext cx="12192000" cy="4528457"/>
          </a:xfrm>
          <a:prstGeom prst="rect">
            <a:avLst/>
          </a:prstGeom>
        </p:spPr>
      </p:pic>
      <p:sp>
        <p:nvSpPr>
          <p:cNvPr id="5" name="TextBox 4"/>
          <p:cNvSpPr txBox="1"/>
          <p:nvPr/>
        </p:nvSpPr>
        <p:spPr>
          <a:xfrm flipH="1">
            <a:off x="668822" y="954742"/>
            <a:ext cx="10841857" cy="830997"/>
          </a:xfrm>
          <a:prstGeom prst="rect">
            <a:avLst/>
          </a:prstGeom>
          <a:noFill/>
        </p:spPr>
        <p:txBody>
          <a:bodyPr wrap="square" rtlCol="0">
            <a:spAutoFit/>
          </a:bodyPr>
          <a:lstStyle/>
          <a:p>
            <a:r>
              <a:rPr lang="en-US" sz="2400" dirty="0"/>
              <a:t>Nearly a century after Stanton's photograph was taken, Grinnell Glacier has receded into its cirque basin and is no longer visible from the trail above Grinnell Lake.</a:t>
            </a:r>
          </a:p>
        </p:txBody>
      </p:sp>
    </p:spTree>
    <p:extLst>
      <p:ext uri="{BB962C8B-B14F-4D97-AF65-F5344CB8AC3E}">
        <p14:creationId xmlns:p14="http://schemas.microsoft.com/office/powerpoint/2010/main" val="2517444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30" y="15502"/>
            <a:ext cx="10515600" cy="656852"/>
          </a:xfrm>
        </p:spPr>
        <p:txBody>
          <a:bodyPr>
            <a:normAutofit fontScale="90000"/>
          </a:bodyPr>
          <a:lstStyle/>
          <a:p>
            <a:r>
              <a:rPr lang="en-US" dirty="0"/>
              <a:t>Grinnell Glacier, from Mt. Gould</a:t>
            </a:r>
          </a:p>
        </p:txBody>
      </p:sp>
      <p:pic>
        <p:nvPicPr>
          <p:cNvPr id="4" name="Content Placeholder 3"/>
          <p:cNvPicPr>
            <a:picLocks noGrp="1" noChangeAspect="1"/>
          </p:cNvPicPr>
          <p:nvPr>
            <p:ph idx="1"/>
          </p:nvPr>
        </p:nvPicPr>
        <p:blipFill>
          <a:blip r:embed="rId2"/>
          <a:stretch>
            <a:fillRect/>
          </a:stretch>
        </p:blipFill>
        <p:spPr>
          <a:xfrm>
            <a:off x="0" y="2277291"/>
            <a:ext cx="12192000" cy="4580709"/>
          </a:xfrm>
          <a:prstGeom prst="rect">
            <a:avLst/>
          </a:prstGeom>
        </p:spPr>
      </p:pic>
      <p:sp>
        <p:nvSpPr>
          <p:cNvPr id="5" name="TextBox 4"/>
          <p:cNvSpPr txBox="1"/>
          <p:nvPr/>
        </p:nvSpPr>
        <p:spPr>
          <a:xfrm>
            <a:off x="201706" y="672354"/>
            <a:ext cx="11990294" cy="1384995"/>
          </a:xfrm>
          <a:prstGeom prst="rect">
            <a:avLst/>
          </a:prstGeom>
          <a:noFill/>
        </p:spPr>
        <p:txBody>
          <a:bodyPr wrap="square" rtlCol="0">
            <a:spAutoFit/>
          </a:bodyPr>
          <a:lstStyle/>
          <a:p>
            <a:r>
              <a:rPr lang="en-US" sz="2800" dirty="0"/>
              <a:t>Oblique view of Grinnell Glacier taken from the summit of Mount Gould. The relative sensitivity of glaciers to climate change is illustrated by the dramatic recession of Grinnell Glacier while surrounding vegetation patterns remain stable.</a:t>
            </a:r>
          </a:p>
        </p:txBody>
      </p:sp>
    </p:spTree>
    <p:extLst>
      <p:ext uri="{BB962C8B-B14F-4D97-AF65-F5344CB8AC3E}">
        <p14:creationId xmlns:p14="http://schemas.microsoft.com/office/powerpoint/2010/main" val="2117867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Horizontal_Scrolling_Text_16x9.potx" id="{55F1EC9A-4972-4EC9-B420-9CFB18A4B4FB}" vid="{0EEB80AF-AD60-40EE-87A4-F6C92D87C90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98A2E51-C303-4954-A41C-D82BE08741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Animation slide Scrolling text over rainforest background (widescreen)</Template>
  <TotalTime>0</TotalTime>
  <Words>1047</Words>
  <Application>Microsoft Office PowerPoint</Application>
  <PresentationFormat>Custom</PresentationFormat>
  <Paragraphs>52</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Some are finally waking up . . . </vt:lpstr>
      <vt:lpstr>PowerPoint Presentation</vt:lpstr>
      <vt:lpstr>The red dots on this map represent selected repeat photographs of glaciers taken throughout Glacier National Park, Montana. </vt:lpstr>
      <vt:lpstr>Glaciers: Going, Going, Gone?</vt:lpstr>
      <vt:lpstr>Sperry Glacier Panorama</vt:lpstr>
      <vt:lpstr>Grinnell Glacier Overlook</vt:lpstr>
      <vt:lpstr>Grinnell Glacier</vt:lpstr>
      <vt:lpstr>Grinnell Glacier, from Mt. Gould</vt:lpstr>
      <vt:lpstr>Boulder Glacier Cave</vt:lpstr>
      <vt:lpstr>Boulder Glacier</vt:lpstr>
      <vt:lpstr>Shepard Glacier</vt:lpstr>
      <vt:lpstr>Agassiz Glacier</vt:lpstr>
      <vt:lpstr>Alps Glacier</vt:lpstr>
      <vt:lpstr>Colorado wildfire</vt:lpstr>
      <vt:lpstr>Santa Barbara wildfire</vt:lpstr>
      <vt:lpstr>Washington glacier melts</vt:lpstr>
      <vt:lpstr>Visayas sea levels rise</vt:lpstr>
      <vt:lpstr>Washington landslide</vt:lpstr>
      <vt:lpstr>Washington landslide</vt:lpstr>
      <vt:lpstr>Drought in Romania</vt:lpstr>
      <vt:lpstr>South Beach in Miami</vt:lpstr>
      <vt:lpstr>Drought in California</vt:lpstr>
      <vt:lpstr>Coral reef bleaching</vt:lpstr>
      <vt:lpstr>Colorado forests gone brown</vt:lpstr>
      <vt:lpstr>Snow falls in Egypt</vt:lpstr>
      <vt:lpstr>Snow falls in Atlanta</vt:lpstr>
      <vt:lpstr> WMO: Still Time to Act on Climate Change Need for Action on Greenhouse Gases Backed by Scientific Evidence </vt:lpstr>
      <vt:lpstr>Some refuse to believe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2014-09-20T20:39:10Z</dcterms:created>
  <dcterms:modified xsi:type="dcterms:W3CDTF">2014-09-24T16:09:26Z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TC040144419991</vt:lpwstr>
  </property>
</Properties>
</file>