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315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3" r:id="rId59"/>
    <p:sldId id="312" r:id="rId60"/>
    <p:sldId id="316" r:id="rId61"/>
    <p:sldId id="314" r:id="rId62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422C16"/>
    <a:srgbClr val="0C788E"/>
    <a:srgbClr val="025198"/>
    <a:srgbClr val="000099"/>
    <a:srgbClr val="1C1C1C"/>
    <a:srgbClr val="660066"/>
    <a:srgbClr val="0000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75" autoAdjust="0"/>
    <p:restoredTop sz="94652" autoAdjust="0"/>
  </p:normalViewPr>
  <p:slideViewPr>
    <p:cSldViewPr>
      <p:cViewPr varScale="1">
        <p:scale>
          <a:sx n="105" d="100"/>
          <a:sy n="105" d="100"/>
        </p:scale>
        <p:origin x="-15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8D08A3-FD00-41DC-AE8A-90669BA78B82}" type="slidenum">
              <a:rPr lang="es-ES"/>
              <a:pPr>
                <a:defRPr/>
              </a:pPr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93391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87B20E-3A23-473C-A1D3-1C35DD386E41}" type="slidenum">
              <a:rPr lang="es-ES"/>
              <a:pPr>
                <a:defRPr/>
              </a:pPr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85381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B4E0C-2768-40AE-9446-72CD25415693}" type="slidenum">
              <a:rPr lang="es-ES"/>
              <a:pPr>
                <a:defRPr/>
              </a:pPr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6970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12CF1-2583-4A41-A371-6E931D20292E}" type="slidenum">
              <a:rPr lang="es-ES"/>
              <a:pPr>
                <a:defRPr/>
              </a:pPr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90356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AD4DCE-20D6-4702-B677-B4D9B24EF60D}" type="slidenum">
              <a:rPr lang="es-ES"/>
              <a:pPr>
                <a:defRPr/>
              </a:pPr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23781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620A57-AC5D-493A-9141-9B1E2A729965}" type="slidenum">
              <a:rPr lang="es-ES"/>
              <a:pPr>
                <a:defRPr/>
              </a:pPr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02724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1FAFF8-81D9-488C-988B-3539EDF2100F}" type="slidenum">
              <a:rPr lang="es-ES"/>
              <a:pPr>
                <a:defRPr/>
              </a:pPr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84980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7F5C4-3E1E-4245-AC6A-C1F6F14EA054}" type="slidenum">
              <a:rPr lang="es-ES"/>
              <a:pPr>
                <a:defRPr/>
              </a:pPr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93084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49CE41-31B9-4A0A-B87D-D7C930CB0F1A}" type="slidenum">
              <a:rPr lang="es-ES"/>
              <a:pPr>
                <a:defRPr/>
              </a:pPr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76625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04C8E1-0BE1-4E67-8963-0016AF8E2412}" type="slidenum">
              <a:rPr lang="es-ES"/>
              <a:pPr>
                <a:defRPr/>
              </a:pPr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85074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A0360B-6B98-43CD-806B-3A817E899CD6}" type="slidenum">
              <a:rPr lang="es-ES"/>
              <a:pPr>
                <a:defRPr/>
              </a:pPr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8942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4006DB6-F6DA-4CB0-8B8A-E371ED2EB3BF}" type="slidenum">
              <a:rPr lang="es-ES"/>
              <a:pPr>
                <a:defRPr/>
              </a:pPr>
              <a:t>‹#›</a:t>
            </a:fld>
            <a:endParaRPr lang="es-E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10"/>
          <p:cNvSpPr>
            <a:spLocks noGrp="1" noChangeArrowheads="1"/>
          </p:cNvSpPr>
          <p:nvPr>
            <p:ph type="ctrTitle"/>
          </p:nvPr>
        </p:nvSpPr>
        <p:spPr>
          <a:xfrm>
            <a:off x="2971800" y="908050"/>
            <a:ext cx="5811838" cy="544513"/>
          </a:xfrm>
        </p:spPr>
        <p:txBody>
          <a:bodyPr/>
          <a:lstStyle/>
          <a:p>
            <a:pPr algn="r" eaLnBrk="1" hangingPunct="1"/>
            <a:r>
              <a:rPr lang="es-UY" altLang="en-US" sz="3600" b="1" dirty="0" err="1" smtClean="0">
                <a:solidFill>
                  <a:srgbClr val="003300"/>
                </a:solidFill>
              </a:rPr>
              <a:t>Why</a:t>
            </a:r>
            <a:r>
              <a:rPr lang="es-UY" altLang="en-US" sz="3600" b="1" dirty="0" smtClean="0">
                <a:solidFill>
                  <a:srgbClr val="003300"/>
                </a:solidFill>
              </a:rPr>
              <a:t> </a:t>
            </a:r>
            <a:r>
              <a:rPr lang="es-UY" altLang="en-US" sz="3600" b="1" dirty="0" err="1" smtClean="0">
                <a:solidFill>
                  <a:srgbClr val="003300"/>
                </a:solidFill>
              </a:rPr>
              <a:t>study</a:t>
            </a:r>
            <a:r>
              <a:rPr lang="es-UY" altLang="en-US" sz="3600" b="1" dirty="0" smtClean="0">
                <a:solidFill>
                  <a:srgbClr val="003300"/>
                </a:solidFill>
              </a:rPr>
              <a:t> </a:t>
            </a:r>
            <a:r>
              <a:rPr lang="es-UY" altLang="en-US" sz="3600" b="1" dirty="0" err="1" smtClean="0">
                <a:solidFill>
                  <a:srgbClr val="003300"/>
                </a:solidFill>
              </a:rPr>
              <a:t>geography</a:t>
            </a:r>
            <a:r>
              <a:rPr lang="es-UY" altLang="en-US" sz="3600" b="1" dirty="0" smtClean="0">
                <a:solidFill>
                  <a:srgbClr val="003300"/>
                </a:solidFill>
              </a:rPr>
              <a:t>?</a:t>
            </a:r>
            <a:endParaRPr lang="es-ES" altLang="en-US" sz="3600" b="1" dirty="0" smtClean="0">
              <a:solidFill>
                <a:srgbClr val="003300"/>
              </a:solidFill>
            </a:endParaRPr>
          </a:p>
        </p:txBody>
      </p:sp>
      <p:sp>
        <p:nvSpPr>
          <p:cNvPr id="2051" name="Rectangle 122"/>
          <p:cNvSpPr>
            <a:spLocks noChangeArrowheads="1"/>
          </p:cNvSpPr>
          <p:nvPr/>
        </p:nvSpPr>
        <p:spPr bwMode="auto">
          <a:xfrm>
            <a:off x="4267200" y="1557338"/>
            <a:ext cx="4481513" cy="110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s-UY" altLang="en-US" sz="2000" b="1" dirty="0" smtClean="0">
                <a:solidFill>
                  <a:srgbClr val="003300"/>
                </a:solidFill>
              </a:rPr>
              <a:t>To </a:t>
            </a:r>
            <a:r>
              <a:rPr lang="es-UY" altLang="en-US" sz="2000" b="1" dirty="0" err="1" smtClean="0">
                <a:solidFill>
                  <a:srgbClr val="003300"/>
                </a:solidFill>
              </a:rPr>
              <a:t>function</a:t>
            </a:r>
            <a:r>
              <a:rPr lang="es-UY" altLang="en-US" sz="2000" b="1" dirty="0" smtClean="0">
                <a:solidFill>
                  <a:srgbClr val="003300"/>
                </a:solidFill>
              </a:rPr>
              <a:t> as a </a:t>
            </a:r>
            <a:r>
              <a:rPr lang="es-UY" altLang="en-US" sz="2000" b="1" dirty="0" err="1" smtClean="0">
                <a:solidFill>
                  <a:srgbClr val="003300"/>
                </a:solidFill>
              </a:rPr>
              <a:t>good</a:t>
            </a:r>
            <a:r>
              <a:rPr lang="es-UY" altLang="en-US" sz="2000" b="1" dirty="0" smtClean="0">
                <a:solidFill>
                  <a:srgbClr val="003300"/>
                </a:solidFill>
              </a:rPr>
              <a:t> </a:t>
            </a:r>
            <a:r>
              <a:rPr lang="es-UY" altLang="en-US" sz="2000" b="1" dirty="0" err="1" smtClean="0">
                <a:solidFill>
                  <a:srgbClr val="003300"/>
                </a:solidFill>
              </a:rPr>
              <a:t>citizen</a:t>
            </a:r>
            <a:r>
              <a:rPr lang="es-UY" altLang="en-US" sz="2000" b="1" dirty="0" smtClean="0">
                <a:solidFill>
                  <a:srgbClr val="003300"/>
                </a:solidFill>
              </a:rPr>
              <a:t>, </a:t>
            </a:r>
            <a:r>
              <a:rPr lang="es-UY" altLang="en-US" sz="2000" b="1" dirty="0" err="1" smtClean="0">
                <a:solidFill>
                  <a:srgbClr val="003300"/>
                </a:solidFill>
              </a:rPr>
              <a:t>one</a:t>
            </a:r>
            <a:r>
              <a:rPr lang="es-UY" altLang="en-US" sz="2000" b="1" dirty="0" smtClean="0">
                <a:solidFill>
                  <a:srgbClr val="003300"/>
                </a:solidFill>
              </a:rPr>
              <a:t> </a:t>
            </a:r>
            <a:r>
              <a:rPr lang="es-UY" altLang="en-US" sz="2000" b="1" dirty="0" err="1" smtClean="0">
                <a:solidFill>
                  <a:srgbClr val="003300"/>
                </a:solidFill>
              </a:rPr>
              <a:t>must</a:t>
            </a:r>
            <a:r>
              <a:rPr lang="es-UY" altLang="en-US" sz="2000" b="1" dirty="0" smtClean="0">
                <a:solidFill>
                  <a:srgbClr val="003300"/>
                </a:solidFill>
              </a:rPr>
              <a:t> </a:t>
            </a:r>
            <a:r>
              <a:rPr lang="es-UY" altLang="en-US" sz="2000" b="1" dirty="0" err="1" smtClean="0">
                <a:solidFill>
                  <a:srgbClr val="003300"/>
                </a:solidFill>
              </a:rPr>
              <a:t>have</a:t>
            </a:r>
            <a:r>
              <a:rPr lang="es-UY" altLang="en-US" sz="2000" b="1" dirty="0" smtClean="0">
                <a:solidFill>
                  <a:srgbClr val="003300"/>
                </a:solidFill>
              </a:rPr>
              <a:t> </a:t>
            </a:r>
            <a:r>
              <a:rPr lang="es-UY" altLang="en-US" sz="2000" b="1" dirty="0" err="1" smtClean="0">
                <a:solidFill>
                  <a:srgbClr val="003300"/>
                </a:solidFill>
              </a:rPr>
              <a:t>some</a:t>
            </a:r>
            <a:r>
              <a:rPr lang="es-UY" altLang="en-US" sz="2000" b="1" dirty="0" smtClean="0">
                <a:solidFill>
                  <a:srgbClr val="003300"/>
                </a:solidFill>
              </a:rPr>
              <a:t> </a:t>
            </a:r>
            <a:r>
              <a:rPr lang="es-UY" altLang="en-US" sz="2000" b="1" dirty="0" err="1" smtClean="0">
                <a:solidFill>
                  <a:srgbClr val="003300"/>
                </a:solidFill>
              </a:rPr>
              <a:t>geographic</a:t>
            </a:r>
            <a:r>
              <a:rPr lang="es-UY" altLang="en-US" sz="2000" b="1" dirty="0" smtClean="0">
                <a:solidFill>
                  <a:srgbClr val="003300"/>
                </a:solidFill>
              </a:rPr>
              <a:t> </a:t>
            </a:r>
            <a:r>
              <a:rPr lang="es-UY" altLang="en-US" sz="2000" b="1" dirty="0" err="1" smtClean="0">
                <a:solidFill>
                  <a:srgbClr val="003300"/>
                </a:solidFill>
              </a:rPr>
              <a:t>knowledge</a:t>
            </a:r>
            <a:r>
              <a:rPr lang="es-UY" altLang="en-US" sz="2000" b="1" dirty="0" smtClean="0">
                <a:solidFill>
                  <a:srgbClr val="003300"/>
                </a:solidFill>
              </a:rPr>
              <a:t>.</a:t>
            </a:r>
            <a:endParaRPr lang="es-ES" altLang="en-US" sz="2000" b="1" dirty="0">
              <a:solidFill>
                <a:srgbClr val="00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Love Is </a:t>
            </a:r>
            <a:r>
              <a:rPr lang="en-US" dirty="0" smtClean="0"/>
              <a:t>Timeless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029200"/>
            <a:ext cx="8610600" cy="1096963"/>
          </a:xfrm>
        </p:spPr>
        <p:txBody>
          <a:bodyPr/>
          <a:lstStyle/>
          <a:p>
            <a:r>
              <a:rPr lang="en-US" dirty="0"/>
              <a:t>A same-sex couple finally gets married in Iowa – at the tender age of 72 years young.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990600"/>
            <a:ext cx="7014510" cy="394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8046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4897"/>
            <a:ext cx="8229600" cy="1143000"/>
          </a:xfrm>
        </p:spPr>
        <p:txBody>
          <a:bodyPr/>
          <a:lstStyle/>
          <a:p>
            <a:r>
              <a:rPr lang="en-US" dirty="0"/>
              <a:t>Child </a:t>
            </a:r>
            <a:r>
              <a:rPr lang="en-US" dirty="0" smtClean="0"/>
              <a:t>Militants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4876800"/>
            <a:ext cx="7772400" cy="1524000"/>
          </a:xfrm>
        </p:spPr>
        <p:txBody>
          <a:bodyPr/>
          <a:lstStyle/>
          <a:p>
            <a:r>
              <a:rPr lang="en-US" dirty="0"/>
              <a:t>A young Palestinian girl strapped with a Kalashnikov rifle attends an Islamic jihad rally in Gaza City.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0637" y="533400"/>
            <a:ext cx="6656185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259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254" y="66408"/>
            <a:ext cx="8229600" cy="1143000"/>
          </a:xfrm>
        </p:spPr>
        <p:txBody>
          <a:bodyPr/>
          <a:lstStyle/>
          <a:p>
            <a:r>
              <a:rPr lang="en-US" dirty="0"/>
              <a:t>Sleeping </a:t>
            </a:r>
            <a:r>
              <a:rPr lang="en-US" dirty="0" smtClean="0"/>
              <a:t>Cousins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4619626"/>
            <a:ext cx="8458200" cy="1506538"/>
          </a:xfrm>
        </p:spPr>
        <p:txBody>
          <a:bodyPr/>
          <a:lstStyle/>
          <a:p>
            <a:r>
              <a:rPr lang="en-US" dirty="0"/>
              <a:t>A 3-week old newborn with albinism sleeps beside his cousin in Kinshasa, the capital of the Democratic Republic of the Congo.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685800"/>
            <a:ext cx="5905500" cy="39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1922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737" y="0"/>
            <a:ext cx="8229600" cy="1143000"/>
          </a:xfrm>
        </p:spPr>
        <p:txBody>
          <a:bodyPr/>
          <a:lstStyle/>
          <a:p>
            <a:r>
              <a:rPr lang="en-US" dirty="0"/>
              <a:t>"Dreaming Up Wars</a:t>
            </a:r>
            <a:r>
              <a:rPr lang="en-US" dirty="0" smtClean="0"/>
              <a:t>...“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953000"/>
            <a:ext cx="8382000" cy="1600200"/>
          </a:xfrm>
        </p:spPr>
        <p:txBody>
          <a:bodyPr/>
          <a:lstStyle/>
          <a:p>
            <a:r>
              <a:rPr lang="en-US" dirty="0"/>
              <a:t>“I’m fed up to the ears with old men dreaming up wars for young men to die in.” ~ George S. </a:t>
            </a:r>
            <a:r>
              <a:rPr lang="en-US" dirty="0" smtClean="0"/>
              <a:t>McGovern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069" y="609600"/>
            <a:ext cx="6988969" cy="427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7267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850" y="0"/>
            <a:ext cx="8229600" cy="1143000"/>
          </a:xfrm>
        </p:spPr>
        <p:txBody>
          <a:bodyPr/>
          <a:lstStyle/>
          <a:p>
            <a:r>
              <a:rPr lang="en-US" dirty="0" smtClean="0"/>
              <a:t>Eagle </a:t>
            </a:r>
            <a:r>
              <a:rPr lang="en-US" dirty="0"/>
              <a:t>Huntress of </a:t>
            </a:r>
            <a:r>
              <a:rPr lang="en-US" dirty="0" smtClean="0"/>
              <a:t>Mongolia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4467225"/>
            <a:ext cx="8534400" cy="2009775"/>
          </a:xfrm>
        </p:spPr>
        <p:txBody>
          <a:bodyPr/>
          <a:lstStyle/>
          <a:p>
            <a:r>
              <a:rPr lang="en-US" sz="2400" dirty="0" err="1"/>
              <a:t>Ashol</a:t>
            </a:r>
            <a:r>
              <a:rPr lang="en-US" sz="2400" dirty="0"/>
              <a:t>-Pan is a 13-year-old eagle huntress, part of a group of young hunters – the only female of the group – who one photographer recalled, “To see her with the eagle was amazing. She was a lot more comfortable with it, a lot more powerful with it and a lot more at ease with it</a:t>
            </a:r>
            <a:r>
              <a:rPr lang="en-US" sz="2400" dirty="0" smtClean="0"/>
              <a:t>.”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609600"/>
            <a:ext cx="62865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317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52057"/>
            <a:ext cx="8229600" cy="1143000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A Typical Siberian Meal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334000"/>
            <a:ext cx="7806197" cy="792163"/>
          </a:xfrm>
        </p:spPr>
        <p:txBody>
          <a:bodyPr/>
          <a:lstStyle/>
          <a:p>
            <a:r>
              <a:rPr lang="en-US" dirty="0"/>
              <a:t>Dig in, we guess?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066800"/>
            <a:ext cx="6459523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3901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2725"/>
            <a:ext cx="8229600" cy="1143000"/>
          </a:xfrm>
        </p:spPr>
        <p:txBody>
          <a:bodyPr/>
          <a:lstStyle/>
          <a:p>
            <a:r>
              <a:rPr lang="en-US" sz="4000" dirty="0"/>
              <a:t>Mother and Daughter Have Similar Unusual </a:t>
            </a:r>
            <a:r>
              <a:rPr lang="en-US" sz="4000" dirty="0" smtClean="0"/>
              <a:t>Eyes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638800"/>
            <a:ext cx="9144000" cy="1002402"/>
          </a:xfrm>
        </p:spPr>
        <p:txBody>
          <a:bodyPr/>
          <a:lstStyle/>
          <a:p>
            <a:r>
              <a:rPr lang="en-US" sz="2400" dirty="0"/>
              <a:t>One dark eye and one blue runs through the generations.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331" y="1209675"/>
            <a:ext cx="5905500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9508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70" y="76200"/>
            <a:ext cx="8229600" cy="1143000"/>
          </a:xfrm>
        </p:spPr>
        <p:txBody>
          <a:bodyPr/>
          <a:lstStyle/>
          <a:p>
            <a:r>
              <a:rPr lang="en-US" dirty="0"/>
              <a:t>Save From Destroyed </a:t>
            </a:r>
            <a:r>
              <a:rPr lang="en-US" dirty="0" smtClean="0"/>
              <a:t>Home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5181600"/>
            <a:ext cx="8226425" cy="944563"/>
          </a:xfrm>
        </p:spPr>
        <p:txBody>
          <a:bodyPr/>
          <a:lstStyle/>
          <a:p>
            <a:r>
              <a:rPr lang="en-US" dirty="0"/>
              <a:t>A man risked his life to save his baby sister from their crumbling home in Syria.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685800"/>
            <a:ext cx="631433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7973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Proud </a:t>
            </a:r>
            <a:r>
              <a:rPr lang="en-US" dirty="0" smtClean="0"/>
              <a:t>Father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905000"/>
            <a:ext cx="3430587" cy="4495799"/>
          </a:xfrm>
        </p:spPr>
        <p:txBody>
          <a:bodyPr/>
          <a:lstStyle/>
          <a:p>
            <a:r>
              <a:rPr lang="en-US" dirty="0"/>
              <a:t>He has no money, but this father did everything he could to make sure his son made it through college. </a:t>
            </a:r>
          </a:p>
        </p:txBody>
      </p:sp>
      <p:pic>
        <p:nvPicPr>
          <p:cNvPr id="1026" name="Picture 2" descr="https://media.yourdailydish.com/wp-content/uploads/2015/11/bphr-1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2" y="0"/>
            <a:ext cx="51434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4708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265238"/>
          </a:xfrm>
        </p:spPr>
        <p:txBody>
          <a:bodyPr/>
          <a:lstStyle/>
          <a:p>
            <a:r>
              <a:rPr lang="en-US" sz="3600" dirty="0"/>
              <a:t>Child Dragging Home His Alcoholic Father 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715000"/>
            <a:ext cx="8226425" cy="868363"/>
          </a:xfrm>
        </p:spPr>
        <p:txBody>
          <a:bodyPr/>
          <a:lstStyle/>
          <a:p>
            <a:r>
              <a:rPr lang="en-US" dirty="0"/>
              <a:t>Heart-wrenching to witness.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771" y="838200"/>
            <a:ext cx="6625629" cy="491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494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981075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chemeClr val="tx1"/>
                </a:solidFill>
              </a:rPr>
              <a:t>Geography studies:</a:t>
            </a:r>
            <a:endParaRPr lang="en-US" altLang="en-US" dirty="0" smtClean="0">
              <a:solidFill>
                <a:schemeClr val="tx1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55788"/>
            <a:ext cx="8229600" cy="4525962"/>
          </a:xfrm>
        </p:spPr>
        <p:txBody>
          <a:bodyPr/>
          <a:lstStyle/>
          <a:p>
            <a:pPr eaLnBrk="1" hangingPunct="1"/>
            <a:r>
              <a:rPr lang="en-US" altLang="en-US" sz="2800" dirty="0" smtClean="0"/>
              <a:t>How humans live on, use, and abuse the earth – the only home they have.</a:t>
            </a:r>
          </a:p>
          <a:p>
            <a:pPr eaLnBrk="1" hangingPunct="1"/>
            <a:r>
              <a:rPr lang="en-US" altLang="en-US" sz="2800" dirty="0" smtClean="0"/>
              <a:t>Some causes of change that humans need to know about since our government will decide to get involved in some of them</a:t>
            </a:r>
          </a:p>
          <a:p>
            <a:pPr lvl="1"/>
            <a:r>
              <a:rPr lang="en-US" altLang="en-US" sz="2400" dirty="0" smtClean="0"/>
              <a:t>Climate change and its impacts around the world and within the U.S.A.</a:t>
            </a:r>
          </a:p>
          <a:p>
            <a:pPr lvl="1"/>
            <a:r>
              <a:rPr lang="en-US" altLang="en-US" sz="2400" dirty="0" smtClean="0"/>
              <a:t>Wars and human rights violations, particularly in strategic places</a:t>
            </a:r>
          </a:p>
          <a:p>
            <a:pPr lvl="1"/>
            <a:r>
              <a:rPr lang="en-US" altLang="en-US" sz="2400" dirty="0" smtClean="0"/>
              <a:t>Economic inequality in the world and within the U.S.A.</a:t>
            </a:r>
            <a:endParaRPr lang="en-US" alt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z="4000" dirty="0"/>
              <a:t>IDF Soldier Pauses After Training </a:t>
            </a:r>
            <a:r>
              <a:rPr lang="en-US" sz="4000" dirty="0" smtClean="0"/>
              <a:t/>
            </a:r>
            <a:br>
              <a:rPr lang="en-US" sz="4000" dirty="0" smtClean="0"/>
            </a:b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486400"/>
            <a:ext cx="8226425" cy="944563"/>
          </a:xfrm>
        </p:spPr>
        <p:txBody>
          <a:bodyPr/>
          <a:lstStyle/>
          <a:p>
            <a:r>
              <a:rPr lang="en-US" dirty="0"/>
              <a:t>Striking image of a young, 18-year-old woman in the Israeli Defense Forces.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609600"/>
            <a:ext cx="7451946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5025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143"/>
            <a:ext cx="8229600" cy="1143000"/>
          </a:xfrm>
        </p:spPr>
        <p:txBody>
          <a:bodyPr/>
          <a:lstStyle/>
          <a:p>
            <a:r>
              <a:rPr lang="en-US" dirty="0"/>
              <a:t>A Young Iraqi Girl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5562600"/>
            <a:ext cx="7920038" cy="868363"/>
          </a:xfrm>
        </p:spPr>
        <p:txBody>
          <a:bodyPr/>
          <a:lstStyle/>
          <a:p>
            <a:r>
              <a:rPr lang="en-US" dirty="0"/>
              <a:t>A minority girl from the Yazidi sect in Iraq watches the cameraman.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609600"/>
            <a:ext cx="7543800" cy="50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3759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089"/>
            <a:ext cx="8229600" cy="1143000"/>
          </a:xfrm>
        </p:spPr>
        <p:txBody>
          <a:bodyPr/>
          <a:lstStyle/>
          <a:p>
            <a:r>
              <a:rPr lang="en-US" dirty="0"/>
              <a:t>Protect Your Family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532437"/>
            <a:ext cx="9144000" cy="1325563"/>
          </a:xfrm>
        </p:spPr>
        <p:txBody>
          <a:bodyPr/>
          <a:lstStyle/>
          <a:p>
            <a:r>
              <a:rPr lang="en-US" sz="2800" dirty="0"/>
              <a:t>To protect her family from ISIS militants, a young Yezidi woman arms herself with an AK-47.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874" y="609600"/>
            <a:ext cx="7436981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953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196"/>
            <a:ext cx="8229600" cy="1143000"/>
          </a:xfrm>
        </p:spPr>
        <p:txBody>
          <a:bodyPr/>
          <a:lstStyle/>
          <a:p>
            <a:r>
              <a:rPr lang="en-US" dirty="0"/>
              <a:t>Attempted Suicide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27" y="5486400"/>
            <a:ext cx="8682038" cy="944563"/>
          </a:xfrm>
        </p:spPr>
        <p:txBody>
          <a:bodyPr/>
          <a:lstStyle/>
          <a:p>
            <a:r>
              <a:rPr lang="en-US" dirty="0"/>
              <a:t>Strangers rally to aide a woman who attempted to commit suicide on a public bus.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685800"/>
            <a:ext cx="7315200" cy="491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003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089"/>
            <a:ext cx="8229600" cy="1143000"/>
          </a:xfrm>
        </p:spPr>
        <p:txBody>
          <a:bodyPr/>
          <a:lstStyle/>
          <a:p>
            <a:r>
              <a:rPr lang="en-US" dirty="0"/>
              <a:t>Brothers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5989637"/>
            <a:ext cx="7920038" cy="639763"/>
          </a:xfrm>
        </p:spPr>
        <p:txBody>
          <a:bodyPr/>
          <a:lstStyle/>
          <a:p>
            <a:r>
              <a:rPr lang="en-US" dirty="0"/>
              <a:t>A monk and his brother link hands.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757" y="533399"/>
            <a:ext cx="8236244" cy="548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1776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8669" y="76200"/>
            <a:ext cx="9144000" cy="1143000"/>
          </a:xfrm>
        </p:spPr>
        <p:txBody>
          <a:bodyPr/>
          <a:lstStyle/>
          <a:p>
            <a:r>
              <a:rPr lang="en-US" sz="3600" dirty="0"/>
              <a:t>Boy From Nomadic Suri Tribe of Ethiopia 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5486400"/>
            <a:ext cx="8072438" cy="639763"/>
          </a:xfrm>
        </p:spPr>
        <p:txBody>
          <a:bodyPr/>
          <a:lstStyle/>
          <a:p>
            <a:r>
              <a:rPr lang="en-US" dirty="0"/>
              <a:t>He’s dressed in traditional body paint and natural attire.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599" y="685800"/>
            <a:ext cx="7472757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0041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/>
              <a:t>Chinese Coal Miner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5532437"/>
            <a:ext cx="7996238" cy="868363"/>
          </a:xfrm>
        </p:spPr>
        <p:txBody>
          <a:bodyPr/>
          <a:lstStyle/>
          <a:p>
            <a:r>
              <a:rPr lang="en-US" dirty="0"/>
              <a:t>There isn’t a smidge of skin on his hands that isn’t black. Crazy!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609599"/>
            <a:ext cx="7391400" cy="500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9947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521" y="84515"/>
            <a:ext cx="8229600" cy="1143000"/>
          </a:xfrm>
        </p:spPr>
        <p:txBody>
          <a:bodyPr/>
          <a:lstStyle/>
          <a:p>
            <a:r>
              <a:rPr lang="en-US" dirty="0"/>
              <a:t>7-Year-Old Syrian Rebel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2030506"/>
            <a:ext cx="2819400" cy="3684493"/>
          </a:xfrm>
        </p:spPr>
        <p:txBody>
          <a:bodyPr/>
          <a:lstStyle/>
          <a:p>
            <a:r>
              <a:rPr lang="en-US" dirty="0"/>
              <a:t>For some, they have little choice in the life they are taught.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4275" y="693345"/>
            <a:ext cx="6499725" cy="585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7548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1101352"/>
          </a:xfrm>
        </p:spPr>
        <p:txBody>
          <a:bodyPr/>
          <a:lstStyle/>
          <a:p>
            <a:r>
              <a:rPr lang="en-US" sz="3600" dirty="0"/>
              <a:t>Old Rice Farmer from a Small Village in </a:t>
            </a:r>
            <a:r>
              <a:rPr lang="en-US" sz="3600" dirty="0" smtClean="0"/>
              <a:t>Vietnam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1" y="4724400"/>
            <a:ext cx="8301038" cy="14017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1352"/>
            <a:ext cx="9144000" cy="575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2289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76200"/>
            <a:ext cx="9143999" cy="609600"/>
          </a:xfrm>
        </p:spPr>
        <p:txBody>
          <a:bodyPr/>
          <a:lstStyle/>
          <a:p>
            <a:r>
              <a:rPr lang="en-US" sz="2800" dirty="0"/>
              <a:t>Girl Walks Between Villages Among Baobab </a:t>
            </a:r>
            <a:r>
              <a:rPr lang="en-US" sz="2800" dirty="0" smtClean="0"/>
              <a:t>Trees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4800600"/>
            <a:ext cx="7691438" cy="1325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5446"/>
            <a:ext cx="9144000" cy="602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544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-14288" y="-152399"/>
            <a:ext cx="9158288" cy="16764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chemeClr val="tx1"/>
                </a:solidFill>
              </a:rPr>
              <a:t>Your governments will make decisions regarding these concerns</a:t>
            </a:r>
            <a:endParaRPr lang="en-US" altLang="en-US" dirty="0" smtClean="0">
              <a:solidFill>
                <a:schemeClr val="tx1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476750"/>
          </a:xfrm>
        </p:spPr>
        <p:txBody>
          <a:bodyPr/>
          <a:lstStyle/>
          <a:p>
            <a:pPr eaLnBrk="1" hangingPunct="1"/>
            <a:r>
              <a:rPr lang="en-US" altLang="en-US" sz="2800" dirty="0" smtClean="0"/>
              <a:t>If you live in a rather democratic country like the U.S.A., you can influence the decisions by what and for whom you vote!</a:t>
            </a:r>
          </a:p>
          <a:p>
            <a:pPr lvl="1"/>
            <a:r>
              <a:rPr lang="en-US" altLang="en-US" sz="2400" dirty="0" smtClean="0"/>
              <a:t>To vote intelligently, people need knowledge of geography, history, and economics</a:t>
            </a:r>
          </a:p>
          <a:p>
            <a:pPr lvl="1"/>
            <a:r>
              <a:rPr lang="en-US" altLang="en-US" sz="2400" dirty="0" smtClean="0"/>
              <a:t>You will need to decide:</a:t>
            </a:r>
          </a:p>
          <a:p>
            <a:pPr lvl="2"/>
            <a:r>
              <a:rPr lang="en-US" altLang="en-US" sz="2000" dirty="0" smtClean="0"/>
              <a:t>Which candidates positions seem to make sense</a:t>
            </a:r>
          </a:p>
          <a:p>
            <a:pPr lvl="2"/>
            <a:r>
              <a:rPr lang="en-US" altLang="en-US" sz="2000" dirty="0" smtClean="0"/>
              <a:t>Which issues you need to support or oppose</a:t>
            </a:r>
          </a:p>
          <a:p>
            <a:r>
              <a:rPr lang="en-US" altLang="en-US" sz="2800" dirty="0" smtClean="0"/>
              <a:t>Remember if you don’t vote, you don’t have the right to complain!</a:t>
            </a:r>
            <a:endParaRPr lang="en-US" alt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196"/>
            <a:ext cx="8229600" cy="1143000"/>
          </a:xfrm>
        </p:spPr>
        <p:txBody>
          <a:bodyPr/>
          <a:lstStyle/>
          <a:p>
            <a:r>
              <a:rPr lang="en-US" dirty="0"/>
              <a:t>Acid Attack Victims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5456237"/>
            <a:ext cx="8305800" cy="1249363"/>
          </a:xfrm>
        </p:spPr>
        <p:txBody>
          <a:bodyPr/>
          <a:lstStyle/>
          <a:p>
            <a:r>
              <a:rPr lang="en-US" dirty="0"/>
              <a:t>A 3-year-old kisses her mother. They survived an attack by the father/husband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609600"/>
            <a:ext cx="7467137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60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378"/>
            <a:ext cx="9144000" cy="483806"/>
          </a:xfrm>
        </p:spPr>
        <p:txBody>
          <a:bodyPr/>
          <a:lstStyle/>
          <a:p>
            <a:r>
              <a:rPr lang="en-US" sz="4000" dirty="0"/>
              <a:t>Ethiopian Girl from the Hamer </a:t>
            </a:r>
            <a:r>
              <a:rPr lang="en-US" sz="4000" dirty="0" smtClean="0"/>
              <a:t>Tribe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13184"/>
            <a:ext cx="9144000" cy="634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7887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835" y="24143"/>
            <a:ext cx="8229600" cy="1143000"/>
          </a:xfrm>
        </p:spPr>
        <p:txBody>
          <a:bodyPr/>
          <a:lstStyle/>
          <a:p>
            <a:r>
              <a:rPr lang="en-US" dirty="0"/>
              <a:t>Mother &amp; </a:t>
            </a:r>
            <a:r>
              <a:rPr lang="en-US" dirty="0" smtClean="0"/>
              <a:t>Son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5981338"/>
            <a:ext cx="7543800" cy="868363"/>
          </a:xfrm>
        </p:spPr>
        <p:txBody>
          <a:bodyPr/>
          <a:lstStyle/>
          <a:p>
            <a:r>
              <a:rPr lang="en-US" dirty="0"/>
              <a:t>The eyes are the window to the soul.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074" y="533400"/>
            <a:ext cx="7527926" cy="556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840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ones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762" y="0"/>
            <a:ext cx="6634751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765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57200"/>
            <a:ext cx="9144000" cy="582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3067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175" y="278310"/>
            <a:ext cx="9144000" cy="608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287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56882"/>
            <a:ext cx="9144000" cy="612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7040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175" y="846138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563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610" r="29533"/>
          <a:stretch/>
        </p:blipFill>
        <p:spPr>
          <a:xfrm>
            <a:off x="2839151" y="0"/>
            <a:ext cx="50803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2291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80146"/>
            <a:ext cx="9144000" cy="612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282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06900"/>
            <a:ext cx="8458199" cy="1362075"/>
          </a:xfrm>
        </p:spPr>
        <p:txBody>
          <a:bodyPr/>
          <a:lstStyle/>
          <a:p>
            <a:r>
              <a:rPr lang="en-US" dirty="0" smtClean="0"/>
              <a:t>Consider this presentation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5459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88006"/>
            <a:ext cx="9144000" cy="502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838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905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4543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127" r="14036"/>
          <a:stretch/>
        </p:blipFill>
        <p:spPr>
          <a:xfrm>
            <a:off x="5508" y="381000"/>
            <a:ext cx="9138492" cy="605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1249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3969" y="381000"/>
            <a:ext cx="9144000" cy="610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566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739774"/>
          </a:xfrm>
        </p:spPr>
        <p:txBody>
          <a:bodyPr/>
          <a:lstStyle/>
          <a:p>
            <a:r>
              <a:rPr lang="en-US" dirty="0"/>
              <a:t>The Human Cost of </a:t>
            </a:r>
            <a:r>
              <a:rPr lang="en-US" dirty="0" err="1"/>
              <a:t>Agrotoxins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175" y="1014412"/>
            <a:ext cx="9144000" cy="584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3740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33400"/>
            <a:ext cx="9144000" cy="563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5016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2" y="0"/>
            <a:ext cx="8226425" cy="1002348"/>
          </a:xfrm>
        </p:spPr>
        <p:txBody>
          <a:bodyPr/>
          <a:lstStyle/>
          <a:p>
            <a:r>
              <a:rPr lang="en-US" dirty="0"/>
              <a:t>The Roma </a:t>
            </a:r>
            <a:r>
              <a:rPr lang="en-US" dirty="0" smtClean="0"/>
              <a:t>People (Gypsies)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8825" y="1002348"/>
            <a:ext cx="7620000" cy="582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9899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-8263"/>
            <a:ext cx="7599131" cy="684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0417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609600"/>
            <a:ext cx="9144001" cy="540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2216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2200" y="0"/>
            <a:ext cx="59197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9739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0572" y="15089"/>
            <a:ext cx="8077200" cy="1470025"/>
          </a:xfrm>
        </p:spPr>
        <p:txBody>
          <a:bodyPr/>
          <a:lstStyle/>
          <a:p>
            <a:pPr algn="ctr"/>
            <a:r>
              <a:rPr lang="en-US" sz="4000" b="1" dirty="0" smtClean="0"/>
              <a:t>Pictures </a:t>
            </a:r>
            <a:r>
              <a:rPr lang="en-US" sz="4000" b="1" dirty="0"/>
              <a:t>Of The Human Race That Are Simply </a:t>
            </a:r>
            <a:r>
              <a:rPr lang="en-US" sz="4000" b="1" dirty="0" smtClean="0"/>
              <a:t>Stunning</a:t>
            </a:r>
            <a:endParaRPr lang="en-US" sz="4000" b="1" dirty="0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2133600"/>
            <a:ext cx="7010400" cy="3962400"/>
          </a:xfrm>
        </p:spPr>
        <p:txBody>
          <a:bodyPr/>
          <a:lstStyle/>
          <a:p>
            <a:r>
              <a:rPr lang="en-US" dirty="0" smtClean="0"/>
              <a:t>The world is a “mixed bag:” The beautiful, the ugly, the tragic, the brave, the courageous, the horrible, the touching, the inspiring.</a:t>
            </a:r>
          </a:p>
          <a:p>
            <a:r>
              <a:rPr lang="en-US" dirty="0"/>
              <a:t>By Michaela Mazur | November 10, </a:t>
            </a:r>
            <a:r>
              <a:rPr lang="en-US" dirty="0" smtClean="0"/>
              <a:t>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97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82663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1822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60098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0911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0612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6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79129"/>
            <a:ext cx="9144000" cy="514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5698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841548"/>
            <a:ext cx="9144918" cy="502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2451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43000"/>
            <a:ext cx="9143999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6416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 smtClean="0"/>
              <a:t>Indigenous People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53" y="762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4965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70" y="-33950"/>
            <a:ext cx="9131929" cy="1557950"/>
          </a:xfrm>
        </p:spPr>
        <p:txBody>
          <a:bodyPr/>
          <a:lstStyle/>
          <a:p>
            <a:r>
              <a:rPr lang="en-US" dirty="0" smtClean="0"/>
              <a:t>Hasn’t let his medical condition hamper his brilliance.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2826" y="1600200"/>
            <a:ext cx="914400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67214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24" y="-24897"/>
            <a:ext cx="9122875" cy="863097"/>
          </a:xfrm>
        </p:spPr>
        <p:txBody>
          <a:bodyPr/>
          <a:lstStyle/>
          <a:p>
            <a:r>
              <a:rPr lang="en-US" sz="4000" dirty="0" smtClean="0"/>
              <a:t>Asks people to respect the environment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01631"/>
            <a:ext cx="9143999" cy="514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069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98" y="1828800"/>
            <a:ext cx="3260002" cy="4724400"/>
          </a:xfrm>
        </p:spPr>
        <p:txBody>
          <a:bodyPr/>
          <a:lstStyle/>
          <a:p>
            <a:r>
              <a:rPr lang="en-US" sz="3600" dirty="0" smtClean="0"/>
              <a:t>Each one is a human </a:t>
            </a:r>
            <a:r>
              <a:rPr lang="en-US" sz="3600" dirty="0" smtClean="0"/>
              <a:t>being with inalienable rights. (check the Declaration </a:t>
            </a:r>
            <a:r>
              <a:rPr lang="en-US" sz="3600" dirty="0" smtClean="0"/>
              <a:t>of Independence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1463" y="27542"/>
            <a:ext cx="5842537" cy="683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8419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2015 </a:t>
            </a:r>
            <a:r>
              <a:rPr lang="en-US" smtClean="0"/>
              <a:t>concerns continuing on past 2015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752600"/>
            <a:ext cx="8839200" cy="4800600"/>
          </a:xfrm>
        </p:spPr>
        <p:txBody>
          <a:bodyPr/>
          <a:lstStyle/>
          <a:p>
            <a:r>
              <a:rPr lang="en-US" sz="2800" dirty="0" smtClean="0"/>
              <a:t>U.S. has troops in:</a:t>
            </a:r>
          </a:p>
          <a:p>
            <a:pPr lvl="1"/>
            <a:r>
              <a:rPr lang="en-US" sz="2400" dirty="0" smtClean="0"/>
              <a:t>Bosnia, Kosovo, Afghanistan, Iraq, - will military “advisors” be sent to Syria?</a:t>
            </a:r>
          </a:p>
          <a:p>
            <a:r>
              <a:rPr lang="en-US" sz="2800" dirty="0" smtClean="0"/>
              <a:t>Will a genocidal civil war break out in Burundi?</a:t>
            </a:r>
          </a:p>
          <a:p>
            <a:r>
              <a:rPr lang="en-US" sz="2800" dirty="0" smtClean="0"/>
              <a:t>The “Godzilla” El Ni</a:t>
            </a:r>
            <a:r>
              <a:rPr lang="el-GR" sz="2800" dirty="0" smtClean="0"/>
              <a:t>ῆ</a:t>
            </a:r>
            <a:r>
              <a:rPr lang="en-US" sz="2800" dirty="0" smtClean="0"/>
              <a:t>o was more powerful because of climate change</a:t>
            </a:r>
          </a:p>
          <a:p>
            <a:r>
              <a:rPr lang="en-US" sz="2800" dirty="0" smtClean="0"/>
              <a:t>African areas subject to malaria and sleeping sickness increased due to climate change</a:t>
            </a:r>
          </a:p>
          <a:p>
            <a:r>
              <a:rPr lang="en-US" sz="2800" dirty="0" smtClean="0"/>
              <a:t>Area of Marshall islands and </a:t>
            </a:r>
            <a:r>
              <a:rPr lang="en-US" sz="2800" dirty="0" err="1" smtClean="0"/>
              <a:t>Maldive</a:t>
            </a:r>
            <a:r>
              <a:rPr lang="en-US" sz="2800" dirty="0" smtClean="0"/>
              <a:t> islands shrinking due to sea level rising (climate change).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604268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838200"/>
            <a:ext cx="9144001" cy="514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790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525963"/>
          </a:xfrm>
        </p:spPr>
        <p:txBody>
          <a:bodyPr/>
          <a:lstStyle/>
          <a:p>
            <a:r>
              <a:rPr lang="en-US" sz="3200" dirty="0"/>
              <a:t>The world is full of amazing people, each with their own story of love, family, or hope. Some are inspiring; some tragically sad. These heartwarming and heartbreaking photos are a reminder of the vast spectrum of emotion coursing every day through the body of the entire human race. </a:t>
            </a:r>
          </a:p>
        </p:txBody>
      </p:sp>
    </p:spTree>
    <p:extLst>
      <p:ext uri="{BB962C8B-B14F-4D97-AF65-F5344CB8AC3E}">
        <p14:creationId xmlns:p14="http://schemas.microsoft.com/office/powerpoint/2010/main" val="1782049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Young Boy Feeds His Mother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5334000"/>
            <a:ext cx="8301038" cy="1173163"/>
          </a:xfrm>
        </p:spPr>
        <p:txBody>
          <a:bodyPr/>
          <a:lstStyle/>
          <a:p>
            <a:r>
              <a:rPr lang="en-US" dirty="0" smtClean="0"/>
              <a:t>A </a:t>
            </a:r>
            <a:r>
              <a:rPr lang="en-US" dirty="0"/>
              <a:t>young boy helps feed his mother, who has tragically lost both of her arms.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066800"/>
            <a:ext cx="5197549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9234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A Weary Survivor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4" y="4648200"/>
            <a:ext cx="8274414" cy="1858963"/>
          </a:xfrm>
        </p:spPr>
        <p:txBody>
          <a:bodyPr/>
          <a:lstStyle/>
          <a:p>
            <a:r>
              <a:rPr lang="en-US" dirty="0"/>
              <a:t>A girl is comforted after spending 11 days alone in a Siberian forest. She suffered only a handful of scratches and insect bites.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990600"/>
            <a:ext cx="5508567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434968"/>
      </p:ext>
    </p:extLst>
  </p:cSld>
  <p:clrMapOvr>
    <a:masterClrMapping/>
  </p:clrMapOvr>
</p:sld>
</file>

<file path=ppt/theme/theme1.xml><?xml version="1.0" encoding="utf-8"?>
<a:theme xmlns:a="http://schemas.openxmlformats.org/drawingml/2006/main" name="global resources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global resources</Template>
  <TotalTime>71</TotalTime>
  <Words>884</Words>
  <Application>Microsoft Office PowerPoint</Application>
  <PresentationFormat>On-screen Show (4:3)</PresentationFormat>
  <Paragraphs>81</Paragraphs>
  <Slides>61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global resources</vt:lpstr>
      <vt:lpstr>Why study geography?</vt:lpstr>
      <vt:lpstr>Geography studies:</vt:lpstr>
      <vt:lpstr>Your governments will make decisions regarding these concerns</vt:lpstr>
      <vt:lpstr>Consider this presentation</vt:lpstr>
      <vt:lpstr>Pictures Of The Human Race That Are Simply Stunning</vt:lpstr>
      <vt:lpstr>Each one is a human being with inalienable rights. (check the Declaration of Independence</vt:lpstr>
      <vt:lpstr>PowerPoint Presentation</vt:lpstr>
      <vt:lpstr> Young Boy Feeds His Mother </vt:lpstr>
      <vt:lpstr> A Weary Survivor </vt:lpstr>
      <vt:lpstr>Love Is Timeless </vt:lpstr>
      <vt:lpstr>Child Militants </vt:lpstr>
      <vt:lpstr>Sleeping Cousins </vt:lpstr>
      <vt:lpstr>"Dreaming Up Wars...“ </vt:lpstr>
      <vt:lpstr>Eagle Huntress of Mongolia </vt:lpstr>
      <vt:lpstr> A Typical Siberian Meal </vt:lpstr>
      <vt:lpstr>Mother and Daughter Have Similar Unusual Eyes</vt:lpstr>
      <vt:lpstr>Save From Destroyed Home </vt:lpstr>
      <vt:lpstr>Proud Father </vt:lpstr>
      <vt:lpstr>Child Dragging Home His Alcoholic Father  </vt:lpstr>
      <vt:lpstr>IDF Soldier Pauses After Training  </vt:lpstr>
      <vt:lpstr>A Young Iraqi Girl  </vt:lpstr>
      <vt:lpstr>Protect Your Family  </vt:lpstr>
      <vt:lpstr>Attempted Suicide  </vt:lpstr>
      <vt:lpstr>Brothers  </vt:lpstr>
      <vt:lpstr>Boy From Nomadic Suri Tribe of Ethiopia  </vt:lpstr>
      <vt:lpstr>Chinese Coal Miner  </vt:lpstr>
      <vt:lpstr>7-Year-Old Syrian Rebel  </vt:lpstr>
      <vt:lpstr>Old Rice Farmer from a Small Village in Vietnam</vt:lpstr>
      <vt:lpstr>Girl Walks Between Villages Among Baobab Trees</vt:lpstr>
      <vt:lpstr>Acid Attack Victims  </vt:lpstr>
      <vt:lpstr>Ethiopian Girl from the Hamer Tribe</vt:lpstr>
      <vt:lpstr>Mother &amp; Son </vt:lpstr>
      <vt:lpstr>Additional ones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Human Cost of Agrotoxins</vt:lpstr>
      <vt:lpstr>PowerPoint Presentation</vt:lpstr>
      <vt:lpstr>The Roma People (Gypsies)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Indigenous People</vt:lpstr>
      <vt:lpstr>Hasn’t let his medical condition hamper his brilliance.</vt:lpstr>
      <vt:lpstr>Asks people to respect the environment</vt:lpstr>
      <vt:lpstr>2015 concerns continuing on past 2015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study geography?</dc:title>
  <dc:creator>Naumann, Joseph A.</dc:creator>
  <cp:lastModifiedBy>Naumann, Joseph A.</cp:lastModifiedBy>
  <cp:revision>6</cp:revision>
  <dcterms:created xsi:type="dcterms:W3CDTF">2016-01-11T20:22:48Z</dcterms:created>
  <dcterms:modified xsi:type="dcterms:W3CDTF">2016-01-11T21:34:35Z</dcterms:modified>
</cp:coreProperties>
</file>