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80" r:id="rId6"/>
    <p:sldId id="299" r:id="rId7"/>
    <p:sldId id="260" r:id="rId8"/>
    <p:sldId id="262" r:id="rId9"/>
    <p:sldId id="267" r:id="rId10"/>
    <p:sldId id="261" r:id="rId11"/>
    <p:sldId id="263" r:id="rId12"/>
    <p:sldId id="264" r:id="rId13"/>
    <p:sldId id="265" r:id="rId14"/>
    <p:sldId id="266" r:id="rId15"/>
    <p:sldId id="268" r:id="rId16"/>
    <p:sldId id="295" r:id="rId17"/>
    <p:sldId id="270" r:id="rId18"/>
    <p:sldId id="269" r:id="rId19"/>
    <p:sldId id="271" r:id="rId20"/>
    <p:sldId id="272" r:id="rId21"/>
    <p:sldId id="273" r:id="rId22"/>
    <p:sldId id="288" r:id="rId23"/>
    <p:sldId id="292" r:id="rId24"/>
    <p:sldId id="289" r:id="rId25"/>
    <p:sldId id="300" r:id="rId26"/>
    <p:sldId id="291" r:id="rId27"/>
    <p:sldId id="274" r:id="rId28"/>
    <p:sldId id="275" r:id="rId29"/>
    <p:sldId id="276" r:id="rId30"/>
    <p:sldId id="277" r:id="rId31"/>
    <p:sldId id="278" r:id="rId32"/>
    <p:sldId id="279" r:id="rId33"/>
    <p:sldId id="281" r:id="rId34"/>
    <p:sldId id="282" r:id="rId35"/>
    <p:sldId id="298" r:id="rId36"/>
    <p:sldId id="283" r:id="rId37"/>
    <p:sldId id="284" r:id="rId38"/>
    <p:sldId id="293" r:id="rId39"/>
    <p:sldId id="285" r:id="rId40"/>
    <p:sldId id="286" r:id="rId41"/>
    <p:sldId id="294" r:id="rId42"/>
    <p:sldId id="287" r:id="rId43"/>
    <p:sldId id="290" r:id="rId44"/>
    <p:sldId id="296" r:id="rId45"/>
    <p:sldId id="29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32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699D0F-AD60-4685-86F5-FE84ED54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4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699D0F-AD60-4685-86F5-FE84ED54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21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699D0F-AD60-4685-86F5-FE84ED54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7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699D0F-AD60-4685-86F5-FE84ED54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4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699D0F-AD60-4685-86F5-FE84ED54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35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699D0F-AD60-4685-86F5-FE84ED54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48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699D0F-AD60-4685-86F5-FE84ED54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699D0F-AD60-4685-86F5-FE84ED54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7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699D0F-AD60-4685-86F5-FE84ED54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2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699D0F-AD60-4685-86F5-FE84ED54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7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57200" y="1676400"/>
            <a:ext cx="8229600" cy="4419600"/>
          </a:xfrm>
          <a:prstGeom prst="rect">
            <a:avLst/>
          </a:prstGeom>
          <a:solidFill>
            <a:srgbClr val="660066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304800"/>
            <a:ext cx="9144000" cy="1066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fld id="{AD699D0F-AD60-4685-86F5-FE84ED5446D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Expressway Free" pitchFamily="2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Expressway Free" pitchFamily="2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Expressway Free" pitchFamily="2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Expressway Free" pitchFamily="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Expressway Free" pitchFamily="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Expressway Free" pitchFamily="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Expressway Free" pitchFamily="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Expressway Free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mich.edu/~lawrace/seg.htm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U.S. Urban Segregation</a:t>
            </a:r>
            <a:endParaRPr lang="en-US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3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St. Louis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270051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42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Atlanta, Georgia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016" y="1600200"/>
            <a:ext cx="6001334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40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Boston, Mass.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88" y="1600200"/>
            <a:ext cx="5911762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66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Seattle, Wash.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4" y="1524000"/>
            <a:ext cx="6201704" cy="527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46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Minneapolis, Min.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444" y="1524000"/>
            <a:ext cx="6090906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11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Vegas, Nevada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072" y="1524000"/>
            <a:ext cx="618047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44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York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1"/>
            <a:ext cx="6359622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11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39554"/>
            <a:ext cx="7772400" cy="914400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In the following maps, White areas are pink, Black ones are blue, Hispanic orange, and Asian green.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75"/>
            <a:ext cx="9144000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94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Detroit, Michigan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390650"/>
            <a:ext cx="546735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20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York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84337"/>
            <a:ext cx="8229600" cy="4449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486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7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220200" cy="1143000"/>
          </a:xfrm>
        </p:spPr>
        <p:txBody>
          <a:bodyPr/>
          <a:lstStyle/>
          <a:p>
            <a:r>
              <a:rPr lang="en-US" sz="5400" dirty="0" smtClean="0"/>
              <a:t>It Can’t be Created by Law . . .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382000" cy="4449763"/>
          </a:xfrm>
        </p:spPr>
        <p:txBody>
          <a:bodyPr/>
          <a:lstStyle/>
          <a:p>
            <a:r>
              <a:rPr lang="en-US" dirty="0" smtClean="0"/>
              <a:t>Processes &amp; Conditions that support segregation</a:t>
            </a:r>
          </a:p>
          <a:p>
            <a:pPr lvl="1"/>
            <a:r>
              <a:rPr lang="en-US" dirty="0" smtClean="0"/>
              <a:t>Self selection – choosing to live where people are mostly like you</a:t>
            </a:r>
          </a:p>
          <a:p>
            <a:pPr lvl="1"/>
            <a:r>
              <a:rPr lang="en-US" dirty="0" smtClean="0"/>
              <a:t>Channeling – Real estate agents tend to show homes in certain areas to people who fit certain categories – example: white home buyers may have to specifically ask to see houses in north county, otherwise they will be shown homes in St. Charles county, West County, or South County</a:t>
            </a:r>
          </a:p>
          <a:p>
            <a:pPr lvl="1"/>
            <a:r>
              <a:rPr lang="en-US" dirty="0" smtClean="0"/>
              <a:t>Socio-economic levels may discourage some buyers form looking in areas that are beyond their means.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05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Minneapolis, Min.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371600"/>
            <a:ext cx="546735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52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Beach, Calif.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410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05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3143250" cy="1143000"/>
          </a:xfrm>
        </p:spPr>
        <p:txBody>
          <a:bodyPr/>
          <a:lstStyle/>
          <a:p>
            <a:r>
              <a:rPr lang="en-US" dirty="0" smtClean="0"/>
              <a:t>Miami, Fl.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0"/>
            <a:ext cx="6000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66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 Jose, Calif.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0"/>
            <a:ext cx="5859262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80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3005"/>
          </a:xfrm>
        </p:spPr>
        <p:txBody>
          <a:bodyPr/>
          <a:lstStyle/>
          <a:p>
            <a:r>
              <a:rPr lang="en-US" dirty="0" smtClean="0"/>
              <a:t>New Orleans, Louisiana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4" b="11327"/>
          <a:stretch/>
        </p:blipFill>
        <p:spPr bwMode="auto">
          <a:xfrm>
            <a:off x="0" y="1007643"/>
            <a:ext cx="9144000" cy="586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66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5987"/>
          </a:xfrm>
        </p:spPr>
        <p:txBody>
          <a:bodyPr/>
          <a:lstStyle/>
          <a:p>
            <a:r>
              <a:rPr lang="en-US" dirty="0" smtClean="0"/>
              <a:t>Washington, D.C.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90625"/>
            <a:ext cx="5715000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70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 Francisco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08" y="1371600"/>
            <a:ext cx="83439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58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5552"/>
          </a:xfrm>
        </p:spPr>
        <p:txBody>
          <a:bodyPr/>
          <a:lstStyle/>
          <a:p>
            <a:r>
              <a:rPr lang="en-US" dirty="0" smtClean="0"/>
              <a:t>Houston, Texas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87" y="1090190"/>
            <a:ext cx="9194687" cy="575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22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5400" dirty="0" smtClean="0"/>
              <a:t>Houston, Texas Income Levels</a:t>
            </a:r>
            <a:endParaRPr lang="en-US" sz="5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91" y="1554856"/>
            <a:ext cx="9176891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33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3657601" cy="1143000"/>
          </a:xfrm>
        </p:spPr>
        <p:txBody>
          <a:bodyPr/>
          <a:lstStyle/>
          <a:p>
            <a:r>
              <a:rPr lang="en-US" sz="5400" dirty="0" smtClean="0"/>
              <a:t>Minneapolis</a:t>
            </a:r>
            <a:endParaRPr lang="en-US" sz="5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76400"/>
            <a:ext cx="3200401" cy="4449763"/>
          </a:xfrm>
        </p:spPr>
        <p:txBody>
          <a:bodyPr/>
          <a:lstStyle/>
          <a:p>
            <a:r>
              <a:rPr lang="en-US" dirty="0" smtClean="0"/>
              <a:t>Compare with maps of racial/ethnic segregation.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1"/>
            <a:ext cx="5486399" cy="690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45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Maps reveal segregation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Socio-economic levels</a:t>
            </a:r>
          </a:p>
          <a:p>
            <a:endParaRPr lang="en-US" dirty="0"/>
          </a:p>
          <a:p>
            <a:r>
              <a:rPr lang="en-US" dirty="0" smtClean="0"/>
              <a:t>Racial groupings</a:t>
            </a:r>
          </a:p>
          <a:p>
            <a:endParaRPr lang="en-US" dirty="0"/>
          </a:p>
          <a:p>
            <a:r>
              <a:rPr lang="en-US" dirty="0" smtClean="0"/>
              <a:t>Ethnic Background</a:t>
            </a:r>
          </a:p>
          <a:p>
            <a:endParaRPr lang="en-US" dirty="0"/>
          </a:p>
          <a:p>
            <a:r>
              <a:rPr lang="en-US" dirty="0" smtClean="0"/>
              <a:t>Religious affiliation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709"/>
            <a:ext cx="8839200" cy="683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71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2993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15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07508" cy="1143000"/>
          </a:xfrm>
        </p:spPr>
        <p:txBody>
          <a:bodyPr/>
          <a:lstStyle/>
          <a:p>
            <a:r>
              <a:rPr lang="en-US" sz="5400" dirty="0" smtClean="0"/>
              <a:t>L.A. Highway impact enlarged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91" y="1539738"/>
            <a:ext cx="9143999" cy="529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6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7" y="0"/>
            <a:ext cx="82617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55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Milwaukee, Wisconsin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5654"/>
            <a:ext cx="6931622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40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12" y="0"/>
            <a:ext cx="592057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81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005" y="0"/>
            <a:ext cx="601798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84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93" y="0"/>
            <a:ext cx="723481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16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Cleveland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1228725"/>
            <a:ext cx="7362825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7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6" y="0"/>
            <a:ext cx="65314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0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35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186" y="0"/>
            <a:ext cx="538762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9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33" y="0"/>
            <a:ext cx="710673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37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82" y="0"/>
            <a:ext cx="42751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30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90" y="0"/>
            <a:ext cx="847741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72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Austin, TX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872" y="33270"/>
            <a:ext cx="4776250" cy="682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23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Austin, TX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552" y="19318"/>
            <a:ext cx="4808448" cy="683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74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Chicago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3175040" cy="514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54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Chicago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20" y="6440"/>
            <a:ext cx="4263414" cy="6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02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3276600" cy="4449763"/>
          </a:xfrm>
        </p:spPr>
        <p:txBody>
          <a:bodyPr/>
          <a:lstStyle/>
          <a:p>
            <a:r>
              <a:rPr lang="en-US" dirty="0" smtClean="0"/>
              <a:t>Yellow – Hispanic (mostly west of I-25)</a:t>
            </a:r>
          </a:p>
          <a:p>
            <a:endParaRPr lang="en-US" dirty="0"/>
          </a:p>
          <a:p>
            <a:r>
              <a:rPr lang="en-US" dirty="0" smtClean="0"/>
              <a:t>Green  - “White” (mostly east of I-25)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17183"/>
            <a:ext cx="4984750" cy="489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22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00200"/>
            <a:ext cx="8305800" cy="44196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On the following Maps, the darker the green, the higher the percentage of African- American Residents (2000 census data)</a:t>
            </a:r>
            <a:b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Interactive map can show </a:t>
            </a:r>
            <a:r>
              <a:rPr lang="en-US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asian</a:t>
            </a:r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hispanic</a:t>
            </a:r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, white, and income (default is black): 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6273225"/>
            <a:ext cx="753103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hlinkClick r:id="rId2"/>
              </a:rPr>
              <a:t>http://www.umich.edu/~lawrace/seg.htm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2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Chicago, IL.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2286000" cy="4449763"/>
          </a:xfrm>
        </p:spPr>
        <p:txBody>
          <a:bodyPr/>
          <a:lstStyle/>
          <a:p>
            <a:r>
              <a:rPr lang="en-US" dirty="0" smtClean="0"/>
              <a:t>Compare with the socio- economic map above.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644" y="1524000"/>
            <a:ext cx="6090906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01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c2">
  <a:themeElements>
    <a:clrScheme name="Basic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asic2">
      <a:majorFont>
        <a:latin typeface="Expressway Fre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sic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City-Business</Template>
  <TotalTime>512</TotalTime>
  <Words>285</Words>
  <Application>Microsoft Office PowerPoint</Application>
  <PresentationFormat>On-screen Show (4:3)</PresentationFormat>
  <Paragraphs>50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Basic2</vt:lpstr>
      <vt:lpstr>U.S. Urban Segregation</vt:lpstr>
      <vt:lpstr>It Can’t be Created by Law . . .</vt:lpstr>
      <vt:lpstr>Maps reveal segregation</vt:lpstr>
      <vt:lpstr>PowerPoint Presentation</vt:lpstr>
      <vt:lpstr>Chicago</vt:lpstr>
      <vt:lpstr>Chicago</vt:lpstr>
      <vt:lpstr>Denver</vt:lpstr>
      <vt:lpstr>On the following Maps, the darker the green, the higher the percentage of African- American Residents (2000 census data) Interactive map can show asian, hispanic, white, and income (default is black): </vt:lpstr>
      <vt:lpstr>Chicago, IL.</vt:lpstr>
      <vt:lpstr>St. Louis</vt:lpstr>
      <vt:lpstr>Atlanta, Georgia</vt:lpstr>
      <vt:lpstr>Boston, Mass.</vt:lpstr>
      <vt:lpstr>Seattle, Wash.</vt:lpstr>
      <vt:lpstr>Minneapolis, Min.</vt:lpstr>
      <vt:lpstr>Las Vegas, Nevada</vt:lpstr>
      <vt:lpstr>New York</vt:lpstr>
      <vt:lpstr>In the following maps, White areas are pink, Black ones are blue, Hispanic orange, and Asian green.</vt:lpstr>
      <vt:lpstr>Detroit, Michigan</vt:lpstr>
      <vt:lpstr>New York</vt:lpstr>
      <vt:lpstr>Minneapolis, Min.</vt:lpstr>
      <vt:lpstr>Long Beach, Calif.</vt:lpstr>
      <vt:lpstr>Miami, Fl.</vt:lpstr>
      <vt:lpstr>San Jose, Calif.</vt:lpstr>
      <vt:lpstr>New Orleans, Louisiana </vt:lpstr>
      <vt:lpstr>Washington, D.C.</vt:lpstr>
      <vt:lpstr>San Francisco</vt:lpstr>
      <vt:lpstr>Houston, Texas</vt:lpstr>
      <vt:lpstr>Houston, Texas Income Levels</vt:lpstr>
      <vt:lpstr>Minneapolis</vt:lpstr>
      <vt:lpstr>PowerPoint Presentation</vt:lpstr>
      <vt:lpstr>PowerPoint Presentation</vt:lpstr>
      <vt:lpstr>L.A. Highway impact enlarged</vt:lpstr>
      <vt:lpstr>PowerPoint Presentation</vt:lpstr>
      <vt:lpstr>Milwaukee, Wisconsin</vt:lpstr>
      <vt:lpstr>PowerPoint Presentation</vt:lpstr>
      <vt:lpstr>PowerPoint Presentation</vt:lpstr>
      <vt:lpstr>PowerPoint Presentation</vt:lpstr>
      <vt:lpstr>Cleveland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U.S. Urban Segregation</dc:title>
  <dc:creator>Joe</dc:creator>
  <cp:lastModifiedBy>Joe</cp:lastModifiedBy>
  <cp:revision>14</cp:revision>
  <dcterms:created xsi:type="dcterms:W3CDTF">2011-07-16T13:28:52Z</dcterms:created>
  <dcterms:modified xsi:type="dcterms:W3CDTF">2011-07-16T22:01:28Z</dcterms:modified>
</cp:coreProperties>
</file>