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4"/>
  </p:notesMasterIdLst>
  <p:sldIdLst>
    <p:sldId id="342" r:id="rId2"/>
    <p:sldId id="321" r:id="rId3"/>
    <p:sldId id="384" r:id="rId4"/>
    <p:sldId id="385" r:id="rId5"/>
    <p:sldId id="314" r:id="rId6"/>
    <p:sldId id="390" r:id="rId7"/>
    <p:sldId id="408" r:id="rId8"/>
    <p:sldId id="256" r:id="rId9"/>
    <p:sldId id="378" r:id="rId10"/>
    <p:sldId id="379" r:id="rId11"/>
    <p:sldId id="389" r:id="rId12"/>
    <p:sldId id="381" r:id="rId13"/>
    <p:sldId id="380" r:id="rId14"/>
    <p:sldId id="382" r:id="rId15"/>
    <p:sldId id="395" r:id="rId16"/>
    <p:sldId id="396" r:id="rId17"/>
    <p:sldId id="398" r:id="rId18"/>
    <p:sldId id="399" r:id="rId19"/>
    <p:sldId id="363" r:id="rId20"/>
    <p:sldId id="299" r:id="rId21"/>
    <p:sldId id="283" r:id="rId22"/>
    <p:sldId id="331" r:id="rId23"/>
    <p:sldId id="364" r:id="rId24"/>
    <p:sldId id="347" r:id="rId25"/>
    <p:sldId id="370" r:id="rId26"/>
    <p:sldId id="368" r:id="rId27"/>
    <p:sldId id="393" r:id="rId28"/>
    <p:sldId id="394" r:id="rId29"/>
    <p:sldId id="333" r:id="rId30"/>
    <p:sldId id="312" r:id="rId31"/>
    <p:sldId id="371" r:id="rId32"/>
    <p:sldId id="375" r:id="rId33"/>
    <p:sldId id="315" r:id="rId34"/>
    <p:sldId id="376" r:id="rId35"/>
    <p:sldId id="365" r:id="rId36"/>
    <p:sldId id="366" r:id="rId37"/>
    <p:sldId id="397" r:id="rId38"/>
    <p:sldId id="263" r:id="rId39"/>
    <p:sldId id="335" r:id="rId40"/>
    <p:sldId id="377" r:id="rId41"/>
    <p:sldId id="316" r:id="rId42"/>
    <p:sldId id="392" r:id="rId43"/>
    <p:sldId id="351" r:id="rId44"/>
    <p:sldId id="407" r:id="rId45"/>
    <p:sldId id="391" r:id="rId46"/>
    <p:sldId id="334" r:id="rId47"/>
    <p:sldId id="383" r:id="rId48"/>
    <p:sldId id="361" r:id="rId49"/>
    <p:sldId id="404" r:id="rId50"/>
    <p:sldId id="400" r:id="rId51"/>
    <p:sldId id="352" r:id="rId52"/>
    <p:sldId id="353" r:id="rId53"/>
    <p:sldId id="354" r:id="rId54"/>
    <p:sldId id="355" r:id="rId55"/>
    <p:sldId id="356" r:id="rId56"/>
    <p:sldId id="357" r:id="rId57"/>
    <p:sldId id="358" r:id="rId58"/>
    <p:sldId id="359" r:id="rId59"/>
    <p:sldId id="360" r:id="rId60"/>
    <p:sldId id="271" r:id="rId61"/>
    <p:sldId id="343" r:id="rId62"/>
    <p:sldId id="329" r:id="rId63"/>
    <p:sldId id="373" r:id="rId64"/>
    <p:sldId id="272" r:id="rId65"/>
    <p:sldId id="264" r:id="rId66"/>
    <p:sldId id="374" r:id="rId67"/>
    <p:sldId id="362" r:id="rId68"/>
    <p:sldId id="332" r:id="rId69"/>
    <p:sldId id="265" r:id="rId70"/>
    <p:sldId id="287" r:id="rId71"/>
    <p:sldId id="341" r:id="rId72"/>
    <p:sldId id="372" r:id="rId73"/>
    <p:sldId id="337" r:id="rId74"/>
    <p:sldId id="288" r:id="rId75"/>
    <p:sldId id="290" r:id="rId76"/>
    <p:sldId id="348" r:id="rId77"/>
    <p:sldId id="349" r:id="rId78"/>
    <p:sldId id="405" r:id="rId79"/>
    <p:sldId id="406" r:id="rId80"/>
    <p:sldId id="350" r:id="rId81"/>
    <p:sldId id="266" r:id="rId82"/>
    <p:sldId id="338" r:id="rId83"/>
    <p:sldId id="291" r:id="rId84"/>
    <p:sldId id="292" r:id="rId85"/>
    <p:sldId id="269" r:id="rId86"/>
    <p:sldId id="293" r:id="rId87"/>
    <p:sldId id="310" r:id="rId88"/>
    <p:sldId id="367" r:id="rId89"/>
    <p:sldId id="304" r:id="rId90"/>
    <p:sldId id="305" r:id="rId91"/>
    <p:sldId id="387" r:id="rId92"/>
    <p:sldId id="295" r:id="rId93"/>
    <p:sldId id="296" r:id="rId94"/>
    <p:sldId id="401" r:id="rId95"/>
    <p:sldId id="402" r:id="rId96"/>
    <p:sldId id="403" r:id="rId97"/>
    <p:sldId id="306" r:id="rId98"/>
    <p:sldId id="308" r:id="rId99"/>
    <p:sldId id="369" r:id="rId100"/>
    <p:sldId id="344" r:id="rId101"/>
    <p:sldId id="346" r:id="rId102"/>
    <p:sldId id="345" r:id="rId103"/>
  </p:sldIdLst>
  <p:sldSz cx="12192000" cy="6858000"/>
  <p:notesSz cx="6858000" cy="91170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6" autoAdjust="0"/>
    <p:restoredTop sz="94660"/>
  </p:normalViewPr>
  <p:slideViewPr>
    <p:cSldViewPr>
      <p:cViewPr varScale="1">
        <p:scale>
          <a:sx n="90" d="100"/>
          <a:sy n="90" d="100"/>
        </p:scale>
        <p:origin x="102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3A1F83F-36C1-41D1-A740-9C356CA4726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003D50E-5AAC-435A-AEBC-F50B6E25E85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0BA5C4D-17D4-4002-A9CA-60127CACE1A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2113" y="684213"/>
            <a:ext cx="6073775" cy="3417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68543703-6E33-4D05-B7CD-7BFB9A03E92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30700"/>
            <a:ext cx="54864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14FEAFB4-46A5-45FD-BA67-47B556D229E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9813"/>
            <a:ext cx="29718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D76A4285-E74F-426B-8AA1-144A63CC8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59813"/>
            <a:ext cx="2971800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DBB98E6-FA1B-4598-8433-119FC9543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" y="0"/>
            <a:ext cx="11379200" cy="762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06400" y="838200"/>
            <a:ext cx="11379200" cy="533400"/>
          </a:xfrm>
        </p:spPr>
        <p:txBody>
          <a:bodyPr/>
          <a:lstStyle>
            <a:lvl1pPr marL="0" indent="0" algn="r">
              <a:buFontTx/>
              <a:buNone/>
              <a:defRPr sz="28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BA9E3E-8F9D-43B4-835D-E0CE74F22B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248400"/>
            <a:ext cx="193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6D3790-9592-4459-8D6C-D6BA28E57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641600" y="6248400"/>
            <a:ext cx="4470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D5934-6712-4A6C-89C5-3C600FB15E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55200" y="6248400"/>
            <a:ext cx="2032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ACB5-6AF0-4718-8286-72DD9B2E78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41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2A262A-78C2-40E1-A023-603454B6C2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EBBD44-76FA-4F0C-BFE2-602DD71C95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0D202B-91F5-4882-AAF6-DF1BE85D00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0BF77E-8354-4641-B02F-49F252C22D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949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1066800"/>
            <a:ext cx="27940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066800"/>
            <a:ext cx="81788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C61C33-DC84-400B-A1FD-526371EE0F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5F3CD2-592F-4B3B-BEA6-DCB884276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F06A95-CDB9-47D1-A2DF-66D43BA6DD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3F786-AA71-4CAC-8588-D19987AA41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072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66800"/>
            <a:ext cx="11176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2057400"/>
            <a:ext cx="5486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486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3BA66-27D0-4631-AE68-63300F472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4CAEE8-A5FE-47D0-99DF-EF05D47E32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E9DB9D-D773-45D5-B6FE-D7D1E2C3D8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5A70E-EED1-4052-B5B6-2F1DDE47E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5721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066800"/>
            <a:ext cx="111760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2057400"/>
            <a:ext cx="54864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2057400"/>
            <a:ext cx="54864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52900"/>
            <a:ext cx="5486400" cy="1943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D24C037-3AC2-4A72-A544-6F8BC77604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0648F1-1187-453A-8E22-BFEEA48B0F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8C17279-2B8F-49D6-B2CE-79E80BF7A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B7C1D-4185-49D3-BA49-7F03950259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2619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EBE343-791C-41AE-A99B-BEAF549978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DCB6BC-7A83-4D03-A707-7A63CE280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2F290C-A3D1-44E7-A3CF-C3A5FC8043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C65BA-4962-4255-A884-0FB1FF206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677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9A4E07-8FDF-4FB8-92BA-B211914D65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72AB1F-AD90-4A96-A210-16021363B7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7F5B92-D2CD-47B1-A8A2-0EA5B8F46F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1BD1E-9FC3-47C3-8B59-D8725F69A7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77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2057400"/>
            <a:ext cx="5486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486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C657F9-071E-4EB4-9B4C-402458F690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6DB566-1D00-4044-A325-5571296085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F7AB68-85BA-442A-BDBC-3B9BEB66CC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CF90C-AA84-45F7-8C7A-371173D89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847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066AF1F-8BFB-44F5-B604-37B96E76C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A871594-1B1E-4C4F-943A-9CAF920951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D09631-ED3B-4843-A614-C418C34DD6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D52E9-A9CF-48EF-982B-46C9A0FE65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63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594C8C8-7FA5-4FCF-A299-F86F1A6762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E84CE5-F41A-414B-98AC-0231DBEF3D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FA9FF60-4B77-4585-BB3A-23174A8B12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3F904-B12F-44BD-B793-80C5E602F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781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4ED9829-F48F-4E35-89DB-D59941272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2DC5ACE-2735-4B38-A73C-862EB797E9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43C9AFD-386A-427B-9845-35F719A57C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2CBE1-AD64-4665-80AA-3BAE464E5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107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EB49C5-1F3F-4BC8-B766-8B3994A0D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5AAFDB-0061-42AE-9582-D69E7B9499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80900B-F31F-4BCA-BCF6-3D0950ADE6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00939-1E5C-44A5-9CD6-32011B1A25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7252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4D9407-F010-4649-B76F-4DE084B724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8EB9DF-C93D-4634-BDDE-55F870FF2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F54E2C-B7BB-4F23-BEE1-07CFBFD8AD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FFC2D-0C79-49A8-8F76-D88CDF6D0F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474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1EA1FE-5A4E-4ECC-9C84-FB50DA62F8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066800"/>
            <a:ext cx="1117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509612C-FC8B-4AD0-8FDE-C1AB361C4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2057400"/>
            <a:ext cx="111760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7C6BDB8-09F6-4AF2-AD6A-D18F785D19F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624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5236B7-3223-4D55-8CB6-50DDAE883B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928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en-US"/>
              <a:t>Globalization &amp; Diversity: Rowntree, Lewis, Price, Wyckoff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23FFD23-F08F-4182-9A06-FAE0C39D577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56800" y="6248400"/>
            <a:ext cx="172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88ABF906-7B36-4A9C-A20A-F2848FD97F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izona dewsert blooming">
            <a:extLst>
              <a:ext uri="{FF2B5EF4-FFF2-40B4-BE49-F238E27FC236}">
                <a16:creationId xmlns:a16="http://schemas.microsoft.com/office/drawing/2014/main" id="{7C80F40C-BCBD-4FD0-8F25-0F618A9E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01763"/>
            <a:ext cx="5562600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65C9BF54-D434-441B-97D2-DF7C8944CA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953000" y="0"/>
            <a:ext cx="7010400" cy="1401763"/>
          </a:xfrm>
        </p:spPr>
        <p:txBody>
          <a:bodyPr/>
          <a:lstStyle/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Chapter 4: North America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4CC1C1D3-2FCC-4232-8AFC-7DA5C89E098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915400" y="3429000"/>
            <a:ext cx="3325813" cy="10668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as modified by</a:t>
            </a:r>
          </a:p>
          <a:p>
            <a:pPr eaLnBrk="1" hangingPunct="1"/>
            <a:r>
              <a:rPr lang="en-US" altLang="en-US" b="1">
                <a:solidFill>
                  <a:srgbClr val="000000"/>
                </a:solidFill>
              </a:rPr>
              <a:t>Joe Naumann, UMSL</a:t>
            </a:r>
          </a:p>
        </p:txBody>
      </p:sp>
      <p:pic>
        <p:nvPicPr>
          <p:cNvPr id="4101" name="Picture 1">
            <a:extLst>
              <a:ext uri="{FF2B5EF4-FFF2-40B4-BE49-F238E27FC236}">
                <a16:creationId xmlns:a16="http://schemas.microsoft.com/office/drawing/2014/main" id="{73029F84-CE43-4638-917A-FC187DC0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F5F894B9-B2A7-4DAF-8ACC-683A4D6016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762000"/>
          </a:xfrm>
        </p:spPr>
        <p:txBody>
          <a:bodyPr/>
          <a:lstStyle/>
          <a:p>
            <a:r>
              <a:rPr lang="en-US" altLang="en-US"/>
              <a:t>Diversity</a:t>
            </a:r>
          </a:p>
        </p:txBody>
      </p:sp>
      <p:pic>
        <p:nvPicPr>
          <p:cNvPr id="12291" name="Content Placeholder 5">
            <a:extLst>
              <a:ext uri="{FF2B5EF4-FFF2-40B4-BE49-F238E27FC236}">
                <a16:creationId xmlns:a16="http://schemas.microsoft.com/office/drawing/2014/main" id="{1EF82846-00B5-4A55-822C-E9BCC3F4E9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60500"/>
            <a:ext cx="4660900" cy="5397500"/>
          </a:xfrm>
        </p:spPr>
      </p:pic>
      <p:sp>
        <p:nvSpPr>
          <p:cNvPr id="12292" name="Slide Number Placeholder 4">
            <a:extLst>
              <a:ext uri="{FF2B5EF4-FFF2-40B4-BE49-F238E27FC236}">
                <a16:creationId xmlns:a16="http://schemas.microsoft.com/office/drawing/2014/main" id="{BAB30A25-E361-4A90-A7B1-834D4690A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C9219A-9F43-4FC8-84F0-43E6C6EAE16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/>
          </a:p>
        </p:txBody>
      </p:sp>
      <p:pic>
        <p:nvPicPr>
          <p:cNvPr id="12293" name="Picture 6">
            <a:extLst>
              <a:ext uri="{FF2B5EF4-FFF2-40B4-BE49-F238E27FC236}">
                <a16:creationId xmlns:a16="http://schemas.microsoft.com/office/drawing/2014/main" id="{6BF01899-2014-4BEC-B296-DC6DF25BD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1371600"/>
            <a:ext cx="4343400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Box 7">
            <a:extLst>
              <a:ext uri="{FF2B5EF4-FFF2-40B4-BE49-F238E27FC236}">
                <a16:creationId xmlns:a16="http://schemas.microsoft.com/office/drawing/2014/main" id="{0AC4F99B-0B60-4509-B10D-E0EEDDB640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909638"/>
            <a:ext cx="411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Ancestry</a:t>
            </a:r>
            <a:endParaRPr lang="en-US" altLang="en-US" sz="1800" b="1"/>
          </a:p>
        </p:txBody>
      </p:sp>
      <p:sp>
        <p:nvSpPr>
          <p:cNvPr id="12295" name="TextBox 8">
            <a:extLst>
              <a:ext uri="{FF2B5EF4-FFF2-40B4-BE49-F238E27FC236}">
                <a16:creationId xmlns:a16="http://schemas.microsoft.com/office/drawing/2014/main" id="{B52475A1-C3E7-43F0-B003-DBB4209BE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75" y="91122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Religious Affiliation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ooter Placeholder 4">
            <a:extLst>
              <a:ext uri="{FF2B5EF4-FFF2-40B4-BE49-F238E27FC236}">
                <a16:creationId xmlns:a16="http://schemas.microsoft.com/office/drawing/2014/main" id="{A5A29ADF-F904-4CF5-AC00-B1E17A5FE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03427" name="Slide Number Placeholder 5">
            <a:extLst>
              <a:ext uri="{FF2B5EF4-FFF2-40B4-BE49-F238E27FC236}">
                <a16:creationId xmlns:a16="http://schemas.microsoft.com/office/drawing/2014/main" id="{76C9B997-6049-43BB-AA4D-2DA34E25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536DE52-D3F7-4FC4-B01C-3534AF8B413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100</a:t>
            </a:fld>
            <a:endParaRPr lang="en-US" altLang="en-US" sz="1000"/>
          </a:p>
        </p:txBody>
      </p:sp>
      <p:sp>
        <p:nvSpPr>
          <p:cNvPr id="103428" name="Rectangle 2">
            <a:extLst>
              <a:ext uri="{FF2B5EF4-FFF2-40B4-BE49-F238E27FC236}">
                <a16:creationId xmlns:a16="http://schemas.microsoft.com/office/drawing/2014/main" id="{E1579FAC-070F-4CE0-95CD-B7D0C8593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8305800" cy="5334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Similarities</a:t>
            </a:r>
          </a:p>
        </p:txBody>
      </p:sp>
      <p:sp>
        <p:nvSpPr>
          <p:cNvPr id="103429" name="Rectangle 3">
            <a:extLst>
              <a:ext uri="{FF2B5EF4-FFF2-40B4-BE49-F238E27FC236}">
                <a16:creationId xmlns:a16="http://schemas.microsoft.com/office/drawing/2014/main" id="{4B60E6EA-4CED-44CA-8127-0E192E5B7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914400"/>
            <a:ext cx="9144000" cy="5562600"/>
          </a:xfrm>
        </p:spPr>
        <p:txBody>
          <a:bodyPr/>
          <a:lstStyle/>
          <a:p>
            <a:pPr eaLnBrk="1" hangingPunct="1"/>
            <a:r>
              <a:rPr lang="en-US" altLang="en-US" sz="2400"/>
              <a:t>ANGLO-AMERICAN LABEL – not completely descriptive</a:t>
            </a:r>
          </a:p>
          <a:p>
            <a:pPr eaLnBrk="1" hangingPunct="1"/>
            <a:r>
              <a:rPr lang="en-US" altLang="en-US" sz="2400"/>
              <a:t>ENGLISH OFFICIAL LANGUAGE (with 2</a:t>
            </a:r>
            <a:r>
              <a:rPr lang="en-US" altLang="en-US" sz="2400" baseline="30000"/>
              <a:t>nd</a:t>
            </a:r>
            <a:r>
              <a:rPr lang="en-US" altLang="en-US" sz="2400"/>
              <a:t> languages)</a:t>
            </a:r>
          </a:p>
          <a:p>
            <a:pPr lvl="2" eaLnBrk="1" hangingPunct="1"/>
            <a:r>
              <a:rPr lang="en-US" altLang="en-US" sz="2000"/>
              <a:t>Canada – de jure English &amp; French</a:t>
            </a:r>
          </a:p>
          <a:p>
            <a:pPr lvl="2" eaLnBrk="1" hangingPunct="1"/>
            <a:r>
              <a:rPr lang="en-US" altLang="en-US" sz="2000"/>
              <a:t>USA – de facto English</a:t>
            </a:r>
          </a:p>
          <a:p>
            <a:pPr eaLnBrk="1" hangingPunct="1"/>
            <a:r>
              <a:rPr lang="en-US" altLang="en-US" sz="2400"/>
              <a:t>JUDEO-CHRISTIAN FOUNDATION – ethics and mores</a:t>
            </a:r>
          </a:p>
          <a:p>
            <a:pPr eaLnBrk="1" hangingPunct="1"/>
            <a:r>
              <a:rPr lang="en-US" altLang="en-US" sz="2400"/>
              <a:t>EUROPEAN NORMS – Western culture foundation in government, architecture, art, diet, etc.</a:t>
            </a:r>
          </a:p>
          <a:p>
            <a:pPr eaLnBrk="1" hangingPunct="1"/>
            <a:r>
              <a:rPr lang="en-US" altLang="en-US" sz="2400"/>
              <a:t>HIGHLY URBANIZED &amp; MOBILE POPULATIONS</a:t>
            </a:r>
          </a:p>
          <a:p>
            <a:pPr eaLnBrk="1" hangingPunct="1"/>
            <a:r>
              <a:rPr lang="en-US" altLang="en-US" sz="2400"/>
              <a:t>HIGHLY EDUCATED POPULATIONS</a:t>
            </a:r>
          </a:p>
          <a:p>
            <a:pPr eaLnBrk="1" hangingPunct="1"/>
            <a:r>
              <a:rPr lang="en-US" altLang="en-US" sz="2400"/>
              <a:t>HIGH INCOMES (large spread between rich and poor)</a:t>
            </a:r>
          </a:p>
          <a:p>
            <a:pPr eaLnBrk="1" hangingPunct="1"/>
            <a:r>
              <a:rPr lang="en-US" altLang="en-US" sz="2400"/>
              <a:t>MANUFACTURING OUTPUT – CORNERSTONE OF DEVELOPMENT (Declining in importance)</a:t>
            </a:r>
          </a:p>
          <a:p>
            <a:pPr eaLnBrk="1" hangingPunct="1"/>
            <a:r>
              <a:rPr lang="en-US" altLang="en-US" sz="2400"/>
              <a:t>FEDERAL STATES WITH PLURAL SOCIETIES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Footer Placeholder 4">
            <a:extLst>
              <a:ext uri="{FF2B5EF4-FFF2-40B4-BE49-F238E27FC236}">
                <a16:creationId xmlns:a16="http://schemas.microsoft.com/office/drawing/2014/main" id="{67205713-8D88-450F-A04D-C8C40A47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04451" name="Slide Number Placeholder 5">
            <a:extLst>
              <a:ext uri="{FF2B5EF4-FFF2-40B4-BE49-F238E27FC236}">
                <a16:creationId xmlns:a16="http://schemas.microsoft.com/office/drawing/2014/main" id="{A6F0F09B-2EBF-46D4-97EF-920CF653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661343-9DCE-4D44-815F-51873C79A17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101</a:t>
            </a:fld>
            <a:endParaRPr lang="en-US" altLang="en-US" sz="1000"/>
          </a:p>
        </p:txBody>
      </p:sp>
      <p:sp>
        <p:nvSpPr>
          <p:cNvPr id="104452" name="Rectangle 2">
            <a:extLst>
              <a:ext uri="{FF2B5EF4-FFF2-40B4-BE49-F238E27FC236}">
                <a16:creationId xmlns:a16="http://schemas.microsoft.com/office/drawing/2014/main" id="{EA8C8895-BD00-4864-A437-F08D301788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28600"/>
            <a:ext cx="7772400" cy="5334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More Similarities</a:t>
            </a:r>
          </a:p>
        </p:txBody>
      </p:sp>
      <p:sp>
        <p:nvSpPr>
          <p:cNvPr id="104453" name="Rectangle 3">
            <a:extLst>
              <a:ext uri="{FF2B5EF4-FFF2-40B4-BE49-F238E27FC236}">
                <a16:creationId xmlns:a16="http://schemas.microsoft.com/office/drawing/2014/main" id="{CCDF11C0-08E0-41B3-BCFE-9A249B739D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838200"/>
            <a:ext cx="91440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Well-developed infrastructure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Increasing multiculturalism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Changing population distribution (more USA)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Settlement by immigrants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Somewhat similar landscapes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Western mountains &amp; central plains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Urbanization – city structure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Highly involved in the global economy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Growing relationship with Latin America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NAFTA &amp; possible expansion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International involvement – UN, NATO, GATT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oter Placeholder 4">
            <a:extLst>
              <a:ext uri="{FF2B5EF4-FFF2-40B4-BE49-F238E27FC236}">
                <a16:creationId xmlns:a16="http://schemas.microsoft.com/office/drawing/2014/main" id="{790FC4DC-A996-47F6-BCF2-4B4B25939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05475" name="Slide Number Placeholder 5">
            <a:extLst>
              <a:ext uri="{FF2B5EF4-FFF2-40B4-BE49-F238E27FC236}">
                <a16:creationId xmlns:a16="http://schemas.microsoft.com/office/drawing/2014/main" id="{5982BC16-47E8-4D6F-8343-5DFFA6BAB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D510310-85EB-4A98-9A59-5BDF5147B51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102</a:t>
            </a:fld>
            <a:endParaRPr lang="en-US" altLang="en-US" sz="1000"/>
          </a:p>
        </p:txBody>
      </p:sp>
      <p:sp>
        <p:nvSpPr>
          <p:cNvPr id="105476" name="Rectangle 2">
            <a:extLst>
              <a:ext uri="{FF2B5EF4-FFF2-40B4-BE49-F238E27FC236}">
                <a16:creationId xmlns:a16="http://schemas.microsoft.com/office/drawing/2014/main" id="{436BF687-F706-4AE5-B635-8CDE3808BA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8382000" cy="4064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Differences</a:t>
            </a:r>
          </a:p>
        </p:txBody>
      </p:sp>
      <p:sp>
        <p:nvSpPr>
          <p:cNvPr id="105477" name="Rectangle 3">
            <a:extLst>
              <a:ext uri="{FF2B5EF4-FFF2-40B4-BE49-F238E27FC236}">
                <a16:creationId xmlns:a16="http://schemas.microsoft.com/office/drawing/2014/main" id="{B5DF0FB9-0327-4796-9D1A-18077B6C7A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990600"/>
            <a:ext cx="8915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Climatically, Canada is colder – much smaller area for productive agriculture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Canadian population is highly concentrated along the U.S. border – 11% of US population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Canada still has non-binding ties to Britain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Canada has a dissatisfied ethnic minority which has a geographic base which could lead to devolution – Quebec – two official national languages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Native Americans (Inuit) have gained a more significant role in their affairs</a:t>
            </a:r>
          </a:p>
        </p:txBody>
      </p:sp>
      <p:sp>
        <p:nvSpPr>
          <p:cNvPr id="105478" name="Rectangle 4">
            <a:extLst>
              <a:ext uri="{FF2B5EF4-FFF2-40B4-BE49-F238E27FC236}">
                <a16:creationId xmlns:a16="http://schemas.microsoft.com/office/drawing/2014/main" id="{674EFF96-22CC-4457-BD3A-EFD5A6C96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00800"/>
            <a:ext cx="4595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8000"/>
                </a:solidFill>
                <a:latin typeface="Times New Roman" panose="02020603050405020304" pitchFamily="18" charset="0"/>
              </a:rPr>
              <a:t>End of Chapter 3: North America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7809579B-6594-4074-B169-22930B7CE3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" y="-11113"/>
            <a:ext cx="11176000" cy="762001"/>
          </a:xfrm>
        </p:spPr>
        <p:txBody>
          <a:bodyPr/>
          <a:lstStyle/>
          <a:p>
            <a:r>
              <a:rPr lang="en-US" altLang="en-US"/>
              <a:t>Diversity</a:t>
            </a:r>
          </a:p>
        </p:txBody>
      </p:sp>
      <p:pic>
        <p:nvPicPr>
          <p:cNvPr id="13315" name="Content Placeholder 5">
            <a:extLst>
              <a:ext uri="{FF2B5EF4-FFF2-40B4-BE49-F238E27FC236}">
                <a16:creationId xmlns:a16="http://schemas.microsoft.com/office/drawing/2014/main" id="{B5AB15FC-1AFD-4586-BB16-957C3FF6BE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8200"/>
            <a:ext cx="8293100" cy="6019800"/>
          </a:xfrm>
        </p:spPr>
      </p:pic>
      <p:sp>
        <p:nvSpPr>
          <p:cNvPr id="13316" name="Slide Number Placeholder 4">
            <a:extLst>
              <a:ext uri="{FF2B5EF4-FFF2-40B4-BE49-F238E27FC236}">
                <a16:creationId xmlns:a16="http://schemas.microsoft.com/office/drawing/2014/main" id="{90D797AC-F667-49C7-AB6A-911876301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3523F02-B1BE-45E3-95B7-9AEBD4309D4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E38491AF-C321-4905-9D72-2D461D2BCB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" y="98425"/>
            <a:ext cx="11176000" cy="762000"/>
          </a:xfrm>
        </p:spPr>
        <p:txBody>
          <a:bodyPr/>
          <a:lstStyle/>
          <a:p>
            <a:r>
              <a:rPr lang="en-US" altLang="en-US"/>
              <a:t>Diversity</a:t>
            </a:r>
          </a:p>
        </p:txBody>
      </p:sp>
      <p:pic>
        <p:nvPicPr>
          <p:cNvPr id="14339" name="Content Placeholder 5">
            <a:extLst>
              <a:ext uri="{FF2B5EF4-FFF2-40B4-BE49-F238E27FC236}">
                <a16:creationId xmlns:a16="http://schemas.microsoft.com/office/drawing/2014/main" id="{7B541835-E23F-499D-BDF8-6F77F93977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2800" y="0"/>
            <a:ext cx="6299200" cy="6927850"/>
          </a:xfrm>
        </p:spPr>
      </p:pic>
      <p:sp>
        <p:nvSpPr>
          <p:cNvPr id="14340" name="Footer Placeholder 3">
            <a:extLst>
              <a:ext uri="{FF2B5EF4-FFF2-40B4-BE49-F238E27FC236}">
                <a16:creationId xmlns:a16="http://schemas.microsoft.com/office/drawing/2014/main" id="{80DC143E-C22A-46D1-99F2-24A21482F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4341" name="Slide Number Placeholder 4">
            <a:extLst>
              <a:ext uri="{FF2B5EF4-FFF2-40B4-BE49-F238E27FC236}">
                <a16:creationId xmlns:a16="http://schemas.microsoft.com/office/drawing/2014/main" id="{C487B79D-B5DD-4368-9956-7E1A01A7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AFC972-2C53-4B99-B5C6-E236A560C8D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/>
          </a:p>
        </p:txBody>
      </p:sp>
      <p:sp>
        <p:nvSpPr>
          <p:cNvPr id="14342" name="TextBox 1">
            <a:extLst>
              <a:ext uri="{FF2B5EF4-FFF2-40B4-BE49-F238E27FC236}">
                <a16:creationId xmlns:a16="http://schemas.microsoft.com/office/drawing/2014/main" id="{024E11C9-388E-4087-95B5-3D6252C44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524000"/>
            <a:ext cx="49022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Puerto Rico: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Is a U.S. Commonwealth – Status is higher than a territory, but it is lower than a state. People born in Puerto Rico </a:t>
            </a:r>
            <a:r>
              <a:rPr lang="en-US" altLang="en-US" sz="2400" b="1">
                <a:solidFill>
                  <a:srgbClr val="FF0000"/>
                </a:solidFill>
              </a:rPr>
              <a:t>are  American citizens by birth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AD0AD74F-6E2B-4955-A044-9D59DE229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363" name="Content Placeholder 5">
            <a:extLst>
              <a:ext uri="{FF2B5EF4-FFF2-40B4-BE49-F238E27FC236}">
                <a16:creationId xmlns:a16="http://schemas.microsoft.com/office/drawing/2014/main" id="{00EB8CC0-44FF-438E-B3CE-67C0BE79F5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871538"/>
            <a:ext cx="12171362" cy="5653087"/>
          </a:xfrm>
        </p:spPr>
      </p:pic>
      <p:sp>
        <p:nvSpPr>
          <p:cNvPr id="15364" name="Slide Number Placeholder 4">
            <a:extLst>
              <a:ext uri="{FF2B5EF4-FFF2-40B4-BE49-F238E27FC236}">
                <a16:creationId xmlns:a16="http://schemas.microsoft.com/office/drawing/2014/main" id="{C2A841A8-D766-4A05-8F47-361F455C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273CEB-9428-491C-AD7D-1978372383D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/>
          </a:p>
        </p:txBody>
      </p:sp>
      <p:sp>
        <p:nvSpPr>
          <p:cNvPr id="15365" name="TextBox 6">
            <a:extLst>
              <a:ext uri="{FF2B5EF4-FFF2-40B4-BE49-F238E27FC236}">
                <a16:creationId xmlns:a16="http://schemas.microsoft.com/office/drawing/2014/main" id="{DDA79F08-87A6-4D0B-B968-F10E57DBB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363" y="3581400"/>
            <a:ext cx="2205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Low birth rate so the percentage is shrinking. TFR below 2.1</a:t>
            </a:r>
          </a:p>
        </p:txBody>
      </p:sp>
      <p:sp>
        <p:nvSpPr>
          <p:cNvPr id="15366" name="Right Brace 8">
            <a:extLst>
              <a:ext uri="{FF2B5EF4-FFF2-40B4-BE49-F238E27FC236}">
                <a16:creationId xmlns:a16="http://schemas.microsoft.com/office/drawing/2014/main" id="{71597E59-0C50-4FDC-8EA4-AC306FC6E0AB}"/>
              </a:ext>
            </a:extLst>
          </p:cNvPr>
          <p:cNvSpPr>
            <a:spLocks/>
          </p:cNvSpPr>
          <p:nvPr/>
        </p:nvSpPr>
        <p:spPr bwMode="auto">
          <a:xfrm>
            <a:off x="9271000" y="2387600"/>
            <a:ext cx="685800" cy="4114800"/>
          </a:xfrm>
          <a:prstGeom prst="rightBrace">
            <a:avLst>
              <a:gd name="adj1" fmla="val 8333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67" name="TextBox 9">
            <a:extLst>
              <a:ext uri="{FF2B5EF4-FFF2-40B4-BE49-F238E27FC236}">
                <a16:creationId xmlns:a16="http://schemas.microsoft.com/office/drawing/2014/main" id="{0104004C-8ADF-4703-B193-771DF0FAD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3800" y="3844925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/>
              <a:t>High birth rate so percentages are increasing. TFR above 2.1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FEEAB3-D862-4E3F-A19B-CA0B22BD7935}"/>
              </a:ext>
            </a:extLst>
          </p:cNvPr>
          <p:cNvSpPr txBox="1"/>
          <p:nvPr/>
        </p:nvSpPr>
        <p:spPr>
          <a:xfrm>
            <a:off x="228600" y="101600"/>
            <a:ext cx="5673725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White population is headed toward being the largest minority rather than the majority group</a:t>
            </a:r>
          </a:p>
        </p:txBody>
      </p:sp>
      <p:sp>
        <p:nvSpPr>
          <p:cNvPr id="15369" name="TextBox 11">
            <a:extLst>
              <a:ext uri="{FF2B5EF4-FFF2-40B4-BE49-F238E27FC236}">
                <a16:creationId xmlns:a16="http://schemas.microsoft.com/office/drawing/2014/main" id="{8513EF7B-629D-4228-8C50-AD7DB2E54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963613"/>
            <a:ext cx="1447800" cy="53340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370" name="TextBox 12">
            <a:extLst>
              <a:ext uri="{FF2B5EF4-FFF2-40B4-BE49-F238E27FC236}">
                <a16:creationId xmlns:a16="http://schemas.microsoft.com/office/drawing/2014/main" id="{559F7B72-98FD-4668-84C5-D23E1E19F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4563"/>
            <a:ext cx="2473325" cy="533400"/>
          </a:xfrm>
          <a:prstGeom prst="rect">
            <a:avLst/>
          </a:prstGeom>
          <a:solidFill>
            <a:srgbClr val="FF00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DB924988-5F07-4667-815D-23247F13D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0" y="914400"/>
            <a:ext cx="3810000" cy="5943600"/>
          </a:xfrm>
        </p:spPr>
        <p:txBody>
          <a:bodyPr/>
          <a:lstStyle/>
          <a:p>
            <a:r>
              <a:rPr lang="en-US" altLang="en-US"/>
              <a:t>Assuming demographic conditions or trends do not change.</a:t>
            </a:r>
            <a:br>
              <a:rPr lang="en-US" altLang="en-US"/>
            </a:br>
            <a:r>
              <a:rPr lang="en-US" altLang="en-US" sz="3200">
                <a:solidFill>
                  <a:srgbClr val="C00000"/>
                </a:solidFill>
              </a:rPr>
              <a:t>It might be a good idea to learn Spaniah naqs a second language. </a:t>
            </a:r>
            <a:endParaRPr lang="en-US" altLang="en-US">
              <a:solidFill>
                <a:srgbClr val="C00000"/>
              </a:solidFill>
            </a:endParaRPr>
          </a:p>
        </p:txBody>
      </p:sp>
      <p:sp>
        <p:nvSpPr>
          <p:cNvPr id="16387" name="Slide Number Placeholder 4">
            <a:extLst>
              <a:ext uri="{FF2B5EF4-FFF2-40B4-BE49-F238E27FC236}">
                <a16:creationId xmlns:a16="http://schemas.microsoft.com/office/drawing/2014/main" id="{4FB35498-1732-4863-91A8-D88E44626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1F1D55-93AD-4A59-98E7-CA3DC649150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/>
          </a:p>
        </p:txBody>
      </p:sp>
      <p:pic>
        <p:nvPicPr>
          <p:cNvPr id="16388" name="Content Placeholder 8">
            <a:extLst>
              <a:ext uri="{FF2B5EF4-FFF2-40B4-BE49-F238E27FC236}">
                <a16:creationId xmlns:a16="http://schemas.microsoft.com/office/drawing/2014/main" id="{FAE98D05-0D76-4C5D-80B5-DF8FA2356C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90600"/>
            <a:ext cx="8143875" cy="59436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DA861E-A207-4658-89EB-219CEE11636B}"/>
              </a:ext>
            </a:extLst>
          </p:cNvPr>
          <p:cNvSpPr txBox="1"/>
          <p:nvPr/>
        </p:nvSpPr>
        <p:spPr>
          <a:xfrm>
            <a:off x="2514600" y="4876800"/>
            <a:ext cx="18288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accent5"/>
                </a:solidFill>
              </a:rPr>
              <a:t>The largest minority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6C21E707-03C1-4848-800F-66653E29F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4200" y="1066800"/>
            <a:ext cx="5257800" cy="838200"/>
          </a:xfrm>
        </p:spPr>
        <p:txBody>
          <a:bodyPr/>
          <a:lstStyle/>
          <a:p>
            <a:r>
              <a:rPr lang="en-US" altLang="en-US"/>
              <a:t>Hispanic population</a:t>
            </a:r>
          </a:p>
        </p:txBody>
      </p:sp>
      <p:pic>
        <p:nvPicPr>
          <p:cNvPr id="17411" name="Content Placeholder 5">
            <a:extLst>
              <a:ext uri="{FF2B5EF4-FFF2-40B4-BE49-F238E27FC236}">
                <a16:creationId xmlns:a16="http://schemas.microsoft.com/office/drawing/2014/main" id="{F9D6D8E6-3FC1-4A78-8BCC-B47C9D9760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5400"/>
            <a:ext cx="6578600" cy="6680200"/>
          </a:xfrm>
        </p:spPr>
      </p:pic>
      <p:sp>
        <p:nvSpPr>
          <p:cNvPr id="17412" name="Slide Number Placeholder 4">
            <a:extLst>
              <a:ext uri="{FF2B5EF4-FFF2-40B4-BE49-F238E27FC236}">
                <a16:creationId xmlns:a16="http://schemas.microsoft.com/office/drawing/2014/main" id="{9CF9BFB3-A70E-4EA8-A6DC-4887F364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74A015-F139-48D2-B6DB-B07FB893041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AD5FF15B-DAA7-457A-B96D-4154BC523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11176000" cy="7620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8435" name="Content Placeholder 5">
            <a:extLst>
              <a:ext uri="{FF2B5EF4-FFF2-40B4-BE49-F238E27FC236}">
                <a16:creationId xmlns:a16="http://schemas.microsoft.com/office/drawing/2014/main" id="{0FD81076-FAEF-4AF8-B278-27C07B1AA1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066800"/>
            <a:ext cx="11971338" cy="5638800"/>
          </a:xfrm>
        </p:spPr>
      </p:pic>
      <p:sp>
        <p:nvSpPr>
          <p:cNvPr id="18436" name="Slide Number Placeholder 4">
            <a:extLst>
              <a:ext uri="{FF2B5EF4-FFF2-40B4-BE49-F238E27FC236}">
                <a16:creationId xmlns:a16="http://schemas.microsoft.com/office/drawing/2014/main" id="{089A39BA-2A7E-43DD-8CDA-2A3406F89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2A18D2-5506-42C8-B0CB-E0BC6891236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CCD59008-F5A1-4932-B682-42EE761F1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64563" y="990600"/>
            <a:ext cx="3606800" cy="4572000"/>
          </a:xfrm>
        </p:spPr>
        <p:txBody>
          <a:bodyPr/>
          <a:lstStyle/>
          <a:p>
            <a:r>
              <a:rPr lang="en-US" altLang="en-US" sz="3200"/>
              <a:t>USA still hasn’t fully recovered from the Civil War and Reconstruction</a:t>
            </a:r>
          </a:p>
        </p:txBody>
      </p:sp>
      <p:sp>
        <p:nvSpPr>
          <p:cNvPr id="19459" name="Slide Number Placeholder 4">
            <a:extLst>
              <a:ext uri="{FF2B5EF4-FFF2-40B4-BE49-F238E27FC236}">
                <a16:creationId xmlns:a16="http://schemas.microsoft.com/office/drawing/2014/main" id="{C8FFCEB3-CB06-4D20-953D-16B2C143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314DBF9-F9B2-4631-BD3A-37EB41CA3C1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/>
          </a:p>
        </p:txBody>
      </p:sp>
      <p:pic>
        <p:nvPicPr>
          <p:cNvPr id="19460" name="Content Placeholder 8">
            <a:extLst>
              <a:ext uri="{FF2B5EF4-FFF2-40B4-BE49-F238E27FC236}">
                <a16:creationId xmlns:a16="http://schemas.microsoft.com/office/drawing/2014/main" id="{502796CE-EA92-4C06-88FE-08B23399C1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163"/>
            <a:ext cx="8442325" cy="688816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D2233AC3-CA9B-4B00-940B-57412B96A8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94600" y="1066800"/>
            <a:ext cx="4292600" cy="2590800"/>
          </a:xfrm>
        </p:spPr>
        <p:txBody>
          <a:bodyPr/>
          <a:lstStyle/>
          <a:p>
            <a:r>
              <a:rPr lang="en-US" altLang="en-US"/>
              <a:t>African-American population</a:t>
            </a:r>
          </a:p>
        </p:txBody>
      </p:sp>
      <p:pic>
        <p:nvPicPr>
          <p:cNvPr id="20483" name="Content Placeholder 5">
            <a:extLst>
              <a:ext uri="{FF2B5EF4-FFF2-40B4-BE49-F238E27FC236}">
                <a16:creationId xmlns:a16="http://schemas.microsoft.com/office/drawing/2014/main" id="{CF33C9E6-8315-4DD7-B339-43F3C6AB5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623175" cy="6858000"/>
          </a:xfrm>
        </p:spPr>
      </p:pic>
      <p:sp>
        <p:nvSpPr>
          <p:cNvPr id="20484" name="Footer Placeholder 3">
            <a:extLst>
              <a:ext uri="{FF2B5EF4-FFF2-40B4-BE49-F238E27FC236}">
                <a16:creationId xmlns:a16="http://schemas.microsoft.com/office/drawing/2014/main" id="{C202530F-750A-42B0-BFB6-7ABAAE173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0485" name="Slide Number Placeholder 4">
            <a:extLst>
              <a:ext uri="{FF2B5EF4-FFF2-40B4-BE49-F238E27FC236}">
                <a16:creationId xmlns:a16="http://schemas.microsoft.com/office/drawing/2014/main" id="{B22A5918-AC7A-4EFB-9FFF-A2F131E9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A1C10D-9406-4F56-9F67-9EB5BA9AFA4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1D0C3E08-3F06-4256-9835-4744A94F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1507" name="Slide Number Placeholder 5">
            <a:extLst>
              <a:ext uri="{FF2B5EF4-FFF2-40B4-BE49-F238E27FC236}">
                <a16:creationId xmlns:a16="http://schemas.microsoft.com/office/drawing/2014/main" id="{1C126625-FDBF-41FF-8AFE-FF6306CC0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6BCCCD-0FC9-48DE-BF34-81C0CF5C65E3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/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338BEA54-35F6-4C47-B3FF-93229FDC1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1066800"/>
          </a:xfrm>
        </p:spPr>
        <p:txBody>
          <a:bodyPr/>
          <a:lstStyle/>
          <a:p>
            <a:pPr eaLnBrk="1" hangingPunct="1"/>
            <a:r>
              <a:rPr lang="en-US" altLang="en-US" sz="3400" b="1"/>
              <a:t>Migration</a:t>
            </a:r>
          </a:p>
        </p:txBody>
      </p:sp>
      <p:sp>
        <p:nvSpPr>
          <p:cNvPr id="21509" name="Rectangle 3">
            <a:extLst>
              <a:ext uri="{FF2B5EF4-FFF2-40B4-BE49-F238E27FC236}">
                <a16:creationId xmlns:a16="http://schemas.microsoft.com/office/drawing/2014/main" id="{555C6AAD-04D8-47E8-BA8F-E081D081E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143000"/>
            <a:ext cx="8991600" cy="5181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Push Factors</a:t>
            </a:r>
            <a:r>
              <a:rPr lang="en-US" altLang="en-US">
                <a:cs typeface="Arial" panose="020B0604020202020204" pitchFamily="34" charset="0"/>
              </a:rPr>
              <a:t> – drive people away from home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Undesirable conditions in the homeland that make emigrating seem desirable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Depressed economy, famine, persecution, war, etc.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Pull Factors</a:t>
            </a:r>
            <a:r>
              <a:rPr lang="en-US" altLang="en-US">
                <a:cs typeface="Arial" panose="020B0604020202020204" pitchFamily="34" charset="0"/>
              </a:rPr>
              <a:t> – attract people to leave home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Desirable conditions in the receiving country which attract immigrants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Freedom from persecution &amp; repression, economic opportunities, etc.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>
            <a:extLst>
              <a:ext uri="{FF2B5EF4-FFF2-40B4-BE49-F238E27FC236}">
                <a16:creationId xmlns:a16="http://schemas.microsoft.com/office/drawing/2014/main" id="{007252C2-8A9F-4B3E-996C-FEF4690F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A16D89-A46E-4883-B7C7-05CE589D59B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/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3F6599E-CDF7-4CE7-9E90-679DB250F6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763000" cy="685800"/>
          </a:xfrm>
        </p:spPr>
        <p:txBody>
          <a:bodyPr/>
          <a:lstStyle/>
          <a:p>
            <a:pPr eaLnBrk="1" hangingPunct="1"/>
            <a:r>
              <a:rPr lang="en-US" altLang="en-US" b="1"/>
              <a:t>North</a:t>
            </a:r>
            <a:r>
              <a:rPr lang="en-US" altLang="en-US" sz="4400" b="1"/>
              <a:t> </a:t>
            </a:r>
            <a:r>
              <a:rPr lang="en-US" altLang="en-US" b="1"/>
              <a:t>America</a:t>
            </a: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B580F703-BA72-483D-BE47-719ED1AE05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10439400" cy="2362200"/>
          </a:xfrm>
        </p:spPr>
        <p:txBody>
          <a:bodyPr/>
          <a:lstStyle/>
          <a:p>
            <a:pPr eaLnBrk="1" hangingPunct="1"/>
            <a:r>
              <a:rPr lang="en-US" altLang="en-US" b="1"/>
              <a:t>Learning Objectives</a:t>
            </a:r>
          </a:p>
          <a:p>
            <a:pPr lvl="1" eaLnBrk="1" hangingPunct="1"/>
            <a:r>
              <a:rPr lang="en-US" altLang="en-US" sz="2400" b="1"/>
              <a:t>Your first opportunity to apply introductory concepts to a region</a:t>
            </a:r>
          </a:p>
          <a:p>
            <a:pPr lvl="1" eaLnBrk="1" hangingPunct="1"/>
            <a:r>
              <a:rPr lang="en-US" altLang="en-US" sz="2400" b="1"/>
              <a:t>Apply concepts of globalization to a familiar region</a:t>
            </a:r>
          </a:p>
          <a:p>
            <a:pPr lvl="1" eaLnBrk="1" hangingPunct="1"/>
            <a:r>
              <a:rPr lang="en-US" altLang="en-US" sz="2400" b="1"/>
              <a:t>Understand the following concepts and models:</a:t>
            </a:r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8E151731-99EF-49A7-956C-C2E404D87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429000"/>
            <a:ext cx="43434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Acid rain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Concentric zone model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Counterurbanization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Digital divide</a:t>
            </a:r>
          </a:p>
        </p:txBody>
      </p:sp>
      <p:sp>
        <p:nvSpPr>
          <p:cNvPr id="5126" name="Text Box 5">
            <a:extLst>
              <a:ext uri="{FF2B5EF4-FFF2-40B4-BE49-F238E27FC236}">
                <a16:creationId xmlns:a16="http://schemas.microsoft.com/office/drawing/2014/main" id="{842FE7E4-AE65-40F2-84E8-3663DB879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429000"/>
            <a:ext cx="4191000" cy="277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Ethnicity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-Gentrification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-Megalopolis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-Urban realms model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5">
            <a:extLst>
              <a:ext uri="{FF2B5EF4-FFF2-40B4-BE49-F238E27FC236}">
                <a16:creationId xmlns:a16="http://schemas.microsoft.com/office/drawing/2014/main" id="{F9B70258-4BC4-4507-A35F-CC709266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2DEE53-66EA-4DBB-80AA-EB238A84DDD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0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C4A93D14-92B3-46DD-A521-A1A7FD5551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11201400" cy="5562600"/>
          </a:xfrm>
        </p:spPr>
        <p:txBody>
          <a:bodyPr/>
          <a:lstStyle/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Rural to Urban Migration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Today, more than 75% of North Americans live in cities (2,500 or more people)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Growth of the Sun Belt South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Fastest growing region since 1970, with some states growing by 20% (GA, FL, TX, NC)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The Counterurbanization Trend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/>
              <a:t>Since 1970, some people have moved to smaller cities and rural areas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</a:rPr>
              <a:t>Lifestyle migrants:</a:t>
            </a:r>
            <a:r>
              <a:rPr lang="en-US" altLang="en-US" b="1"/>
              <a:t> seeking amenities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Settlement Geographies: The Decentralized Metropolis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</a:rPr>
              <a:t>Urban decentralization:</a:t>
            </a:r>
            <a:r>
              <a:rPr lang="en-US" altLang="en-US" b="1"/>
              <a:t> when metropolitan areas sprawl in all directions and suburbs take on the characteristics of downtown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E740257-0D7A-4827-B961-0C1C9A0264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More Migration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4">
            <a:extLst>
              <a:ext uri="{FF2B5EF4-FFF2-40B4-BE49-F238E27FC236}">
                <a16:creationId xmlns:a16="http://schemas.microsoft.com/office/drawing/2014/main" id="{A0C89726-0B0B-4948-A52B-27D16D11E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3555" name="Slide Number Placeholder 5">
            <a:extLst>
              <a:ext uri="{FF2B5EF4-FFF2-40B4-BE49-F238E27FC236}">
                <a16:creationId xmlns:a16="http://schemas.microsoft.com/office/drawing/2014/main" id="{55A91A6D-25AB-43F3-B126-813787E5B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0A5571-09CE-4B47-A16B-B79C88FCB3D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/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9DE383AD-FCA5-4188-821E-1165D5331D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914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Occupying the Land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D65E6DAD-655F-4D78-94A4-FD5F331E7B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066800"/>
            <a:ext cx="8229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Three settlement stages for Europeans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Stage 1: 1600 - 1750: European colonial footholds on East Coast (French, English, Dutch, Spanish, enslaved Africans)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Stage 2:  1750 - 1850: Infilling better eastern farmland, including Upper Ohio &amp; Tennessee Valleys, Interior Lowlands, Midwest, Interior South; Canadian settlement slower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Stage 3:  1850 - 1910: Westward movement (immigrants &amp; American-born Europeans) heading west for gold rushes and other opportunities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oter Placeholder 4">
            <a:extLst>
              <a:ext uri="{FF2B5EF4-FFF2-40B4-BE49-F238E27FC236}">
                <a16:creationId xmlns:a16="http://schemas.microsoft.com/office/drawing/2014/main" id="{88AA4BF6-8B44-49EB-8E60-10A53372F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4579" name="Slide Number Placeholder 5">
            <a:extLst>
              <a:ext uri="{FF2B5EF4-FFF2-40B4-BE49-F238E27FC236}">
                <a16:creationId xmlns:a16="http://schemas.microsoft.com/office/drawing/2014/main" id="{791B9ADA-0932-4616-862C-4D812622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13022F7-0596-4EB0-AE66-C53098479E7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B0775F17-5284-418F-98C8-A02F65C005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8000" y="1143000"/>
            <a:ext cx="10160000" cy="5410200"/>
          </a:xfrm>
        </p:spPr>
        <p:txBody>
          <a:bodyPr/>
          <a:lstStyle/>
          <a:p>
            <a:pPr eaLnBrk="1" hangingPunct="1"/>
            <a:r>
              <a:rPr lang="en-US" altLang="en-US" b="1"/>
              <a:t>Westward-Moving Populations</a:t>
            </a:r>
          </a:p>
          <a:p>
            <a:pPr lvl="1" eaLnBrk="1" hangingPunct="1"/>
            <a:r>
              <a:rPr lang="en-US" altLang="en-US" b="1"/>
              <a:t>By 1990, more than half of U.S. population west of Mississippi River</a:t>
            </a:r>
          </a:p>
          <a:p>
            <a:pPr eaLnBrk="1" hangingPunct="1"/>
            <a:r>
              <a:rPr lang="en-US" altLang="en-US" b="1"/>
              <a:t>Black Exodus from the South</a:t>
            </a:r>
          </a:p>
          <a:p>
            <a:pPr lvl="1" eaLnBrk="1" hangingPunct="1"/>
            <a:r>
              <a:rPr lang="en-US" altLang="en-US" b="1"/>
              <a:t>After emancipation, most African-Americans stayed in the South </a:t>
            </a:r>
          </a:p>
          <a:p>
            <a:pPr lvl="1" eaLnBrk="1" hangingPunct="1"/>
            <a:r>
              <a:rPr lang="en-US" altLang="en-US" b="1"/>
              <a:t>Movement north for jobs</a:t>
            </a:r>
          </a:p>
          <a:p>
            <a:pPr lvl="1" eaLnBrk="1" hangingPunct="1"/>
            <a:r>
              <a:rPr lang="en-US" altLang="en-US" b="1"/>
              <a:t>1900: more than 90% of African-Americans lived in the south; today, only 50% live there</a:t>
            </a:r>
          </a:p>
          <a:p>
            <a:pPr lvl="1" eaLnBrk="1" hangingPunct="1"/>
            <a:r>
              <a:rPr lang="en-US" altLang="en-US" b="1"/>
              <a:t>Some Blacks returning to the South</a:t>
            </a:r>
          </a:p>
        </p:txBody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18A76F5D-1CE5-4987-B775-8F904E745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9144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North America on the Move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oter Placeholder 2">
            <a:extLst>
              <a:ext uri="{FF2B5EF4-FFF2-40B4-BE49-F238E27FC236}">
                <a16:creationId xmlns:a16="http://schemas.microsoft.com/office/drawing/2014/main" id="{CDCE1752-2422-4C2B-A3B2-7F5A7B9B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84C7D3FA-9F40-4934-933F-63CF74C47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CCC490-8AC3-4A76-A3D8-056DDFB9D8C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000"/>
          </a:p>
        </p:txBody>
      </p:sp>
      <p:pic>
        <p:nvPicPr>
          <p:cNvPr id="25604" name="Picture 2" descr="us population growth 1634-1951">
            <a:extLst>
              <a:ext uri="{FF2B5EF4-FFF2-40B4-BE49-F238E27FC236}">
                <a16:creationId xmlns:a16="http://schemas.microsoft.com/office/drawing/2014/main" id="{9A4352E9-51A9-47FE-833E-A94C19FE12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>
            <a:extLst>
              <a:ext uri="{FF2B5EF4-FFF2-40B4-BE49-F238E27FC236}">
                <a16:creationId xmlns:a16="http://schemas.microsoft.com/office/drawing/2014/main" id="{8193C0DA-6D65-4659-A540-4CD908F6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6627" name="Slide Number Placeholder 5">
            <a:extLst>
              <a:ext uri="{FF2B5EF4-FFF2-40B4-BE49-F238E27FC236}">
                <a16:creationId xmlns:a16="http://schemas.microsoft.com/office/drawing/2014/main" id="{40C20069-C13A-465F-A573-4F127955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7BBABE-6D24-4D48-BB9F-77C6947DF35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209F209-194F-41E8-B05A-21A427B855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2743200" cy="9144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chemeClr val="tx1"/>
                </a:solidFill>
              </a:rPr>
              <a:t>Population Distribution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E686C1A-210E-4FD8-90B7-3B0A4D0632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676400"/>
            <a:ext cx="2667000" cy="48006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Most of Canada’s population lives within 200 miles of the US border</a:t>
            </a:r>
          </a:p>
          <a:p>
            <a:pPr eaLnBrk="1" hangingPunct="1"/>
            <a:endParaRPr lang="en-US" altLang="en-US"/>
          </a:p>
        </p:txBody>
      </p:sp>
      <p:pic>
        <p:nvPicPr>
          <p:cNvPr id="26630" name="Picture 4" descr="p">
            <a:extLst>
              <a:ext uri="{FF2B5EF4-FFF2-40B4-BE49-F238E27FC236}">
                <a16:creationId xmlns:a16="http://schemas.microsoft.com/office/drawing/2014/main" id="{E781B6E5-C493-4EC9-8CB6-9C5A5DF9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0"/>
            <a:ext cx="6367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5">
            <a:extLst>
              <a:ext uri="{FF2B5EF4-FFF2-40B4-BE49-F238E27FC236}">
                <a16:creationId xmlns:a16="http://schemas.microsoft.com/office/drawing/2014/main" id="{9272F3F6-AAE1-4C62-BF02-C8BAC5BF7439}"/>
              </a:ext>
            </a:extLst>
          </p:cNvPr>
          <p:cNvSpPr txBox="1">
            <a:spLocks noChangeArrowheads="1"/>
          </p:cNvSpPr>
          <p:nvPr/>
        </p:nvSpPr>
        <p:spPr bwMode="auto">
          <a:xfrm rot="769398">
            <a:off x="5138738" y="838200"/>
            <a:ext cx="4337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Mountainous or too cold</a:t>
            </a:r>
          </a:p>
        </p:txBody>
      </p:sp>
      <p:sp>
        <p:nvSpPr>
          <p:cNvPr id="26632" name="Oval 6">
            <a:extLst>
              <a:ext uri="{FF2B5EF4-FFF2-40B4-BE49-F238E27FC236}">
                <a16:creationId xmlns:a16="http://schemas.microsoft.com/office/drawing/2014/main" id="{7C15C175-52A8-4437-A0EF-E99731896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2057400"/>
            <a:ext cx="1600200" cy="2438400"/>
          </a:xfrm>
          <a:prstGeom prst="ellips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BB0250AF-4C1C-466A-88F3-540D383722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43600" y="3124200"/>
            <a:ext cx="2057400" cy="2286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C510F1DA-F77F-4FFD-8CE3-6A5B58E9D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5334000"/>
            <a:ext cx="24542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Mountainous or arid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oter Placeholder 4">
            <a:extLst>
              <a:ext uri="{FF2B5EF4-FFF2-40B4-BE49-F238E27FC236}">
                <a16:creationId xmlns:a16="http://schemas.microsoft.com/office/drawing/2014/main" id="{5E6DD33A-4497-428E-87D5-5F63063B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7651" name="Slide Number Placeholder 5">
            <a:extLst>
              <a:ext uri="{FF2B5EF4-FFF2-40B4-BE49-F238E27FC236}">
                <a16:creationId xmlns:a16="http://schemas.microsoft.com/office/drawing/2014/main" id="{93D8C51E-43C4-4F4D-AB46-FD83ACFFC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814AB5F-6C3E-4C4E-9888-CE85EA325C8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/>
          </a:p>
        </p:txBody>
      </p:sp>
      <p:pic>
        <p:nvPicPr>
          <p:cNvPr id="27652" name="Picture 2" descr="p">
            <a:extLst>
              <a:ext uri="{FF2B5EF4-FFF2-40B4-BE49-F238E27FC236}">
                <a16:creationId xmlns:a16="http://schemas.microsoft.com/office/drawing/2014/main" id="{90B3FEC5-5732-4107-BF60-3DE995F43E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944563"/>
            <a:ext cx="8153400" cy="5913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3">
            <a:extLst>
              <a:ext uri="{FF2B5EF4-FFF2-40B4-BE49-F238E27FC236}">
                <a16:creationId xmlns:a16="http://schemas.microsoft.com/office/drawing/2014/main" id="{FC2EAB22-C034-4A1C-B169-ADE934FF97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95800" cy="9144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MEGALOPOLITAN POP. DISTRIBUTION</a:t>
            </a:r>
            <a:endParaRPr lang="en-US" alt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oter Placeholder 2">
            <a:extLst>
              <a:ext uri="{FF2B5EF4-FFF2-40B4-BE49-F238E27FC236}">
                <a16:creationId xmlns:a16="http://schemas.microsoft.com/office/drawing/2014/main" id="{591613B5-6515-42BD-BE4E-1A7FA99B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94BE6787-56F1-4A8C-B4AC-063CD48ED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A8A206-1361-433B-B975-928F97165CA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/>
          </a:p>
        </p:txBody>
      </p:sp>
      <p:pic>
        <p:nvPicPr>
          <p:cNvPr id="28676" name="Picture 2" descr="pulsipherTEMP">
            <a:extLst>
              <a:ext uri="{FF2B5EF4-FFF2-40B4-BE49-F238E27FC236}">
                <a16:creationId xmlns:a16="http://schemas.microsoft.com/office/drawing/2014/main" id="{07DB217F-99D0-47E9-A695-E5B898691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23900"/>
            <a:ext cx="8991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3">
            <a:extLst>
              <a:ext uri="{FF2B5EF4-FFF2-40B4-BE49-F238E27FC236}">
                <a16:creationId xmlns:a16="http://schemas.microsoft.com/office/drawing/2014/main" id="{56406438-850F-4970-9209-425650063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tx2"/>
                </a:solidFill>
                <a:latin typeface="Arial Black" panose="020B0A04020102020204" pitchFamily="34" charset="0"/>
              </a:rPr>
              <a:t>Population Shifts</a:t>
            </a:r>
          </a:p>
        </p:txBody>
      </p:sp>
      <p:sp>
        <p:nvSpPr>
          <p:cNvPr id="28678" name="Text Box 4">
            <a:extLst>
              <a:ext uri="{FF2B5EF4-FFF2-40B4-BE49-F238E27FC236}">
                <a16:creationId xmlns:a16="http://schemas.microsoft.com/office/drawing/2014/main" id="{10F06CF1-0C3C-49C5-818F-7B74998A8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5791200"/>
            <a:ext cx="162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SUNBELT</a:t>
            </a:r>
          </a:p>
        </p:txBody>
      </p:sp>
      <p:sp>
        <p:nvSpPr>
          <p:cNvPr id="28679" name="Line 5">
            <a:extLst>
              <a:ext uri="{FF2B5EF4-FFF2-40B4-BE49-F238E27FC236}">
                <a16:creationId xmlns:a16="http://schemas.microsoft.com/office/drawing/2014/main" id="{6B4C4CF3-CC96-44BB-B618-DEE1A92389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8000" y="3733800"/>
            <a:ext cx="1676400" cy="1905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0" name="Line 6">
            <a:extLst>
              <a:ext uri="{FF2B5EF4-FFF2-40B4-BE49-F238E27FC236}">
                <a16:creationId xmlns:a16="http://schemas.microsoft.com/office/drawing/2014/main" id="{1F5C5614-602A-4C59-8D80-BA7E6747B3E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10600" y="4114800"/>
            <a:ext cx="762000" cy="15240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72F5-F447-489E-BE4C-BADF2307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76000" cy="762000"/>
          </a:xfrm>
        </p:spPr>
        <p:txBody>
          <a:bodyPr/>
          <a:lstStyle/>
          <a:p>
            <a:pPr>
              <a:defRPr/>
            </a:pPr>
            <a:r>
              <a:rPr lang="en-US" spc="-150" dirty="0"/>
              <a:t>Pop. Movement in US</a:t>
            </a:r>
          </a:p>
        </p:txBody>
      </p:sp>
      <p:pic>
        <p:nvPicPr>
          <p:cNvPr id="29699" name="Content Placeholder 7">
            <a:extLst>
              <a:ext uri="{FF2B5EF4-FFF2-40B4-BE49-F238E27FC236}">
                <a16:creationId xmlns:a16="http://schemas.microsoft.com/office/drawing/2014/main" id="{17E91C44-876E-4F7F-9C0A-07EC967981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" y="1481138"/>
            <a:ext cx="7397750" cy="5384800"/>
          </a:xfrm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>
            <a:extLst>
              <a:ext uri="{FF2B5EF4-FFF2-40B4-BE49-F238E27FC236}">
                <a16:creationId xmlns:a16="http://schemas.microsoft.com/office/drawing/2014/main" id="{6E20E8EB-9E15-4EF3-AD16-280CE658A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050" y="0"/>
            <a:ext cx="47371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6">
            <a:extLst>
              <a:ext uri="{FF2B5EF4-FFF2-40B4-BE49-F238E27FC236}">
                <a16:creationId xmlns:a16="http://schemas.microsoft.com/office/drawing/2014/main" id="{BDFB9FE2-4B1C-4828-8AEE-C042C342F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876675"/>
            <a:ext cx="457835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</a:rPr>
              <a:t>Rust Belt </a:t>
            </a:r>
            <a:r>
              <a:rPr lang="en-US" altLang="en-US" sz="2400" b="1"/>
              <a:t>(old heavy industry core of USA) is losing population as heavy industry declines in economic importance.</a:t>
            </a:r>
          </a:p>
        </p:txBody>
      </p:sp>
      <p:cxnSp>
        <p:nvCxnSpPr>
          <p:cNvPr id="29702" name="Straight Arrow Connector 9">
            <a:extLst>
              <a:ext uri="{FF2B5EF4-FFF2-40B4-BE49-F238E27FC236}">
                <a16:creationId xmlns:a16="http://schemas.microsoft.com/office/drawing/2014/main" id="{0DA4AA2B-1EFB-401F-9B21-4791E1611181}"/>
              </a:ext>
            </a:extLst>
          </p:cNvPr>
          <p:cNvCxnSpPr>
            <a:cxnSpLocks/>
          </p:cNvCxnSpPr>
          <p:nvPr/>
        </p:nvCxnSpPr>
        <p:spPr bwMode="auto">
          <a:xfrm flipH="1">
            <a:off x="762000" y="2667000"/>
            <a:ext cx="3276600" cy="7620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3" name="Straight Arrow Connector 11">
            <a:extLst>
              <a:ext uri="{FF2B5EF4-FFF2-40B4-BE49-F238E27FC236}">
                <a16:creationId xmlns:a16="http://schemas.microsoft.com/office/drawing/2014/main" id="{FA411EEB-10E0-49FD-9C6B-252FBFB3BFCB}"/>
              </a:ext>
            </a:extLst>
          </p:cNvPr>
          <p:cNvCxnSpPr>
            <a:cxnSpLocks/>
          </p:cNvCxnSpPr>
          <p:nvPr/>
        </p:nvCxnSpPr>
        <p:spPr bwMode="auto">
          <a:xfrm flipH="1">
            <a:off x="2251075" y="3124200"/>
            <a:ext cx="2244725" cy="104933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4" name="Straight Arrow Connector 13">
            <a:extLst>
              <a:ext uri="{FF2B5EF4-FFF2-40B4-BE49-F238E27FC236}">
                <a16:creationId xmlns:a16="http://schemas.microsoft.com/office/drawing/2014/main" id="{47E04F1D-0DCD-4937-AF2E-83D6B24089E4}"/>
              </a:ext>
            </a:extLst>
          </p:cNvPr>
          <p:cNvCxnSpPr>
            <a:cxnSpLocks/>
          </p:cNvCxnSpPr>
          <p:nvPr/>
        </p:nvCxnSpPr>
        <p:spPr bwMode="auto">
          <a:xfrm flipH="1">
            <a:off x="3657600" y="3694113"/>
            <a:ext cx="952500" cy="1030287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5" name="Straight Arrow Connector 15">
            <a:extLst>
              <a:ext uri="{FF2B5EF4-FFF2-40B4-BE49-F238E27FC236}">
                <a16:creationId xmlns:a16="http://schemas.microsoft.com/office/drawing/2014/main" id="{9CAF2C05-9A0F-468C-91E1-9E4B76B457CC}"/>
              </a:ext>
            </a:extLst>
          </p:cNvPr>
          <p:cNvCxnSpPr>
            <a:cxnSpLocks/>
          </p:cNvCxnSpPr>
          <p:nvPr/>
        </p:nvCxnSpPr>
        <p:spPr bwMode="auto">
          <a:xfrm>
            <a:off x="5410200" y="3876675"/>
            <a:ext cx="228600" cy="542925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06" name="Straight Arrow Connector 17">
            <a:extLst>
              <a:ext uri="{FF2B5EF4-FFF2-40B4-BE49-F238E27FC236}">
                <a16:creationId xmlns:a16="http://schemas.microsoft.com/office/drawing/2014/main" id="{1141B127-3A20-48E1-B312-32127B21B4F9}"/>
              </a:ext>
            </a:extLst>
          </p:cNvPr>
          <p:cNvCxnSpPr>
            <a:cxnSpLocks/>
          </p:cNvCxnSpPr>
          <p:nvPr/>
        </p:nvCxnSpPr>
        <p:spPr bwMode="auto">
          <a:xfrm>
            <a:off x="6096000" y="3581400"/>
            <a:ext cx="0" cy="129540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707" name="TextBox 43">
            <a:extLst>
              <a:ext uri="{FF2B5EF4-FFF2-40B4-BE49-F238E27FC236}">
                <a16:creationId xmlns:a16="http://schemas.microsoft.com/office/drawing/2014/main" id="{6A8B4C24-7E72-42F1-BA30-30381F68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" y="817563"/>
            <a:ext cx="7397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The Sun Belt attracted light industry and high technology industries And grew in population technology industry and gained population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F4A0261-BF05-4478-900B-0B92D2BAC350}"/>
              </a:ext>
            </a:extLst>
          </p:cNvPr>
          <p:cNvSpPr txBox="1"/>
          <p:nvPr/>
        </p:nvSpPr>
        <p:spPr>
          <a:xfrm rot="748787">
            <a:off x="52388" y="4438650"/>
            <a:ext cx="6310312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600" dirty="0">
                <a:solidFill>
                  <a:srgbClr val="FF0000"/>
                </a:solidFill>
              </a:rPr>
              <a:t>SUN BELT</a:t>
            </a:r>
          </a:p>
        </p:txBody>
      </p:sp>
      <p:cxnSp>
        <p:nvCxnSpPr>
          <p:cNvPr id="29709" name="Straight Arrow Connector 46">
            <a:extLst>
              <a:ext uri="{FF2B5EF4-FFF2-40B4-BE49-F238E27FC236}">
                <a16:creationId xmlns:a16="http://schemas.microsoft.com/office/drawing/2014/main" id="{C4022E7E-50B1-4132-A13E-E40D8C2D48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57200" y="3276600"/>
            <a:ext cx="1371600" cy="11430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710" name="Straight Arrow Connector 48">
            <a:extLst>
              <a:ext uri="{FF2B5EF4-FFF2-40B4-BE49-F238E27FC236}">
                <a16:creationId xmlns:a16="http://schemas.microsoft.com/office/drawing/2014/main" id="{7FF593FA-CB78-425B-BEF3-AF612C90DD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54525" y="5024438"/>
            <a:ext cx="1489075" cy="3333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1C02B41D-237C-4050-BC5C-DB8CC4AAE7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938"/>
            <a:ext cx="5894388" cy="677862"/>
          </a:xfrm>
        </p:spPr>
        <p:txBody>
          <a:bodyPr/>
          <a:lstStyle/>
          <a:p>
            <a:pPr algn="ctr"/>
            <a:r>
              <a:rPr lang="en-US" altLang="en-US" sz="2800"/>
              <a:t>Urbanization of America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9681EDBC-57C9-4AE0-8A50-AA0B3C8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A765E4-E0EF-4BD6-BDE2-7AEE3E3373F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/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84CE9CB0-B590-4D69-83FE-3649E05B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3"/>
          <a:stretch>
            <a:fillRect/>
          </a:stretch>
        </p:blipFill>
        <p:spPr bwMode="auto">
          <a:xfrm>
            <a:off x="-14288" y="685800"/>
            <a:ext cx="5894388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>
            <a:extLst>
              <a:ext uri="{FF2B5EF4-FFF2-40B4-BE49-F238E27FC236}">
                <a16:creationId xmlns:a16="http://schemas.microsoft.com/office/drawing/2014/main" id="{07636AA2-261E-41B8-96D7-B8DDA890F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120900"/>
            <a:ext cx="4737100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>
            <a:extLst>
              <a:ext uri="{FF2B5EF4-FFF2-40B4-BE49-F238E27FC236}">
                <a16:creationId xmlns:a16="http://schemas.microsoft.com/office/drawing/2014/main" id="{7CF856AC-D61A-4AF3-BBB2-D84CAD257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990600"/>
            <a:ext cx="6858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An Idealized model: </a:t>
            </a:r>
            <a:r>
              <a:rPr lang="en-US" altLang="en-US" sz="2400" b="1"/>
              <a:t>Real cities deviate from the ideal due to differences in topography, rivers, state boundaries, etc.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oter Placeholder 4">
            <a:extLst>
              <a:ext uri="{FF2B5EF4-FFF2-40B4-BE49-F238E27FC236}">
                <a16:creationId xmlns:a16="http://schemas.microsoft.com/office/drawing/2014/main" id="{F10A4C76-0EA7-4AE6-BC3C-1375913B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31747" name="Slide Number Placeholder 5">
            <a:extLst>
              <a:ext uri="{FF2B5EF4-FFF2-40B4-BE49-F238E27FC236}">
                <a16:creationId xmlns:a16="http://schemas.microsoft.com/office/drawing/2014/main" id="{165005A5-2ADC-4F0A-B806-EE7A2F3D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663DE0-270F-4226-96C4-C22CBE6CCD2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US" sz="1000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2B47BDBF-E4B3-4308-9ABA-CB9BB7EA2F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876300"/>
            <a:ext cx="4114800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Concentric Zone Model:</a:t>
            </a:r>
            <a:r>
              <a:rPr lang="en-US" altLang="en-US" sz="2800"/>
              <a:t> Urban land uses organized in rings around the Central Business District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Urban realms</a:t>
            </a:r>
            <a:r>
              <a:rPr lang="en-US" altLang="en-US" sz="2800"/>
              <a:t> </a:t>
            </a:r>
            <a:r>
              <a:rPr lang="en-US" altLang="en-US" sz="2800" b="1"/>
              <a:t>model or </a:t>
            </a:r>
            <a:r>
              <a:rPr lang="en-US" altLang="en-US" sz="2800" b="1" i="1"/>
              <a:t>Edge Cities</a:t>
            </a:r>
            <a:r>
              <a:rPr lang="en-US" altLang="en-US" sz="2800" b="1"/>
              <a:t>:</a:t>
            </a:r>
            <a:r>
              <a:rPr lang="en-US" altLang="en-US"/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New suburbs with a mix of retail, office complexes &amp; entertainment like Clayton</a:t>
            </a:r>
          </a:p>
        </p:txBody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194BD349-4644-4D55-9474-E7B0E057C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/>
              <a:t>Urban Models</a:t>
            </a:r>
          </a:p>
        </p:txBody>
      </p:sp>
      <p:pic>
        <p:nvPicPr>
          <p:cNvPr id="31750" name="Picture 1">
            <a:extLst>
              <a:ext uri="{FF2B5EF4-FFF2-40B4-BE49-F238E27FC236}">
                <a16:creationId xmlns:a16="http://schemas.microsoft.com/office/drawing/2014/main" id="{3B27FAD0-1FA8-4519-9E2E-309E28ECA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9906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43839DA6-85F1-42E2-B7E8-D9AD24BA7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/>
              <a:t>In the beginning</a:t>
            </a:r>
          </a:p>
        </p:txBody>
      </p:sp>
      <p:pic>
        <p:nvPicPr>
          <p:cNvPr id="6147" name="Content Placeholder 5">
            <a:extLst>
              <a:ext uri="{FF2B5EF4-FFF2-40B4-BE49-F238E27FC236}">
                <a16:creationId xmlns:a16="http://schemas.microsoft.com/office/drawing/2014/main" id="{AE996162-7118-43B9-AE1C-09E131664F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1113"/>
            <a:ext cx="6499225" cy="6869113"/>
          </a:xfrm>
        </p:spPr>
      </p:pic>
      <p:sp>
        <p:nvSpPr>
          <p:cNvPr id="6148" name="Slide Number Placeholder 4">
            <a:extLst>
              <a:ext uri="{FF2B5EF4-FFF2-40B4-BE49-F238E27FC236}">
                <a16:creationId xmlns:a16="http://schemas.microsoft.com/office/drawing/2014/main" id="{B3934EBC-985D-414A-B3DD-505E17F1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45BD88-D274-49B5-99D6-7C6212200943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>
            <a:extLst>
              <a:ext uri="{FF2B5EF4-FFF2-40B4-BE49-F238E27FC236}">
                <a16:creationId xmlns:a16="http://schemas.microsoft.com/office/drawing/2014/main" id="{717F623F-03E2-4538-B48C-294D2D5E1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2771" name="Slide Number Placeholder 4">
            <a:extLst>
              <a:ext uri="{FF2B5EF4-FFF2-40B4-BE49-F238E27FC236}">
                <a16:creationId xmlns:a16="http://schemas.microsoft.com/office/drawing/2014/main" id="{9C008FE1-CA7E-4329-9458-C958EA975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DE642E-5995-45AE-A671-C967D31B1A2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000"/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3D64DC22-A8E7-48A8-9C17-B95E54EBD8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1371600"/>
            <a:ext cx="2743200" cy="1981200"/>
          </a:xfrm>
        </p:spPr>
        <p:txBody>
          <a:bodyPr/>
          <a:lstStyle/>
          <a:p>
            <a:pPr eaLnBrk="1" hangingPunct="1"/>
            <a:r>
              <a:rPr lang="en-US" altLang="en-US" sz="2800"/>
              <a:t>Growth</a:t>
            </a:r>
            <a:br>
              <a:rPr lang="en-US" altLang="en-US" sz="2800"/>
            </a:br>
            <a:r>
              <a:rPr lang="en-US" altLang="en-US" sz="2800"/>
              <a:t>of the</a:t>
            </a:r>
            <a:br>
              <a:rPr lang="en-US" altLang="en-US" sz="2800"/>
            </a:br>
            <a:r>
              <a:rPr lang="en-US" altLang="en-US" sz="2800"/>
              <a:t>American</a:t>
            </a:r>
            <a:br>
              <a:rPr lang="en-US" altLang="en-US" sz="2800"/>
            </a:br>
            <a:r>
              <a:rPr lang="en-US" altLang="en-US" sz="2800"/>
              <a:t>City</a:t>
            </a:r>
            <a:br>
              <a:rPr lang="en-US" altLang="en-US" sz="2800"/>
            </a:br>
            <a:r>
              <a:rPr lang="en-US" altLang="en-US" sz="2800"/>
              <a:t>(</a:t>
            </a:r>
            <a:r>
              <a:rPr lang="en-US" altLang="en-US" sz="1800"/>
              <a:t>Fig. 3.13)</a:t>
            </a:r>
            <a:endParaRPr lang="en-US" altLang="en-US" sz="2800"/>
          </a:p>
        </p:txBody>
      </p:sp>
      <p:pic>
        <p:nvPicPr>
          <p:cNvPr id="32773" name="Picture 3" descr="FG03_14">
            <a:extLst>
              <a:ext uri="{FF2B5EF4-FFF2-40B4-BE49-F238E27FC236}">
                <a16:creationId xmlns:a16="http://schemas.microsoft.com/office/drawing/2014/main" id="{A664B7C3-7F84-482A-8329-DB0B4E275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0"/>
            <a:ext cx="5486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EE0E30E5-5607-479D-A8AE-50623933A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810000"/>
            <a:ext cx="30480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latin typeface="Times New Roman" panose="02020603050405020304" pitchFamily="18" charset="0"/>
              </a:rPr>
              <a:t>1. </a:t>
            </a:r>
            <a:r>
              <a:rPr lang="en-US" altLang="en-US" sz="2000" b="1">
                <a:latin typeface="Times New Roman" panose="02020603050405020304" pitchFamily="18" charset="0"/>
              </a:rPr>
              <a:t>Walking/Horsecar     </a:t>
            </a:r>
          </a:p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     (before 1888)</a:t>
            </a:r>
          </a:p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2.  Electric Streetcar </a:t>
            </a:r>
          </a:p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     (1888-1920)</a:t>
            </a:r>
          </a:p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3.  Recreational </a:t>
            </a:r>
          </a:p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    Automobile (1920-45)</a:t>
            </a:r>
          </a:p>
          <a:p>
            <a:pPr eaLnBrk="1" hangingPunct="1"/>
            <a:r>
              <a:rPr lang="en-US" altLang="en-US" sz="2000" b="1">
                <a:latin typeface="Times New Roman" panose="02020603050405020304" pitchFamily="18" charset="0"/>
              </a:rPr>
              <a:t>4.  Freeway (1945-present)</a:t>
            </a:r>
          </a:p>
        </p:txBody>
      </p:sp>
      <p:sp>
        <p:nvSpPr>
          <p:cNvPr id="32775" name="Rectangle 5">
            <a:extLst>
              <a:ext uri="{FF2B5EF4-FFF2-40B4-BE49-F238E27FC236}">
                <a16:creationId xmlns:a16="http://schemas.microsoft.com/office/drawing/2014/main" id="{17A1CEB0-FF53-431D-818A-6CA2C205B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4343400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800" b="1"/>
              <a:t>Historical Evolution of the City in the USA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149083B7-0EFE-4619-90E3-DC592539DA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953000"/>
            <a:ext cx="53292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Result of technolgical change.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58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58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58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8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584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8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58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xit" presetSubtype="4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Footer Placeholder 4">
            <a:extLst>
              <a:ext uri="{FF2B5EF4-FFF2-40B4-BE49-F238E27FC236}">
                <a16:creationId xmlns:a16="http://schemas.microsoft.com/office/drawing/2014/main" id="{9E1A3DA1-A90C-4F79-8A79-4D26C75D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3795" name="Slide Number Placeholder 5">
            <a:extLst>
              <a:ext uri="{FF2B5EF4-FFF2-40B4-BE49-F238E27FC236}">
                <a16:creationId xmlns:a16="http://schemas.microsoft.com/office/drawing/2014/main" id="{E4F97512-702A-46F0-AD17-FFE0815F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E8EC70-5186-4155-8137-1DC7A77F6AA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000"/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237B9B77-3B25-45B3-AE77-6A6CA23A2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Changing Urban Patterns</a:t>
            </a:r>
          </a:p>
        </p:txBody>
      </p:sp>
      <p:sp>
        <p:nvSpPr>
          <p:cNvPr id="33797" name="Rectangle 3">
            <a:extLst>
              <a:ext uri="{FF2B5EF4-FFF2-40B4-BE49-F238E27FC236}">
                <a16:creationId xmlns:a16="http://schemas.microsoft.com/office/drawing/2014/main" id="{F85CE8AC-51D2-4F5E-B780-AD496A7FB6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Consequences of Sprawl:</a:t>
            </a:r>
            <a:r>
              <a:rPr lang="en-US" altLang="en-US" sz="2800"/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People and investment flee city for suburbs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Poverty, crime, racial tension in cities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FF0000"/>
                </a:solidFill>
              </a:rPr>
              <a:t>Gentrification:</a:t>
            </a:r>
            <a:r>
              <a:rPr lang="en-US" altLang="en-US" sz="2800"/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Movement of wealthier people to deteriorated inner-city areas; may displace low income residents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Suburban downtowns:</a:t>
            </a:r>
            <a:r>
              <a:rPr lang="en-US" altLang="en-US" sz="2800"/>
              <a:t>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Similar to edge cities; suburbs becoming full-service urban centers with retail, business, education, jobs, etc.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55314326-51DC-436B-BC83-231CFFBB11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/>
          <a:stretch>
            <a:fillRect/>
          </a:stretch>
        </p:blipFill>
        <p:spPr>
          <a:xfrm>
            <a:off x="1524000" y="0"/>
            <a:ext cx="9180513" cy="6858000"/>
          </a:xfrm>
          <a:noFill/>
        </p:spPr>
      </p:pic>
      <p:sp>
        <p:nvSpPr>
          <p:cNvPr id="34819" name="Title 1">
            <a:extLst>
              <a:ext uri="{FF2B5EF4-FFF2-40B4-BE49-F238E27FC236}">
                <a16:creationId xmlns:a16="http://schemas.microsoft.com/office/drawing/2014/main" id="{D28EF6F6-D865-4DE8-8910-0E8D83EE9F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00600" y="76200"/>
            <a:ext cx="4419600" cy="762000"/>
          </a:xfrm>
        </p:spPr>
        <p:txBody>
          <a:bodyPr/>
          <a:lstStyle/>
          <a:p>
            <a:pPr eaLnBrk="1" hangingPunct="1"/>
            <a:r>
              <a:rPr lang="en-US" altLang="en-US" sz="3200"/>
              <a:t>Ethnic Differences</a:t>
            </a:r>
          </a:p>
        </p:txBody>
      </p:sp>
      <p:sp>
        <p:nvSpPr>
          <p:cNvPr id="34820" name="Footer Placeholder 3">
            <a:extLst>
              <a:ext uri="{FF2B5EF4-FFF2-40B4-BE49-F238E27FC236}">
                <a16:creationId xmlns:a16="http://schemas.microsoft.com/office/drawing/2014/main" id="{66B99E9B-F3E8-4423-AE4C-0D3A7408E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4821" name="Slide Number Placeholder 4">
            <a:extLst>
              <a:ext uri="{FF2B5EF4-FFF2-40B4-BE49-F238E27FC236}">
                <a16:creationId xmlns:a16="http://schemas.microsoft.com/office/drawing/2014/main" id="{679E465A-8398-424A-BBB5-CF785926B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213CCD-F482-449A-87E6-48B7512AD96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0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3">
            <a:extLst>
              <a:ext uri="{FF2B5EF4-FFF2-40B4-BE49-F238E27FC236}">
                <a16:creationId xmlns:a16="http://schemas.microsoft.com/office/drawing/2014/main" id="{A7018CB8-15E9-4A8C-BD34-3AADD5AD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5843" name="Slide Number Placeholder 4">
            <a:extLst>
              <a:ext uri="{FF2B5EF4-FFF2-40B4-BE49-F238E27FC236}">
                <a16:creationId xmlns:a16="http://schemas.microsoft.com/office/drawing/2014/main" id="{287AF0C9-4993-4669-9807-176956355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1D6A39-F3E9-412F-BF79-5397E94E0B0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000"/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91FB7D81-E88B-4600-B0ED-5B164C230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343400" cy="9144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U.S. Immigration, By Year and Group </a:t>
            </a:r>
            <a:r>
              <a:rPr lang="en-US" altLang="en-US" sz="1600" b="1"/>
              <a:t>(Fig. 3.17)</a:t>
            </a:r>
            <a:endParaRPr lang="en-US" altLang="en-US" sz="2400" b="1"/>
          </a:p>
        </p:txBody>
      </p:sp>
      <p:pic>
        <p:nvPicPr>
          <p:cNvPr id="35845" name="Picture 3" descr="FG03_18">
            <a:extLst>
              <a:ext uri="{FF2B5EF4-FFF2-40B4-BE49-F238E27FC236}">
                <a16:creationId xmlns:a16="http://schemas.microsoft.com/office/drawing/2014/main" id="{19AE6113-966D-42C5-8515-8E203C054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BCDFC132-2C93-4494-9703-584619A8F9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76200"/>
            <a:ext cx="4419600" cy="990600"/>
          </a:xfrm>
        </p:spPr>
        <p:txBody>
          <a:bodyPr/>
          <a:lstStyle/>
          <a:p>
            <a:pPr eaLnBrk="1" hangingPunct="1"/>
            <a:r>
              <a:rPr lang="en-US" altLang="en-US" sz="3200"/>
              <a:t>Urban Ethnic Regions</a:t>
            </a:r>
          </a:p>
        </p:txBody>
      </p:sp>
      <p:sp>
        <p:nvSpPr>
          <p:cNvPr id="36867" name="Footer Placeholder 2">
            <a:extLst>
              <a:ext uri="{FF2B5EF4-FFF2-40B4-BE49-F238E27FC236}">
                <a16:creationId xmlns:a16="http://schemas.microsoft.com/office/drawing/2014/main" id="{3B92415F-D29D-4509-980D-2867E740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043672DF-ACB0-4BC9-A2D4-3B5D3EF1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F19222-CEC7-4B63-B8A6-9C2AD5625E2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US" sz="1000"/>
          </a:p>
        </p:txBody>
      </p:sp>
      <p:pic>
        <p:nvPicPr>
          <p:cNvPr id="36869" name="Picture 2">
            <a:extLst>
              <a:ext uri="{FF2B5EF4-FFF2-40B4-BE49-F238E27FC236}">
                <a16:creationId xmlns:a16="http://schemas.microsoft.com/office/drawing/2014/main" id="{8F1836EB-009F-4780-AF97-32EA107B0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914400"/>
            <a:ext cx="613092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>
            <a:extLst>
              <a:ext uri="{FF2B5EF4-FFF2-40B4-BE49-F238E27FC236}">
                <a16:creationId xmlns:a16="http://schemas.microsoft.com/office/drawing/2014/main" id="{57C13C70-695E-410F-B5C1-79E9E832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7891" name="Slide Number Placeholder 5">
            <a:extLst>
              <a:ext uri="{FF2B5EF4-FFF2-40B4-BE49-F238E27FC236}">
                <a16:creationId xmlns:a16="http://schemas.microsoft.com/office/drawing/2014/main" id="{764FA43C-C66B-4D6E-A491-9FCE8A4F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91EA49-2982-44E2-8A3E-79FEF76FF6E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000"/>
          </a:p>
        </p:txBody>
      </p:sp>
      <p:pic>
        <p:nvPicPr>
          <p:cNvPr id="37892" name="Picture 2" descr="p">
            <a:extLst>
              <a:ext uri="{FF2B5EF4-FFF2-40B4-BE49-F238E27FC236}">
                <a16:creationId xmlns:a16="http://schemas.microsoft.com/office/drawing/2014/main" id="{0CD65BED-E66B-43E3-94BC-F491A91C3A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0"/>
            <a:ext cx="8153400" cy="457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3" name="Rectangle 3">
            <a:extLst>
              <a:ext uri="{FF2B5EF4-FFF2-40B4-BE49-F238E27FC236}">
                <a16:creationId xmlns:a16="http://schemas.microsoft.com/office/drawing/2014/main" id="{3B264286-F09A-47A9-8892-B902C11EB5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9906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tx1"/>
                </a:solidFill>
              </a:rPr>
              <a:t>In modern times, many immigrants are the result of wars and terrorism.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oter Placeholder 5">
            <a:extLst>
              <a:ext uri="{FF2B5EF4-FFF2-40B4-BE49-F238E27FC236}">
                <a16:creationId xmlns:a16="http://schemas.microsoft.com/office/drawing/2014/main" id="{B79CCD11-13A4-45E9-8040-F3FA8A88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38915" name="Slide Number Placeholder 6">
            <a:extLst>
              <a:ext uri="{FF2B5EF4-FFF2-40B4-BE49-F238E27FC236}">
                <a16:creationId xmlns:a16="http://schemas.microsoft.com/office/drawing/2014/main" id="{60405105-BFE8-4BCC-A3EF-CCDBBA28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CA6026-610E-4A68-ABA5-8B81F76EBCE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000"/>
          </a:p>
        </p:txBody>
      </p:sp>
      <p:pic>
        <p:nvPicPr>
          <p:cNvPr id="38916" name="Picture 2" descr="pulsipherTEMP">
            <a:extLst>
              <a:ext uri="{FF2B5EF4-FFF2-40B4-BE49-F238E27FC236}">
                <a16:creationId xmlns:a16="http://schemas.microsoft.com/office/drawing/2014/main" id="{E0573CE0-EF9C-4F56-94F7-2388DC46D3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103313"/>
            <a:ext cx="8153400" cy="5754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7" name="Rectangle 3">
            <a:extLst>
              <a:ext uri="{FF2B5EF4-FFF2-40B4-BE49-F238E27FC236}">
                <a16:creationId xmlns:a16="http://schemas.microsoft.com/office/drawing/2014/main" id="{B3326FFD-F453-4319-B38C-B262205A338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99060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sz="2400"/>
              <a:t>America continues to appear to be the pot of gold at the end of the rainbow for many people around the world.</a:t>
            </a:r>
          </a:p>
        </p:txBody>
      </p:sp>
      <p:sp>
        <p:nvSpPr>
          <p:cNvPr id="38918" name="Rectangle 4">
            <a:extLst>
              <a:ext uri="{FF2B5EF4-FFF2-40B4-BE49-F238E27FC236}">
                <a16:creationId xmlns:a16="http://schemas.microsoft.com/office/drawing/2014/main" id="{0720CD69-F0B2-4367-B839-24EDB7347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762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Arial" panose="020B0604020202020204" pitchFamily="34" charset="0"/>
              </a:rPr>
              <a:t>Recent Immigration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7864E049-D296-47F1-8306-014B16EBE2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1225" y="685800"/>
            <a:ext cx="7496175" cy="1447800"/>
          </a:xfrm>
        </p:spPr>
        <p:txBody>
          <a:bodyPr/>
          <a:lstStyle/>
          <a:p>
            <a:r>
              <a:rPr lang="en-US" altLang="en-US" sz="3600"/>
              <a:t>Increased visibility of racism and prejudice</a:t>
            </a:r>
          </a:p>
        </p:txBody>
      </p:sp>
      <p:pic>
        <p:nvPicPr>
          <p:cNvPr id="39939" name="Content Placeholder 5">
            <a:extLst>
              <a:ext uri="{FF2B5EF4-FFF2-40B4-BE49-F238E27FC236}">
                <a16:creationId xmlns:a16="http://schemas.microsoft.com/office/drawing/2014/main" id="{9E6ED3AD-4762-4BA3-AD24-F7C872A0F0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33338"/>
            <a:ext cx="4573588" cy="6858000"/>
          </a:xfrm>
        </p:spPr>
      </p:pic>
      <p:sp>
        <p:nvSpPr>
          <p:cNvPr id="39940" name="Slide Number Placeholder 4">
            <a:extLst>
              <a:ext uri="{FF2B5EF4-FFF2-40B4-BE49-F238E27FC236}">
                <a16:creationId xmlns:a16="http://schemas.microsoft.com/office/drawing/2014/main" id="{0C18BA49-66EF-49FA-9FC6-55040DA0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E9DE3E-AA7D-45A4-820E-9EB3B0B1616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000"/>
          </a:p>
        </p:txBody>
      </p:sp>
      <p:sp>
        <p:nvSpPr>
          <p:cNvPr id="39941" name="TextBox 6">
            <a:extLst>
              <a:ext uri="{FF2B5EF4-FFF2-40B4-BE49-F238E27FC236}">
                <a16:creationId xmlns:a16="http://schemas.microsoft.com/office/drawing/2014/main" id="{3D5AB1D2-610A-43F4-9142-B262F699C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017713"/>
            <a:ext cx="66548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b="1"/>
              <a:t>1908-2019 population polarization and political gridlock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Ethics of political campaigns reaches an all-time low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The concept of a loyal oppositionis no longer evident</a:t>
            </a:r>
          </a:p>
          <a:p>
            <a:pPr>
              <a:spcBef>
                <a:spcPct val="0"/>
              </a:spcBef>
            </a:pPr>
            <a:r>
              <a:rPr lang="en-US" altLang="en-US" sz="2400" b="1"/>
              <a:t>Anti-immigrant proposals 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Presidential insistence on a wall on the Mexican border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2400" b="1"/>
              <a:t>Arresting Hispanics, deporting, separating parents and children</a:t>
            </a:r>
          </a:p>
        </p:txBody>
      </p:sp>
      <p:sp>
        <p:nvSpPr>
          <p:cNvPr id="39942" name="TextBox 7">
            <a:extLst>
              <a:ext uri="{FF2B5EF4-FFF2-40B4-BE49-F238E27FC236}">
                <a16:creationId xmlns:a16="http://schemas.microsoft.com/office/drawing/2014/main" id="{CC322CEB-DD35-4D60-93ED-189EDEEA5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6156325"/>
            <a:ext cx="749776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</a:rPr>
              <a:t>What lies ahead for the USA?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>
            <a:extLst>
              <a:ext uri="{FF2B5EF4-FFF2-40B4-BE49-F238E27FC236}">
                <a16:creationId xmlns:a16="http://schemas.microsoft.com/office/drawing/2014/main" id="{EDC9C1B5-759A-4C52-8720-AB93EE3A8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8EA2D68-6D8B-44B5-8809-BB82425B16D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0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6B9B2881-50AC-444B-B79B-7116C12A7F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Environmental Geography</a:t>
            </a:r>
          </a:p>
        </p:txBody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EC935D47-FED4-4628-8C64-16BC090347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117348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/>
              <a:t>A Diverse Physical Setting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Eastern mountains (Appalachians, Piedmont) from 3,000-5,000 ft.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Western mountains include earthquakes, volcanoes, alpine glaciers, and erosion; Rockies reach more than 10,000 ft.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Great Plains in the center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Patterns of Climate and Vegetation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Great variation in climate and vegetation because of </a:t>
            </a:r>
            <a:r>
              <a:rPr lang="en-US" altLang="en-US" sz="2400" b="1"/>
              <a:t>latitudinal range, varied terrain (altitude) and oceans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Maritime climates in coastal zones (moderated temperatures)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Continental climate in the interior (great temperature range)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Frequent winds, including tornadoes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sz="2000"/>
              <a:t>Natural vegetation often replaced by farm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>
            <a:extLst>
              <a:ext uri="{FF2B5EF4-FFF2-40B4-BE49-F238E27FC236}">
                <a16:creationId xmlns:a16="http://schemas.microsoft.com/office/drawing/2014/main" id="{57F90FA9-FFDB-4238-BE96-69D4000C7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41987" name="Slide Number Placeholder 5">
            <a:extLst>
              <a:ext uri="{FF2B5EF4-FFF2-40B4-BE49-F238E27FC236}">
                <a16:creationId xmlns:a16="http://schemas.microsoft.com/office/drawing/2014/main" id="{F7994892-B92E-4F70-A567-A784F396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19AF378-DAF2-42FC-9DE8-A209C62FC85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000"/>
          </a:p>
        </p:txBody>
      </p:sp>
      <p:sp>
        <p:nvSpPr>
          <p:cNvPr id="41988" name="Rectangle 2">
            <a:extLst>
              <a:ext uri="{FF2B5EF4-FFF2-40B4-BE49-F238E27FC236}">
                <a16:creationId xmlns:a16="http://schemas.microsoft.com/office/drawing/2014/main" id="{8D54A0A4-C8BB-4BAA-84EF-1E4C4DF0F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48800" y="1219200"/>
            <a:ext cx="2755900" cy="31242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Environmental Issues in North America</a:t>
            </a:r>
            <a:endParaRPr lang="en-US" altLang="en-US" sz="1800" b="1"/>
          </a:p>
        </p:txBody>
      </p:sp>
      <p:pic>
        <p:nvPicPr>
          <p:cNvPr id="41989" name="Picture 3" descr="FG03_08">
            <a:extLst>
              <a:ext uri="{FF2B5EF4-FFF2-40B4-BE49-F238E27FC236}">
                <a16:creationId xmlns:a16="http://schemas.microsoft.com/office/drawing/2014/main" id="{BCD6DE9D-DEE2-41BE-90AD-2CA32BD653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58313" cy="6821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25AAEC9-EE03-4080-B8D0-068770835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11176000" cy="762000"/>
          </a:xfrm>
        </p:spPr>
        <p:txBody>
          <a:bodyPr/>
          <a:lstStyle/>
          <a:p>
            <a:r>
              <a:rPr lang="en-US" altLang="en-US"/>
              <a:t>Growth</a:t>
            </a:r>
          </a:p>
        </p:txBody>
      </p:sp>
      <p:pic>
        <p:nvPicPr>
          <p:cNvPr id="7171" name="Content Placeholder 5">
            <a:extLst>
              <a:ext uri="{FF2B5EF4-FFF2-40B4-BE49-F238E27FC236}">
                <a16:creationId xmlns:a16="http://schemas.microsoft.com/office/drawing/2014/main" id="{4CDE9D28-1A64-449A-9CB9-A4C0A92D6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5" y="914400"/>
            <a:ext cx="8796338" cy="5943600"/>
          </a:xfrm>
        </p:spPr>
      </p:pic>
      <p:sp>
        <p:nvSpPr>
          <p:cNvPr id="7172" name="Slide Number Placeholder 4">
            <a:extLst>
              <a:ext uri="{FF2B5EF4-FFF2-40B4-BE49-F238E27FC236}">
                <a16:creationId xmlns:a16="http://schemas.microsoft.com/office/drawing/2014/main" id="{E02F13A3-80B9-44DB-8EBA-8B9B3D69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9CC2AD7-2C57-41BE-A426-5BBE02B6CBB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5465A65C-8574-402E-ACAF-C8B86CCF1A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1" name="Footer Placeholder 3">
            <a:extLst>
              <a:ext uri="{FF2B5EF4-FFF2-40B4-BE49-F238E27FC236}">
                <a16:creationId xmlns:a16="http://schemas.microsoft.com/office/drawing/2014/main" id="{40A981E1-EED0-48C2-98A4-A69E6133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43012" name="Slide Number Placeholder 4">
            <a:extLst>
              <a:ext uri="{FF2B5EF4-FFF2-40B4-BE49-F238E27FC236}">
                <a16:creationId xmlns:a16="http://schemas.microsoft.com/office/drawing/2014/main" id="{B11091D7-1476-4B3A-A32C-EAB820508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B80B46-10A6-4969-AA21-ADA069D0EE9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000"/>
          </a:p>
        </p:txBody>
      </p:sp>
      <p:pic>
        <p:nvPicPr>
          <p:cNvPr id="43013" name="Picture 2">
            <a:extLst>
              <a:ext uri="{FF2B5EF4-FFF2-40B4-BE49-F238E27FC236}">
                <a16:creationId xmlns:a16="http://schemas.microsoft.com/office/drawing/2014/main" id="{D58D8343-5803-4B14-8AA3-08C8834CFB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8575"/>
            <a:ext cx="9144000" cy="6862763"/>
          </a:xfrm>
          <a:noFill/>
        </p:spPr>
      </p:pic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3459EC7F-58DE-461E-AA74-F74B35AB7DAB}"/>
              </a:ext>
            </a:extLst>
          </p:cNvPr>
          <p:cNvCxnSpPr>
            <a:cxnSpLocks/>
          </p:cNvCxnSpPr>
          <p:nvPr/>
        </p:nvCxnSpPr>
        <p:spPr bwMode="auto">
          <a:xfrm>
            <a:off x="6629400" y="3429000"/>
            <a:ext cx="1066800" cy="628650"/>
          </a:xfrm>
          <a:prstGeom prst="bentConnector3">
            <a:avLst/>
          </a:prstGeom>
          <a:solidFill>
            <a:schemeClr val="accent1"/>
          </a:solidFill>
          <a:ln w="1079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015" name="TextBox 6">
            <a:extLst>
              <a:ext uri="{FF2B5EF4-FFF2-40B4-BE49-F238E27FC236}">
                <a16:creationId xmlns:a16="http://schemas.microsoft.com/office/drawing/2014/main" id="{1088C4B6-33F0-459E-A0EC-A805193E5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8575"/>
            <a:ext cx="5867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/>
              <a:t>Climate change seems to be shifting “Tornado Alley” to the southeast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oter Placeholder 3">
            <a:extLst>
              <a:ext uri="{FF2B5EF4-FFF2-40B4-BE49-F238E27FC236}">
                <a16:creationId xmlns:a16="http://schemas.microsoft.com/office/drawing/2014/main" id="{5C86245D-6E7C-45A8-8ACB-7850629B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44035" name="Slide Number Placeholder 4">
            <a:extLst>
              <a:ext uri="{FF2B5EF4-FFF2-40B4-BE49-F238E27FC236}">
                <a16:creationId xmlns:a16="http://schemas.microsoft.com/office/drawing/2014/main" id="{797C6124-78C7-473F-B847-59BB2EE10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3367F9A-11DB-46DD-A0BE-836C3D022B2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000"/>
          </a:p>
        </p:txBody>
      </p:sp>
      <p:pic>
        <p:nvPicPr>
          <p:cNvPr id="44036" name="Picture 2" descr="FG03_03">
            <a:extLst>
              <a:ext uri="{FF2B5EF4-FFF2-40B4-BE49-F238E27FC236}">
                <a16:creationId xmlns:a16="http://schemas.microsoft.com/office/drawing/2014/main" id="{578273A2-F00B-451A-B4F0-C868BC41C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34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3">
            <a:extLst>
              <a:ext uri="{FF2B5EF4-FFF2-40B4-BE49-F238E27FC236}">
                <a16:creationId xmlns:a16="http://schemas.microsoft.com/office/drawing/2014/main" id="{CB5B5522-A77A-4489-A30D-49D17752FC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56800" y="914400"/>
            <a:ext cx="2286000" cy="3200400"/>
          </a:xfrm>
        </p:spPr>
        <p:txBody>
          <a:bodyPr/>
          <a:lstStyle/>
          <a:p>
            <a:pPr eaLnBrk="1" hangingPunct="1"/>
            <a:r>
              <a:rPr lang="en-US" altLang="en-US" sz="2000" b="1"/>
              <a:t>Physical Geography of North American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FD4A8D2F-E2BC-486A-8575-3ABDC04B8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6000" y="762000"/>
            <a:ext cx="11176000" cy="762000"/>
          </a:xfrm>
        </p:spPr>
        <p:txBody>
          <a:bodyPr/>
          <a:lstStyle/>
          <a:p>
            <a:pPr algn="r"/>
            <a:r>
              <a:rPr lang="en-US" altLang="en-US" sz="3200"/>
              <a:t>San Andreas Transverse Fault</a:t>
            </a:r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5CAD8DDD-EE44-48B1-B3B7-938C9DF74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23FAFCF-005C-4022-93B5-7B38974B4A3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000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F503F3D9-1D01-4264-896A-E5E7350D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4737100" cy="654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>
            <a:extLst>
              <a:ext uri="{FF2B5EF4-FFF2-40B4-BE49-F238E27FC236}">
                <a16:creationId xmlns:a16="http://schemas.microsoft.com/office/drawing/2014/main" id="{3F8505FC-8CC0-49F3-8B1C-A999F9F6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/>
          <a:stretch>
            <a:fillRect/>
          </a:stretch>
        </p:blipFill>
        <p:spPr bwMode="auto">
          <a:xfrm>
            <a:off x="5257800" y="1412875"/>
            <a:ext cx="6934200" cy="541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06C4CD-D804-4C95-96B0-E14ECD27C514}"/>
              </a:ext>
            </a:extLst>
          </p:cNvPr>
          <p:cNvSpPr txBox="1"/>
          <p:nvPr/>
        </p:nvSpPr>
        <p:spPr>
          <a:xfrm rot="21063282">
            <a:off x="5940425" y="4205288"/>
            <a:ext cx="70866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fault can be seen in arid areas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oter Placeholder 5">
            <a:extLst>
              <a:ext uri="{FF2B5EF4-FFF2-40B4-BE49-F238E27FC236}">
                <a16:creationId xmlns:a16="http://schemas.microsoft.com/office/drawing/2014/main" id="{EFB9C892-97B8-4191-A527-798651E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46083" name="Slide Number Placeholder 6">
            <a:extLst>
              <a:ext uri="{FF2B5EF4-FFF2-40B4-BE49-F238E27FC236}">
                <a16:creationId xmlns:a16="http://schemas.microsoft.com/office/drawing/2014/main" id="{8573FBEF-CB18-41C3-B994-A848E342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B18F00-0695-46E0-BF7D-E55FFA5D6F5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US" sz="1000"/>
          </a:p>
        </p:txBody>
      </p:sp>
      <p:sp>
        <p:nvSpPr>
          <p:cNvPr id="46084" name="Rectangle 2">
            <a:extLst>
              <a:ext uri="{FF2B5EF4-FFF2-40B4-BE49-F238E27FC236}">
                <a16:creationId xmlns:a16="http://schemas.microsoft.com/office/drawing/2014/main" id="{4190E2A6-CC3C-4F5D-853B-0AD8998D1C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34925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Physical Geography</a:t>
            </a:r>
          </a:p>
        </p:txBody>
      </p:sp>
      <p:sp>
        <p:nvSpPr>
          <p:cNvPr id="46085" name="Rectangle 3">
            <a:extLst>
              <a:ext uri="{FF2B5EF4-FFF2-40B4-BE49-F238E27FC236}">
                <a16:creationId xmlns:a16="http://schemas.microsoft.com/office/drawing/2014/main" id="{A7C3875C-EC89-457A-989D-3D1968328BB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5029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Physiographic provinces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/>
              <a:t>North to South orientation of mountain ranges has a pronounced effect on climates and has influenced east-west movement.</a:t>
            </a:r>
          </a:p>
        </p:txBody>
      </p:sp>
      <p:pic>
        <p:nvPicPr>
          <p:cNvPr id="46086" name="Picture 4" descr="p">
            <a:extLst>
              <a:ext uri="{FF2B5EF4-FFF2-40B4-BE49-F238E27FC236}">
                <a16:creationId xmlns:a16="http://schemas.microsoft.com/office/drawing/2014/main" id="{D7DA4720-0ED4-47AE-859A-4E7F519F8D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-34925"/>
            <a:ext cx="63674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9A1C-3FA5-4DD0-A38D-91CE52EE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914400"/>
            <a:ext cx="4572000" cy="1524000"/>
          </a:xfrm>
        </p:spPr>
        <p:txBody>
          <a:bodyPr/>
          <a:lstStyle/>
          <a:p>
            <a:r>
              <a:rPr lang="en-US" dirty="0"/>
              <a:t>Variation of Previous 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1284-9029-4E08-8716-5F5BFEE3072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200" y="2663456"/>
            <a:ext cx="4572000" cy="4038600"/>
          </a:xfrm>
        </p:spPr>
        <p:txBody>
          <a:bodyPr/>
          <a:lstStyle/>
          <a:p>
            <a:pPr lvl="1"/>
            <a:r>
              <a:rPr lang="en-US" dirty="0"/>
              <a:t>Original vegetation added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3087D0-911F-4BC9-9A1F-E728E0173F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12365" y="0"/>
            <a:ext cx="7179635" cy="685622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90CF1-1A43-41A9-9A15-7717FD56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5A70E-EED1-4052-B5B6-2F1DDE47E53D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646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B0ED9316-D1D2-4620-BD1A-9B868223A9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7107" name="Text Placeholder 2">
            <a:extLst>
              <a:ext uri="{FF2B5EF4-FFF2-40B4-BE49-F238E27FC236}">
                <a16:creationId xmlns:a16="http://schemas.microsoft.com/office/drawing/2014/main" id="{944609A6-F601-4385-A81A-B48595FC1C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7108" name="Content Placeholder 7">
            <a:extLst>
              <a:ext uri="{FF2B5EF4-FFF2-40B4-BE49-F238E27FC236}">
                <a16:creationId xmlns:a16="http://schemas.microsoft.com/office/drawing/2014/main" id="{44FAB82E-79DD-4A95-9ECD-4909605E7D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938963" cy="6858000"/>
          </a:xfrm>
        </p:spPr>
      </p:pic>
      <p:sp>
        <p:nvSpPr>
          <p:cNvPr id="47109" name="Slide Number Placeholder 5">
            <a:extLst>
              <a:ext uri="{FF2B5EF4-FFF2-40B4-BE49-F238E27FC236}">
                <a16:creationId xmlns:a16="http://schemas.microsoft.com/office/drawing/2014/main" id="{71341CA6-052D-40F4-BC2B-5588E6E73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F01D6B-7C04-40A8-8F06-A6708394C7F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0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Number Placeholder 5">
            <a:extLst>
              <a:ext uri="{FF2B5EF4-FFF2-40B4-BE49-F238E27FC236}">
                <a16:creationId xmlns:a16="http://schemas.microsoft.com/office/drawing/2014/main" id="{F856669C-7B07-48E8-A8C5-978B0A57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134A65-B88C-49EF-BE9A-7F6016749DD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000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853B60E1-306A-4A2E-AC98-F40AE0A72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875838" y="914400"/>
            <a:ext cx="2290762" cy="33528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Climate Map of North America</a:t>
            </a:r>
          </a:p>
        </p:txBody>
      </p:sp>
      <p:pic>
        <p:nvPicPr>
          <p:cNvPr id="48132" name="Picture 3" descr="FG03_06">
            <a:extLst>
              <a:ext uri="{FF2B5EF4-FFF2-40B4-BE49-F238E27FC236}">
                <a16:creationId xmlns:a16="http://schemas.microsoft.com/office/drawing/2014/main" id="{A71F187C-EC53-4A02-BE41-26680E481B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" y="0"/>
            <a:ext cx="9847263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:a16="http://schemas.microsoft.com/office/drawing/2014/main" id="{2F0B735E-616F-492A-B50A-FD7A11C3C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908050"/>
            <a:ext cx="11176000" cy="762000"/>
          </a:xfrm>
        </p:spPr>
        <p:txBody>
          <a:bodyPr/>
          <a:lstStyle/>
          <a:p>
            <a:pPr algn="r"/>
            <a:r>
              <a:rPr lang="en-US" altLang="en-US" sz="2800"/>
              <a:t>Agriculture</a:t>
            </a:r>
            <a:endParaRPr lang="en-US" altLang="en-US"/>
          </a:p>
        </p:txBody>
      </p:sp>
      <p:sp>
        <p:nvSpPr>
          <p:cNvPr id="49155" name="Text Placeholder 2">
            <a:extLst>
              <a:ext uri="{FF2B5EF4-FFF2-40B4-BE49-F238E27FC236}">
                <a16:creationId xmlns:a16="http://schemas.microsoft.com/office/drawing/2014/main" id="{246B311F-0F58-4555-B1B5-F0568ABF124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9156" name="Content Placeholder 6">
            <a:extLst>
              <a:ext uri="{FF2B5EF4-FFF2-40B4-BE49-F238E27FC236}">
                <a16:creationId xmlns:a16="http://schemas.microsoft.com/office/drawing/2014/main" id="{6A42B2EB-FFF5-4DE1-84DD-80B2FA89C8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1275" y="-242888"/>
            <a:ext cx="9829800" cy="6843713"/>
          </a:xfrm>
        </p:spPr>
      </p:pic>
      <p:sp>
        <p:nvSpPr>
          <p:cNvPr id="49157" name="Slide Number Placeholder 5">
            <a:extLst>
              <a:ext uri="{FF2B5EF4-FFF2-40B4-BE49-F238E27FC236}">
                <a16:creationId xmlns:a16="http://schemas.microsoft.com/office/drawing/2014/main" id="{87908D9F-AF41-421F-A896-CE5DCDCD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683303-0EC8-44F5-8154-8B0B7F56F2E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000"/>
          </a:p>
        </p:txBody>
      </p:sp>
      <p:pic>
        <p:nvPicPr>
          <p:cNvPr id="49158" name="Picture 2">
            <a:extLst>
              <a:ext uri="{FF2B5EF4-FFF2-40B4-BE49-F238E27FC236}">
                <a16:creationId xmlns:a16="http://schemas.microsoft.com/office/drawing/2014/main" id="{D7F07D05-A075-44E8-8282-EFD6F7BA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39" r="67952"/>
          <a:stretch>
            <a:fillRect/>
          </a:stretch>
        </p:blipFill>
        <p:spPr bwMode="auto">
          <a:xfrm>
            <a:off x="8458200" y="4052888"/>
            <a:ext cx="3733800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oter Placeholder 4">
            <a:extLst>
              <a:ext uri="{FF2B5EF4-FFF2-40B4-BE49-F238E27FC236}">
                <a16:creationId xmlns:a16="http://schemas.microsoft.com/office/drawing/2014/main" id="{95D20589-6ADB-48D3-B528-E3D78A19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0179" name="Slide Number Placeholder 5">
            <a:extLst>
              <a:ext uri="{FF2B5EF4-FFF2-40B4-BE49-F238E27FC236}">
                <a16:creationId xmlns:a16="http://schemas.microsoft.com/office/drawing/2014/main" id="{3BE674F7-A13C-4DC9-BFD6-8B0A39A70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719652-F866-4FE0-8509-0E4E76E5A0B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000"/>
          </a:p>
        </p:txBody>
      </p:sp>
      <p:sp>
        <p:nvSpPr>
          <p:cNvPr id="50180" name="Rectangle 2">
            <a:extLst>
              <a:ext uri="{FF2B5EF4-FFF2-40B4-BE49-F238E27FC236}">
                <a16:creationId xmlns:a16="http://schemas.microsoft.com/office/drawing/2014/main" id="{1FFAD4ED-530F-43D0-92A2-06D39569FD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4267200" cy="6858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Climate Factors</a:t>
            </a:r>
          </a:p>
        </p:txBody>
      </p:sp>
      <p:sp>
        <p:nvSpPr>
          <p:cNvPr id="50181" name="Rectangle 3">
            <a:extLst>
              <a:ext uri="{FF2B5EF4-FFF2-40B4-BE49-F238E27FC236}">
                <a16:creationId xmlns:a16="http://schemas.microsoft.com/office/drawing/2014/main" id="{2008C367-36F5-4162-B914-110A8B7C5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990600"/>
            <a:ext cx="8839200" cy="58674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Continentality</a:t>
            </a:r>
            <a:r>
              <a:rPr lang="en-US" altLang="en-US">
                <a:cs typeface="Arial" panose="020B0604020202020204" pitchFamily="34" charset="0"/>
              </a:rPr>
              <a:t> – </a:t>
            </a:r>
            <a:r>
              <a:rPr lang="en-US" altLang="en-US">
                <a:cs typeface="Times New Roman" panose="02020603050405020304" pitchFamily="18" charset="0"/>
              </a:rPr>
              <a:t>Large landmasses at high latitudes</a:t>
            </a:r>
            <a:r>
              <a:rPr lang="en-US" altLang="en-US">
                <a:cs typeface="Arial" panose="020B0604020202020204" pitchFamily="34" charset="0"/>
              </a:rPr>
              <a:t> – </a:t>
            </a:r>
            <a:r>
              <a:rPr lang="en-US" altLang="en-US">
                <a:cs typeface="Times New Roman" panose="02020603050405020304" pitchFamily="18" charset="0"/>
              </a:rPr>
              <a:t>Temperature extremes in the interior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b="1">
                <a:solidFill>
                  <a:srgbClr val="FF0000"/>
                </a:solidFill>
                <a:cs typeface="Times New Roman" panose="02020603050405020304" pitchFamily="18" charset="0"/>
              </a:rPr>
              <a:t>Rain shadow effect</a:t>
            </a:r>
            <a:r>
              <a:rPr lang="en-US" altLang="en-US">
                <a:cs typeface="Times New Roman" panose="02020603050405020304" pitchFamily="18" charset="0"/>
              </a:rPr>
              <a:t> - Precipitation in Eastern North America declines toward the west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Westerlies are intercepted by the coastal ranges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Winds from the Gulf of Mexico lose their moisture as they penetrate the continent</a:t>
            </a:r>
            <a:r>
              <a:rPr lang="en-US" altLang="en-US">
                <a:cs typeface="Arial" panose="020B0604020202020204" pitchFamily="34" charset="0"/>
              </a:rPr>
              <a:t>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The 20 inch isohyet is an important division – particularly agriculturally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Content Placeholder 5">
            <a:extLst>
              <a:ext uri="{FF2B5EF4-FFF2-40B4-BE49-F238E27FC236}">
                <a16:creationId xmlns:a16="http://schemas.microsoft.com/office/drawing/2014/main" id="{94B2990B-4F4E-4915-95C4-5685D99EE1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02463" cy="6858000"/>
          </a:xfrm>
        </p:spPr>
      </p:pic>
      <p:sp>
        <p:nvSpPr>
          <p:cNvPr id="51203" name="Title 1">
            <a:extLst>
              <a:ext uri="{FF2B5EF4-FFF2-40B4-BE49-F238E27FC236}">
                <a16:creationId xmlns:a16="http://schemas.microsoft.com/office/drawing/2014/main" id="{5A45C6A0-0AC0-42FB-9D18-81AF8FEB4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24400" y="1066800"/>
            <a:ext cx="7467600" cy="457200"/>
          </a:xfrm>
        </p:spPr>
        <p:txBody>
          <a:bodyPr/>
          <a:lstStyle/>
          <a:p>
            <a:r>
              <a:rPr lang="en-US" altLang="en-US" sz="3600"/>
              <a:t>Regions from the Textbook</a:t>
            </a:r>
          </a:p>
        </p:txBody>
      </p:sp>
      <p:sp>
        <p:nvSpPr>
          <p:cNvPr id="51204" name="Slide Number Placeholder 4">
            <a:extLst>
              <a:ext uri="{FF2B5EF4-FFF2-40B4-BE49-F238E27FC236}">
                <a16:creationId xmlns:a16="http://schemas.microsoft.com/office/drawing/2014/main" id="{29E66AE9-208E-4F6B-BAFD-F096A81B6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2D53F47-DBC1-4D3C-91FD-D814A504268E}" type="slidenum">
              <a:rPr lang="en-US" altLang="en-US" smtClean="0"/>
              <a:pPr/>
              <a:t>49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EEF15-E24C-4E58-823E-6EBE0CBA573A}"/>
              </a:ext>
            </a:extLst>
          </p:cNvPr>
          <p:cNvSpPr txBox="1"/>
          <p:nvPr/>
        </p:nvSpPr>
        <p:spPr>
          <a:xfrm>
            <a:off x="7138988" y="1828800"/>
            <a:ext cx="4521200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Determining factors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Economic base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Culture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Climate &amp; physiography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/>
              <a:t>Core Area Characteristics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Contains political capitals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Contains Heavy Industrial base of both countries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Contains the major financial center (New York) of North America &amp; the world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Contains an excellent water &amp;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Transportation systems of North America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3">
            <a:extLst>
              <a:ext uri="{FF2B5EF4-FFF2-40B4-BE49-F238E27FC236}">
                <a16:creationId xmlns:a16="http://schemas.microsoft.com/office/drawing/2014/main" id="{A8563F25-FE01-4A2D-A417-19AEFBE0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195" name="Slide Number Placeholder 4">
            <a:extLst>
              <a:ext uri="{FF2B5EF4-FFF2-40B4-BE49-F238E27FC236}">
                <a16:creationId xmlns:a16="http://schemas.microsoft.com/office/drawing/2014/main" id="{B9D039D5-23D6-44FB-BFFA-BE34F91D4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89233C-CAD0-4EA0-8255-F79D87B5418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/>
          </a:p>
        </p:txBody>
      </p:sp>
      <p:pic>
        <p:nvPicPr>
          <p:cNvPr id="8196" name="Picture 2" descr="FG03_01">
            <a:extLst>
              <a:ext uri="{FF2B5EF4-FFF2-40B4-BE49-F238E27FC236}">
                <a16:creationId xmlns:a16="http://schemas.microsoft.com/office/drawing/2014/main" id="{E33CC53E-EAA9-4D20-B206-84C84DDB2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0"/>
            <a:ext cx="94091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1C201-CCF6-49C5-BD85-DAA045D9B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41425"/>
            <a:ext cx="5383213" cy="4321175"/>
          </a:xfrm>
        </p:spPr>
        <p:txBody>
          <a:bodyPr/>
          <a:lstStyle/>
          <a:p>
            <a:pPr>
              <a:defRPr/>
            </a:pPr>
            <a:r>
              <a:rPr lang="en-US" dirty="0"/>
              <a:t>Physical Regions within the north American realm</a:t>
            </a:r>
            <a:br>
              <a:rPr lang="en-US" dirty="0"/>
            </a:br>
            <a:br>
              <a:rPr lang="en-US" dirty="0"/>
            </a:br>
            <a:r>
              <a:rPr lang="en-US" sz="2800" dirty="0"/>
              <a:t>Brief descriptions and illustrations follow</a:t>
            </a:r>
            <a:endParaRPr lang="en-US" dirty="0"/>
          </a:p>
        </p:txBody>
      </p:sp>
      <p:sp>
        <p:nvSpPr>
          <p:cNvPr id="52227" name="Slide Number Placeholder 4">
            <a:extLst>
              <a:ext uri="{FF2B5EF4-FFF2-40B4-BE49-F238E27FC236}">
                <a16:creationId xmlns:a16="http://schemas.microsoft.com/office/drawing/2014/main" id="{A88FADB8-F128-4403-93E4-AC8438AA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289EC5-ACDD-4D90-9FB3-76DF3315A1C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1000"/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id="{ECCE57E1-E217-4B9F-8F6C-7E8F45B19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3" y="0"/>
            <a:ext cx="6370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oter Placeholder 4">
            <a:extLst>
              <a:ext uri="{FF2B5EF4-FFF2-40B4-BE49-F238E27FC236}">
                <a16:creationId xmlns:a16="http://schemas.microsoft.com/office/drawing/2014/main" id="{1C4DDE98-5551-4F93-A5D8-B15FDE46A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3251" name="Slide Number Placeholder 5">
            <a:extLst>
              <a:ext uri="{FF2B5EF4-FFF2-40B4-BE49-F238E27FC236}">
                <a16:creationId xmlns:a16="http://schemas.microsoft.com/office/drawing/2014/main" id="{C8E76D85-B84E-4F5A-ABF0-D3A229D4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88089E-D29E-4284-BA45-E4BC550FFF4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000"/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441C85FF-5613-4DA5-AF31-4B23806C1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400">
                <a:latin typeface="Arial" panose="020B0604020202020204" pitchFamily="34" charset="0"/>
                <a:cs typeface="Arial" panose="020B0604020202020204" pitchFamily="34" charset="0"/>
              </a:rPr>
              <a:t>Gulf-Atlantic Coastal Plain &amp; Piedmont</a:t>
            </a: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4B4B2ECC-FBA6-4F4D-9023-A61CCECD8C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8305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b="1">
                <a:cs typeface="Arial" panose="020B0604020202020204" pitchFamily="34" charset="0"/>
              </a:rPr>
              <a:t>Gulf-Atlantic Coastal Plain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panose="020B0604020202020204" pitchFamily="34" charset="0"/>
              </a:rPr>
              <a:t>Drained by many short rivers which flow from the interior to the coast</a:t>
            </a:r>
            <a:r>
              <a:rPr lang="en-US" altLang="en-US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Arial" panose="020B0604020202020204" pitchFamily="34" charset="0"/>
              </a:rPr>
              <a:t>Would be most affected by rising sea levels from global warming</a:t>
            </a:r>
            <a:r>
              <a:rPr lang="en-US" altLang="en-US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/>
              <a:t>Piedmont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>
                <a:cs typeface="Times New Roman" panose="02020603050405020304" pitchFamily="18" charset="0"/>
              </a:rPr>
              <a:t>Foothills to the east of the Appalachian highlands</a:t>
            </a:r>
            <a:r>
              <a:rPr lang="en-US" altLang="en-US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Early settlements often were made at the fall line to take advantage of water power &amp; because it was a break-in-bulk point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2">
            <a:extLst>
              <a:ext uri="{FF2B5EF4-FFF2-40B4-BE49-F238E27FC236}">
                <a16:creationId xmlns:a16="http://schemas.microsoft.com/office/drawing/2014/main" id="{4B73C2CC-E47F-45CB-9850-9AE07B83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0FD7AEBB-7797-48B7-914A-3015A961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3B44A5-1CC9-4093-A444-49D22B0E297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000"/>
          </a:p>
        </p:txBody>
      </p:sp>
      <p:sp>
        <p:nvSpPr>
          <p:cNvPr id="54276" name="Rectangle 2">
            <a:extLst>
              <a:ext uri="{FF2B5EF4-FFF2-40B4-BE49-F238E27FC236}">
                <a16:creationId xmlns:a16="http://schemas.microsoft.com/office/drawing/2014/main" id="{895F48D8-E4FD-4DB4-A193-D61DABC24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441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Arial Black" panose="020B0A04020102020204" pitchFamily="34" charset="0"/>
              </a:rPr>
              <a:t>Gulf Coast &amp; Piedmont</a:t>
            </a:r>
            <a:r>
              <a:rPr lang="en-US" altLang="en-US" sz="4000">
                <a:solidFill>
                  <a:schemeClr val="tx2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54277" name="Picture 3" descr="appalachia rampers digging ramps (wild leeks) for stew">
            <a:extLst>
              <a:ext uri="{FF2B5EF4-FFF2-40B4-BE49-F238E27FC236}">
                <a16:creationId xmlns:a16="http://schemas.microsoft.com/office/drawing/2014/main" id="{0FE2EFC9-3AEE-4126-8460-1CC38C39E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7155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 descr="gulf coast texas quintana beach">
            <a:extLst>
              <a:ext uri="{FF2B5EF4-FFF2-40B4-BE49-F238E27FC236}">
                <a16:creationId xmlns:a16="http://schemas.microsoft.com/office/drawing/2014/main" id="{EC2E6FEE-5E9B-4979-BBBD-7547AF07D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05250"/>
            <a:ext cx="4876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5" descr="coastal plain south carolina 3">
            <a:extLst>
              <a:ext uri="{FF2B5EF4-FFF2-40B4-BE49-F238E27FC236}">
                <a16:creationId xmlns:a16="http://schemas.microsoft.com/office/drawing/2014/main" id="{C87BE94C-FD69-41D6-BEF5-A654C3BAF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1905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6" descr="piedmont n carolina">
            <a:extLst>
              <a:ext uri="{FF2B5EF4-FFF2-40B4-BE49-F238E27FC236}">
                <a16:creationId xmlns:a16="http://schemas.microsoft.com/office/drawing/2014/main" id="{97E75739-3CD8-420A-AD11-734554130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3025"/>
            <a:ext cx="4191000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6">
            <a:extLst>
              <a:ext uri="{FF2B5EF4-FFF2-40B4-BE49-F238E27FC236}">
                <a16:creationId xmlns:a16="http://schemas.microsoft.com/office/drawing/2014/main" id="{7F17D6A5-A8D8-4C0B-BCE3-32041D2C5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5299" name="Slide Number Placeholder 7">
            <a:extLst>
              <a:ext uri="{FF2B5EF4-FFF2-40B4-BE49-F238E27FC236}">
                <a16:creationId xmlns:a16="http://schemas.microsoft.com/office/drawing/2014/main" id="{34AD17C2-A4C5-446D-8753-31051A36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5CC4A4A-73CF-4DD6-844B-8DEB5D4E928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000"/>
          </a:p>
        </p:txBody>
      </p:sp>
      <p:sp>
        <p:nvSpPr>
          <p:cNvPr id="55300" name="Rectangle 2">
            <a:extLst>
              <a:ext uri="{FF2B5EF4-FFF2-40B4-BE49-F238E27FC236}">
                <a16:creationId xmlns:a16="http://schemas.microsoft.com/office/drawing/2014/main" id="{27A93C88-780A-4AAA-A844-0C72C6EC94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Appalachian </a:t>
            </a:r>
            <a:r>
              <a:rPr lang="en-US" altLang="en-US" sz="2000" b="1"/>
              <a:t>&amp;</a:t>
            </a:r>
            <a:r>
              <a:rPr lang="en-US" altLang="en-US" sz="2800" b="1"/>
              <a:t> </a:t>
            </a:r>
            <a:r>
              <a:rPr lang="en-US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Interior Highlands</a:t>
            </a:r>
          </a:p>
        </p:txBody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16AB8BBB-3D58-4E27-A409-63A57712FC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838200"/>
            <a:ext cx="8305800" cy="27432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Appalachian Highlands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Low, old mountain range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No major impediment to transportation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Resource area – coal, iron ore etc.</a:t>
            </a:r>
            <a:r>
              <a:rPr lang="en-US" altLang="en-US" sz="2400"/>
              <a:t> </a:t>
            </a:r>
          </a:p>
          <a:p>
            <a:pPr eaLnBrk="1" hangingPunct="1"/>
            <a:r>
              <a:rPr lang="en-US" altLang="en-US" sz="2800" b="1"/>
              <a:t>Interior Highlands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A dissected plateau</a:t>
            </a:r>
            <a:r>
              <a:rPr lang="en-US" altLang="en-US" sz="2400"/>
              <a:t> k</a:t>
            </a:r>
            <a:r>
              <a:rPr lang="en-US" altLang="en-US" sz="2400">
                <a:cs typeface="Times New Roman" panose="02020603050405020304" pitchFamily="18" charset="0"/>
              </a:rPr>
              <a:t>nown as the Ozarks</a:t>
            </a:r>
            <a:r>
              <a:rPr lang="en-US" altLang="en-US" sz="2400"/>
              <a:t> </a:t>
            </a:r>
          </a:p>
        </p:txBody>
      </p:sp>
      <p:pic>
        <p:nvPicPr>
          <p:cNvPr id="55302" name="Picture 4" descr="BlueRidge Parkway2">
            <a:extLst>
              <a:ext uri="{FF2B5EF4-FFF2-40B4-BE49-F238E27FC236}">
                <a16:creationId xmlns:a16="http://schemas.microsoft.com/office/drawing/2014/main" id="{D384CB68-9302-4810-8F21-7C869DDBE22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733800"/>
            <a:ext cx="38100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5303" name="Picture 5" descr="table rock mountain south carolina 1">
            <a:extLst>
              <a:ext uri="{FF2B5EF4-FFF2-40B4-BE49-F238E27FC236}">
                <a16:creationId xmlns:a16="http://schemas.microsoft.com/office/drawing/2014/main" id="{B2586F4B-BC63-4E10-A4BF-62B55156FFA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733800"/>
            <a:ext cx="4305300" cy="287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oter Placeholder 4">
            <a:extLst>
              <a:ext uri="{FF2B5EF4-FFF2-40B4-BE49-F238E27FC236}">
                <a16:creationId xmlns:a16="http://schemas.microsoft.com/office/drawing/2014/main" id="{2F6A1D9C-9397-4FAD-9CA2-DDE27F806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6323" name="Slide Number Placeholder 5">
            <a:extLst>
              <a:ext uri="{FF2B5EF4-FFF2-40B4-BE49-F238E27FC236}">
                <a16:creationId xmlns:a16="http://schemas.microsoft.com/office/drawing/2014/main" id="{BA55F968-F042-4C85-9FA2-8ADA9EFE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56302D-2355-4B1B-87C1-D8A168B099A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1000"/>
          </a:p>
        </p:txBody>
      </p:sp>
      <p:sp>
        <p:nvSpPr>
          <p:cNvPr id="56324" name="Rectangle 2">
            <a:extLst>
              <a:ext uri="{FF2B5EF4-FFF2-40B4-BE49-F238E27FC236}">
                <a16:creationId xmlns:a16="http://schemas.microsoft.com/office/drawing/2014/main" id="{17BF9210-E9F9-49EE-9FFC-5EC765DEFB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8763000" cy="9144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Interior Lowlands &amp; </a:t>
            </a:r>
            <a:br>
              <a:rPr lang="en-US" altLang="en-US" sz="2800" b="1"/>
            </a:br>
            <a:r>
              <a:rPr lang="en-US" altLang="en-US" sz="2800" b="1"/>
              <a:t>Canadian Shield &amp; Arctic Coastal Plain</a:t>
            </a:r>
          </a:p>
        </p:txBody>
      </p:sp>
      <p:sp>
        <p:nvSpPr>
          <p:cNvPr id="56325" name="Rectangle 3">
            <a:extLst>
              <a:ext uri="{FF2B5EF4-FFF2-40B4-BE49-F238E27FC236}">
                <a16:creationId xmlns:a16="http://schemas.microsoft.com/office/drawing/2014/main" id="{1C25C767-2E4E-4381-BC50-C61E3AAC53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447800"/>
            <a:ext cx="8763000" cy="50292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Interior Lowlands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Much of the best agricultural land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Parent material for the soil for much of the area is glacial till</a:t>
            </a:r>
            <a:r>
              <a:rPr lang="en-US" altLang="en-US" sz="2400"/>
              <a:t> </a:t>
            </a:r>
          </a:p>
          <a:p>
            <a:pPr eaLnBrk="1" hangingPunct="1"/>
            <a:r>
              <a:rPr lang="en-US" altLang="en-US" sz="2800" b="1"/>
              <a:t>Canadian Shield (encircles Hudson Bay)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The oldest rocks in North America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The “core” of the North American continent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Very thin soil – developed after the last glacial advance</a:t>
            </a:r>
            <a:r>
              <a:rPr lang="en-US" altLang="en-US" sz="2400"/>
              <a:t> </a:t>
            </a:r>
          </a:p>
          <a:p>
            <a:pPr eaLnBrk="1" hangingPunct="1"/>
            <a:r>
              <a:rPr lang="en-US" altLang="en-US" sz="2800" b="1"/>
              <a:t>Arctic coastal Plain (south coast Hudson Bay)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Cold area – difficult to develop</a:t>
            </a:r>
          </a:p>
          <a:p>
            <a:pPr lvl="1" eaLnBrk="1" hangingPunct="1"/>
            <a:r>
              <a:rPr lang="en-US" altLang="en-US" sz="2400"/>
              <a:t>Permafrost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Footer Placeholder 2">
            <a:extLst>
              <a:ext uri="{FF2B5EF4-FFF2-40B4-BE49-F238E27FC236}">
                <a16:creationId xmlns:a16="http://schemas.microsoft.com/office/drawing/2014/main" id="{EFB7DB6A-8FE1-424C-87E9-B94F1BDF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8ADA6C52-DF83-4B4D-8BFF-8861B8F37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E07E2A-0DA6-4012-ADA5-C63E2AEC072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000"/>
          </a:p>
        </p:txBody>
      </p:sp>
      <p:sp>
        <p:nvSpPr>
          <p:cNvPr id="57348" name="Rectangle 2">
            <a:extLst>
              <a:ext uri="{FF2B5EF4-FFF2-40B4-BE49-F238E27FC236}">
                <a16:creationId xmlns:a16="http://schemas.microsoft.com/office/drawing/2014/main" id="{B4A02E23-AED6-4F50-830D-3D6ECCA6D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822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tx2"/>
                </a:solidFill>
                <a:latin typeface="Arial Black" panose="020B0A04020102020204" pitchFamily="34" charset="0"/>
              </a:rPr>
              <a:t>Interior Lowlands</a:t>
            </a:r>
          </a:p>
        </p:txBody>
      </p:sp>
      <p:pic>
        <p:nvPicPr>
          <p:cNvPr id="57349" name="Picture 3" descr="iowa angus farm">
            <a:extLst>
              <a:ext uri="{FF2B5EF4-FFF2-40B4-BE49-F238E27FC236}">
                <a16:creationId xmlns:a16="http://schemas.microsoft.com/office/drawing/2014/main" id="{899916EB-D4FB-4046-A244-FE592904A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86175"/>
            <a:ext cx="47244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 descr="iowa plains">
            <a:extLst>
              <a:ext uri="{FF2B5EF4-FFF2-40B4-BE49-F238E27FC236}">
                <a16:creationId xmlns:a16="http://schemas.microsoft.com/office/drawing/2014/main" id="{B305F2A0-6B37-4BBB-82E6-0AE66E500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6013"/>
            <a:ext cx="44196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5" descr="alaska on way to Seward">
            <a:extLst>
              <a:ext uri="{FF2B5EF4-FFF2-40B4-BE49-F238E27FC236}">
                <a16:creationId xmlns:a16="http://schemas.microsoft.com/office/drawing/2014/main" id="{EAF05385-53FF-4A03-8242-3F7ECB2A9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4572000" cy="303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6" descr="Canada - northern winter">
            <a:extLst>
              <a:ext uri="{FF2B5EF4-FFF2-40B4-BE49-F238E27FC236}">
                <a16:creationId xmlns:a16="http://schemas.microsoft.com/office/drawing/2014/main" id="{6809E667-84B5-45BE-862A-4DDE93431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14400"/>
            <a:ext cx="4572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4">
            <a:extLst>
              <a:ext uri="{FF2B5EF4-FFF2-40B4-BE49-F238E27FC236}">
                <a16:creationId xmlns:a16="http://schemas.microsoft.com/office/drawing/2014/main" id="{CA8205CD-9A76-4E6A-9B6D-A26F7A6A6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8371" name="Slide Number Placeholder 5">
            <a:extLst>
              <a:ext uri="{FF2B5EF4-FFF2-40B4-BE49-F238E27FC236}">
                <a16:creationId xmlns:a16="http://schemas.microsoft.com/office/drawing/2014/main" id="{651EDAF3-72C5-488B-AB00-7AAC5444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E973B8-07FB-41DA-A62A-448CED5BBE7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US" sz="1000"/>
          </a:p>
        </p:txBody>
      </p:sp>
      <p:sp>
        <p:nvSpPr>
          <p:cNvPr id="58372" name="Rectangle 2">
            <a:extLst>
              <a:ext uri="{FF2B5EF4-FFF2-40B4-BE49-F238E27FC236}">
                <a16:creationId xmlns:a16="http://schemas.microsoft.com/office/drawing/2014/main" id="{C5B435E0-2590-4A68-B74A-AC6D3FF7B1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89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Great Plains</a:t>
            </a:r>
            <a:r>
              <a:rPr lang="en-US" altLang="en-US" sz="3200" b="1"/>
              <a:t> </a:t>
            </a:r>
            <a:r>
              <a:rPr lang="en-US" altLang="en-US" sz="2800" b="1"/>
              <a:t>&amp;</a:t>
            </a:r>
            <a:r>
              <a:rPr lang="en-US" altLang="en-US" sz="3200" b="1"/>
              <a:t> 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Rocky Mountains</a:t>
            </a:r>
          </a:p>
        </p:txBody>
      </p:sp>
      <p:sp>
        <p:nvSpPr>
          <p:cNvPr id="58373" name="Rectangle 3">
            <a:extLst>
              <a:ext uri="{FF2B5EF4-FFF2-40B4-BE49-F238E27FC236}">
                <a16:creationId xmlns:a16="http://schemas.microsoft.com/office/drawing/2014/main" id="{C94D2333-8552-4561-B2CF-61E98B9B7D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371600"/>
            <a:ext cx="8991600" cy="5257800"/>
          </a:xfrm>
        </p:spPr>
        <p:txBody>
          <a:bodyPr/>
          <a:lstStyle/>
          <a:p>
            <a:pPr eaLnBrk="1" hangingPunct="1"/>
            <a:r>
              <a:rPr lang="en-US" altLang="en-US" b="1"/>
              <a:t>Great Plains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Semi-arid area</a:t>
            </a:r>
            <a:r>
              <a:rPr lang="en-US" altLang="en-US"/>
              <a:t> – gets drier from east to west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Wheat growing areas of U.S. and Canada</a:t>
            </a:r>
            <a:r>
              <a:rPr lang="en-US" altLang="en-US"/>
              <a:t> </a:t>
            </a:r>
          </a:p>
          <a:p>
            <a:pPr eaLnBrk="1" hangingPunct="1"/>
            <a:r>
              <a:rPr lang="en-US" altLang="en-US" b="1"/>
              <a:t>Rocky Mountains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North-South orientation</a:t>
            </a:r>
            <a:r>
              <a:rPr lang="en-US" altLang="en-US"/>
              <a:t> affects climate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Storehouse of many minerals</a:t>
            </a:r>
            <a:r>
              <a:rPr lang="en-US" altLang="en-US"/>
              <a:t> </a:t>
            </a:r>
          </a:p>
          <a:p>
            <a:pPr lvl="1" eaLnBrk="1" hangingPunct="1"/>
            <a:r>
              <a:rPr lang="en-US" altLang="en-US"/>
              <a:t>Lumbering &amp; winter-sport tourism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Younger mountains than Appalachians, therefore more of an impediment to transportation.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ooter Placeholder 2">
            <a:extLst>
              <a:ext uri="{FF2B5EF4-FFF2-40B4-BE49-F238E27FC236}">
                <a16:creationId xmlns:a16="http://schemas.microsoft.com/office/drawing/2014/main" id="{9AD3110A-7A6F-409A-B240-8B544F732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630F6B65-2058-4FA4-9D15-A294CA212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EF8AF6-66DD-4102-8D5A-221ABC1D48B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US" sz="1000"/>
          </a:p>
        </p:txBody>
      </p:sp>
      <p:pic>
        <p:nvPicPr>
          <p:cNvPr id="59396" name="Picture 2" descr="Canada - canadian rockies &amp; boreal forest">
            <a:extLst>
              <a:ext uri="{FF2B5EF4-FFF2-40B4-BE49-F238E27FC236}">
                <a16:creationId xmlns:a16="http://schemas.microsoft.com/office/drawing/2014/main" id="{6C774977-416C-488B-A241-8699AF104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46482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banffPan01s">
            <a:extLst>
              <a:ext uri="{FF2B5EF4-FFF2-40B4-BE49-F238E27FC236}">
                <a16:creationId xmlns:a16="http://schemas.microsoft.com/office/drawing/2014/main" id="{EF144854-57E8-45A2-BBFD-575F65FD3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0"/>
            <a:ext cx="914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 descr="Canada - prarie provinces">
            <a:extLst>
              <a:ext uri="{FF2B5EF4-FFF2-40B4-BE49-F238E27FC236}">
                <a16:creationId xmlns:a16="http://schemas.microsoft.com/office/drawing/2014/main" id="{93599A86-99D0-4579-9A97-903D376A5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14400"/>
            <a:ext cx="4495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Rectangle 5">
            <a:extLst>
              <a:ext uri="{FF2B5EF4-FFF2-40B4-BE49-F238E27FC236}">
                <a16:creationId xmlns:a16="http://schemas.microsoft.com/office/drawing/2014/main" id="{779A0977-E337-47E5-8BC6-CFB0EFA93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267200"/>
            <a:ext cx="7262813" cy="35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accent1"/>
                </a:solidFill>
                <a:latin typeface="Arial Black" panose="020B0A04020102020204" pitchFamily="34" charset="0"/>
              </a:rPr>
              <a:t>Rockies &amp; Great Plains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Footer Placeholder 4">
            <a:extLst>
              <a:ext uri="{FF2B5EF4-FFF2-40B4-BE49-F238E27FC236}">
                <a16:creationId xmlns:a16="http://schemas.microsoft.com/office/drawing/2014/main" id="{8DFA9599-BA59-4893-A199-F08881E92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0419" name="Slide Number Placeholder 5">
            <a:extLst>
              <a:ext uri="{FF2B5EF4-FFF2-40B4-BE49-F238E27FC236}">
                <a16:creationId xmlns:a16="http://schemas.microsoft.com/office/drawing/2014/main" id="{A96FF8B8-D1B5-476D-8DFF-CD8C6E31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8132DA-AA7E-45A3-8E9A-16AD4C02944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US" sz="1000"/>
          </a:p>
        </p:txBody>
      </p:sp>
      <p:sp>
        <p:nvSpPr>
          <p:cNvPr id="60420" name="Rectangle 2">
            <a:extLst>
              <a:ext uri="{FF2B5EF4-FFF2-40B4-BE49-F238E27FC236}">
                <a16:creationId xmlns:a16="http://schemas.microsoft.com/office/drawing/2014/main" id="{B864F3B2-962E-4607-8D57-DE0FEA42F9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Intermontane Basins –  </a:t>
            </a:r>
            <a:b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Plateaus</a:t>
            </a:r>
            <a:r>
              <a:rPr lang="en-US" altLang="en-US" sz="3200" b="1"/>
              <a:t> </a:t>
            </a:r>
            <a:r>
              <a:rPr lang="en-US" altLang="en-US" sz="2800" b="1"/>
              <a:t>&amp;</a:t>
            </a:r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Pacific Mountains and Valleys</a:t>
            </a:r>
          </a:p>
        </p:txBody>
      </p:sp>
      <p:sp>
        <p:nvSpPr>
          <p:cNvPr id="60421" name="Rectangle 3">
            <a:extLst>
              <a:ext uri="{FF2B5EF4-FFF2-40B4-BE49-F238E27FC236}">
                <a16:creationId xmlns:a16="http://schemas.microsoft.com/office/drawing/2014/main" id="{AAECEE31-BC0B-429B-B122-389458F185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447800"/>
            <a:ext cx="8382000" cy="48768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Intermontane Basins &amp; Plateaus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Rather dry area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North/south oriented</a:t>
            </a:r>
            <a:r>
              <a:rPr lang="en-US" altLang="en-US" sz="2400"/>
              <a:t> – </a:t>
            </a:r>
            <a:r>
              <a:rPr lang="en-US" altLang="en-US" sz="2400">
                <a:cs typeface="Times New Roman" panose="02020603050405020304" pitchFamily="18" charset="0"/>
              </a:rPr>
              <a:t>Between the Rockies and Sierra Nevada/Cascade ranges</a:t>
            </a:r>
            <a:r>
              <a:rPr lang="en-US" altLang="en-US" sz="2400"/>
              <a:t> </a:t>
            </a:r>
          </a:p>
          <a:p>
            <a:pPr eaLnBrk="1" hangingPunct="1"/>
            <a:r>
              <a:rPr lang="en-US" altLang="en-US" sz="2800" b="1"/>
              <a:t>Pacific Mountains and Valleys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First interruption of westerly winds</a:t>
            </a:r>
            <a:r>
              <a:rPr lang="en-US" altLang="en-US" sz="2400"/>
              <a:t> (orographic precipitation) – north-south orientation</a:t>
            </a:r>
          </a:p>
          <a:p>
            <a:pPr lvl="1" eaLnBrk="1" hangingPunct="1"/>
            <a:r>
              <a:rPr lang="en-US" altLang="en-US" sz="2400">
                <a:cs typeface="Times New Roman" panose="02020603050405020304" pitchFamily="18" charset="0"/>
              </a:rPr>
              <a:t>Three large, useful valleys</a:t>
            </a:r>
            <a:r>
              <a:rPr lang="en-US" altLang="en-US" sz="2400"/>
              <a:t> </a:t>
            </a:r>
          </a:p>
          <a:p>
            <a:pPr lvl="2" eaLnBrk="1" hangingPunct="1"/>
            <a:r>
              <a:rPr lang="en-US" altLang="en-US" sz="2000">
                <a:cs typeface="Times New Roman" panose="02020603050405020304" pitchFamily="18" charset="0"/>
              </a:rPr>
              <a:t>California’s Central Valley</a:t>
            </a:r>
            <a:r>
              <a:rPr lang="en-US" altLang="en-US" sz="2000"/>
              <a:t> </a:t>
            </a:r>
          </a:p>
          <a:p>
            <a:pPr lvl="2" eaLnBrk="1" hangingPunct="1"/>
            <a:r>
              <a:rPr lang="en-US" altLang="en-US" sz="2000">
                <a:cs typeface="Times New Roman" panose="02020603050405020304" pitchFamily="18" charset="0"/>
              </a:rPr>
              <a:t>Cowlitz-Puget Sound lowland of Washington and Oregon</a:t>
            </a:r>
            <a:r>
              <a:rPr lang="en-US" altLang="en-US" sz="2000"/>
              <a:t> </a:t>
            </a:r>
          </a:p>
          <a:p>
            <a:pPr lvl="2" eaLnBrk="1" hangingPunct="1"/>
            <a:r>
              <a:rPr lang="en-US" altLang="en-US" sz="2000">
                <a:cs typeface="Times New Roman" panose="02020603050405020304" pitchFamily="18" charset="0"/>
              </a:rPr>
              <a:t>Lower Fraser Valley in British Columbia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Footer Placeholder 3">
            <a:extLst>
              <a:ext uri="{FF2B5EF4-FFF2-40B4-BE49-F238E27FC236}">
                <a16:creationId xmlns:a16="http://schemas.microsoft.com/office/drawing/2014/main" id="{8166E06C-FFD2-4DF1-9570-490AA4E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1443" name="Slide Number Placeholder 4">
            <a:extLst>
              <a:ext uri="{FF2B5EF4-FFF2-40B4-BE49-F238E27FC236}">
                <a16:creationId xmlns:a16="http://schemas.microsoft.com/office/drawing/2014/main" id="{FAA29A88-377C-4EC8-8FAD-7C12249D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A26588-91B8-4599-8659-0204F0FC671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US" sz="1000"/>
          </a:p>
        </p:txBody>
      </p:sp>
      <p:sp>
        <p:nvSpPr>
          <p:cNvPr id="61444" name="Rectangle 2">
            <a:extLst>
              <a:ext uri="{FF2B5EF4-FFF2-40B4-BE49-F238E27FC236}">
                <a16:creationId xmlns:a16="http://schemas.microsoft.com/office/drawing/2014/main" id="{B14A9962-940E-4AFF-96CB-E7370D998A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4495800" cy="5334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Tahoma" panose="020B0604030504040204" pitchFamily="34" charset="0"/>
              </a:rPr>
              <a:t>Intermontane</a:t>
            </a:r>
          </a:p>
        </p:txBody>
      </p:sp>
      <p:pic>
        <p:nvPicPr>
          <p:cNvPr id="61445" name="Picture 3" descr="Colorado - dry areas">
            <a:extLst>
              <a:ext uri="{FF2B5EF4-FFF2-40B4-BE49-F238E27FC236}">
                <a16:creationId xmlns:a16="http://schemas.microsoft.com/office/drawing/2014/main" id="{925F12E7-52B0-48E5-9EF8-9DE59612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82600"/>
            <a:ext cx="4419600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4" descr="Colorado rural summer">
            <a:extLst>
              <a:ext uri="{FF2B5EF4-FFF2-40B4-BE49-F238E27FC236}">
                <a16:creationId xmlns:a16="http://schemas.microsoft.com/office/drawing/2014/main" id="{8EA83A1F-D5F8-42BF-A37A-D05FA55E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34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5" descr="near treeline in mts of Colorado">
            <a:extLst>
              <a:ext uri="{FF2B5EF4-FFF2-40B4-BE49-F238E27FC236}">
                <a16:creationId xmlns:a16="http://schemas.microsoft.com/office/drawing/2014/main" id="{C5FBC159-A0D3-4E39-B66B-433C153FC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47244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6" descr="p">
            <a:extLst>
              <a:ext uri="{FF2B5EF4-FFF2-40B4-BE49-F238E27FC236}">
                <a16:creationId xmlns:a16="http://schemas.microsoft.com/office/drawing/2014/main" id="{1FFAA9E4-E371-4A0F-9239-83176177E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1E157944-F073-4FCF-A58F-A8EDF713D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219" name="Slide Number Placeholder 3">
            <a:extLst>
              <a:ext uri="{FF2B5EF4-FFF2-40B4-BE49-F238E27FC236}">
                <a16:creationId xmlns:a16="http://schemas.microsoft.com/office/drawing/2014/main" id="{05CF1E14-FFF8-4302-B0E9-80734CD9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179C32-997C-4765-826D-057176F534D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/>
          </a:p>
        </p:txBody>
      </p:sp>
      <p:pic>
        <p:nvPicPr>
          <p:cNvPr id="9220" name="Picture 4">
            <a:extLst>
              <a:ext uri="{FF2B5EF4-FFF2-40B4-BE49-F238E27FC236}">
                <a16:creationId xmlns:a16="http://schemas.microsoft.com/office/drawing/2014/main" id="{A536B3DD-A1C2-40B8-887F-645B8A00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86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Footer Placeholder 4">
            <a:extLst>
              <a:ext uri="{FF2B5EF4-FFF2-40B4-BE49-F238E27FC236}">
                <a16:creationId xmlns:a16="http://schemas.microsoft.com/office/drawing/2014/main" id="{E6F8F579-6996-44DD-8925-D91267E3A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2467" name="Slide Number Placeholder 5">
            <a:extLst>
              <a:ext uri="{FF2B5EF4-FFF2-40B4-BE49-F238E27FC236}">
                <a16:creationId xmlns:a16="http://schemas.microsoft.com/office/drawing/2014/main" id="{BA67E74E-9FF8-4937-9CC0-689188708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BCDC30-713F-42D9-91E6-6ED02E82BAE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US" sz="1000"/>
          </a:p>
        </p:txBody>
      </p:sp>
      <p:sp>
        <p:nvSpPr>
          <p:cNvPr id="62468" name="Rectangle 2">
            <a:extLst>
              <a:ext uri="{FF2B5EF4-FFF2-40B4-BE49-F238E27FC236}">
                <a16:creationId xmlns:a16="http://schemas.microsoft.com/office/drawing/2014/main" id="{9E37BECF-C03A-4742-9657-D978F5FAF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4419600" cy="10668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A Threatened Life of Plenty</a:t>
            </a:r>
          </a:p>
        </p:txBody>
      </p:sp>
      <p:sp>
        <p:nvSpPr>
          <p:cNvPr id="62469" name="Rectangle 3">
            <a:extLst>
              <a:ext uri="{FF2B5EF4-FFF2-40B4-BE49-F238E27FC236}">
                <a16:creationId xmlns:a16="http://schemas.microsoft.com/office/drawing/2014/main" id="{B9328C09-82EC-4040-8021-F3450053A8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1524000"/>
            <a:ext cx="9144000" cy="53340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The Costs of Human Modification</a:t>
            </a:r>
          </a:p>
          <a:p>
            <a:pPr lvl="2" eaLnBrk="1" hangingPunct="1"/>
            <a:r>
              <a:rPr lang="en-US" altLang="en-US"/>
              <a:t>Increasing population and expanding agriculture are changing North America</a:t>
            </a:r>
          </a:p>
          <a:p>
            <a:pPr lvl="1" eaLnBrk="1" hangingPunct="1"/>
            <a:r>
              <a:rPr lang="en-US" altLang="en-US" b="1"/>
              <a:t>Transforming Soils and Vegetation</a:t>
            </a:r>
          </a:p>
          <a:p>
            <a:pPr lvl="2" eaLnBrk="1" hangingPunct="1"/>
            <a:r>
              <a:rPr lang="en-US" altLang="en-US"/>
              <a:t>Europeans brought new species (ex.: wheat, cattle, horses – one side of the Columbian Exchange)</a:t>
            </a:r>
          </a:p>
          <a:p>
            <a:pPr lvl="2" eaLnBrk="1" hangingPunct="1"/>
            <a:r>
              <a:rPr lang="en-US" altLang="en-US"/>
              <a:t>Settlers cut millions of acres of forest, replaced grasslands with non-native grain and forage crops </a:t>
            </a:r>
          </a:p>
          <a:p>
            <a:pPr lvl="2" eaLnBrk="1" hangingPunct="1"/>
            <a:r>
              <a:rPr lang="en-US" altLang="en-US"/>
              <a:t>Soil erosion is a result of unsustainable farming practices in the Great Plains and the South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oter Placeholder 4">
            <a:extLst>
              <a:ext uri="{FF2B5EF4-FFF2-40B4-BE49-F238E27FC236}">
                <a16:creationId xmlns:a16="http://schemas.microsoft.com/office/drawing/2014/main" id="{11B29A42-B7E1-4D50-844F-E3DF6CA68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3491" name="Slide Number Placeholder 5">
            <a:extLst>
              <a:ext uri="{FF2B5EF4-FFF2-40B4-BE49-F238E27FC236}">
                <a16:creationId xmlns:a16="http://schemas.microsoft.com/office/drawing/2014/main" id="{C02F6E84-03D7-47A0-AC23-746A0BBFE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D45CED-A202-4611-873C-5B4F088A143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US" sz="1000"/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81447147-90BD-4A5F-8C39-F21317719B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8382000" cy="10668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USA </a:t>
            </a:r>
            <a:br>
              <a:rPr lang="en-US" altLang="en-US" sz="3600" b="1"/>
            </a:br>
            <a:r>
              <a:rPr lang="en-US" altLang="en-US" sz="3600" b="1"/>
              <a:t>– A Special Distinction</a:t>
            </a: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836444CF-9652-4618-80E7-BA4A8935EA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676400"/>
            <a:ext cx="8839200" cy="4419600"/>
          </a:xfrm>
        </p:spPr>
        <p:txBody>
          <a:bodyPr/>
          <a:lstStyle/>
          <a:p>
            <a:pPr eaLnBrk="1" hangingPunct="1"/>
            <a:r>
              <a:rPr lang="en-US" altLang="en-US" b="1"/>
              <a:t>The blessings of climatic diversity</a:t>
            </a:r>
          </a:p>
          <a:p>
            <a:pPr lvl="1" eaLnBrk="1" hangingPunct="1"/>
            <a:r>
              <a:rPr lang="en-US" altLang="en-US" b="1"/>
              <a:t>The only country in the world that has every kind of climate type.</a:t>
            </a:r>
          </a:p>
          <a:p>
            <a:pPr lvl="2" eaLnBrk="1" hangingPunct="1"/>
            <a:r>
              <a:rPr lang="en-US" altLang="en-US" b="1"/>
              <a:t>Every kind of plant can be grown somewhere in the USA</a:t>
            </a:r>
          </a:p>
          <a:p>
            <a:pPr lvl="2" eaLnBrk="1" hangingPunct="1"/>
            <a:r>
              <a:rPr lang="en-US" altLang="en-US" b="1"/>
              <a:t>The whole USA – 48 states, Alaska, Hawaii, &amp; Puerto Rico</a:t>
            </a:r>
          </a:p>
          <a:p>
            <a:pPr lvl="1" eaLnBrk="1" hangingPunct="1"/>
            <a:r>
              <a:rPr lang="en-US" altLang="en-US" b="1"/>
              <a:t>Of all the countries in the world, the USA is the country most nearly able to be self-sufficient in food production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oter Placeholder 4">
            <a:extLst>
              <a:ext uri="{FF2B5EF4-FFF2-40B4-BE49-F238E27FC236}">
                <a16:creationId xmlns:a16="http://schemas.microsoft.com/office/drawing/2014/main" id="{DF8679C2-7394-4E94-8EB8-F72BB4C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4515" name="Slide Number Placeholder 5">
            <a:extLst>
              <a:ext uri="{FF2B5EF4-FFF2-40B4-BE49-F238E27FC236}">
                <a16:creationId xmlns:a16="http://schemas.microsoft.com/office/drawing/2014/main" id="{BD4E51A6-1F4E-41BE-B413-A2522E9BB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E439F27-0D61-4874-B29E-9B857E09B9F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US" sz="1000"/>
          </a:p>
        </p:txBody>
      </p:sp>
      <p:sp>
        <p:nvSpPr>
          <p:cNvPr id="64516" name="Rectangle 2">
            <a:extLst>
              <a:ext uri="{FF2B5EF4-FFF2-40B4-BE49-F238E27FC236}">
                <a16:creationId xmlns:a16="http://schemas.microsoft.com/office/drawing/2014/main" id="{68A7AE12-096D-437E-8862-3EE749649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sz="3600"/>
              <a:t>Managing Water</a:t>
            </a:r>
          </a:p>
        </p:txBody>
      </p:sp>
      <p:sp>
        <p:nvSpPr>
          <p:cNvPr id="64517" name="Rectangle 3">
            <a:extLst>
              <a:ext uri="{FF2B5EF4-FFF2-40B4-BE49-F238E27FC236}">
                <a16:creationId xmlns:a16="http://schemas.microsoft.com/office/drawing/2014/main" id="{C4A18B64-2CE9-407B-8530-777AB48771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066800"/>
            <a:ext cx="8763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City dwellers use  170 gal/person/day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Agriculture/industrial users average 1,500 gal/person/day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Allocation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45% manufacturing &amp; energy production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40% agriculture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15% home and business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Quality and quantity of water are both problems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Clean Water Act in U.S.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Green Plan in Canada</a:t>
            </a:r>
            <a:endParaRPr lang="en-US" altLang="en-US" sz="2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EAAA2F41-23CF-4DAB-86BC-F4C401A666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5539" name="Footer Placeholder 3">
            <a:extLst>
              <a:ext uri="{FF2B5EF4-FFF2-40B4-BE49-F238E27FC236}">
                <a16:creationId xmlns:a16="http://schemas.microsoft.com/office/drawing/2014/main" id="{85D68B5E-906E-4896-BD06-A7A81FBB3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5540" name="Slide Number Placeholder 4">
            <a:extLst>
              <a:ext uri="{FF2B5EF4-FFF2-40B4-BE49-F238E27FC236}">
                <a16:creationId xmlns:a16="http://schemas.microsoft.com/office/drawing/2014/main" id="{E6BCC239-D5C0-4EEB-9B8D-4B40529CB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881E0E-BC20-4C9D-8CCC-4AFBB66A688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US" sz="1000"/>
          </a:p>
        </p:txBody>
      </p:sp>
      <p:pic>
        <p:nvPicPr>
          <p:cNvPr id="65541" name="Picture 2">
            <a:extLst>
              <a:ext uri="{FF2B5EF4-FFF2-40B4-BE49-F238E27FC236}">
                <a16:creationId xmlns:a16="http://schemas.microsoft.com/office/drawing/2014/main" id="{B859F651-92CC-4C7C-A794-1D453348DD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3688" y="0"/>
            <a:ext cx="7275512" cy="6858000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Footer Placeholder 4">
            <a:extLst>
              <a:ext uri="{FF2B5EF4-FFF2-40B4-BE49-F238E27FC236}">
                <a16:creationId xmlns:a16="http://schemas.microsoft.com/office/drawing/2014/main" id="{3228547D-2924-471C-A569-0C8905D6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6563" name="Slide Number Placeholder 5">
            <a:extLst>
              <a:ext uri="{FF2B5EF4-FFF2-40B4-BE49-F238E27FC236}">
                <a16:creationId xmlns:a16="http://schemas.microsoft.com/office/drawing/2014/main" id="{963D2F72-384D-405A-89A1-341187A6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99EA29-8E7C-4583-AF98-6C14E83FC51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US" sz="1000"/>
          </a:p>
        </p:txBody>
      </p:sp>
      <p:sp>
        <p:nvSpPr>
          <p:cNvPr id="66564" name="Rectangle 2">
            <a:extLst>
              <a:ext uri="{FF2B5EF4-FFF2-40B4-BE49-F238E27FC236}">
                <a16:creationId xmlns:a16="http://schemas.microsoft.com/office/drawing/2014/main" id="{FC407C58-91BF-447E-90C7-587CBC282E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838200"/>
            <a:ext cx="8915400" cy="5638800"/>
          </a:xfrm>
        </p:spPr>
        <p:txBody>
          <a:bodyPr/>
          <a:lstStyle/>
          <a:p>
            <a:pPr eaLnBrk="1" hangingPunct="1"/>
            <a:r>
              <a:rPr lang="en-US" altLang="en-US" sz="2800" b="1">
                <a:solidFill>
                  <a:srgbClr val="009900"/>
                </a:solidFill>
              </a:rPr>
              <a:t>Altering the Atmosphere</a:t>
            </a:r>
          </a:p>
          <a:p>
            <a:pPr lvl="2" eaLnBrk="1" hangingPunct="1"/>
            <a:r>
              <a:rPr lang="en-US" altLang="en-US" sz="2000"/>
              <a:t>Activity in cities raises the temperatures above nearby rural temperatures</a:t>
            </a:r>
          </a:p>
          <a:p>
            <a:pPr lvl="2" eaLnBrk="1" hangingPunct="1"/>
            <a:r>
              <a:rPr lang="en-US" altLang="en-US" sz="2000"/>
              <a:t>Air pollution from factories, utilities, and vehicles</a:t>
            </a:r>
          </a:p>
          <a:p>
            <a:pPr lvl="2" eaLnBrk="1" hangingPunct="1"/>
            <a:r>
              <a:rPr lang="en-US" altLang="en-US" sz="2000" b="1">
                <a:solidFill>
                  <a:srgbClr val="FF0000"/>
                </a:solidFill>
              </a:rPr>
              <a:t>Acid rain</a:t>
            </a:r>
            <a:r>
              <a:rPr lang="en-US" altLang="en-US" sz="2000"/>
              <a:t> occurs when airborne pollutants (sulfur &amp; nitrogen) mix in chemical reaction to make acidic precipitation; originates in industrial areas, comes down far away</a:t>
            </a:r>
          </a:p>
          <a:p>
            <a:pPr lvl="2" eaLnBrk="1" hangingPunct="1"/>
            <a:r>
              <a:rPr lang="en-US" altLang="en-US" sz="2000"/>
              <a:t>Global warming &amp; rising sea levels</a:t>
            </a:r>
          </a:p>
          <a:p>
            <a:pPr eaLnBrk="1" hangingPunct="1"/>
            <a:r>
              <a:rPr lang="en-US" altLang="en-US" sz="2800" b="1">
                <a:solidFill>
                  <a:srgbClr val="009900"/>
                </a:solidFill>
              </a:rPr>
              <a:t>The Price of Affluence</a:t>
            </a:r>
          </a:p>
          <a:p>
            <a:pPr lvl="2" eaLnBrk="1" hangingPunct="1"/>
            <a:r>
              <a:rPr lang="en-US" altLang="en-US" sz="2000"/>
              <a:t>North Americans use almost twice as much energy per capita as the Japanese and more than 16 times that of people in India</a:t>
            </a:r>
          </a:p>
          <a:p>
            <a:pPr lvl="2" eaLnBrk="1" hangingPunct="1"/>
            <a:r>
              <a:rPr lang="en-US" altLang="en-US" sz="2000"/>
              <a:t>Toxic waste, poor air quality, wild lands lost to development, excellent farmland lost to “development”</a:t>
            </a:r>
          </a:p>
          <a:p>
            <a:pPr lvl="2" eaLnBrk="1" hangingPunct="1"/>
            <a:r>
              <a:rPr lang="en-US" altLang="en-US" sz="2000"/>
              <a:t>Increased medical costs – asthma, emphysema, skin cancers (from ozone depletion) etc.</a:t>
            </a:r>
          </a:p>
        </p:txBody>
      </p:sp>
      <p:sp>
        <p:nvSpPr>
          <p:cNvPr id="66565" name="Text Box 3">
            <a:extLst>
              <a:ext uri="{FF2B5EF4-FFF2-40B4-BE49-F238E27FC236}">
                <a16:creationId xmlns:a16="http://schemas.microsoft.com/office/drawing/2014/main" id="{23668EDB-8AC7-444D-9E39-662152FCF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7772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>
                <a:solidFill>
                  <a:srgbClr val="333399"/>
                </a:solidFill>
              </a:rPr>
              <a:t>Human Modification</a:t>
            </a:r>
            <a:endParaRPr lang="en-US" altLang="en-US" b="1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oter Placeholder 4">
            <a:extLst>
              <a:ext uri="{FF2B5EF4-FFF2-40B4-BE49-F238E27FC236}">
                <a16:creationId xmlns:a16="http://schemas.microsoft.com/office/drawing/2014/main" id="{85E0D09A-1434-4E95-B045-8E236EF5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7587" name="Slide Number Placeholder 5">
            <a:extLst>
              <a:ext uri="{FF2B5EF4-FFF2-40B4-BE49-F238E27FC236}">
                <a16:creationId xmlns:a16="http://schemas.microsoft.com/office/drawing/2014/main" id="{DD906914-CE45-4BB1-A8D4-D867D0BB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9AB1CF0-CDB0-4B01-AB70-58E9562873A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US" sz="1000"/>
          </a:p>
        </p:txBody>
      </p:sp>
      <p:sp>
        <p:nvSpPr>
          <p:cNvPr id="67588" name="Rectangle 2">
            <a:extLst>
              <a:ext uri="{FF2B5EF4-FFF2-40B4-BE49-F238E27FC236}">
                <a16:creationId xmlns:a16="http://schemas.microsoft.com/office/drawing/2014/main" id="{FF7838A7-527D-43FE-BC39-15B864AA5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295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Population and </a:t>
            </a:r>
            <a:br>
              <a:rPr lang="en-US" altLang="en-US" sz="3200" b="1"/>
            </a:br>
            <a:r>
              <a:rPr lang="en-US" altLang="en-US" sz="3200" b="1"/>
              <a:t>Settlement: </a:t>
            </a:r>
            <a:br>
              <a:rPr lang="en-US" altLang="en-US" sz="3200" b="1"/>
            </a:br>
            <a:r>
              <a:rPr lang="en-US" altLang="en-US" sz="3200" b="1"/>
              <a:t>Reshaping a Continental Landscape</a:t>
            </a:r>
          </a:p>
        </p:txBody>
      </p:sp>
      <p:sp>
        <p:nvSpPr>
          <p:cNvPr id="67589" name="Rectangle 3">
            <a:extLst>
              <a:ext uri="{FF2B5EF4-FFF2-40B4-BE49-F238E27FC236}">
                <a16:creationId xmlns:a16="http://schemas.microsoft.com/office/drawing/2014/main" id="{9BCA7C75-1654-4A0E-A1A5-7BAC7A08D6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8915400" cy="5181600"/>
          </a:xfrm>
        </p:spPr>
        <p:txBody>
          <a:bodyPr/>
          <a:lstStyle/>
          <a:p>
            <a:pPr eaLnBrk="1" hangingPunct="1"/>
            <a:r>
              <a:rPr lang="en-US" altLang="en-US" b="1"/>
              <a:t>Modern Spatial and Demographic Patterns</a:t>
            </a:r>
          </a:p>
          <a:p>
            <a:pPr lvl="2" eaLnBrk="1" hangingPunct="1"/>
            <a:r>
              <a:rPr lang="en-US" altLang="en-US"/>
              <a:t>Settlement is uneven in the region</a:t>
            </a:r>
          </a:p>
          <a:p>
            <a:pPr lvl="2" eaLnBrk="1" hangingPunct="1"/>
            <a:r>
              <a:rPr lang="en-US" altLang="en-US"/>
              <a:t>N. America has 315.5 million (284.5-U.S.; 31-Canada)</a:t>
            </a:r>
          </a:p>
          <a:p>
            <a:pPr lvl="2" eaLnBrk="1" hangingPunct="1"/>
            <a:r>
              <a:rPr lang="en-US" altLang="en-US" b="1">
                <a:solidFill>
                  <a:srgbClr val="FF0000"/>
                </a:solidFill>
              </a:rPr>
              <a:t>Megalopolis:</a:t>
            </a:r>
            <a:r>
              <a:rPr lang="en-US" altLang="en-US"/>
              <a:t> largest settlement cluster in the U.S. (Boston-Washington, DC)</a:t>
            </a:r>
          </a:p>
          <a:p>
            <a:pPr eaLnBrk="1" hangingPunct="1"/>
            <a:r>
              <a:rPr lang="en-US" altLang="en-US" b="1"/>
              <a:t>Occupying the Land</a:t>
            </a:r>
          </a:p>
          <a:p>
            <a:pPr lvl="2" eaLnBrk="1" hangingPunct="1"/>
            <a:r>
              <a:rPr lang="en-US" altLang="en-US"/>
              <a:t>Indigenous people occupied N.A. at least 12,000 years</a:t>
            </a:r>
          </a:p>
          <a:p>
            <a:pPr lvl="2" eaLnBrk="1" hangingPunct="1"/>
            <a:r>
              <a:rPr lang="en-US" altLang="en-US"/>
              <a:t>Europeans came to N.A. 400 years ago</a:t>
            </a:r>
          </a:p>
          <a:p>
            <a:pPr lvl="2" eaLnBrk="1" hangingPunct="1"/>
            <a:r>
              <a:rPr lang="en-US" altLang="en-US"/>
              <a:t>European diseases and disruptions reduced Native American populations by 90% in some areas.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>
            <a:extLst>
              <a:ext uri="{FF2B5EF4-FFF2-40B4-BE49-F238E27FC236}">
                <a16:creationId xmlns:a16="http://schemas.microsoft.com/office/drawing/2014/main" id="{CA706B93-CC1D-4640-B1CA-5F8B6D717B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7463"/>
            <a:ext cx="4419600" cy="931863"/>
          </a:xfrm>
        </p:spPr>
        <p:txBody>
          <a:bodyPr/>
          <a:lstStyle/>
          <a:p>
            <a:pPr eaLnBrk="1" hangingPunct="1"/>
            <a:r>
              <a:rPr lang="en-US" altLang="en-US" sz="2800"/>
              <a:t>W. Hemisphere Cartogram</a:t>
            </a:r>
          </a:p>
        </p:txBody>
      </p:sp>
      <p:sp>
        <p:nvSpPr>
          <p:cNvPr id="68611" name="Content Placeholder 2">
            <a:extLst>
              <a:ext uri="{FF2B5EF4-FFF2-40B4-BE49-F238E27FC236}">
                <a16:creationId xmlns:a16="http://schemas.microsoft.com/office/drawing/2014/main" id="{B9B32E68-E67E-4263-BBDB-8CE0E0B31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295400"/>
            <a:ext cx="3962400" cy="4800600"/>
          </a:xfrm>
        </p:spPr>
        <p:txBody>
          <a:bodyPr/>
          <a:lstStyle/>
          <a:p>
            <a:pPr eaLnBrk="1" hangingPunct="1"/>
            <a:r>
              <a:rPr lang="en-US" altLang="en-US"/>
              <a:t>Size is based on population size, not on land area size (Actually, USA and Canada are approximately the same size in land area, but not in population.</a:t>
            </a:r>
          </a:p>
        </p:txBody>
      </p:sp>
      <p:sp>
        <p:nvSpPr>
          <p:cNvPr id="68612" name="Footer Placeholder 3">
            <a:extLst>
              <a:ext uri="{FF2B5EF4-FFF2-40B4-BE49-F238E27FC236}">
                <a16:creationId xmlns:a16="http://schemas.microsoft.com/office/drawing/2014/main" id="{A6F5E3CE-5C81-4737-AD47-35351EFED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8613" name="Slide Number Placeholder 4">
            <a:extLst>
              <a:ext uri="{FF2B5EF4-FFF2-40B4-BE49-F238E27FC236}">
                <a16:creationId xmlns:a16="http://schemas.microsoft.com/office/drawing/2014/main" id="{51D1CB04-2905-4CD3-A20A-D363938C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97BEED3-7809-48E9-83EA-68AEF12A858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US" sz="1000"/>
          </a:p>
        </p:txBody>
      </p:sp>
      <p:pic>
        <p:nvPicPr>
          <p:cNvPr id="68614" name="Picture 2">
            <a:extLst>
              <a:ext uri="{FF2B5EF4-FFF2-40B4-BE49-F238E27FC236}">
                <a16:creationId xmlns:a16="http://schemas.microsoft.com/office/drawing/2014/main" id="{7BE9C262-A8E8-4CF8-9C2F-2EC9F107E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3" b="5026"/>
          <a:stretch>
            <a:fillRect/>
          </a:stretch>
        </p:blipFill>
        <p:spPr bwMode="auto">
          <a:xfrm>
            <a:off x="6015038" y="0"/>
            <a:ext cx="4652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Footer Placeholder 4">
            <a:extLst>
              <a:ext uri="{FF2B5EF4-FFF2-40B4-BE49-F238E27FC236}">
                <a16:creationId xmlns:a16="http://schemas.microsoft.com/office/drawing/2014/main" id="{A9C4C50E-503A-4E88-97DD-857F622DC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69635" name="Slide Number Placeholder 5">
            <a:extLst>
              <a:ext uri="{FF2B5EF4-FFF2-40B4-BE49-F238E27FC236}">
                <a16:creationId xmlns:a16="http://schemas.microsoft.com/office/drawing/2014/main" id="{10284D67-3A65-4747-89B8-2F4CB091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19F641-D53C-4B8D-A59C-E5F8C916A30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US" sz="1000"/>
          </a:p>
        </p:txBody>
      </p:sp>
      <p:sp>
        <p:nvSpPr>
          <p:cNvPr id="69636" name="Rectangle 2">
            <a:extLst>
              <a:ext uri="{FF2B5EF4-FFF2-40B4-BE49-F238E27FC236}">
                <a16:creationId xmlns:a16="http://schemas.microsoft.com/office/drawing/2014/main" id="{EFE7F2C7-F045-4764-BD59-F7F00B3C8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Good Hydrography (water)</a:t>
            </a:r>
          </a:p>
        </p:txBody>
      </p:sp>
      <p:sp>
        <p:nvSpPr>
          <p:cNvPr id="69637" name="Rectangle 3">
            <a:extLst>
              <a:ext uri="{FF2B5EF4-FFF2-40B4-BE49-F238E27FC236}">
                <a16:creationId xmlns:a16="http://schemas.microsoft.com/office/drawing/2014/main" id="{C1993852-FB6A-4264-86BC-7DC54AB606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143000"/>
            <a:ext cx="8839200" cy="5562600"/>
          </a:xfrm>
        </p:spPr>
        <p:txBody>
          <a:bodyPr/>
          <a:lstStyle/>
          <a:p>
            <a:pPr eaLnBrk="1" hangingPunct="1"/>
            <a:r>
              <a:rPr lang="en-US" altLang="en-US" sz="2800" b="1">
                <a:cs typeface="Arial" panose="020B0604020202020204" pitchFamily="34" charset="0"/>
              </a:rPr>
              <a:t>Two major drainage systems</a:t>
            </a:r>
            <a:r>
              <a:rPr lang="en-US" altLang="en-US" sz="2800"/>
              <a:t> </a:t>
            </a:r>
          </a:p>
          <a:p>
            <a:pPr lvl="1" eaLnBrk="1" hangingPunct="1"/>
            <a:r>
              <a:rPr lang="en-US" altLang="en-US" sz="2400">
                <a:cs typeface="Arial" panose="020B0604020202020204" pitchFamily="34" charset="0"/>
              </a:rPr>
              <a:t>Great Lakes-St. Lawrence River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Arial" panose="020B0604020202020204" pitchFamily="34" charset="0"/>
              </a:rPr>
              <a:t>Missouri-Mississippi Rivers</a:t>
            </a:r>
            <a:r>
              <a:rPr lang="en-US" altLang="en-US" sz="2400"/>
              <a:t> </a:t>
            </a:r>
          </a:p>
          <a:p>
            <a:pPr eaLnBrk="1" hangingPunct="1"/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Best inland water transportation system in the world</a:t>
            </a:r>
            <a:r>
              <a:rPr lang="en-US" altLang="en-US" sz="2800"/>
              <a:t> </a:t>
            </a:r>
          </a:p>
          <a:p>
            <a:pPr lvl="1" eaLnBrk="1" hangingPunct="1"/>
            <a:r>
              <a:rPr lang="en-US" altLang="en-US" sz="2400">
                <a:cs typeface="Arial" panose="020B0604020202020204" pitchFamily="34" charset="0"/>
              </a:rPr>
              <a:t>Canals connect the two major systems – Illinois River to Lake Michigan</a:t>
            </a:r>
            <a:r>
              <a:rPr lang="en-US" altLang="en-US" sz="2400"/>
              <a:t> </a:t>
            </a:r>
          </a:p>
          <a:p>
            <a:pPr lvl="1" eaLnBrk="1" hangingPunct="1"/>
            <a:r>
              <a:rPr lang="en-US" altLang="en-US" sz="2400">
                <a:cs typeface="Arial" panose="020B0604020202020204" pitchFamily="34" charset="0"/>
              </a:rPr>
              <a:t>Canal around Niagra Falls – St. Lawrence Seaway made Chicago a seaport </a:t>
            </a:r>
          </a:p>
          <a:p>
            <a:pPr eaLnBrk="1" hangingPunct="1"/>
            <a:r>
              <a:rPr lang="en-US" altLang="en-US" sz="2800" b="1">
                <a:cs typeface="Times New Roman" panose="02020603050405020304" pitchFamily="18" charset="0"/>
              </a:rPr>
              <a:t>Western rivers – no comparable roles for transportation</a:t>
            </a:r>
            <a:r>
              <a:rPr lang="en-US" altLang="en-US" sz="2800" b="1">
                <a:cs typeface="Arial" panose="020B0604020202020204" pitchFamily="34" charset="0"/>
              </a:rPr>
              <a:t> – </a:t>
            </a:r>
            <a:r>
              <a:rPr lang="en-US" altLang="en-US" sz="2800" b="1">
                <a:cs typeface="Times New Roman" panose="02020603050405020304" pitchFamily="18" charset="0"/>
              </a:rPr>
              <a:t>Hydroelectricity, Drinking and irrigation water sources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oter Placeholder 4">
            <a:extLst>
              <a:ext uri="{FF2B5EF4-FFF2-40B4-BE49-F238E27FC236}">
                <a16:creationId xmlns:a16="http://schemas.microsoft.com/office/drawing/2014/main" id="{1CE15FC2-AFB4-43C8-8B25-9E7F0094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0659" name="Slide Number Placeholder 5">
            <a:extLst>
              <a:ext uri="{FF2B5EF4-FFF2-40B4-BE49-F238E27FC236}">
                <a16:creationId xmlns:a16="http://schemas.microsoft.com/office/drawing/2014/main" id="{78618B2B-A5AD-48D9-BDC4-759BF2B93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DEE8E3A-FF69-48FB-94A7-7BC11F18851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en-US" sz="1000"/>
          </a:p>
        </p:txBody>
      </p:sp>
      <p:sp>
        <p:nvSpPr>
          <p:cNvPr id="70660" name="Rectangle 2">
            <a:extLst>
              <a:ext uri="{FF2B5EF4-FFF2-40B4-BE49-F238E27FC236}">
                <a16:creationId xmlns:a16="http://schemas.microsoft.com/office/drawing/2014/main" id="{027037EF-B05A-4AC8-8B49-2C7CBBDC6D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066800"/>
            <a:ext cx="8686800" cy="5562600"/>
          </a:xfrm>
        </p:spPr>
        <p:txBody>
          <a:bodyPr/>
          <a:lstStyle/>
          <a:p>
            <a:pPr eaLnBrk="1" hangingPunct="1"/>
            <a:r>
              <a:rPr lang="en-US" altLang="en-US"/>
              <a:t>North Americans historically have favored a dispersed rural settlement pattern</a:t>
            </a:r>
          </a:p>
          <a:p>
            <a:pPr lvl="2" eaLnBrk="1" hangingPunct="1"/>
            <a:r>
              <a:rPr lang="en-US" altLang="en-US" sz="3200"/>
              <a:t>Township-and-range survey system: Rectangular survey system introduced in 1785 in U.S. for unincorporated areas; similar system in Canada</a:t>
            </a:r>
          </a:p>
          <a:p>
            <a:pPr lvl="1" eaLnBrk="1" hangingPunct="1"/>
            <a:r>
              <a:rPr lang="en-US" altLang="en-US" sz="3200"/>
              <a:t>Railroads opened interior to settlement</a:t>
            </a:r>
          </a:p>
          <a:p>
            <a:pPr lvl="1" eaLnBrk="1" hangingPunct="1"/>
            <a:r>
              <a:rPr lang="en-US" altLang="en-US" sz="3200"/>
              <a:t>Today, many rural areas are experiencing population declines, as family farms are replaced by corporate farms</a:t>
            </a:r>
          </a:p>
        </p:txBody>
      </p:sp>
      <p:sp>
        <p:nvSpPr>
          <p:cNvPr id="70661" name="Rectangle 3">
            <a:extLst>
              <a:ext uri="{FF2B5EF4-FFF2-40B4-BE49-F238E27FC236}">
                <a16:creationId xmlns:a16="http://schemas.microsoft.com/office/drawing/2014/main" id="{DC5E9B05-19AE-4DDE-81C1-B50CF3FBF3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343400" cy="914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Rural North America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oter Placeholder 4">
            <a:extLst>
              <a:ext uri="{FF2B5EF4-FFF2-40B4-BE49-F238E27FC236}">
                <a16:creationId xmlns:a16="http://schemas.microsoft.com/office/drawing/2014/main" id="{8A2C1E1D-2EBA-4439-A89D-E1ECBB35F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1683" name="Slide Number Placeholder 5">
            <a:extLst>
              <a:ext uri="{FF2B5EF4-FFF2-40B4-BE49-F238E27FC236}">
                <a16:creationId xmlns:a16="http://schemas.microsoft.com/office/drawing/2014/main" id="{E3FBE287-4CC3-4C4A-A997-171C2EC4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3226B5E-FCA2-4C9C-8939-11A302D9D7A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en-US" sz="1000"/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0B6FA81B-8368-43AC-A99E-2E9BFE599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Cultural Coherence </a:t>
            </a:r>
            <a:br>
              <a:rPr lang="en-US" altLang="en-US" sz="2800" b="1"/>
            </a:br>
            <a:r>
              <a:rPr lang="en-US" altLang="en-US" sz="2800" b="1"/>
              <a:t>&amp; Diversity: Shifting Patterns of Pluralism</a:t>
            </a:r>
          </a:p>
        </p:txBody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C94FAB48-BFCA-4CC6-B56A-30A121EA05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447800"/>
            <a:ext cx="8686800" cy="4876800"/>
          </a:xfrm>
        </p:spPr>
        <p:txBody>
          <a:bodyPr/>
          <a:lstStyle/>
          <a:p>
            <a:pPr eaLnBrk="1" hangingPunct="1"/>
            <a:r>
              <a:rPr lang="en-US" altLang="en-US" b="1"/>
              <a:t>The Roots of a Cultural Identity</a:t>
            </a:r>
          </a:p>
          <a:p>
            <a:pPr lvl="2" eaLnBrk="1" hangingPunct="1"/>
            <a:r>
              <a:rPr lang="en-US" altLang="en-US"/>
              <a:t>Early dominance of British culture, then Consumer Culture after 1920 provided common experience</a:t>
            </a:r>
          </a:p>
          <a:p>
            <a:pPr lvl="2" eaLnBrk="1" hangingPunct="1"/>
            <a:r>
              <a:rPr lang="en-US" altLang="en-US" b="1" i="1">
                <a:solidFill>
                  <a:srgbClr val="FF0000"/>
                </a:solidFill>
              </a:rPr>
              <a:t>Ethnicity</a:t>
            </a:r>
            <a:r>
              <a:rPr lang="en-US" altLang="en-US"/>
              <a:t> – group of people with a common background &amp; history identify with one another (sometimes as a minority group in larger society); both Canada &amp; U.S. have many minorities – can be the basis of nationalism</a:t>
            </a:r>
          </a:p>
          <a:p>
            <a:pPr eaLnBrk="1" hangingPunct="1"/>
            <a:r>
              <a:rPr lang="en-US" altLang="en-US" b="1"/>
              <a:t>Peopling North America</a:t>
            </a:r>
          </a:p>
          <a:p>
            <a:pPr lvl="2" eaLnBrk="1" hangingPunct="1"/>
            <a:r>
              <a:rPr lang="en-US" altLang="en-US"/>
              <a:t>Cultural assimilation – the process in which immigrants are absorbed by the larger host society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1305F-F59D-4716-B233-0CB800C6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800" y="1143000"/>
            <a:ext cx="4648200" cy="2438400"/>
          </a:xfrm>
        </p:spPr>
        <p:txBody>
          <a:bodyPr/>
          <a:lstStyle/>
          <a:p>
            <a:r>
              <a:rPr lang="en-US" dirty="0"/>
              <a:t>Early European Invasion of North America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AE06F-F8D4-479C-899D-8D124116C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93F904-B12F-44BD-B793-80C5E602FCA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DAE8A-42ED-4F56-8A6D-FAF63AFFA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6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0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oter Placeholder 4">
            <a:extLst>
              <a:ext uri="{FF2B5EF4-FFF2-40B4-BE49-F238E27FC236}">
                <a16:creationId xmlns:a16="http://schemas.microsoft.com/office/drawing/2014/main" id="{D9A4C726-EC71-4FFC-83B5-4E83E766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2707" name="Slide Number Placeholder 5">
            <a:extLst>
              <a:ext uri="{FF2B5EF4-FFF2-40B4-BE49-F238E27FC236}">
                <a16:creationId xmlns:a16="http://schemas.microsoft.com/office/drawing/2014/main" id="{10723AFE-2B1F-4B34-8197-52264AB6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8D6987-D168-4B54-9821-55842FC8205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en-US" sz="1000"/>
          </a:p>
        </p:txBody>
      </p:sp>
      <p:sp>
        <p:nvSpPr>
          <p:cNvPr id="72708" name="Rectangle 2">
            <a:extLst>
              <a:ext uri="{FF2B5EF4-FFF2-40B4-BE49-F238E27FC236}">
                <a16:creationId xmlns:a16="http://schemas.microsoft.com/office/drawing/2014/main" id="{26F87FD7-275B-4AF1-ADF2-A7C8D73B8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914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Peopling North America</a:t>
            </a:r>
          </a:p>
        </p:txBody>
      </p:sp>
      <p:sp>
        <p:nvSpPr>
          <p:cNvPr id="72709" name="Rectangle 3">
            <a:extLst>
              <a:ext uri="{FF2B5EF4-FFF2-40B4-BE49-F238E27FC236}">
                <a16:creationId xmlns:a16="http://schemas.microsoft.com/office/drawing/2014/main" id="{856B7F29-0C13-4EBC-984D-EAB51ABA3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85344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b="1"/>
              <a:t>Migration to the U.S.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/>
              <a:t>Five distinct phases determined by immigrants’ number and source regions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/>
              <a:t>Phase 1: before 1820: English and Africans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/>
              <a:t>Phase 2: 1820-1870: Irish and Germans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/>
              <a:t>Phase 3: 1870-1920: Southern and Eastern Europeans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/>
              <a:t>Phase 4: 1920-1970: Canada, Latin America, but overall numbers of immigrants drops</a:t>
            </a:r>
          </a:p>
          <a:p>
            <a:pPr lvl="2" eaLnBrk="1" hangingPunct="1">
              <a:lnSpc>
                <a:spcPct val="80000"/>
              </a:lnSpc>
            </a:pPr>
            <a:r>
              <a:rPr lang="en-US" altLang="en-US"/>
              <a:t>Phase 5: 1970-present: Latin America, Asia, and overall numbers rise again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b="1"/>
              <a:t>The Canadian Pattern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/>
              <a:t>Similar to U.S., but with larger French presence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 sz="2400"/>
              <a:t>Today, 16% in Canada are foreign-born</a:t>
            </a:r>
            <a:endParaRPr lang="en-US" alt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oter Placeholder 4">
            <a:extLst>
              <a:ext uri="{FF2B5EF4-FFF2-40B4-BE49-F238E27FC236}">
                <a16:creationId xmlns:a16="http://schemas.microsoft.com/office/drawing/2014/main" id="{03DA792A-72BE-43B0-A67D-FE4B5AEDC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3731" name="Slide Number Placeholder 5">
            <a:extLst>
              <a:ext uri="{FF2B5EF4-FFF2-40B4-BE49-F238E27FC236}">
                <a16:creationId xmlns:a16="http://schemas.microsoft.com/office/drawing/2014/main" id="{F3B38D6B-19C5-43E0-AC9E-754AA3A0C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3BE317D-F050-4A9F-8D57-090897C1E36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en-US" sz="1000"/>
          </a:p>
        </p:txBody>
      </p:sp>
      <p:sp>
        <p:nvSpPr>
          <p:cNvPr id="73732" name="Rectangle 2">
            <a:extLst>
              <a:ext uri="{FF2B5EF4-FFF2-40B4-BE49-F238E27FC236}">
                <a16:creationId xmlns:a16="http://schemas.microsoft.com/office/drawing/2014/main" id="{9E38AB14-75C3-4927-94DC-9C51FFA819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914400"/>
            <a:ext cx="91440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009900"/>
                </a:solidFill>
              </a:rPr>
              <a:t>North America’s cultural diversity expressed two ways geographically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People with similar characteristics often congregate and derive meaning from their territory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Distinctive cultures leave their mark on the landscape</a:t>
            </a:r>
          </a:p>
        </p:txBody>
      </p:sp>
      <p:sp>
        <p:nvSpPr>
          <p:cNvPr id="73733" name="Rectangle 3">
            <a:extLst>
              <a:ext uri="{FF2B5EF4-FFF2-40B4-BE49-F238E27FC236}">
                <a16:creationId xmlns:a16="http://schemas.microsoft.com/office/drawing/2014/main" id="{379E6D78-F8F5-4B87-86FB-D62B43FA0B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7620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Culture &amp; Place</a:t>
            </a:r>
          </a:p>
        </p:txBody>
      </p:sp>
      <p:pic>
        <p:nvPicPr>
          <p:cNvPr id="73734" name="Picture 4" descr="Craziness_of_the_Hill">
            <a:extLst>
              <a:ext uri="{FF2B5EF4-FFF2-40B4-BE49-F238E27FC236}">
                <a16:creationId xmlns:a16="http://schemas.microsoft.com/office/drawing/2014/main" id="{A70A55C5-AC98-4C33-B527-15FE299D2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175000"/>
            <a:ext cx="56388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Text Box 5">
            <a:extLst>
              <a:ext uri="{FF2B5EF4-FFF2-40B4-BE49-F238E27FC236}">
                <a16:creationId xmlns:a16="http://schemas.microsoft.com/office/drawing/2014/main" id="{1A6D6ACD-2781-41E6-9EA3-F9CF6C4E8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200400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1"/>
                </a:solidFill>
              </a:rPr>
              <a:t>“The Hill”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accent1"/>
                </a:solidFill>
              </a:rPr>
              <a:t>St. Louis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oter Placeholder 4">
            <a:extLst>
              <a:ext uri="{FF2B5EF4-FFF2-40B4-BE49-F238E27FC236}">
                <a16:creationId xmlns:a16="http://schemas.microsoft.com/office/drawing/2014/main" id="{C941E083-B366-407D-B356-A2FA4BA9A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4755" name="Slide Number Placeholder 5">
            <a:extLst>
              <a:ext uri="{FF2B5EF4-FFF2-40B4-BE49-F238E27FC236}">
                <a16:creationId xmlns:a16="http://schemas.microsoft.com/office/drawing/2014/main" id="{75CCCB95-EC89-45E3-BD36-CEAE03199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22648C-8E0B-43B1-9760-AB3C2E3C36B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en-US" sz="1000"/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0C17A7A7-D554-4804-A5B1-44D26A817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/>
              <a:t>Ethnicity</a:t>
            </a:r>
          </a:p>
        </p:txBody>
      </p:sp>
      <p:sp>
        <p:nvSpPr>
          <p:cNvPr id="74757" name="Rectangle 3">
            <a:extLst>
              <a:ext uri="{FF2B5EF4-FFF2-40B4-BE49-F238E27FC236}">
                <a16:creationId xmlns:a16="http://schemas.microsoft.com/office/drawing/2014/main" id="{E0649B11-5E4B-4B8C-AE23-B6736DEC2B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8382000" cy="51816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Persisting Cultural Homelands</a:t>
            </a:r>
          </a:p>
          <a:p>
            <a:pPr lvl="1" eaLnBrk="1" hangingPunct="1"/>
            <a:r>
              <a:rPr lang="en-US" altLang="en-US"/>
              <a:t>French-Canadian Quebec</a:t>
            </a:r>
          </a:p>
          <a:p>
            <a:pPr lvl="1" eaLnBrk="1" hangingPunct="1"/>
            <a:r>
              <a:rPr lang="en-US" altLang="en-US"/>
              <a:t>Hispanic Borderlands</a:t>
            </a:r>
          </a:p>
          <a:p>
            <a:pPr lvl="1" eaLnBrk="1" hangingPunct="1"/>
            <a:r>
              <a:rPr lang="en-US" altLang="en-US"/>
              <a:t>African-Americans in the “Black Belt”</a:t>
            </a:r>
          </a:p>
          <a:p>
            <a:pPr lvl="1" eaLnBrk="1" hangingPunct="1"/>
            <a:r>
              <a:rPr lang="en-US" altLang="en-US"/>
              <a:t>Cajuns in Southern Louisiana</a:t>
            </a:r>
          </a:p>
          <a:p>
            <a:pPr lvl="1" eaLnBrk="1" hangingPunct="1"/>
            <a:r>
              <a:rPr lang="en-US" altLang="en-US"/>
              <a:t>Native American Reservations</a:t>
            </a:r>
          </a:p>
          <a:p>
            <a:pPr eaLnBrk="1" hangingPunct="1"/>
            <a:r>
              <a:rPr lang="en-US" altLang="en-US" sz="2800" b="1"/>
              <a:t>Persisting urban ethnic neighborhoods</a:t>
            </a:r>
          </a:p>
          <a:p>
            <a:pPr lvl="1" eaLnBrk="1" hangingPunct="1"/>
            <a:r>
              <a:rPr lang="en-US" altLang="en-US"/>
              <a:t>The Hill (Italian neighborhood) in St. Louis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oter Placeholder 4">
            <a:extLst>
              <a:ext uri="{FF2B5EF4-FFF2-40B4-BE49-F238E27FC236}">
                <a16:creationId xmlns:a16="http://schemas.microsoft.com/office/drawing/2014/main" id="{5FAD7DAB-CA4B-4BB7-B349-D4B32C5C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5779" name="Slide Number Placeholder 5">
            <a:extLst>
              <a:ext uri="{FF2B5EF4-FFF2-40B4-BE49-F238E27FC236}">
                <a16:creationId xmlns:a16="http://schemas.microsoft.com/office/drawing/2014/main" id="{1F3342AC-F783-4A77-ADD4-06989254A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76CE7D-AAE4-4B00-B38B-11ECE474044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en-US" sz="1000"/>
          </a:p>
        </p:txBody>
      </p:sp>
      <p:sp>
        <p:nvSpPr>
          <p:cNvPr id="75780" name="Rectangle 2">
            <a:extLst>
              <a:ext uri="{FF2B5EF4-FFF2-40B4-BE49-F238E27FC236}">
                <a16:creationId xmlns:a16="http://schemas.microsoft.com/office/drawing/2014/main" id="{91CE71A1-8DE3-4414-9B1F-48FD40D274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0" y="1295400"/>
            <a:ext cx="2743200" cy="45720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Selected</a:t>
            </a:r>
            <a:br>
              <a:rPr lang="en-US" altLang="en-US" sz="3600" b="1"/>
            </a:br>
            <a:r>
              <a:rPr lang="en-US" altLang="en-US" sz="3600" b="1"/>
              <a:t>Cultural</a:t>
            </a:r>
            <a:br>
              <a:rPr lang="en-US" altLang="en-US" sz="3600" b="1"/>
            </a:br>
            <a:r>
              <a:rPr lang="en-US" altLang="en-US" sz="3600" b="1"/>
              <a:t>Regions</a:t>
            </a:r>
            <a:br>
              <a:rPr lang="en-US" altLang="en-US" sz="3600" b="1"/>
            </a:br>
            <a:r>
              <a:rPr lang="en-US" altLang="en-US" sz="3600" b="1"/>
              <a:t>of</a:t>
            </a:r>
            <a:br>
              <a:rPr lang="en-US" altLang="en-US" sz="3600" b="1"/>
            </a:br>
            <a:r>
              <a:rPr lang="en-US" altLang="en-US" sz="3600" b="1"/>
              <a:t>North</a:t>
            </a:r>
            <a:br>
              <a:rPr lang="en-US" altLang="en-US" sz="3600" b="1"/>
            </a:br>
            <a:r>
              <a:rPr lang="en-US" altLang="en-US" sz="3600" b="1"/>
              <a:t>America</a:t>
            </a:r>
            <a:br>
              <a:rPr lang="en-US" altLang="en-US" sz="3600" b="1"/>
            </a:br>
            <a:endParaRPr lang="en-US" altLang="en-US" sz="3600" b="1"/>
          </a:p>
        </p:txBody>
      </p:sp>
      <p:pic>
        <p:nvPicPr>
          <p:cNvPr id="75781" name="Picture 3" descr="FG03_21">
            <a:extLst>
              <a:ext uri="{FF2B5EF4-FFF2-40B4-BE49-F238E27FC236}">
                <a16:creationId xmlns:a16="http://schemas.microsoft.com/office/drawing/2014/main" id="{5A941956-B47A-40C0-9C13-87A125DE32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6296025" cy="6858000"/>
          </a:xfrm>
          <a:noFill/>
          <a:ln w="76200" cmpd="tri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oter Placeholder 4">
            <a:extLst>
              <a:ext uri="{FF2B5EF4-FFF2-40B4-BE49-F238E27FC236}">
                <a16:creationId xmlns:a16="http://schemas.microsoft.com/office/drawing/2014/main" id="{288A2713-6CD8-4F5F-AB6D-93FC2B0B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6803" name="Slide Number Placeholder 5">
            <a:extLst>
              <a:ext uri="{FF2B5EF4-FFF2-40B4-BE49-F238E27FC236}">
                <a16:creationId xmlns:a16="http://schemas.microsoft.com/office/drawing/2014/main" id="{4B2EC77C-C3A1-4E92-94EA-6794B26A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465D5E-8A79-4F73-A5F9-0FC7B0CED70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00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CBFFFE27-1BCE-4B88-870B-FFEEE9048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Culture &amp; Place</a:t>
            </a:r>
          </a:p>
        </p:txBody>
      </p:sp>
      <p:sp>
        <p:nvSpPr>
          <p:cNvPr id="76805" name="Rectangle 3">
            <a:extLst>
              <a:ext uri="{FF2B5EF4-FFF2-40B4-BE49-F238E27FC236}">
                <a16:creationId xmlns:a16="http://schemas.microsoft.com/office/drawing/2014/main" id="{B49A2504-9911-4F2B-A093-E68A1BF72D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066800"/>
            <a:ext cx="8991600" cy="5638800"/>
          </a:xfrm>
        </p:spPr>
        <p:txBody>
          <a:bodyPr/>
          <a:lstStyle/>
          <a:p>
            <a:pPr lvl="1" eaLnBrk="1" hangingPunct="1"/>
            <a:r>
              <a:rPr lang="en-US" altLang="en-US" sz="2400" b="1"/>
              <a:t>A Mosaic of Ethnic Neighborhoods</a:t>
            </a:r>
          </a:p>
          <a:p>
            <a:pPr lvl="2" eaLnBrk="1" hangingPunct="1"/>
            <a:r>
              <a:rPr lang="en-US" altLang="en-US"/>
              <a:t>Smaller scale ethnic signatures can shape both rural and urban landscapes</a:t>
            </a:r>
          </a:p>
          <a:p>
            <a:pPr lvl="2" eaLnBrk="1" hangingPunct="1"/>
            <a:r>
              <a:rPr lang="en-US" altLang="en-US"/>
              <a:t>Can have political impacts</a:t>
            </a:r>
          </a:p>
          <a:p>
            <a:pPr eaLnBrk="1" hangingPunct="1"/>
            <a:r>
              <a:rPr lang="en-US" altLang="en-US" b="1"/>
              <a:t>Patterns of North American Religion</a:t>
            </a:r>
          </a:p>
          <a:p>
            <a:pPr lvl="2" eaLnBrk="1" hangingPunct="1"/>
            <a:r>
              <a:rPr lang="en-US" altLang="en-US"/>
              <a:t>Dominance of Protestantism in the U.S. (60%)</a:t>
            </a:r>
          </a:p>
          <a:p>
            <a:pPr lvl="2" eaLnBrk="1" hangingPunct="1"/>
            <a:r>
              <a:rPr lang="en-US" altLang="en-US"/>
              <a:t>Regional concentration of American Catholics, Jews</a:t>
            </a:r>
          </a:p>
          <a:p>
            <a:pPr lvl="3" eaLnBrk="1" hangingPunct="1"/>
            <a:r>
              <a:rPr lang="en-US" altLang="en-US"/>
              <a:t>Catholics are the largest single denomination in USA</a:t>
            </a:r>
          </a:p>
          <a:p>
            <a:pPr lvl="2" eaLnBrk="1" hangingPunct="1"/>
            <a:r>
              <a:rPr lang="en-US" altLang="en-US"/>
              <a:t>Millions with religious or secular traditions apart from Christianity</a:t>
            </a:r>
          </a:p>
          <a:p>
            <a:pPr lvl="2" eaLnBrk="1" hangingPunct="1"/>
            <a:r>
              <a:rPr lang="en-US" altLang="en-US"/>
              <a:t>Canada: 40% Protestant; 25% Roman Catholic</a:t>
            </a:r>
          </a:p>
          <a:p>
            <a:pPr lvl="2" eaLnBrk="1" hangingPunct="1"/>
            <a:r>
              <a:rPr lang="en-US" altLang="en-US"/>
              <a:t>Increasing diversity: Hindus, Buddhists, Muslims, etc.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oter Placeholder 4">
            <a:extLst>
              <a:ext uri="{FF2B5EF4-FFF2-40B4-BE49-F238E27FC236}">
                <a16:creationId xmlns:a16="http://schemas.microsoft.com/office/drawing/2014/main" id="{CDAA581C-B23E-4B8E-B572-C300B117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7827" name="Slide Number Placeholder 5">
            <a:extLst>
              <a:ext uri="{FF2B5EF4-FFF2-40B4-BE49-F238E27FC236}">
                <a16:creationId xmlns:a16="http://schemas.microsoft.com/office/drawing/2014/main" id="{3831CE6F-ED28-44AF-BC5A-7B84E4AF3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D1E242-CC8D-4EA6-946A-AED17E958D6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000"/>
          </a:p>
        </p:txBody>
      </p:sp>
      <p:sp>
        <p:nvSpPr>
          <p:cNvPr id="77828" name="Rectangle 2">
            <a:extLst>
              <a:ext uri="{FF2B5EF4-FFF2-40B4-BE49-F238E27FC236}">
                <a16:creationId xmlns:a16="http://schemas.microsoft.com/office/drawing/2014/main" id="{9798B542-E071-45A7-AF73-02578A77B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914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Globalization of </a:t>
            </a:r>
            <a:br>
              <a:rPr lang="en-US" altLang="en-US" sz="3200" b="1"/>
            </a:br>
            <a:r>
              <a:rPr lang="en-US" altLang="en-US" sz="3200" b="1"/>
              <a:t>American Culture</a:t>
            </a:r>
          </a:p>
        </p:txBody>
      </p:sp>
      <p:sp>
        <p:nvSpPr>
          <p:cNvPr id="77829" name="Rectangle 3">
            <a:extLst>
              <a:ext uri="{FF2B5EF4-FFF2-40B4-BE49-F238E27FC236}">
                <a16:creationId xmlns:a16="http://schemas.microsoft.com/office/drawing/2014/main" id="{5D93DC67-6566-4839-9686-7F7AC2349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8382000" cy="51054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North Americans: Living Globally</a:t>
            </a:r>
          </a:p>
          <a:p>
            <a:pPr lvl="1" eaLnBrk="1" hangingPunct="1"/>
            <a:r>
              <a:rPr lang="en-US" altLang="en-US"/>
              <a:t>Many international tourists, students in North America</a:t>
            </a:r>
          </a:p>
          <a:p>
            <a:pPr lvl="1" eaLnBrk="1" hangingPunct="1"/>
            <a:r>
              <a:rPr lang="en-US" altLang="en-US"/>
              <a:t>Globalization of culture (international restaurants, imports, music, etc.)</a:t>
            </a:r>
          </a:p>
          <a:p>
            <a:pPr eaLnBrk="1" hangingPunct="1"/>
            <a:r>
              <a:rPr lang="en-US" altLang="en-US" sz="2800" b="1"/>
              <a:t>The Global Diffusion of U.S. Culture</a:t>
            </a:r>
          </a:p>
          <a:p>
            <a:pPr lvl="1" eaLnBrk="1" hangingPunct="1"/>
            <a:r>
              <a:rPr lang="en-US" altLang="en-US"/>
              <a:t>U.S. culture has impact on billions since WWII</a:t>
            </a:r>
          </a:p>
          <a:p>
            <a:pPr lvl="2" eaLnBrk="1" hangingPunct="1"/>
            <a:r>
              <a:rPr lang="en-US" altLang="en-US" sz="2800"/>
              <a:t>Global corporate culture, advertising, consumption</a:t>
            </a:r>
          </a:p>
          <a:p>
            <a:pPr lvl="2" eaLnBrk="1" hangingPunct="1"/>
            <a:r>
              <a:rPr lang="en-US" altLang="en-US" sz="2800"/>
              <a:t>Other countries challenge U.S. influence</a:t>
            </a:r>
          </a:p>
          <a:p>
            <a:pPr lvl="3" eaLnBrk="1" hangingPunct="1"/>
            <a:endParaRPr lang="en-US" altLang="en-US" sz="2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oter Placeholder 4">
            <a:extLst>
              <a:ext uri="{FF2B5EF4-FFF2-40B4-BE49-F238E27FC236}">
                <a16:creationId xmlns:a16="http://schemas.microsoft.com/office/drawing/2014/main" id="{DB98DF9F-D34B-4936-9278-6181848AE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8851" name="Slide Number Placeholder 5">
            <a:extLst>
              <a:ext uri="{FF2B5EF4-FFF2-40B4-BE49-F238E27FC236}">
                <a16:creationId xmlns:a16="http://schemas.microsoft.com/office/drawing/2014/main" id="{0F04675D-A201-4EC0-B91B-F3702A3F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2E74B5-D4FB-4516-92A3-9E553BCFA272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en-US" sz="1000"/>
          </a:p>
        </p:txBody>
      </p:sp>
      <p:sp>
        <p:nvSpPr>
          <p:cNvPr id="78852" name="Rectangle 2">
            <a:extLst>
              <a:ext uri="{FF2B5EF4-FFF2-40B4-BE49-F238E27FC236}">
                <a16:creationId xmlns:a16="http://schemas.microsoft.com/office/drawing/2014/main" id="{ACF3D263-3464-452C-A221-E53AD1AC34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8382000" cy="533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Cultural Pluralism</a:t>
            </a:r>
          </a:p>
        </p:txBody>
      </p:sp>
      <p:sp>
        <p:nvSpPr>
          <p:cNvPr id="78853" name="Rectangle 3">
            <a:extLst>
              <a:ext uri="{FF2B5EF4-FFF2-40B4-BE49-F238E27FC236}">
                <a16:creationId xmlns:a16="http://schemas.microsoft.com/office/drawing/2014/main" id="{6F01F780-4444-4A9E-8C95-A4A017D691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8686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cs typeface="Arial" panose="020B0604020202020204" pitchFamily="34" charset="0"/>
              </a:rPr>
              <a:t>Definition:  </a:t>
            </a:r>
            <a:r>
              <a:rPr lang="en-US" altLang="en-US" sz="2800">
                <a:cs typeface="Arial" panose="020B0604020202020204" pitchFamily="34" charset="0"/>
              </a:rPr>
              <a:t>Society with 2 or more population groups, each practicing its own culture, live adjacent to one another without mixing inside a single state</a:t>
            </a:r>
            <a:r>
              <a:rPr lang="en-US" altLang="en-US" sz="2800"/>
              <a:t> – </a:t>
            </a:r>
            <a:r>
              <a:rPr lang="en-US" altLang="en-US" sz="2800" b="1">
                <a:solidFill>
                  <a:srgbClr val="FF0000"/>
                </a:solidFill>
              </a:rPr>
              <a:t>can be centrifugal force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Strongly geographical in Canada</a:t>
            </a:r>
            <a:endParaRPr lang="en-US" altLang="en-US" sz="2800" b="1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cs typeface="Arial" panose="020B0604020202020204" pitchFamily="34" charset="0"/>
              </a:rPr>
              <a:t>French Canadians</a:t>
            </a:r>
            <a:r>
              <a:rPr lang="en-US" altLang="en-US" sz="2400"/>
              <a:t> concentrated in Quebec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cs typeface="Arial" panose="020B0604020202020204" pitchFamily="34" charset="0"/>
              </a:rPr>
              <a:t>Quebec independence movement</a:t>
            </a:r>
            <a:r>
              <a:rPr lang="en-US" altLang="en-US" sz="2400"/>
              <a:t> near majority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U.S.A. not so geographically pronounced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cs typeface="Arial" panose="020B0604020202020204" pitchFamily="34" charset="0"/>
              </a:rPr>
              <a:t>Some groups are somewhat more concentrated geographically, but they are still quite mixed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>
                <a:cs typeface="Times New Roman" panose="02020603050405020304" pitchFamily="18" charset="0"/>
              </a:rPr>
              <a:t>English remains the language of all people</a:t>
            </a:r>
            <a:r>
              <a:rPr lang="en-US" altLang="en-US" sz="2400">
                <a:cs typeface="Arial" panose="020B0604020202020204" pitchFamily="34" charset="0"/>
              </a:rPr>
              <a:t> though not officially – English language movement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oter Placeholder 4">
            <a:extLst>
              <a:ext uri="{FF2B5EF4-FFF2-40B4-BE49-F238E27FC236}">
                <a16:creationId xmlns:a16="http://schemas.microsoft.com/office/drawing/2014/main" id="{F12B167E-3942-43D1-A1D2-957F9DBF1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79875" name="Slide Number Placeholder 5">
            <a:extLst>
              <a:ext uri="{FF2B5EF4-FFF2-40B4-BE49-F238E27FC236}">
                <a16:creationId xmlns:a16="http://schemas.microsoft.com/office/drawing/2014/main" id="{ABCBF129-9DF8-45A0-A889-6D4130A9C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3835A89-B82C-4341-816F-0C9C21CDA71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en-US" sz="1000"/>
          </a:p>
        </p:txBody>
      </p:sp>
      <p:sp>
        <p:nvSpPr>
          <p:cNvPr id="79876" name="Rectangle 2">
            <a:extLst>
              <a:ext uri="{FF2B5EF4-FFF2-40B4-BE49-F238E27FC236}">
                <a16:creationId xmlns:a16="http://schemas.microsoft.com/office/drawing/2014/main" id="{CB5E87F1-31AB-4C46-8292-DF1C7B7156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tx1"/>
                </a:solidFill>
              </a:rPr>
              <a:t>French Canadians</a:t>
            </a:r>
          </a:p>
        </p:txBody>
      </p:sp>
      <p:pic>
        <p:nvPicPr>
          <p:cNvPr id="79877" name="Picture 3" descr="p">
            <a:extLst>
              <a:ext uri="{FF2B5EF4-FFF2-40B4-BE49-F238E27FC236}">
                <a16:creationId xmlns:a16="http://schemas.microsoft.com/office/drawing/2014/main" id="{737FC91E-1641-4A19-B58A-9C446992C3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14400"/>
            <a:ext cx="79248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BAC09220-DA37-43E3-88A9-A2A47F257B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88" y="-9525"/>
            <a:ext cx="5865812" cy="762000"/>
          </a:xfrm>
        </p:spPr>
        <p:txBody>
          <a:bodyPr/>
          <a:lstStyle/>
          <a:p>
            <a:r>
              <a:rPr lang="en-US" altLang="en-US"/>
              <a:t>Multi-National State</a:t>
            </a:r>
          </a:p>
        </p:txBody>
      </p:sp>
      <p:sp>
        <p:nvSpPr>
          <p:cNvPr id="80899" name="Content Placeholder 2">
            <a:extLst>
              <a:ext uri="{FF2B5EF4-FFF2-40B4-BE49-F238E27FC236}">
                <a16:creationId xmlns:a16="http://schemas.microsoft.com/office/drawing/2014/main" id="{77C63D7F-FD07-4E38-A251-8421C5D172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8000" y="777875"/>
            <a:ext cx="11607800" cy="6080125"/>
          </a:xfrm>
        </p:spPr>
        <p:txBody>
          <a:bodyPr/>
          <a:lstStyle/>
          <a:p>
            <a:r>
              <a:rPr lang="en-US" altLang="en-US"/>
              <a:t>A Nation is a culture group, not really a country</a:t>
            </a:r>
          </a:p>
          <a:p>
            <a:r>
              <a:rPr lang="en-US" altLang="en-US"/>
              <a:t>Nations of Canada</a:t>
            </a:r>
          </a:p>
          <a:p>
            <a:pPr lvl="1"/>
            <a:r>
              <a:rPr lang="en-US" altLang="en-US"/>
              <a:t>French Canadians – Majority in Quebec</a:t>
            </a:r>
          </a:p>
          <a:p>
            <a:pPr lvl="1"/>
            <a:r>
              <a:rPr lang="en-US" altLang="en-US"/>
              <a:t>Native American/Inuit – in the  cold northern areas</a:t>
            </a:r>
          </a:p>
          <a:p>
            <a:pPr lvl="1"/>
            <a:r>
              <a:rPr lang="en-US" altLang="en-US"/>
              <a:t>Asians – strong presence in the West Coast</a:t>
            </a:r>
          </a:p>
          <a:p>
            <a:pPr lvl="1"/>
            <a:r>
              <a:rPr lang="en-US" altLang="en-US"/>
              <a:t>Anglo-Canadians – the majority in Canada</a:t>
            </a:r>
          </a:p>
          <a:p>
            <a:r>
              <a:rPr lang="en-US" altLang="en-US"/>
              <a:t>Quebec referendum many years ago: to separate.</a:t>
            </a:r>
          </a:p>
          <a:p>
            <a:pPr lvl="1"/>
            <a:r>
              <a:rPr lang="en-US" altLang="en-US"/>
              <a:t>The province-wide referendum took place on Tuesday, May 20, 1980, and the proposal to pursue secession was defeated by a 59.56 percent to 40.44 percent margin. A second referendum on sovereignty, in 1995, also failed, albeit (50.58% to 49.42%). </a:t>
            </a:r>
          </a:p>
        </p:txBody>
      </p:sp>
      <p:sp>
        <p:nvSpPr>
          <p:cNvPr id="80900" name="Slide Number Placeholder 4">
            <a:extLst>
              <a:ext uri="{FF2B5EF4-FFF2-40B4-BE49-F238E27FC236}">
                <a16:creationId xmlns:a16="http://schemas.microsoft.com/office/drawing/2014/main" id="{728815D9-2323-428A-96E9-5259F50E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2C0256-33E0-4047-9F47-101846C66E42}" type="slidenum">
              <a:rPr lang="en-US" altLang="en-US" smtClean="0"/>
              <a:pPr/>
              <a:t>78</a:t>
            </a:fld>
            <a:endParaRPr lang="en-US" alt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8C270BAF-AA5B-4DE3-A278-F3A8BB868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Efforts to placate the French </a:t>
            </a:r>
          </a:p>
        </p:txBody>
      </p:sp>
      <p:sp>
        <p:nvSpPr>
          <p:cNvPr id="81923" name="Content Placeholder 2">
            <a:extLst>
              <a:ext uri="{FF2B5EF4-FFF2-40B4-BE49-F238E27FC236}">
                <a16:creationId xmlns:a16="http://schemas.microsoft.com/office/drawing/2014/main" id="{273B184D-A075-4001-9283-18FEF09097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8000" y="2078038"/>
            <a:ext cx="11176000" cy="3255962"/>
          </a:xfrm>
        </p:spPr>
        <p:txBody>
          <a:bodyPr/>
          <a:lstStyle/>
          <a:p>
            <a:r>
              <a:rPr lang="en-US" altLang="en-US"/>
              <a:t>Quebec granted greater autonomy than other provinces</a:t>
            </a:r>
          </a:p>
          <a:p>
            <a:r>
              <a:rPr lang="en-US" altLang="en-US"/>
              <a:t>French elevated to national langrage status all over Canada</a:t>
            </a:r>
          </a:p>
          <a:p>
            <a:r>
              <a:rPr lang="en-US" altLang="en-US"/>
              <a:t>At least two Prime Ministers have been French Canadians</a:t>
            </a:r>
          </a:p>
          <a:p>
            <a:pPr lvl="1"/>
            <a:r>
              <a:rPr lang="en-US" altLang="en-US"/>
              <a:t>Pierre Trudeau (father)</a:t>
            </a:r>
          </a:p>
          <a:p>
            <a:pPr lvl="1"/>
            <a:r>
              <a:rPr lang="en-US" altLang="en-US"/>
              <a:t>Justin Trudeau (son) – current  Prime Minister - 2019</a:t>
            </a:r>
          </a:p>
        </p:txBody>
      </p:sp>
      <p:sp>
        <p:nvSpPr>
          <p:cNvPr id="81924" name="Slide Number Placeholder 4">
            <a:extLst>
              <a:ext uri="{FF2B5EF4-FFF2-40B4-BE49-F238E27FC236}">
                <a16:creationId xmlns:a16="http://schemas.microsoft.com/office/drawing/2014/main" id="{4F494D52-4F1C-4997-8BCC-91B21C0D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7B7083F-1C26-428B-A0B6-470717F2073E}" type="slidenum">
              <a:rPr lang="en-US" altLang="en-US" smtClean="0"/>
              <a:pPr/>
              <a:t>79</a:t>
            </a:fld>
            <a:endParaRPr lang="en-US" altLang="en-US"/>
          </a:p>
        </p:txBody>
      </p:sp>
      <p:sp>
        <p:nvSpPr>
          <p:cNvPr id="81925" name="TextBox 5">
            <a:extLst>
              <a:ext uri="{FF2B5EF4-FFF2-40B4-BE49-F238E27FC236}">
                <a16:creationId xmlns:a16="http://schemas.microsoft.com/office/drawing/2014/main" id="{ACF87EE5-222C-47EE-9F39-545B3AECC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638800"/>
            <a:ext cx="1158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/>
              <a:t>As of 2006, about 58 percent of Canadians spoke English as their primary language, French was the mother tongue of 22 percent, and another one-fifth of the population (20 percent) spoke a mother tongue other than English or French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5">
            <a:extLst>
              <a:ext uri="{FF2B5EF4-FFF2-40B4-BE49-F238E27FC236}">
                <a16:creationId xmlns:a16="http://schemas.microsoft.com/office/drawing/2014/main" id="{90B9A27B-841D-4DD2-A4F6-DB7F775C5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E5BE90-2CEE-48D7-92BB-911F5309A28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A29DEEE3-B7D2-472F-9C47-D9E72A5B1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8382000" cy="5334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Introduction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89A5CDF7-54C7-4D4D-8FBF-CCA697C27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11582400" cy="3505200"/>
          </a:xfrm>
        </p:spPr>
        <p:txBody>
          <a:bodyPr/>
          <a:lstStyle/>
          <a:p>
            <a:pPr eaLnBrk="1" hangingPunct="1"/>
            <a:r>
              <a:rPr lang="en-US" altLang="en-US" b="1"/>
              <a:t>North America includes the U.S. and Canada</a:t>
            </a:r>
          </a:p>
          <a:p>
            <a:pPr lvl="1" eaLnBrk="1" hangingPunct="1"/>
            <a:r>
              <a:rPr lang="en-US" altLang="en-US" sz="2400"/>
              <a:t>Culturally defined region, not continentally defined</a:t>
            </a:r>
          </a:p>
          <a:p>
            <a:pPr lvl="1" eaLnBrk="1" hangingPunct="1"/>
            <a:endParaRPr lang="en-US" altLang="en-US" sz="2400"/>
          </a:p>
          <a:p>
            <a:pPr lvl="1" eaLnBrk="1" hangingPunct="1"/>
            <a:r>
              <a:rPr lang="en-US" altLang="en-US" sz="2400"/>
              <a:t>Both countries are in the final stage of the demographic transition (low birth rate, low death rate)</a:t>
            </a:r>
          </a:p>
          <a:p>
            <a:pPr lvl="1" eaLnBrk="1" hangingPunct="1"/>
            <a:endParaRPr lang="en-US" altLang="en-US" sz="2400"/>
          </a:p>
          <a:p>
            <a:pPr lvl="1" eaLnBrk="1" hangingPunct="1"/>
            <a:r>
              <a:rPr lang="en-US" altLang="en-US" sz="2400"/>
              <a:t>Postindustrial economy with modern technology, innovative financial and information services, and popular culture</a:t>
            </a:r>
          </a:p>
          <a:p>
            <a:pPr lvl="1" eaLnBrk="1" hangingPunct="1"/>
            <a:endParaRPr lang="en-US" altLang="en-US" sz="2400"/>
          </a:p>
          <a:p>
            <a:pPr lvl="1" eaLnBrk="1" hangingPunct="1"/>
            <a:r>
              <a:rPr lang="en-US" altLang="en-US" sz="2400"/>
              <a:t>355 million residents (U.S. – 324 million (2016}; Canada – 31million)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8956C38D-8B05-4038-8AD3-07E1916E2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888" y="5345113"/>
            <a:ext cx="10769600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8000"/>
                </a:solidFill>
              </a:rPr>
              <a:t>Environmental Geography: Threatened Life of Plenty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en-US"/>
              <a:t>North America has a diverse physical setting, rich in resources, that has been heavily modified by human activities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amatic or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oter Placeholder 4">
            <a:extLst>
              <a:ext uri="{FF2B5EF4-FFF2-40B4-BE49-F238E27FC236}">
                <a16:creationId xmlns:a16="http://schemas.microsoft.com/office/drawing/2014/main" id="{F78A2989-27BF-43BC-9CF0-51A38EFF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2947" name="Slide Number Placeholder 5">
            <a:extLst>
              <a:ext uri="{FF2B5EF4-FFF2-40B4-BE49-F238E27FC236}">
                <a16:creationId xmlns:a16="http://schemas.microsoft.com/office/drawing/2014/main" id="{F6AAAEC0-6BF8-4E1D-A06B-92CBD3E5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FA0CE1-38A2-41EC-83EF-CDB7F19410C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en-US" sz="1000"/>
          </a:p>
        </p:txBody>
      </p:sp>
      <p:sp>
        <p:nvSpPr>
          <p:cNvPr id="82948" name="Rectangle 2">
            <a:extLst>
              <a:ext uri="{FF2B5EF4-FFF2-40B4-BE49-F238E27FC236}">
                <a16:creationId xmlns:a16="http://schemas.microsoft.com/office/drawing/2014/main" id="{B622C0AD-247E-4630-AE97-7D8135DE7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838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No Ethnic Minority </a:t>
            </a:r>
            <a:br>
              <a:rPr lang="en-US" altLang="en-US" sz="3200" b="1"/>
            </a:br>
            <a:r>
              <a:rPr lang="en-US" altLang="en-US" sz="3200" b="1"/>
              <a:t>Has a Majority</a:t>
            </a:r>
          </a:p>
        </p:txBody>
      </p:sp>
      <p:pic>
        <p:nvPicPr>
          <p:cNvPr id="82949" name="Picture 3" descr="p">
            <a:extLst>
              <a:ext uri="{FF2B5EF4-FFF2-40B4-BE49-F238E27FC236}">
                <a16:creationId xmlns:a16="http://schemas.microsoft.com/office/drawing/2014/main" id="{C04CC3B7-E795-4FE4-A8F0-326CFFE57A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17575"/>
            <a:ext cx="8153400" cy="5940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oter Placeholder 4">
            <a:extLst>
              <a:ext uri="{FF2B5EF4-FFF2-40B4-BE49-F238E27FC236}">
                <a16:creationId xmlns:a16="http://schemas.microsoft.com/office/drawing/2014/main" id="{5DBBA66A-8315-4034-A275-739DA9F19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3971" name="Slide Number Placeholder 5">
            <a:extLst>
              <a:ext uri="{FF2B5EF4-FFF2-40B4-BE49-F238E27FC236}">
                <a16:creationId xmlns:a16="http://schemas.microsoft.com/office/drawing/2014/main" id="{0B735CBE-D41A-49CA-9DE4-E9F1B965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EB8456-179E-48C5-BA0C-B3B4390C356C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en-US" sz="1000"/>
          </a:p>
        </p:txBody>
      </p:sp>
      <p:sp>
        <p:nvSpPr>
          <p:cNvPr id="83972" name="Rectangle 2">
            <a:extLst>
              <a:ext uri="{FF2B5EF4-FFF2-40B4-BE49-F238E27FC236}">
                <a16:creationId xmlns:a16="http://schemas.microsoft.com/office/drawing/2014/main" id="{DDC7CA38-0FFF-4F88-9A51-EFA00CBD27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382000" cy="9906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Patterns of </a:t>
            </a:r>
            <a:br>
              <a:rPr lang="en-US" altLang="en-US" sz="2800" b="1"/>
            </a:br>
            <a:r>
              <a:rPr lang="en-US" altLang="en-US" sz="2800" b="1"/>
              <a:t>Dominance &amp; Division</a:t>
            </a:r>
          </a:p>
        </p:txBody>
      </p:sp>
      <p:sp>
        <p:nvSpPr>
          <p:cNvPr id="83973" name="Rectangle 3">
            <a:extLst>
              <a:ext uri="{FF2B5EF4-FFF2-40B4-BE49-F238E27FC236}">
                <a16:creationId xmlns:a16="http://schemas.microsoft.com/office/drawing/2014/main" id="{2421C2AF-9814-41FF-A29D-0EC05C043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990600"/>
            <a:ext cx="9144000" cy="5867400"/>
          </a:xfrm>
        </p:spPr>
        <p:txBody>
          <a:bodyPr/>
          <a:lstStyle/>
          <a:p>
            <a:pPr eaLnBrk="1" hangingPunct="1"/>
            <a:r>
              <a:rPr lang="en-US" altLang="en-US" b="1"/>
              <a:t>Creating Political Space</a:t>
            </a:r>
          </a:p>
          <a:p>
            <a:pPr lvl="1" eaLnBrk="1" hangingPunct="1"/>
            <a:r>
              <a:rPr lang="en-US" altLang="en-US" sz="2400" b="1"/>
              <a:t>U.S. broke cleanly, violently from Great Britain; Canada separated peacefully</a:t>
            </a:r>
          </a:p>
          <a:p>
            <a:pPr lvl="2" eaLnBrk="1" hangingPunct="1"/>
            <a:r>
              <a:rPr lang="en-US" altLang="en-US"/>
              <a:t>U.S. purchased and conquered new lands</a:t>
            </a:r>
          </a:p>
          <a:p>
            <a:pPr lvl="2" eaLnBrk="1" hangingPunct="1"/>
            <a:r>
              <a:rPr lang="en-US" altLang="en-US"/>
              <a:t>Provinces of Great Britain joined Canada</a:t>
            </a:r>
          </a:p>
          <a:p>
            <a:pPr eaLnBrk="1" hangingPunct="1"/>
            <a:r>
              <a:rPr lang="en-US" altLang="en-US" b="1"/>
              <a:t>Continental Neighborhoods</a:t>
            </a:r>
          </a:p>
          <a:p>
            <a:pPr lvl="2" eaLnBrk="1" hangingPunct="1"/>
            <a:r>
              <a:rPr lang="en-US" altLang="en-US"/>
              <a:t>Long boundary between U.S. and Canada</a:t>
            </a:r>
          </a:p>
          <a:p>
            <a:pPr lvl="3" eaLnBrk="1" hangingPunct="1"/>
            <a:r>
              <a:rPr lang="en-US" altLang="en-US" sz="2400"/>
              <a:t>Many cross-boundary issues</a:t>
            </a:r>
          </a:p>
          <a:p>
            <a:pPr lvl="3" eaLnBrk="1" hangingPunct="1"/>
            <a:r>
              <a:rPr lang="en-US" altLang="en-US" sz="2400"/>
              <a:t>Water resources, transportation, environmental quality</a:t>
            </a:r>
          </a:p>
          <a:p>
            <a:pPr lvl="2" eaLnBrk="1" hangingPunct="1"/>
            <a:r>
              <a:rPr lang="en-US" altLang="en-US"/>
              <a:t>North American Free Trade Agreement (NAFTA)</a:t>
            </a:r>
          </a:p>
          <a:p>
            <a:pPr lvl="3" eaLnBrk="1" hangingPunct="1"/>
            <a:r>
              <a:rPr lang="en-US" altLang="en-US" sz="2400"/>
              <a:t>Brings Mexico int to the picture.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Number Placeholder 5">
            <a:extLst>
              <a:ext uri="{FF2B5EF4-FFF2-40B4-BE49-F238E27FC236}">
                <a16:creationId xmlns:a16="http://schemas.microsoft.com/office/drawing/2014/main" id="{E2140662-92F1-47AE-BDBE-03F1DA33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772B72E-2683-40D7-96E0-16DCB51133B9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82</a:t>
            </a:fld>
            <a:endParaRPr lang="en-US" altLang="en-US" sz="1000"/>
          </a:p>
        </p:txBody>
      </p:sp>
      <p:sp>
        <p:nvSpPr>
          <p:cNvPr id="84995" name="Rectangle 2">
            <a:extLst>
              <a:ext uri="{FF2B5EF4-FFF2-40B4-BE49-F238E27FC236}">
                <a16:creationId xmlns:a16="http://schemas.microsoft.com/office/drawing/2014/main" id="{AF9A4F43-9F2C-4E14-8EEA-E98E463D67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37688" y="914400"/>
            <a:ext cx="2724150" cy="31242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Geopolitical Issues in North America </a:t>
            </a:r>
          </a:p>
        </p:txBody>
      </p:sp>
      <p:pic>
        <p:nvPicPr>
          <p:cNvPr id="84996" name="Picture 3" descr="FG03_26">
            <a:extLst>
              <a:ext uri="{FF2B5EF4-FFF2-40B4-BE49-F238E27FC236}">
                <a16:creationId xmlns:a16="http://schemas.microsoft.com/office/drawing/2014/main" id="{2EBCA7BB-205F-4562-BFB2-C36353E377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3" y="0"/>
            <a:ext cx="9407525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oter Placeholder 4">
            <a:extLst>
              <a:ext uri="{FF2B5EF4-FFF2-40B4-BE49-F238E27FC236}">
                <a16:creationId xmlns:a16="http://schemas.microsoft.com/office/drawing/2014/main" id="{B1AE1119-7B16-4A82-B28E-D85F93847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6019" name="Slide Number Placeholder 5">
            <a:extLst>
              <a:ext uri="{FF2B5EF4-FFF2-40B4-BE49-F238E27FC236}">
                <a16:creationId xmlns:a16="http://schemas.microsoft.com/office/drawing/2014/main" id="{52886F6E-92F9-4481-A904-4F84332A6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F6B4F8-874A-4F1D-865D-307C66A1AE4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83</a:t>
            </a:fld>
            <a:endParaRPr lang="en-US" altLang="en-US" sz="1000"/>
          </a:p>
        </p:txBody>
      </p:sp>
      <p:sp>
        <p:nvSpPr>
          <p:cNvPr id="86020" name="Rectangle 2">
            <a:extLst>
              <a:ext uri="{FF2B5EF4-FFF2-40B4-BE49-F238E27FC236}">
                <a16:creationId xmlns:a16="http://schemas.microsoft.com/office/drawing/2014/main" id="{ECDCA803-74D1-48F6-B052-3263AA6F2C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Historical Framework</a:t>
            </a:r>
          </a:p>
        </p:txBody>
      </p:sp>
      <p:sp>
        <p:nvSpPr>
          <p:cNvPr id="86021" name="Rectangle 3">
            <a:extLst>
              <a:ext uri="{FF2B5EF4-FFF2-40B4-BE49-F238E27FC236}">
                <a16:creationId xmlns:a16="http://schemas.microsoft.com/office/drawing/2014/main" id="{A975380A-14CC-4965-A4F6-A1B51A892D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83820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The Legacy of Federalism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</a:rPr>
              <a:t>Federal states:</a:t>
            </a:r>
            <a:r>
              <a:rPr lang="en-US" altLang="en-US"/>
              <a:t> those that allocate considerable power below the national level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 b="1">
                <a:solidFill>
                  <a:srgbClr val="FF0000"/>
                </a:solidFill>
              </a:rPr>
              <a:t>Unitary states:</a:t>
            </a:r>
            <a:r>
              <a:rPr lang="en-US" altLang="en-US"/>
              <a:t> those with centralized power at national level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Quebec’s Challenge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French-speakers consider secession from Canada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Native Peoples and National Politics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In the U.S., Indian Self-Determination and Education Assistance Act of 1975 and the Indian Gaming Regulatory Act (1988)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In Canada, Native Claims Office (1975) (Canada) and Nunavut Territory (1999) 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oter Placeholder 4">
            <a:extLst>
              <a:ext uri="{FF2B5EF4-FFF2-40B4-BE49-F238E27FC236}">
                <a16:creationId xmlns:a16="http://schemas.microsoft.com/office/drawing/2014/main" id="{4962E3ED-9302-40C2-BCF0-6B4E3D06F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7043" name="Slide Number Placeholder 5">
            <a:extLst>
              <a:ext uri="{FF2B5EF4-FFF2-40B4-BE49-F238E27FC236}">
                <a16:creationId xmlns:a16="http://schemas.microsoft.com/office/drawing/2014/main" id="{7228DC56-BD4E-4971-8C78-C26E625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6C5AA84-BFFE-4BE8-AD7B-7DE424F20FC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84</a:t>
            </a:fld>
            <a:endParaRPr lang="en-US" altLang="en-US" sz="1000"/>
          </a:p>
        </p:txBody>
      </p:sp>
      <p:sp>
        <p:nvSpPr>
          <p:cNvPr id="87044" name="Rectangle 2">
            <a:extLst>
              <a:ext uri="{FF2B5EF4-FFF2-40B4-BE49-F238E27FC236}">
                <a16:creationId xmlns:a16="http://schemas.microsoft.com/office/drawing/2014/main" id="{BB834251-8595-494C-8B5E-DA2701F3FE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A Global Reach</a:t>
            </a:r>
          </a:p>
        </p:txBody>
      </p:sp>
      <p:sp>
        <p:nvSpPr>
          <p:cNvPr id="87045" name="Rectangle 3">
            <a:extLst>
              <a:ext uri="{FF2B5EF4-FFF2-40B4-BE49-F238E27FC236}">
                <a16:creationId xmlns:a16="http://schemas.microsoft.com/office/drawing/2014/main" id="{CAAAE2C0-B345-4F1D-A72F-C7CF04AE5C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990600"/>
            <a:ext cx="8382000" cy="5334000"/>
          </a:xfrm>
        </p:spPr>
        <p:txBody>
          <a:bodyPr/>
          <a:lstStyle/>
          <a:p>
            <a:pPr eaLnBrk="1" hangingPunct="1"/>
            <a:r>
              <a:rPr lang="en-US" altLang="en-US" b="1"/>
              <a:t>U.S.’s geopolitical reach is beyond our borders</a:t>
            </a:r>
          </a:p>
          <a:p>
            <a:pPr lvl="1" eaLnBrk="1" hangingPunct="1"/>
            <a:r>
              <a:rPr lang="en-US" altLang="en-US"/>
              <a:t>Monroe Doctrine (1824) asserted U.S. rights in Western Hemisphere</a:t>
            </a:r>
          </a:p>
          <a:p>
            <a:pPr lvl="1" eaLnBrk="1" hangingPunct="1"/>
            <a:r>
              <a:rPr lang="en-US" altLang="en-US"/>
              <a:t>WWII and Truman Doctrine gave U.S. wider world role</a:t>
            </a:r>
          </a:p>
          <a:p>
            <a:pPr lvl="1" eaLnBrk="1" hangingPunct="1"/>
            <a:r>
              <a:rPr lang="en-US" altLang="en-US"/>
              <a:t>North Atlantic Treaty Organization (NATO), Organization of American States (OAS)</a:t>
            </a:r>
          </a:p>
          <a:p>
            <a:pPr lvl="1" eaLnBrk="1" hangingPunct="1"/>
            <a:r>
              <a:rPr lang="en-US" altLang="en-US"/>
              <a:t>Other international involvement: Korea (1950</a:t>
            </a:r>
            <a:r>
              <a:rPr lang="en-US" altLang="en-US">
                <a:cs typeface="Times New Roman" panose="02020603050405020304" pitchFamily="18" charset="0"/>
              </a:rPr>
              <a:t>–</a:t>
            </a:r>
            <a:r>
              <a:rPr lang="en-US" altLang="en-US"/>
              <a:t>1953); Vietnam (1961</a:t>
            </a:r>
            <a:r>
              <a:rPr lang="en-US" altLang="en-US">
                <a:cs typeface="Times New Roman" panose="02020603050405020304" pitchFamily="18" charset="0"/>
              </a:rPr>
              <a:t>–</a:t>
            </a:r>
            <a:r>
              <a:rPr lang="en-US" altLang="en-US"/>
              <a:t>1973); Afghanistan and Iraq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oter Placeholder 4">
            <a:extLst>
              <a:ext uri="{FF2B5EF4-FFF2-40B4-BE49-F238E27FC236}">
                <a16:creationId xmlns:a16="http://schemas.microsoft.com/office/drawing/2014/main" id="{E2C7899D-E0A6-4962-BD68-8486222AE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8067" name="Slide Number Placeholder 5">
            <a:extLst>
              <a:ext uri="{FF2B5EF4-FFF2-40B4-BE49-F238E27FC236}">
                <a16:creationId xmlns:a16="http://schemas.microsoft.com/office/drawing/2014/main" id="{ACF363F8-21BE-42A3-8BD3-9BC139A0A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FC82828-830F-4C07-B316-1A8D683E36CE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85</a:t>
            </a:fld>
            <a:endParaRPr lang="en-US" altLang="en-US" sz="1000"/>
          </a:p>
        </p:txBody>
      </p:sp>
      <p:sp>
        <p:nvSpPr>
          <p:cNvPr id="88068" name="Rectangle 2">
            <a:extLst>
              <a:ext uri="{FF2B5EF4-FFF2-40B4-BE49-F238E27FC236}">
                <a16:creationId xmlns:a16="http://schemas.microsoft.com/office/drawing/2014/main" id="{06840385-4A97-41C8-A0C9-88829BDCE1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7772400" cy="914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Economic &amp; Social </a:t>
            </a:r>
            <a:br>
              <a:rPr lang="en-US" altLang="en-US" sz="3200" b="1"/>
            </a:br>
            <a:r>
              <a:rPr lang="en-US" altLang="en-US" sz="3200" b="1"/>
              <a:t>Development</a:t>
            </a:r>
          </a:p>
        </p:txBody>
      </p:sp>
      <p:sp>
        <p:nvSpPr>
          <p:cNvPr id="88069" name="Rectangle 3">
            <a:extLst>
              <a:ext uri="{FF2B5EF4-FFF2-40B4-BE49-F238E27FC236}">
                <a16:creationId xmlns:a16="http://schemas.microsoft.com/office/drawing/2014/main" id="{8CE2A985-86AA-4C10-A44B-4B483CE3B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8763000" cy="51816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en-US" altLang="en-US"/>
              <a:t>North America has the world’s most powerful economy and its wealthiest population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An Abundant Resource Base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Direct extraction of natural resources makes up 3% of U.S. economy, and 6% of Canadian economy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400" b="1"/>
              <a:t>Opportunities for Agriculture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Highly mechanized and productive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Good land being lost to “development.”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Agriculture employs 2.6% of U.S., and 3.7% of Canadian labor force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Geography of farming in North America determined by (1)diverse environments; (2)continental &amp; global markets for food; (3)historical patterns of settlement &amp; agriculture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oter Placeholder 4">
            <a:extLst>
              <a:ext uri="{FF2B5EF4-FFF2-40B4-BE49-F238E27FC236}">
                <a16:creationId xmlns:a16="http://schemas.microsoft.com/office/drawing/2014/main" id="{37D63F79-C7AC-4FF9-85B8-193A68C8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89091" name="Slide Number Placeholder 5">
            <a:extLst>
              <a:ext uri="{FF2B5EF4-FFF2-40B4-BE49-F238E27FC236}">
                <a16:creationId xmlns:a16="http://schemas.microsoft.com/office/drawing/2014/main" id="{E6E132FC-CD11-4971-AA41-BC8A43DDF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FD3D7F-B319-49A1-B05D-201C2EA4A3C3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86</a:t>
            </a:fld>
            <a:endParaRPr lang="en-US" altLang="en-US" sz="1000"/>
          </a:p>
        </p:txBody>
      </p:sp>
      <p:sp>
        <p:nvSpPr>
          <p:cNvPr id="89092" name="Rectangle 2">
            <a:extLst>
              <a:ext uri="{FF2B5EF4-FFF2-40B4-BE49-F238E27FC236}">
                <a16:creationId xmlns:a16="http://schemas.microsoft.com/office/drawing/2014/main" id="{A73F21CC-582F-4BA0-8D6B-7FE98311D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Economic </a:t>
            </a:r>
            <a:br>
              <a:rPr lang="en-US" altLang="en-US" sz="3200" b="1"/>
            </a:br>
            <a:r>
              <a:rPr lang="en-US" altLang="en-US" sz="3200" b="1"/>
              <a:t>Development</a:t>
            </a:r>
          </a:p>
        </p:txBody>
      </p:sp>
      <p:sp>
        <p:nvSpPr>
          <p:cNvPr id="89093" name="Rectangle 3">
            <a:extLst>
              <a:ext uri="{FF2B5EF4-FFF2-40B4-BE49-F238E27FC236}">
                <a16:creationId xmlns:a16="http://schemas.microsoft.com/office/drawing/2014/main" id="{04461D9D-0D79-4F23-AE7D-776E18AF1E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1066800"/>
            <a:ext cx="8610600" cy="56388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An Abundant Resource Base (cont.)</a:t>
            </a:r>
          </a:p>
          <a:p>
            <a:pPr lvl="1" eaLnBrk="1" hangingPunct="1"/>
            <a:r>
              <a:rPr lang="en-US" altLang="en-US" sz="2400" b="1"/>
              <a:t>Industrial Raw Materials</a:t>
            </a:r>
          </a:p>
          <a:p>
            <a:pPr lvl="2" eaLnBrk="1" hangingPunct="1"/>
            <a:r>
              <a:rPr lang="en-US" altLang="en-US"/>
              <a:t>North America has abundant resources, but still imports raw materials</a:t>
            </a:r>
          </a:p>
          <a:p>
            <a:pPr lvl="2" eaLnBrk="1" hangingPunct="1"/>
            <a:r>
              <a:rPr lang="en-US" altLang="en-US"/>
              <a:t>U.S. produces 12% of world’s oil, consumes 25%</a:t>
            </a:r>
          </a:p>
          <a:p>
            <a:pPr eaLnBrk="1" hangingPunct="1"/>
            <a:r>
              <a:rPr lang="en-US" altLang="en-US" sz="2800" b="1"/>
              <a:t>Creating a Continental Economy</a:t>
            </a:r>
          </a:p>
          <a:p>
            <a:pPr lvl="1" eaLnBrk="1" hangingPunct="1"/>
            <a:r>
              <a:rPr lang="en-US" altLang="en-US" b="1"/>
              <a:t>Connectivity and Economic Growth</a:t>
            </a:r>
          </a:p>
          <a:p>
            <a:pPr lvl="2" eaLnBrk="1" hangingPunct="1"/>
            <a:r>
              <a:rPr lang="en-US" altLang="en-US"/>
              <a:t>Connectivity fosters economic growth</a:t>
            </a:r>
          </a:p>
          <a:p>
            <a:pPr lvl="3" eaLnBrk="1" hangingPunct="1"/>
            <a:r>
              <a:rPr lang="en-US" altLang="en-US" sz="2400" b="1">
                <a:solidFill>
                  <a:srgbClr val="FF0000"/>
                </a:solidFill>
              </a:rPr>
              <a:t>Connectivity:</a:t>
            </a:r>
            <a:r>
              <a:rPr lang="en-US" altLang="en-US" sz="2400"/>
              <a:t> how well regions are linked together by transportation and communication</a:t>
            </a:r>
          </a:p>
          <a:p>
            <a:pPr lvl="2" eaLnBrk="1" hangingPunct="1">
              <a:buFontTx/>
              <a:buNone/>
            </a:pPr>
            <a:endParaRPr lang="en-US" alt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oter Placeholder 3">
            <a:extLst>
              <a:ext uri="{FF2B5EF4-FFF2-40B4-BE49-F238E27FC236}">
                <a16:creationId xmlns:a16="http://schemas.microsoft.com/office/drawing/2014/main" id="{0C005BBC-C664-4026-B46B-BBA5BF41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0115" name="Slide Number Placeholder 4">
            <a:extLst>
              <a:ext uri="{FF2B5EF4-FFF2-40B4-BE49-F238E27FC236}">
                <a16:creationId xmlns:a16="http://schemas.microsoft.com/office/drawing/2014/main" id="{A1268718-E911-4FFB-8FFE-9AA7FB99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D45D7E4-8F27-4387-A349-F0B37B1157A3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87</a:t>
            </a:fld>
            <a:endParaRPr lang="en-US" altLang="en-US" sz="1000"/>
          </a:p>
        </p:txBody>
      </p:sp>
      <p:pic>
        <p:nvPicPr>
          <p:cNvPr id="90116" name="Picture 2" descr="FG03_29">
            <a:extLst>
              <a:ext uri="{FF2B5EF4-FFF2-40B4-BE49-F238E27FC236}">
                <a16:creationId xmlns:a16="http://schemas.microsoft.com/office/drawing/2014/main" id="{87846ED6-90EA-410D-99A9-C5B08335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845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3">
            <a:extLst>
              <a:ext uri="{FF2B5EF4-FFF2-40B4-BE49-F238E27FC236}">
                <a16:creationId xmlns:a16="http://schemas.microsoft.com/office/drawing/2014/main" id="{B6B03B40-D96F-4FC4-8768-CAE44746E7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1800" b="1"/>
              <a:t>Major Economic Activities of North America </a:t>
            </a:r>
            <a:r>
              <a:rPr lang="en-US" altLang="en-US" sz="1800"/>
              <a:t>(Fig. 3.23)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oter Placeholder 3">
            <a:extLst>
              <a:ext uri="{FF2B5EF4-FFF2-40B4-BE49-F238E27FC236}">
                <a16:creationId xmlns:a16="http://schemas.microsoft.com/office/drawing/2014/main" id="{E9E2FB8E-9359-4C7F-B761-44E4032BA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1139" name="Slide Number Placeholder 4">
            <a:extLst>
              <a:ext uri="{FF2B5EF4-FFF2-40B4-BE49-F238E27FC236}">
                <a16:creationId xmlns:a16="http://schemas.microsoft.com/office/drawing/2014/main" id="{34AC86BB-A37E-4879-B205-52406F90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325979-292B-4B5A-A456-4F59C279496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88</a:t>
            </a:fld>
            <a:endParaRPr lang="en-US" altLang="en-US" sz="1000"/>
          </a:p>
        </p:txBody>
      </p:sp>
      <p:sp>
        <p:nvSpPr>
          <p:cNvPr id="91140" name="Rectangle 2">
            <a:extLst>
              <a:ext uri="{FF2B5EF4-FFF2-40B4-BE49-F238E27FC236}">
                <a16:creationId xmlns:a16="http://schemas.microsoft.com/office/drawing/2014/main" id="{324B949E-CB2B-4478-B661-C392288B2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8763000" cy="1600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Growth of the </a:t>
            </a:r>
            <a:br>
              <a:rPr lang="en-US" altLang="en-US" sz="3200" b="1"/>
            </a:br>
            <a:r>
              <a:rPr lang="en-US" altLang="en-US" sz="3200" b="1"/>
              <a:t>Manufacturing Belt – sometimes called the “Rust Belt” today</a:t>
            </a:r>
          </a:p>
        </p:txBody>
      </p:sp>
      <p:pic>
        <p:nvPicPr>
          <p:cNvPr id="91141" name="Picture 3" descr="p">
            <a:extLst>
              <a:ext uri="{FF2B5EF4-FFF2-40B4-BE49-F238E27FC236}">
                <a16:creationId xmlns:a16="http://schemas.microsoft.com/office/drawing/2014/main" id="{92151BE5-B26E-425A-8330-E3795EE1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85950"/>
            <a:ext cx="6858000" cy="4972050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Line 4">
            <a:extLst>
              <a:ext uri="{FF2B5EF4-FFF2-40B4-BE49-F238E27FC236}">
                <a16:creationId xmlns:a16="http://schemas.microsoft.com/office/drawing/2014/main" id="{5F3DCADF-4933-4816-A4E0-082B9B8A85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59138" y="3546475"/>
            <a:ext cx="2146300" cy="6762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3" name="Line 5">
            <a:extLst>
              <a:ext uri="{FF2B5EF4-FFF2-40B4-BE49-F238E27FC236}">
                <a16:creationId xmlns:a16="http://schemas.microsoft.com/office/drawing/2014/main" id="{01004D96-6ECC-406B-B756-A0F1937F9A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08750" y="3802063"/>
            <a:ext cx="190500" cy="801687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4" name="Text Box 6">
            <a:extLst>
              <a:ext uri="{FF2B5EF4-FFF2-40B4-BE49-F238E27FC236}">
                <a16:creationId xmlns:a16="http://schemas.microsoft.com/office/drawing/2014/main" id="{92A4B9B6-AA63-41BB-BFF4-18EE08FFE14E}"/>
              </a:ext>
            </a:extLst>
          </p:cNvPr>
          <p:cNvSpPr txBox="1">
            <a:spLocks noChangeArrowheads="1"/>
          </p:cNvSpPr>
          <p:nvPr/>
        </p:nvSpPr>
        <p:spPr bwMode="auto">
          <a:xfrm rot="369604">
            <a:off x="4078288" y="4406900"/>
            <a:ext cx="1863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</a:rPr>
              <a:t>SUNBELT</a:t>
            </a:r>
          </a:p>
        </p:txBody>
      </p:sp>
      <p:sp>
        <p:nvSpPr>
          <p:cNvPr id="91145" name="Line 7">
            <a:extLst>
              <a:ext uri="{FF2B5EF4-FFF2-40B4-BE49-F238E27FC236}">
                <a16:creationId xmlns:a16="http://schemas.microsoft.com/office/drawing/2014/main" id="{7477B4DE-1690-4B89-BCD3-BE95D2C16E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444750" y="4419600"/>
            <a:ext cx="1389063" cy="184150"/>
          </a:xfrm>
          <a:prstGeom prst="line">
            <a:avLst/>
          </a:prstGeom>
          <a:noFill/>
          <a:ln w="1079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Line 8">
            <a:extLst>
              <a:ext uri="{FF2B5EF4-FFF2-40B4-BE49-F238E27FC236}">
                <a16:creationId xmlns:a16="http://schemas.microsoft.com/office/drawing/2014/main" id="{02986234-4229-48E9-AB48-6317940133F9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738" y="4318000"/>
            <a:ext cx="947737" cy="1588"/>
          </a:xfrm>
          <a:prstGeom prst="line">
            <a:avLst/>
          </a:prstGeom>
          <a:noFill/>
          <a:ln w="1079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7" name="Text Box 9">
            <a:extLst>
              <a:ext uri="{FF2B5EF4-FFF2-40B4-BE49-F238E27FC236}">
                <a16:creationId xmlns:a16="http://schemas.microsoft.com/office/drawing/2014/main" id="{9890AB5C-9310-4CA9-AC70-4FA41952B5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962150"/>
            <a:ext cx="4141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Canada’s “Main Street”</a:t>
            </a:r>
          </a:p>
        </p:txBody>
      </p:sp>
      <p:sp>
        <p:nvSpPr>
          <p:cNvPr id="91148" name="Line 10">
            <a:extLst>
              <a:ext uri="{FF2B5EF4-FFF2-40B4-BE49-F238E27FC236}">
                <a16:creationId xmlns:a16="http://schemas.microsoft.com/office/drawing/2014/main" id="{CC10DFB9-D637-4E12-B1BD-61B304315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343150"/>
            <a:ext cx="757238" cy="492125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oter Placeholder 4">
            <a:extLst>
              <a:ext uri="{FF2B5EF4-FFF2-40B4-BE49-F238E27FC236}">
                <a16:creationId xmlns:a16="http://schemas.microsoft.com/office/drawing/2014/main" id="{6815CCF3-3631-496E-AA0F-DA21621D9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2163" name="Slide Number Placeholder 5">
            <a:extLst>
              <a:ext uri="{FF2B5EF4-FFF2-40B4-BE49-F238E27FC236}">
                <a16:creationId xmlns:a16="http://schemas.microsoft.com/office/drawing/2014/main" id="{4A6D1ECF-86DB-4D9D-91A1-3CCED4BE8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B99C6C-F1F3-4345-9414-767B7D097ADD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89</a:t>
            </a:fld>
            <a:endParaRPr lang="en-US" altLang="en-US" sz="1000"/>
          </a:p>
        </p:txBody>
      </p:sp>
      <p:sp>
        <p:nvSpPr>
          <p:cNvPr id="92164" name="Rectangle 2">
            <a:extLst>
              <a:ext uri="{FF2B5EF4-FFF2-40B4-BE49-F238E27FC236}">
                <a16:creationId xmlns:a16="http://schemas.microsoft.com/office/drawing/2014/main" id="{9BFA8CD9-07F0-4CA3-9BB8-1E3188631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343400" cy="914400"/>
          </a:xfrm>
        </p:spPr>
        <p:txBody>
          <a:bodyPr/>
          <a:lstStyle/>
          <a:p>
            <a:pPr eaLnBrk="1" hangingPunct="1"/>
            <a:r>
              <a:rPr lang="en-US" altLang="en-US" sz="2400" b="1"/>
              <a:t>Creating a Continental Economy</a:t>
            </a:r>
          </a:p>
        </p:txBody>
      </p:sp>
      <p:sp>
        <p:nvSpPr>
          <p:cNvPr id="92165" name="Rectangle 3">
            <a:extLst>
              <a:ext uri="{FF2B5EF4-FFF2-40B4-BE49-F238E27FC236}">
                <a16:creationId xmlns:a16="http://schemas.microsoft.com/office/drawing/2014/main" id="{99141497-8081-4471-B9A1-817D51E3EB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90600"/>
            <a:ext cx="8686800" cy="58674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The Sectoral Transformation</a:t>
            </a:r>
          </a:p>
          <a:p>
            <a:pPr lvl="1" eaLnBrk="1" hangingPunct="1"/>
            <a:r>
              <a:rPr lang="en-US" altLang="en-US"/>
              <a:t>Changes in employment structure signaled modernization</a:t>
            </a:r>
          </a:p>
          <a:p>
            <a:pPr lvl="1" eaLnBrk="1" hangingPunct="1"/>
            <a:r>
              <a:rPr lang="en-US" altLang="en-US" b="1">
                <a:solidFill>
                  <a:srgbClr val="FF0000"/>
                </a:solidFill>
              </a:rPr>
              <a:t>Sectoral transformation:</a:t>
            </a:r>
            <a:r>
              <a:rPr lang="en-US" altLang="en-US"/>
              <a:t> the evolution of the nation’s labor force from primary sector activities to secondary, tertiary and quaternary activities</a:t>
            </a:r>
          </a:p>
          <a:p>
            <a:pPr lvl="2" eaLnBrk="1" hangingPunct="1"/>
            <a:r>
              <a:rPr lang="en-US" altLang="en-US"/>
              <a:t>Primary: natural resource extraction</a:t>
            </a:r>
          </a:p>
          <a:p>
            <a:pPr lvl="2" eaLnBrk="1" hangingPunct="1"/>
            <a:r>
              <a:rPr lang="en-US" altLang="en-US"/>
              <a:t>Secondary: manufacturing/industrial</a:t>
            </a:r>
          </a:p>
          <a:p>
            <a:pPr lvl="2" eaLnBrk="1" hangingPunct="1"/>
            <a:r>
              <a:rPr lang="en-US" altLang="en-US"/>
              <a:t>Tertiary: services</a:t>
            </a:r>
          </a:p>
          <a:p>
            <a:pPr lvl="2" eaLnBrk="1" hangingPunct="1"/>
            <a:r>
              <a:rPr lang="en-US" altLang="en-US"/>
              <a:t>Quaternary: information processing</a:t>
            </a:r>
          </a:p>
          <a:p>
            <a:pPr lvl="2" eaLnBrk="1" hangingPunct="1"/>
            <a:r>
              <a:rPr lang="en-US" altLang="en-US"/>
              <a:t>Today, tertiary and quaternary activities employ more than 70% of the U.S. and Canadian labor force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055B878F-CD35-4DB3-8ACC-652211908C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219075"/>
            <a:ext cx="8382000" cy="762000"/>
          </a:xfrm>
        </p:spPr>
        <p:txBody>
          <a:bodyPr/>
          <a:lstStyle/>
          <a:p>
            <a:r>
              <a:rPr lang="en-US" altLang="en-US"/>
              <a:t>U.S. Population</a:t>
            </a:r>
          </a:p>
        </p:txBody>
      </p:sp>
      <p:pic>
        <p:nvPicPr>
          <p:cNvPr id="11267" name="Content Placeholder 5">
            <a:extLst>
              <a:ext uri="{FF2B5EF4-FFF2-40B4-BE49-F238E27FC236}">
                <a16:creationId xmlns:a16="http://schemas.microsoft.com/office/drawing/2014/main" id="{0B7F4EA8-8857-44EA-B9D0-6DA3A1DF83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688" y="981075"/>
            <a:ext cx="8980487" cy="5856288"/>
          </a:xfrm>
        </p:spPr>
      </p:pic>
      <p:sp>
        <p:nvSpPr>
          <p:cNvPr id="11268" name="Footer Placeholder 3">
            <a:extLst>
              <a:ext uri="{FF2B5EF4-FFF2-40B4-BE49-F238E27FC236}">
                <a16:creationId xmlns:a16="http://schemas.microsoft.com/office/drawing/2014/main" id="{7BF40D52-6986-4F04-BB37-16AC348E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000"/>
          </a:p>
        </p:txBody>
      </p:sp>
      <p:sp>
        <p:nvSpPr>
          <p:cNvPr id="11269" name="Slide Number Placeholder 4">
            <a:extLst>
              <a:ext uri="{FF2B5EF4-FFF2-40B4-BE49-F238E27FC236}">
                <a16:creationId xmlns:a16="http://schemas.microsoft.com/office/drawing/2014/main" id="{FA948E1A-57E0-4FB2-8EAE-D6A355022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BBC307-EF03-4109-8458-E17A716F7540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8901FAA2-7474-4F76-B88F-CECE9045A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8425" y="1671638"/>
            <a:ext cx="2743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Estimates</a:t>
            </a:r>
          </a:p>
          <a:p>
            <a:pPr>
              <a:spcBef>
                <a:spcPct val="0"/>
              </a:spcBef>
              <a:buFont typeface="Arial Black" panose="020B0A04020102020204" pitchFamily="34" charset="0"/>
              <a:buAutoNum type="arabicPeriod"/>
            </a:pPr>
            <a:r>
              <a:rPr lang="en-US" altLang="en-US" sz="1800"/>
              <a:t>2013 – 316.5 Million</a:t>
            </a:r>
          </a:p>
          <a:p>
            <a:pPr>
              <a:spcBef>
                <a:spcPct val="0"/>
              </a:spcBef>
              <a:buFont typeface="Arial Black" panose="020B0A04020102020204" pitchFamily="34" charset="0"/>
              <a:buAutoNum type="arabicPeriod"/>
            </a:pPr>
            <a:r>
              <a:rPr lang="en-US" altLang="en-US" sz="1800"/>
              <a:t>2014 – 318.9 Million</a:t>
            </a:r>
          </a:p>
          <a:p>
            <a:pPr>
              <a:spcBef>
                <a:spcPct val="0"/>
              </a:spcBef>
              <a:buFont typeface="Arial Black" panose="020B0A04020102020204" pitchFamily="34" charset="0"/>
              <a:buAutoNum type="arabicPeriod"/>
            </a:pPr>
            <a:r>
              <a:rPr lang="en-US" altLang="en-US" sz="1800"/>
              <a:t>2015 – 320 Million</a:t>
            </a:r>
          </a:p>
          <a:p>
            <a:pPr>
              <a:spcBef>
                <a:spcPct val="0"/>
              </a:spcBef>
              <a:buFont typeface="Arial Black" panose="020B0A04020102020204" pitchFamily="34" charset="0"/>
              <a:buAutoNum type="arabicPeriod"/>
            </a:pPr>
            <a:r>
              <a:rPr lang="en-US" altLang="en-US" sz="1800"/>
              <a:t>2016 – 324 Million</a:t>
            </a:r>
          </a:p>
        </p:txBody>
      </p:sp>
      <p:pic>
        <p:nvPicPr>
          <p:cNvPr id="11271" name="Picture 7">
            <a:extLst>
              <a:ext uri="{FF2B5EF4-FFF2-40B4-BE49-F238E27FC236}">
                <a16:creationId xmlns:a16="http://schemas.microsoft.com/office/drawing/2014/main" id="{A477AFD5-26BC-4398-8862-CCE2D1B28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2035175"/>
            <a:ext cx="4527550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Box 8">
            <a:extLst>
              <a:ext uri="{FF2B5EF4-FFF2-40B4-BE49-F238E27FC236}">
                <a16:creationId xmlns:a16="http://schemas.microsoft.com/office/drawing/2014/main" id="{3D47E7F0-33BD-4819-B652-0A15A1BD2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671638"/>
            <a:ext cx="457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Language Spoken in the Home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Footer Placeholder 4">
            <a:extLst>
              <a:ext uri="{FF2B5EF4-FFF2-40B4-BE49-F238E27FC236}">
                <a16:creationId xmlns:a16="http://schemas.microsoft.com/office/drawing/2014/main" id="{6DFACFD5-F06C-437C-AB97-89EA6508D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3187" name="Slide Number Placeholder 5">
            <a:extLst>
              <a:ext uri="{FF2B5EF4-FFF2-40B4-BE49-F238E27FC236}">
                <a16:creationId xmlns:a16="http://schemas.microsoft.com/office/drawing/2014/main" id="{A4217B1D-3751-4701-82A0-F516D8ED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3D4EF6-76C9-4D0E-A102-3D647D87E3F6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90</a:t>
            </a:fld>
            <a:endParaRPr lang="en-US" altLang="en-US" sz="1000"/>
          </a:p>
        </p:txBody>
      </p:sp>
      <p:sp>
        <p:nvSpPr>
          <p:cNvPr id="93188" name="Rectangle 2">
            <a:extLst>
              <a:ext uri="{FF2B5EF4-FFF2-40B4-BE49-F238E27FC236}">
                <a16:creationId xmlns:a16="http://schemas.microsoft.com/office/drawing/2014/main" id="{B60C9CA0-C64A-4EF7-B31D-0290685EB5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95800" cy="9144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Regional Economic Patterns</a:t>
            </a:r>
          </a:p>
        </p:txBody>
      </p:sp>
      <p:sp>
        <p:nvSpPr>
          <p:cNvPr id="93189" name="Rectangle 3">
            <a:extLst>
              <a:ext uri="{FF2B5EF4-FFF2-40B4-BE49-F238E27FC236}">
                <a16:creationId xmlns:a16="http://schemas.microsoft.com/office/drawing/2014/main" id="{CBCFAF6D-DD47-4C36-80FA-818FB77D3E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76400" y="1295400"/>
            <a:ext cx="8991600" cy="5029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Location factors:</a:t>
            </a:r>
            <a:r>
              <a:rPr lang="en-US" altLang="en-US"/>
              <a:t> the varied influences that explain why an economic activity is located where it is </a:t>
            </a:r>
          </a:p>
          <a:p>
            <a:pPr lvl="1" eaLnBrk="1" hangingPunct="1"/>
            <a:r>
              <a:rPr lang="en-US" altLang="en-US" sz="2400"/>
              <a:t>Factors include proximity to natural resources, connectivity, productive labor, market demand, capital investment</a:t>
            </a:r>
          </a:p>
          <a:p>
            <a:pPr lvl="1" eaLnBrk="1" hangingPunct="1"/>
            <a:r>
              <a:rPr lang="en-US" altLang="en-US" sz="2400"/>
              <a:t>Major manufacturing regions: megalopolis and Midwest, Sunbelt areas, West Coast locations</a:t>
            </a:r>
          </a:p>
          <a:p>
            <a:pPr lvl="1" eaLnBrk="1" hangingPunct="1"/>
            <a:r>
              <a:rPr lang="en-US" altLang="en-US" sz="2400"/>
              <a:t>Other influences on economic activities: government spending, access to innovation and research, agglomeration economies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BCFD0641-AD82-43E3-8031-64D3C364B4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75" y="0"/>
            <a:ext cx="11176000" cy="762000"/>
          </a:xfrm>
        </p:spPr>
        <p:txBody>
          <a:bodyPr/>
          <a:lstStyle/>
          <a:p>
            <a:r>
              <a:rPr lang="en-US" altLang="en-US"/>
              <a:t>Commercial Canges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24DD-BE99-4234-86FB-A461E56D7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" y="914400"/>
            <a:ext cx="12090400" cy="5943600"/>
          </a:xfrm>
        </p:spPr>
        <p:txBody>
          <a:bodyPr/>
          <a:lstStyle/>
          <a:p>
            <a:pPr>
              <a:defRPr/>
            </a:pPr>
            <a:r>
              <a:rPr lang="en-US" dirty="0"/>
              <a:t>Decline of competition and small, local businesses</a:t>
            </a:r>
          </a:p>
          <a:p>
            <a:pPr lvl="1">
              <a:defRPr/>
            </a:pPr>
            <a:r>
              <a:rPr lang="en-US" dirty="0"/>
              <a:t>Whirlpool owns Maytag, Amana, Kitchen Aid, </a:t>
            </a:r>
          </a:p>
          <a:p>
            <a:pPr lvl="1">
              <a:defRPr/>
            </a:pPr>
            <a:r>
              <a:rPr lang="en-US" dirty="0"/>
              <a:t>Emerson Electric makes most of the motors in home appliances regardless of brand name.</a:t>
            </a:r>
          </a:p>
          <a:p>
            <a:pPr lvl="1">
              <a:defRPr/>
            </a:pPr>
            <a:r>
              <a:rPr lang="en-US" dirty="0"/>
              <a:t>“Big Box” stores like Walmart, Sam’s Club, Costco, Office Depot-Max, etc. force smaller businesses to close.</a:t>
            </a:r>
          </a:p>
          <a:p>
            <a:pPr lvl="1">
              <a:defRPr/>
            </a:pPr>
            <a:r>
              <a:rPr lang="en-US" dirty="0"/>
              <a:t>Online sales like Amazon, have reduced trade at brick &amp; mortar stores.</a:t>
            </a:r>
          </a:p>
          <a:p>
            <a:pPr marL="400050" lvl="1" indent="0">
              <a:buFontTx/>
              <a:buNone/>
              <a:defRPr/>
            </a:pPr>
            <a:r>
              <a:rPr lang="en-US" dirty="0"/>
              <a:t>St. Louis inn 1940 had many grocery stores: </a:t>
            </a:r>
            <a:r>
              <a:rPr lang="en-US" dirty="0">
                <a:solidFill>
                  <a:srgbClr val="FF0000"/>
                </a:solidFill>
              </a:rPr>
              <a:t>Kroger, A&amp;P, National, Tomboy, IGA, Bi-Rite, </a:t>
            </a:r>
            <a:r>
              <a:rPr lang="en-US" dirty="0" err="1">
                <a:solidFill>
                  <a:srgbClr val="FF0000"/>
                </a:solidFill>
              </a:rPr>
              <a:t>Bettendorfs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Rapps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Schnucks, </a:t>
            </a:r>
            <a:r>
              <a:rPr lang="en-US" dirty="0" err="1"/>
              <a:t>Dierbergs</a:t>
            </a:r>
            <a:r>
              <a:rPr lang="en-US" dirty="0"/>
              <a:t> Plus some independents</a:t>
            </a:r>
          </a:p>
          <a:p>
            <a:pPr marL="857250" lvl="1" indent="-457200">
              <a:defRPr/>
            </a:pPr>
            <a:r>
              <a:rPr lang="en-US" dirty="0"/>
              <a:t>Today, Schnucks and </a:t>
            </a:r>
            <a:r>
              <a:rPr lang="en-US" dirty="0" err="1"/>
              <a:t>Dierbergs</a:t>
            </a:r>
            <a:r>
              <a:rPr lang="en-US" dirty="0"/>
              <a:t> plus Aldi, Save-a-Lot, and Shop and Save and very few independents.</a:t>
            </a:r>
          </a:p>
        </p:txBody>
      </p:sp>
      <p:sp>
        <p:nvSpPr>
          <p:cNvPr id="94212" name="Slide Number Placeholder 4">
            <a:extLst>
              <a:ext uri="{FF2B5EF4-FFF2-40B4-BE49-F238E27FC236}">
                <a16:creationId xmlns:a16="http://schemas.microsoft.com/office/drawing/2014/main" id="{068C2A1A-04DD-4BA3-A10F-DFD36DD79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D0917DE-14A1-49DF-B220-4A7D286755E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91</a:t>
            </a:fld>
            <a:endParaRPr lang="en-US" altLang="en-US" sz="10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ooter Placeholder 4">
            <a:extLst>
              <a:ext uri="{FF2B5EF4-FFF2-40B4-BE49-F238E27FC236}">
                <a16:creationId xmlns:a16="http://schemas.microsoft.com/office/drawing/2014/main" id="{059D1E69-2312-4F21-B28F-51921D838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5235" name="Slide Number Placeholder 5">
            <a:extLst>
              <a:ext uri="{FF2B5EF4-FFF2-40B4-BE49-F238E27FC236}">
                <a16:creationId xmlns:a16="http://schemas.microsoft.com/office/drawing/2014/main" id="{13662A84-23D5-43A9-9134-F97524B8E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426A3F-2713-41A0-98C4-7B4421818C64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92</a:t>
            </a:fld>
            <a:endParaRPr lang="en-US" altLang="en-US" sz="1000"/>
          </a:p>
        </p:txBody>
      </p:sp>
      <p:sp>
        <p:nvSpPr>
          <p:cNvPr id="95236" name="Rectangle 2">
            <a:extLst>
              <a:ext uri="{FF2B5EF4-FFF2-40B4-BE49-F238E27FC236}">
                <a16:creationId xmlns:a16="http://schemas.microsoft.com/office/drawing/2014/main" id="{8F6AFB1D-8591-4B3E-998B-E9715380EE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The Economy</a:t>
            </a:r>
          </a:p>
        </p:txBody>
      </p:sp>
      <p:sp>
        <p:nvSpPr>
          <p:cNvPr id="95237" name="Rectangle 3">
            <a:extLst>
              <a:ext uri="{FF2B5EF4-FFF2-40B4-BE49-F238E27FC236}">
                <a16:creationId xmlns:a16="http://schemas.microsoft.com/office/drawing/2014/main" id="{BFE1C9AE-1D1F-4BC9-9B5C-C1B9A4491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0" y="914400"/>
            <a:ext cx="9144000" cy="5638800"/>
          </a:xfrm>
        </p:spPr>
        <p:txBody>
          <a:bodyPr/>
          <a:lstStyle/>
          <a:p>
            <a:pPr eaLnBrk="1" hangingPunct="1"/>
            <a:r>
              <a:rPr lang="en-US" altLang="en-US" b="1"/>
              <a:t>North America &amp; the Global Economy</a:t>
            </a:r>
          </a:p>
          <a:p>
            <a:pPr lvl="1" eaLnBrk="1" hangingPunct="1"/>
            <a:r>
              <a:rPr lang="en-US" altLang="en-US"/>
              <a:t>North America plays ivotal role in global economy</a:t>
            </a:r>
          </a:p>
          <a:p>
            <a:pPr lvl="1" eaLnBrk="1" hangingPunct="1"/>
            <a:r>
              <a:rPr lang="en-US" altLang="en-US"/>
              <a:t>Spurred the creation of the International Monetary Fund (IMF), the World Bank, &amp; the World Trade Organization (WTO)</a:t>
            </a:r>
          </a:p>
          <a:p>
            <a:pPr lvl="1" eaLnBrk="1" hangingPunct="1"/>
            <a:r>
              <a:rPr lang="en-US" altLang="en-US"/>
              <a:t>U.S. &amp; Canada members of Group of Seven (G-7)</a:t>
            </a:r>
          </a:p>
          <a:p>
            <a:pPr lvl="2" eaLnBrk="1" hangingPunct="1"/>
            <a:r>
              <a:rPr lang="en-US" altLang="en-US" sz="2800"/>
              <a:t>A collection of powerful countries that regularly confer on world political and economic issues</a:t>
            </a:r>
          </a:p>
          <a:p>
            <a:pPr eaLnBrk="1" hangingPunct="1"/>
            <a:r>
              <a:rPr lang="en-US" altLang="en-US" b="1"/>
              <a:t>Patterns of Trade</a:t>
            </a:r>
          </a:p>
          <a:p>
            <a:pPr lvl="1" eaLnBrk="1" hangingPunct="1"/>
            <a:r>
              <a:rPr lang="en-US" altLang="en-US"/>
              <a:t>North America is prominent in both the sale and purchase of goods and services in international economy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oter Placeholder 4">
            <a:extLst>
              <a:ext uri="{FF2B5EF4-FFF2-40B4-BE49-F238E27FC236}">
                <a16:creationId xmlns:a16="http://schemas.microsoft.com/office/drawing/2014/main" id="{CDBF42B8-7F5F-4CCF-ACBC-A24040A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6259" name="Slide Number Placeholder 5">
            <a:extLst>
              <a:ext uri="{FF2B5EF4-FFF2-40B4-BE49-F238E27FC236}">
                <a16:creationId xmlns:a16="http://schemas.microsoft.com/office/drawing/2014/main" id="{ED2F380A-F548-4E84-9405-42B75F56A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754346-8515-4C7D-B798-8D6774245258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93</a:t>
            </a:fld>
            <a:endParaRPr lang="en-US" altLang="en-US" sz="1000"/>
          </a:p>
        </p:txBody>
      </p:sp>
      <p:sp>
        <p:nvSpPr>
          <p:cNvPr id="96260" name="Rectangle 2">
            <a:extLst>
              <a:ext uri="{FF2B5EF4-FFF2-40B4-BE49-F238E27FC236}">
                <a16:creationId xmlns:a16="http://schemas.microsoft.com/office/drawing/2014/main" id="{1B7C7B1B-9A84-46CE-866B-938A520B5C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sz="3600" b="1"/>
              <a:t>Investments</a:t>
            </a:r>
          </a:p>
        </p:txBody>
      </p:sp>
      <p:sp>
        <p:nvSpPr>
          <p:cNvPr id="96261" name="Rectangle 3">
            <a:extLst>
              <a:ext uri="{FF2B5EF4-FFF2-40B4-BE49-F238E27FC236}">
                <a16:creationId xmlns:a16="http://schemas.microsoft.com/office/drawing/2014/main" id="{8801E781-E433-4A20-932D-38A9BE8FF8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990600"/>
            <a:ext cx="8382000" cy="5410200"/>
          </a:xfrm>
        </p:spPr>
        <p:txBody>
          <a:bodyPr/>
          <a:lstStyle/>
          <a:p>
            <a:pPr eaLnBrk="1" hangingPunct="1"/>
            <a:r>
              <a:rPr lang="en-US" altLang="en-US" b="1"/>
              <a:t>North America and the Global Economy (cont.)</a:t>
            </a:r>
          </a:p>
          <a:p>
            <a:pPr lvl="1" eaLnBrk="1" hangingPunct="1"/>
            <a:r>
              <a:rPr lang="en-US" altLang="en-US" b="1"/>
              <a:t>Patterns of Investment in North America</a:t>
            </a:r>
          </a:p>
          <a:p>
            <a:pPr lvl="2" eaLnBrk="1" hangingPunct="1"/>
            <a:r>
              <a:rPr lang="en-US" altLang="en-US"/>
              <a:t>Foreign capital comes to North America as investments in North American stocks and bonds and as foreign direct investment (FDI) </a:t>
            </a:r>
          </a:p>
          <a:p>
            <a:pPr lvl="1" eaLnBrk="1" hangingPunct="1"/>
            <a:r>
              <a:rPr lang="en-US" altLang="en-US" b="1"/>
              <a:t>Doing Business Globally</a:t>
            </a:r>
          </a:p>
          <a:p>
            <a:pPr lvl="2" eaLnBrk="1" hangingPunct="1"/>
            <a:r>
              <a:rPr lang="en-US" altLang="en-US"/>
              <a:t>Many U.S. firms have established businesses abroad</a:t>
            </a:r>
          </a:p>
          <a:p>
            <a:pPr lvl="2" eaLnBrk="1" hangingPunct="1"/>
            <a:r>
              <a:rPr lang="en-US" altLang="en-US"/>
              <a:t>U.S. pension dollars invested in Japan, Europe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0136-F6FD-4289-8E5F-FA8501F15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/>
          <a:lstStyle/>
          <a:p>
            <a:pPr>
              <a:defRPr/>
            </a:pPr>
            <a:r>
              <a:rPr lang="en-US" dirty="0" err="1"/>
              <a:t>canADA</a:t>
            </a:r>
            <a:endParaRPr lang="en-US" dirty="0"/>
          </a:p>
        </p:txBody>
      </p:sp>
      <p:sp>
        <p:nvSpPr>
          <p:cNvPr id="97283" name="Text Placeholder 2">
            <a:extLst>
              <a:ext uri="{FF2B5EF4-FFF2-40B4-BE49-F238E27FC236}">
                <a16:creationId xmlns:a16="http://schemas.microsoft.com/office/drawing/2014/main" id="{BDC0F15D-82E5-469C-877B-3436C46AFB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97284" name="Footer Placeholder 3">
            <a:extLst>
              <a:ext uri="{FF2B5EF4-FFF2-40B4-BE49-F238E27FC236}">
                <a16:creationId xmlns:a16="http://schemas.microsoft.com/office/drawing/2014/main" id="{0AE0106C-0A35-4D05-9CC6-539E1D233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97285" name="Slide Number Placeholder 4">
            <a:extLst>
              <a:ext uri="{FF2B5EF4-FFF2-40B4-BE49-F238E27FC236}">
                <a16:creationId xmlns:a16="http://schemas.microsoft.com/office/drawing/2014/main" id="{9B9D8B57-75BA-4223-8A9C-F4694C851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8BF0EF1-3D5B-480C-A370-9E49E9876EEB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94</a:t>
            </a:fld>
            <a:endParaRPr lang="en-US" altLang="en-US" sz="1000"/>
          </a:p>
        </p:txBody>
      </p:sp>
      <p:pic>
        <p:nvPicPr>
          <p:cNvPr id="97286" name="Picture 5">
            <a:extLst>
              <a:ext uri="{FF2B5EF4-FFF2-40B4-BE49-F238E27FC236}">
                <a16:creationId xmlns:a16="http://schemas.microsoft.com/office/drawing/2014/main" id="{2C951001-9F22-4D2D-B4AE-822793A57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388" y="-30163"/>
            <a:ext cx="7116762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5">
            <a:extLst>
              <a:ext uri="{FF2B5EF4-FFF2-40B4-BE49-F238E27FC236}">
                <a16:creationId xmlns:a16="http://schemas.microsoft.com/office/drawing/2014/main" id="{1A068270-9513-42FB-ADE7-2FBFBD111C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1176000" cy="762000"/>
          </a:xfrm>
        </p:spPr>
        <p:txBody>
          <a:bodyPr/>
          <a:lstStyle/>
          <a:p>
            <a:r>
              <a:rPr lang="en-US" altLang="en-US"/>
              <a:t>Provinces</a:t>
            </a:r>
          </a:p>
        </p:txBody>
      </p:sp>
      <p:pic>
        <p:nvPicPr>
          <p:cNvPr id="98307" name="Content Placeholder 7">
            <a:extLst>
              <a:ext uri="{FF2B5EF4-FFF2-40B4-BE49-F238E27FC236}">
                <a16:creationId xmlns:a16="http://schemas.microsoft.com/office/drawing/2014/main" id="{83554275-676C-4DC3-BE87-1E3F556DE2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038" y="914400"/>
            <a:ext cx="8745537" cy="5943600"/>
          </a:xfrm>
        </p:spPr>
      </p:pic>
      <p:sp>
        <p:nvSpPr>
          <p:cNvPr id="98308" name="Slide Number Placeholder 4">
            <a:extLst>
              <a:ext uri="{FF2B5EF4-FFF2-40B4-BE49-F238E27FC236}">
                <a16:creationId xmlns:a16="http://schemas.microsoft.com/office/drawing/2014/main" id="{D880C858-7CDB-4C78-A808-44AD15D0B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7855C7-156E-4A00-A55A-BAA4B07B06B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95</a:t>
            </a:fld>
            <a:endParaRPr lang="en-US" altLang="en-US" sz="10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>
            <a:extLst>
              <a:ext uri="{FF2B5EF4-FFF2-40B4-BE49-F238E27FC236}">
                <a16:creationId xmlns:a16="http://schemas.microsoft.com/office/drawing/2014/main" id="{BB1E5424-4FF1-4FA9-992B-E90D91438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38963" y="1066800"/>
            <a:ext cx="4745037" cy="2362200"/>
          </a:xfrm>
        </p:spPr>
        <p:txBody>
          <a:bodyPr/>
          <a:lstStyle/>
          <a:p>
            <a:r>
              <a:rPr lang="en-US" altLang="en-US"/>
              <a:t>Physical Features</a:t>
            </a:r>
          </a:p>
        </p:txBody>
      </p:sp>
      <p:pic>
        <p:nvPicPr>
          <p:cNvPr id="99331" name="Content Placeholder 5">
            <a:extLst>
              <a:ext uri="{FF2B5EF4-FFF2-40B4-BE49-F238E27FC236}">
                <a16:creationId xmlns:a16="http://schemas.microsoft.com/office/drawing/2014/main" id="{D14FCAF4-6FC8-4651-A547-F064386D0C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938963" cy="6858000"/>
          </a:xfrm>
        </p:spPr>
      </p:pic>
      <p:sp>
        <p:nvSpPr>
          <p:cNvPr id="99332" name="Slide Number Placeholder 4">
            <a:extLst>
              <a:ext uri="{FF2B5EF4-FFF2-40B4-BE49-F238E27FC236}">
                <a16:creationId xmlns:a16="http://schemas.microsoft.com/office/drawing/2014/main" id="{313701E2-F511-4D2A-9FC5-C3C5FF6FA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61E624-5066-466F-9967-49B2A503191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96</a:t>
            </a:fld>
            <a:endParaRPr lang="en-US" altLang="en-US" sz="10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Footer Placeholder 4">
            <a:extLst>
              <a:ext uri="{FF2B5EF4-FFF2-40B4-BE49-F238E27FC236}">
                <a16:creationId xmlns:a16="http://schemas.microsoft.com/office/drawing/2014/main" id="{22B90D58-BCC2-4482-82D8-92468FD2E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00355" name="Slide Number Placeholder 5">
            <a:extLst>
              <a:ext uri="{FF2B5EF4-FFF2-40B4-BE49-F238E27FC236}">
                <a16:creationId xmlns:a16="http://schemas.microsoft.com/office/drawing/2014/main" id="{AAB40203-A729-4142-96FB-CF28059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FE668D1-2924-4D57-A642-D06AFED51E7A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97</a:t>
            </a:fld>
            <a:endParaRPr lang="en-US" altLang="en-US" sz="1000"/>
          </a:p>
        </p:txBody>
      </p:sp>
      <p:sp>
        <p:nvSpPr>
          <p:cNvPr id="100356" name="Rectangle 2">
            <a:extLst>
              <a:ext uri="{FF2B5EF4-FFF2-40B4-BE49-F238E27FC236}">
                <a16:creationId xmlns:a16="http://schemas.microsoft.com/office/drawing/2014/main" id="{114B6ECF-9F2C-4607-894C-89F3E24601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Persisting Social Issues</a:t>
            </a:r>
          </a:p>
        </p:txBody>
      </p:sp>
      <p:sp>
        <p:nvSpPr>
          <p:cNvPr id="100357" name="Rectangle 3">
            <a:extLst>
              <a:ext uri="{FF2B5EF4-FFF2-40B4-BE49-F238E27FC236}">
                <a16:creationId xmlns:a16="http://schemas.microsoft.com/office/drawing/2014/main" id="{84AE589E-9C5A-489E-95CC-CD7C7533D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914400"/>
            <a:ext cx="8686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/>
              <a:t>Wealth and Poverty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Strong contrasts among communities and ethnicities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Black household incomes are 64% of the national average and Hispanic incomes are 72% of the national average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Regional contrasts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In U.S., Northeast and West are richest regions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In Canada, Ontario and B.C. are wealthiest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North American poverty rates have fallen 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Problems still remain in rural and inner city areas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en-US"/>
              <a:t>Digital divide: region’s poor and underprivileged have less access to Internet connections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ooter Placeholder 4">
            <a:extLst>
              <a:ext uri="{FF2B5EF4-FFF2-40B4-BE49-F238E27FC236}">
                <a16:creationId xmlns:a16="http://schemas.microsoft.com/office/drawing/2014/main" id="{E1DBDA6B-E58C-433E-B335-233D48030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01379" name="Slide Number Placeholder 5">
            <a:extLst>
              <a:ext uri="{FF2B5EF4-FFF2-40B4-BE49-F238E27FC236}">
                <a16:creationId xmlns:a16="http://schemas.microsoft.com/office/drawing/2014/main" id="{3280FD90-4FF2-4777-A0BD-99B78705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CA8A9D-90FB-4412-B4EF-219D6102EFD7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98</a:t>
            </a:fld>
            <a:endParaRPr lang="en-US" altLang="en-US" sz="1000"/>
          </a:p>
        </p:txBody>
      </p:sp>
      <p:sp>
        <p:nvSpPr>
          <p:cNvPr id="101380" name="Rectangle 2">
            <a:extLst>
              <a:ext uri="{FF2B5EF4-FFF2-40B4-BE49-F238E27FC236}">
                <a16:creationId xmlns:a16="http://schemas.microsoft.com/office/drawing/2014/main" id="{A74F49C2-076A-4882-B825-58EBCA195A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343400" cy="838200"/>
          </a:xfrm>
        </p:spPr>
        <p:txBody>
          <a:bodyPr/>
          <a:lstStyle/>
          <a:p>
            <a:pPr eaLnBrk="1" hangingPunct="1"/>
            <a:r>
              <a:rPr lang="en-US" altLang="en-US" sz="3200" b="1"/>
              <a:t>Persisting Social Issues (cont.)</a:t>
            </a:r>
          </a:p>
        </p:txBody>
      </p:sp>
      <p:sp>
        <p:nvSpPr>
          <p:cNvPr id="101381" name="Rectangle 3">
            <a:extLst>
              <a:ext uri="{FF2B5EF4-FFF2-40B4-BE49-F238E27FC236}">
                <a16:creationId xmlns:a16="http://schemas.microsoft.com/office/drawing/2014/main" id="{4C03E784-7AEE-406E-AB30-1A1A70EF37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143000"/>
            <a:ext cx="8305800" cy="53340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Twenty-First Century Challenges</a:t>
            </a:r>
          </a:p>
          <a:p>
            <a:pPr lvl="1" eaLnBrk="1" hangingPunct="1"/>
            <a:r>
              <a:rPr lang="en-US" altLang="en-US"/>
              <a:t>U.S. and Canada’s social indicators compare favorably, but concerns persist </a:t>
            </a:r>
          </a:p>
          <a:p>
            <a:pPr lvl="2" eaLnBrk="1" hangingPunct="1"/>
            <a:r>
              <a:rPr lang="en-US" altLang="en-US" sz="2800"/>
              <a:t>Jobs, education </a:t>
            </a:r>
          </a:p>
          <a:p>
            <a:pPr lvl="2" eaLnBrk="1" hangingPunct="1"/>
            <a:r>
              <a:rPr lang="en-US" altLang="en-US" sz="2800"/>
              <a:t>Health care, chronic disease &amp; aging</a:t>
            </a:r>
          </a:p>
          <a:p>
            <a:pPr lvl="2" eaLnBrk="1" hangingPunct="1"/>
            <a:r>
              <a:rPr lang="en-US" altLang="en-US" sz="2800"/>
              <a:t>Gender gap</a:t>
            </a:r>
          </a:p>
          <a:p>
            <a:pPr eaLnBrk="1" hangingPunct="1"/>
            <a:r>
              <a:rPr lang="en-US" altLang="en-US" sz="2800" b="1"/>
              <a:t>Conclusions</a:t>
            </a:r>
          </a:p>
          <a:p>
            <a:pPr lvl="1" eaLnBrk="1" hangingPunct="1"/>
            <a:r>
              <a:rPr lang="en-US" altLang="en-US"/>
              <a:t>North America enjoys abundance, but must work with diverse populations to address challenges </a:t>
            </a:r>
          </a:p>
          <a:p>
            <a:pPr lvl="3" eaLnBrk="1" hangingPunct="1"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Footer Placeholder 5">
            <a:extLst>
              <a:ext uri="{FF2B5EF4-FFF2-40B4-BE49-F238E27FC236}">
                <a16:creationId xmlns:a16="http://schemas.microsoft.com/office/drawing/2014/main" id="{C642B5EB-D646-4403-97CA-1F80083B0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Globalization &amp; Diversity: Rowntree, Lewis, Price, Wyckoff</a:t>
            </a:r>
          </a:p>
        </p:txBody>
      </p:sp>
      <p:sp>
        <p:nvSpPr>
          <p:cNvPr id="102403" name="Slide Number Placeholder 6">
            <a:extLst>
              <a:ext uri="{FF2B5EF4-FFF2-40B4-BE49-F238E27FC236}">
                <a16:creationId xmlns:a16="http://schemas.microsoft.com/office/drawing/2014/main" id="{04419268-BCF6-4B90-B720-BD8C57C6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9EC0543-8A46-40D3-943C-4E070307925F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99</a:t>
            </a:fld>
            <a:endParaRPr lang="en-US" altLang="en-US" sz="1000"/>
          </a:p>
        </p:txBody>
      </p:sp>
      <p:sp>
        <p:nvSpPr>
          <p:cNvPr id="102404" name="Rectangle 2">
            <a:extLst>
              <a:ext uri="{FF2B5EF4-FFF2-40B4-BE49-F238E27FC236}">
                <a16:creationId xmlns:a16="http://schemas.microsoft.com/office/drawing/2014/main" id="{A2AD0707-2DD8-48AC-9A35-C1ED9F34C4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419600" cy="838200"/>
          </a:xfrm>
        </p:spPr>
        <p:txBody>
          <a:bodyPr/>
          <a:lstStyle/>
          <a:p>
            <a:pPr eaLnBrk="1" hangingPunct="1"/>
            <a:r>
              <a:rPr lang="en-US" altLang="en-US" sz="3200"/>
              <a:t>Aging Population</a:t>
            </a:r>
          </a:p>
        </p:txBody>
      </p:sp>
      <p:sp>
        <p:nvSpPr>
          <p:cNvPr id="102405" name="Rectangle 3">
            <a:extLst>
              <a:ext uri="{FF2B5EF4-FFF2-40B4-BE49-F238E27FC236}">
                <a16:creationId xmlns:a16="http://schemas.microsoft.com/office/drawing/2014/main" id="{8834B368-F3AB-405D-9B70-A62D689BFC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4876800"/>
            <a:ext cx="3810000" cy="14478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ahoma" panose="020B0604030504040204" pitchFamily="34" charset="0"/>
              </a:rPr>
              <a:t>Growing Problem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</a:rPr>
              <a:t>The sandwich generation</a:t>
            </a:r>
          </a:p>
          <a:p>
            <a:pPr eaLnBrk="1" hangingPunct="1"/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102406" name="Rectangle 4">
            <a:extLst>
              <a:ext uri="{FF2B5EF4-FFF2-40B4-BE49-F238E27FC236}">
                <a16:creationId xmlns:a16="http://schemas.microsoft.com/office/drawing/2014/main" id="{500D3443-FB88-4174-8FB2-D7F79C6117B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400800" y="4876800"/>
            <a:ext cx="3810000" cy="1447800"/>
          </a:xfrm>
        </p:spPr>
        <p:txBody>
          <a:bodyPr/>
          <a:lstStyle/>
          <a:p>
            <a:pPr eaLnBrk="1" hangingPunct="1"/>
            <a:r>
              <a:rPr lang="en-US" altLang="en-US" b="1">
                <a:latin typeface="Tahoma" panose="020B0604030504040204" pitchFamily="34" charset="0"/>
              </a:rPr>
              <a:t>Growing Expense</a:t>
            </a:r>
          </a:p>
          <a:p>
            <a:pPr lvl="1" eaLnBrk="1" hangingPunct="1"/>
            <a:r>
              <a:rPr lang="en-US" altLang="en-US">
                <a:latin typeface="Tahoma" panose="020B0604030504040204" pitchFamily="34" charset="0"/>
              </a:rPr>
              <a:t>Funding Social Security &amp; Medicare</a:t>
            </a:r>
          </a:p>
        </p:txBody>
      </p:sp>
      <p:pic>
        <p:nvPicPr>
          <p:cNvPr id="102407" name="Picture 5" descr="oveer 65 us maps">
            <a:extLst>
              <a:ext uri="{FF2B5EF4-FFF2-40B4-BE49-F238E27FC236}">
                <a16:creationId xmlns:a16="http://schemas.microsoft.com/office/drawing/2014/main" id="{D1108915-A4C2-4B4A-ACAA-340D71E0583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524000"/>
            <a:ext cx="8153400" cy="292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atural wonders design template">
  <a:themeElements>
    <a:clrScheme name="Natural wonders design template 13">
      <a:dk1>
        <a:srgbClr val="003366"/>
      </a:dk1>
      <a:lt1>
        <a:srgbClr val="336699"/>
      </a:lt1>
      <a:dk2>
        <a:srgbClr val="000099"/>
      </a:dk2>
      <a:lt2>
        <a:srgbClr val="0066CC"/>
      </a:lt2>
      <a:accent1>
        <a:srgbClr val="CCECFF"/>
      </a:accent1>
      <a:accent2>
        <a:srgbClr val="009600"/>
      </a:accent2>
      <a:accent3>
        <a:srgbClr val="AAAACA"/>
      </a:accent3>
      <a:accent4>
        <a:srgbClr val="2A5682"/>
      </a:accent4>
      <a:accent5>
        <a:srgbClr val="E2F4FF"/>
      </a:accent5>
      <a:accent6>
        <a:srgbClr val="008700"/>
      </a:accent6>
      <a:hlink>
        <a:srgbClr val="8DD64A"/>
      </a:hlink>
      <a:folHlink>
        <a:srgbClr val="AC9C00"/>
      </a:folHlink>
    </a:clrScheme>
    <a:fontScheme name="Natural wonders design templat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tural wonders desig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2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4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CE852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F2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5">
        <a:dk1>
          <a:srgbClr val="5C1F00"/>
        </a:dk1>
        <a:lt1>
          <a:srgbClr val="663300"/>
        </a:lt1>
        <a:dk2>
          <a:srgbClr val="800000"/>
        </a:dk2>
        <a:lt2>
          <a:srgbClr val="993300"/>
        </a:lt2>
        <a:accent1>
          <a:srgbClr val="E15C2D"/>
        </a:accent1>
        <a:accent2>
          <a:srgbClr val="BE7960"/>
        </a:accent2>
        <a:accent3>
          <a:srgbClr val="C0AAAA"/>
        </a:accent3>
        <a:accent4>
          <a:srgbClr val="562A00"/>
        </a:accent4>
        <a:accent5>
          <a:srgbClr val="EEB5AD"/>
        </a:accent5>
        <a:accent6>
          <a:srgbClr val="AC6D56"/>
        </a:accent6>
        <a:hlink>
          <a:srgbClr val="FFFF99"/>
        </a:hlink>
        <a:folHlink>
          <a:srgbClr val="68500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 wonders design template 6">
        <a:dk1>
          <a:srgbClr val="2D2015"/>
        </a:dk1>
        <a:lt1>
          <a:srgbClr val="996633"/>
        </a:lt1>
        <a:dk2>
          <a:srgbClr val="523E26"/>
        </a:dk2>
        <a:lt2>
          <a:srgbClr val="B96B1D"/>
        </a:lt2>
        <a:accent1>
          <a:srgbClr val="C0B7B0"/>
        </a:accent1>
        <a:accent2>
          <a:srgbClr val="8F5F2F"/>
        </a:accent2>
        <a:accent3>
          <a:srgbClr val="B3AFAC"/>
        </a:accent3>
        <a:accent4>
          <a:srgbClr val="82562A"/>
        </a:accent4>
        <a:accent5>
          <a:srgbClr val="DCD8D4"/>
        </a:accent5>
        <a:accent6>
          <a:srgbClr val="81552A"/>
        </a:accent6>
        <a:hlink>
          <a:srgbClr val="FCD904"/>
        </a:hlink>
        <a:folHlink>
          <a:srgbClr val="5A6C6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 wonders design template 7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EF5C2"/>
        </a:accent1>
        <a:accent2>
          <a:srgbClr val="00CCFF"/>
        </a:accent2>
        <a:accent3>
          <a:srgbClr val="FFFFE9"/>
        </a:accent3>
        <a:accent4>
          <a:srgbClr val="000000"/>
        </a:accent4>
        <a:accent5>
          <a:srgbClr val="FEF9DD"/>
        </a:accent5>
        <a:accent6>
          <a:srgbClr val="00B9E7"/>
        </a:accent6>
        <a:hlink>
          <a:srgbClr val="CC660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8">
        <a:dk1>
          <a:srgbClr val="4D4D4D"/>
        </a:dk1>
        <a:lt1>
          <a:srgbClr val="008080"/>
        </a:lt1>
        <a:dk2>
          <a:srgbClr val="FF9900"/>
        </a:dk2>
        <a:lt2>
          <a:srgbClr val="005A58"/>
        </a:lt2>
        <a:accent1>
          <a:srgbClr val="589F31"/>
        </a:accent1>
        <a:accent2>
          <a:srgbClr val="0066CC"/>
        </a:accent2>
        <a:accent3>
          <a:srgbClr val="AAC0C0"/>
        </a:accent3>
        <a:accent4>
          <a:srgbClr val="404040"/>
        </a:accent4>
        <a:accent5>
          <a:srgbClr val="B4CDAD"/>
        </a:accent5>
        <a:accent6>
          <a:srgbClr val="005CB9"/>
        </a:accent6>
        <a:hlink>
          <a:srgbClr val="99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9">
        <a:dk1>
          <a:srgbClr val="336699"/>
        </a:dk1>
        <a:lt1>
          <a:srgbClr val="800000"/>
        </a:lt1>
        <a:dk2>
          <a:srgbClr val="000000"/>
        </a:dk2>
        <a:lt2>
          <a:srgbClr val="0099CC"/>
        </a:lt2>
        <a:accent1>
          <a:srgbClr val="89C4FF"/>
        </a:accent1>
        <a:accent2>
          <a:srgbClr val="468A4B"/>
        </a:accent2>
        <a:accent3>
          <a:srgbClr val="AAAAAA"/>
        </a:accent3>
        <a:accent4>
          <a:srgbClr val="6C0000"/>
        </a:accent4>
        <a:accent5>
          <a:srgbClr val="C4DEFF"/>
        </a:accent5>
        <a:accent6>
          <a:srgbClr val="3F7D43"/>
        </a:accent6>
        <a:hlink>
          <a:srgbClr val="D3E2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al wonders design template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5D9F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FE9FB"/>
        </a:accent5>
        <a:accent6>
          <a:srgbClr val="2D2D8A"/>
        </a:accent6>
        <a:hlink>
          <a:srgbClr val="009900"/>
        </a:hlink>
        <a:folHlink>
          <a:srgbClr val="00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11">
        <a:dk1>
          <a:srgbClr val="333333"/>
        </a:dk1>
        <a:lt1>
          <a:srgbClr val="686B5D"/>
        </a:lt1>
        <a:dk2>
          <a:srgbClr val="66665A"/>
        </a:dk2>
        <a:lt2>
          <a:srgbClr val="777777"/>
        </a:lt2>
        <a:accent1>
          <a:srgbClr val="909082"/>
        </a:accent1>
        <a:accent2>
          <a:srgbClr val="33CC33"/>
        </a:accent2>
        <a:accent3>
          <a:srgbClr val="B9BAB6"/>
        </a:accent3>
        <a:accent4>
          <a:srgbClr val="2A2A2A"/>
        </a:accent4>
        <a:accent5>
          <a:srgbClr val="C6C6C1"/>
        </a:accent5>
        <a:accent6>
          <a:srgbClr val="2DB92D"/>
        </a:accent6>
        <a:hlink>
          <a:srgbClr val="FFE101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12">
        <a:dk1>
          <a:srgbClr val="003366"/>
        </a:dk1>
        <a:lt1>
          <a:srgbClr val="C0C0C0"/>
        </a:lt1>
        <a:dk2>
          <a:srgbClr val="CC3300"/>
        </a:dk2>
        <a:lt2>
          <a:srgbClr val="3E3E5C"/>
        </a:lt2>
        <a:accent1>
          <a:srgbClr val="419BE5"/>
        </a:accent1>
        <a:accent2>
          <a:srgbClr val="CC3300"/>
        </a:accent2>
        <a:accent3>
          <a:srgbClr val="DCDCDC"/>
        </a:accent3>
        <a:accent4>
          <a:srgbClr val="002A56"/>
        </a:accent4>
        <a:accent5>
          <a:srgbClr val="B0CBF0"/>
        </a:accent5>
        <a:accent6>
          <a:srgbClr val="B92D00"/>
        </a:accent6>
        <a:hlink>
          <a:srgbClr val="FFCC66"/>
        </a:hlink>
        <a:folHlink>
          <a:srgbClr val="CC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al wonders design template 13">
        <a:dk1>
          <a:srgbClr val="003366"/>
        </a:dk1>
        <a:lt1>
          <a:srgbClr val="336699"/>
        </a:lt1>
        <a:dk2>
          <a:srgbClr val="000099"/>
        </a:dk2>
        <a:lt2>
          <a:srgbClr val="0066CC"/>
        </a:lt2>
        <a:accent1>
          <a:srgbClr val="CCECFF"/>
        </a:accent1>
        <a:accent2>
          <a:srgbClr val="009600"/>
        </a:accent2>
        <a:accent3>
          <a:srgbClr val="AAAACA"/>
        </a:accent3>
        <a:accent4>
          <a:srgbClr val="2A5682"/>
        </a:accent4>
        <a:accent5>
          <a:srgbClr val="E2F4FF"/>
        </a:accent5>
        <a:accent6>
          <a:srgbClr val="008700"/>
        </a:accent6>
        <a:hlink>
          <a:srgbClr val="8DD64A"/>
        </a:hlink>
        <a:folHlink>
          <a:srgbClr val="AC9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wonders of the world</Template>
  <TotalTime>753</TotalTime>
  <Words>4843</Words>
  <Application>Microsoft Office PowerPoint</Application>
  <PresentationFormat>Widescreen</PresentationFormat>
  <Paragraphs>667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7" baseType="lpstr">
      <vt:lpstr>Arial</vt:lpstr>
      <vt:lpstr>Arial Black</vt:lpstr>
      <vt:lpstr>Tahoma</vt:lpstr>
      <vt:lpstr>Times New Roman</vt:lpstr>
      <vt:lpstr>Natural wonders design template</vt:lpstr>
      <vt:lpstr>Chapter 4: North America</vt:lpstr>
      <vt:lpstr>North America</vt:lpstr>
      <vt:lpstr>In the beginning</vt:lpstr>
      <vt:lpstr>Growth</vt:lpstr>
      <vt:lpstr>PowerPoint Presentation</vt:lpstr>
      <vt:lpstr>PowerPoint Presentation</vt:lpstr>
      <vt:lpstr>Early European Invasion of North America</vt:lpstr>
      <vt:lpstr>Introduction</vt:lpstr>
      <vt:lpstr>U.S. Population</vt:lpstr>
      <vt:lpstr>Diversity</vt:lpstr>
      <vt:lpstr>Diversity</vt:lpstr>
      <vt:lpstr>Diversity</vt:lpstr>
      <vt:lpstr>PowerPoint Presentation</vt:lpstr>
      <vt:lpstr>Assuming demographic conditions or trends do not change. It might be a good idea to learn Spaniah naqs a second language. </vt:lpstr>
      <vt:lpstr>Hispanic population</vt:lpstr>
      <vt:lpstr>PowerPoint Presentation</vt:lpstr>
      <vt:lpstr>USA still hasn’t fully recovered from the Civil War and Reconstruction</vt:lpstr>
      <vt:lpstr>African-American population</vt:lpstr>
      <vt:lpstr>Migration</vt:lpstr>
      <vt:lpstr>More Migration</vt:lpstr>
      <vt:lpstr>Occupying the Land</vt:lpstr>
      <vt:lpstr>North America on the Move</vt:lpstr>
      <vt:lpstr>PowerPoint Presentation</vt:lpstr>
      <vt:lpstr>Population Distribution</vt:lpstr>
      <vt:lpstr>MEGALOPOLITAN POP. DISTRIBUTION</vt:lpstr>
      <vt:lpstr>PowerPoint Presentation</vt:lpstr>
      <vt:lpstr>Pop. Movement in US</vt:lpstr>
      <vt:lpstr>Urbanization of America</vt:lpstr>
      <vt:lpstr>Urban Models</vt:lpstr>
      <vt:lpstr>Growth of the American City (Fig. 3.13)</vt:lpstr>
      <vt:lpstr>Changing Urban Patterns</vt:lpstr>
      <vt:lpstr>Ethnic Differences</vt:lpstr>
      <vt:lpstr>U.S. Immigration, By Year and Group (Fig. 3.17)</vt:lpstr>
      <vt:lpstr>Urban Ethnic Regions</vt:lpstr>
      <vt:lpstr>In modern times, many immigrants are the result of wars and terrorism.</vt:lpstr>
      <vt:lpstr>Recent Immigration</vt:lpstr>
      <vt:lpstr>Increased visibility of racism and prejudice</vt:lpstr>
      <vt:lpstr>Environmental Geography</vt:lpstr>
      <vt:lpstr>Environmental Issues in North America</vt:lpstr>
      <vt:lpstr>PowerPoint Presentation</vt:lpstr>
      <vt:lpstr>Physical Geography of North American</vt:lpstr>
      <vt:lpstr>San Andreas Transverse Fault</vt:lpstr>
      <vt:lpstr>Physical Geography</vt:lpstr>
      <vt:lpstr>Variation of Previous Map</vt:lpstr>
      <vt:lpstr>PowerPoint Presentation</vt:lpstr>
      <vt:lpstr>Climate Map of North America</vt:lpstr>
      <vt:lpstr>Agriculture</vt:lpstr>
      <vt:lpstr>Climate Factors</vt:lpstr>
      <vt:lpstr>Regions from the Textbook</vt:lpstr>
      <vt:lpstr>Physical Regions within the north American realm  Brief descriptions and illustrations follow</vt:lpstr>
      <vt:lpstr>Gulf-Atlantic Coastal Plain &amp; Piedmont</vt:lpstr>
      <vt:lpstr>PowerPoint Presentation</vt:lpstr>
      <vt:lpstr>Appalachian &amp; Interior Highlands</vt:lpstr>
      <vt:lpstr>Interior Lowlands &amp;  Canadian Shield &amp; Arctic Coastal Plain</vt:lpstr>
      <vt:lpstr>PowerPoint Presentation</vt:lpstr>
      <vt:lpstr>Great Plains &amp; Rocky Mountains</vt:lpstr>
      <vt:lpstr>PowerPoint Presentation</vt:lpstr>
      <vt:lpstr>Intermontane Basins –   Plateaus &amp;Pacific Mountains and Valleys</vt:lpstr>
      <vt:lpstr>Intermontane</vt:lpstr>
      <vt:lpstr>A Threatened Life of Plenty</vt:lpstr>
      <vt:lpstr>USA  – A Special Distinction</vt:lpstr>
      <vt:lpstr>Managing Water</vt:lpstr>
      <vt:lpstr>PowerPoint Presentation</vt:lpstr>
      <vt:lpstr>PowerPoint Presentation</vt:lpstr>
      <vt:lpstr>Population and  Settlement:  Reshaping a Continental Landscape</vt:lpstr>
      <vt:lpstr>W. Hemisphere Cartogram</vt:lpstr>
      <vt:lpstr>Good Hydrography (water)</vt:lpstr>
      <vt:lpstr>Rural North America</vt:lpstr>
      <vt:lpstr>Cultural Coherence  &amp; Diversity: Shifting Patterns of Pluralism</vt:lpstr>
      <vt:lpstr>Peopling North America</vt:lpstr>
      <vt:lpstr>Culture &amp; Place</vt:lpstr>
      <vt:lpstr>Ethnicity</vt:lpstr>
      <vt:lpstr>Selected Cultural Regions of North America </vt:lpstr>
      <vt:lpstr>Culture &amp; Place</vt:lpstr>
      <vt:lpstr>Globalization of  American Culture</vt:lpstr>
      <vt:lpstr>Cultural Pluralism</vt:lpstr>
      <vt:lpstr>French Canadians</vt:lpstr>
      <vt:lpstr>Multi-National State</vt:lpstr>
      <vt:lpstr>Efforts to placate the French </vt:lpstr>
      <vt:lpstr>No Ethnic Minority  Has a Majority</vt:lpstr>
      <vt:lpstr>Patterns of  Dominance &amp; Division</vt:lpstr>
      <vt:lpstr>Geopolitical Issues in North America </vt:lpstr>
      <vt:lpstr>Historical Framework</vt:lpstr>
      <vt:lpstr>A Global Reach</vt:lpstr>
      <vt:lpstr>Economic &amp; Social  Development</vt:lpstr>
      <vt:lpstr>Economic  Development</vt:lpstr>
      <vt:lpstr>Major Economic Activities of North America (Fig. 3.23)</vt:lpstr>
      <vt:lpstr>Growth of the  Manufacturing Belt – sometimes called the “Rust Belt” today</vt:lpstr>
      <vt:lpstr>Creating a Continental Economy</vt:lpstr>
      <vt:lpstr>Regional Economic Patterns</vt:lpstr>
      <vt:lpstr>Commercial Canges</vt:lpstr>
      <vt:lpstr>The Economy</vt:lpstr>
      <vt:lpstr>Investments</vt:lpstr>
      <vt:lpstr>canADA</vt:lpstr>
      <vt:lpstr>Provinces</vt:lpstr>
      <vt:lpstr>Physical Features</vt:lpstr>
      <vt:lpstr>Persisting Social Issues</vt:lpstr>
      <vt:lpstr>Persisting Social Issues (cont.)</vt:lpstr>
      <vt:lpstr>Aging Population</vt:lpstr>
      <vt:lpstr>Similarities</vt:lpstr>
      <vt:lpstr>More Similarities</vt:lpstr>
      <vt:lpstr>Differences</vt:lpstr>
    </vt:vector>
  </TitlesOfParts>
  <Company>UW Sheboygan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3: North America</dc:title>
  <dc:creator>defaultuser</dc:creator>
  <cp:lastModifiedBy>Joseph Naumann</cp:lastModifiedBy>
  <cp:revision>206</cp:revision>
  <dcterms:created xsi:type="dcterms:W3CDTF">2005-12-01T01:29:49Z</dcterms:created>
  <dcterms:modified xsi:type="dcterms:W3CDTF">2019-03-21T14:01:25Z</dcterms:modified>
</cp:coreProperties>
</file>