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3"/>
  </p:notesMasterIdLst>
  <p:sldIdLst>
    <p:sldId id="325" r:id="rId2"/>
    <p:sldId id="288" r:id="rId3"/>
    <p:sldId id="300" r:id="rId4"/>
    <p:sldId id="336" r:id="rId5"/>
    <p:sldId id="302" r:id="rId6"/>
    <p:sldId id="326" r:id="rId7"/>
    <p:sldId id="330" r:id="rId8"/>
    <p:sldId id="335" r:id="rId9"/>
    <p:sldId id="256" r:id="rId10"/>
    <p:sldId id="289" r:id="rId11"/>
    <p:sldId id="263" r:id="rId12"/>
    <p:sldId id="331" r:id="rId13"/>
    <p:sldId id="321" r:id="rId14"/>
    <p:sldId id="328" r:id="rId15"/>
    <p:sldId id="329" r:id="rId16"/>
    <p:sldId id="290" r:id="rId17"/>
    <p:sldId id="264" r:id="rId18"/>
    <p:sldId id="265" r:id="rId19"/>
    <p:sldId id="297" r:id="rId20"/>
    <p:sldId id="258" r:id="rId21"/>
    <p:sldId id="292" r:id="rId22"/>
    <p:sldId id="327" r:id="rId23"/>
    <p:sldId id="338" r:id="rId24"/>
    <p:sldId id="337" r:id="rId25"/>
    <p:sldId id="268" r:id="rId26"/>
    <p:sldId id="322" r:id="rId27"/>
    <p:sldId id="269" r:id="rId28"/>
    <p:sldId id="270" r:id="rId29"/>
    <p:sldId id="332" r:id="rId30"/>
    <p:sldId id="259" r:id="rId31"/>
    <p:sldId id="320" r:id="rId32"/>
    <p:sldId id="287" r:id="rId33"/>
    <p:sldId id="333" r:id="rId34"/>
    <p:sldId id="293" r:id="rId35"/>
    <p:sldId id="348" r:id="rId36"/>
    <p:sldId id="274" r:id="rId37"/>
    <p:sldId id="260" r:id="rId38"/>
    <p:sldId id="276" r:id="rId39"/>
    <p:sldId id="278" r:id="rId40"/>
    <p:sldId id="339" r:id="rId41"/>
    <p:sldId id="280" r:id="rId42"/>
    <p:sldId id="324" r:id="rId43"/>
    <p:sldId id="261" r:id="rId44"/>
    <p:sldId id="314" r:id="rId45"/>
    <p:sldId id="281" r:id="rId46"/>
    <p:sldId id="294" r:id="rId47"/>
    <p:sldId id="282" r:id="rId48"/>
    <p:sldId id="334" r:id="rId49"/>
    <p:sldId id="283" r:id="rId50"/>
    <p:sldId id="284" r:id="rId51"/>
    <p:sldId id="343" r:id="rId52"/>
    <p:sldId id="344" r:id="rId53"/>
    <p:sldId id="345" r:id="rId54"/>
    <p:sldId id="340" r:id="rId55"/>
    <p:sldId id="341" r:id="rId56"/>
    <p:sldId id="342" r:id="rId57"/>
    <p:sldId id="347" r:id="rId58"/>
    <p:sldId id="346" r:id="rId59"/>
    <p:sldId id="349" r:id="rId60"/>
    <p:sldId id="350" r:id="rId61"/>
    <p:sldId id="319" r:id="rId6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9900"/>
    <a:srgbClr val="008000"/>
    <a:srgbClr val="008080"/>
    <a:srgbClr val="339966"/>
    <a:srgbClr val="333399"/>
    <a:srgbClr val="A50021"/>
    <a:srgbClr val="0D09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138"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1DE771D9-195A-4025-9BC9-DB559B8783A0}"/>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3075" name="Rectangle 3">
            <a:extLst>
              <a:ext uri="{FF2B5EF4-FFF2-40B4-BE49-F238E27FC236}">
                <a16:creationId xmlns:a16="http://schemas.microsoft.com/office/drawing/2014/main" id="{DB73DBAD-17E1-4844-A8A9-592EA8D067F1}"/>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anose="02020603050405020304" pitchFamily="18" charset="0"/>
              </a:defRPr>
            </a:lvl1pPr>
          </a:lstStyle>
          <a:p>
            <a:pPr>
              <a:defRPr/>
            </a:pPr>
            <a:endParaRPr lang="en-US" altLang="en-US"/>
          </a:p>
        </p:txBody>
      </p:sp>
      <p:sp>
        <p:nvSpPr>
          <p:cNvPr id="3076" name="Rectangle 4">
            <a:extLst>
              <a:ext uri="{FF2B5EF4-FFF2-40B4-BE49-F238E27FC236}">
                <a16:creationId xmlns:a16="http://schemas.microsoft.com/office/drawing/2014/main" id="{C2DCC566-747E-472F-99FF-3FFDD6E5E744}"/>
              </a:ext>
            </a:extLst>
          </p:cNvPr>
          <p:cNvSpPr>
            <a:spLocks noRo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D72D40B0-3079-4D98-ADD8-09E1A1097092}"/>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noProof="0"/>
              <a:t>Click to edit Master text styles</a:t>
            </a:r>
          </a:p>
          <a:p>
            <a:pPr lvl="1"/>
            <a:r>
              <a:rPr lang="en-US" altLang="en-US" noProof="0"/>
              <a:t>Second level</a:t>
            </a:r>
          </a:p>
          <a:p>
            <a:pPr lvl="2"/>
            <a:r>
              <a:rPr lang="en-US" altLang="en-US" noProof="0"/>
              <a:t>Third level</a:t>
            </a:r>
          </a:p>
          <a:p>
            <a:pPr lvl="3"/>
            <a:r>
              <a:rPr lang="en-US" altLang="en-US" noProof="0"/>
              <a:t>Fourth level</a:t>
            </a:r>
          </a:p>
          <a:p>
            <a:pPr lvl="4"/>
            <a:r>
              <a:rPr lang="en-US" altLang="en-US" noProof="0"/>
              <a:t>Fifth level</a:t>
            </a:r>
          </a:p>
        </p:txBody>
      </p:sp>
      <p:sp>
        <p:nvSpPr>
          <p:cNvPr id="3078" name="Rectangle 6">
            <a:extLst>
              <a:ext uri="{FF2B5EF4-FFF2-40B4-BE49-F238E27FC236}">
                <a16:creationId xmlns:a16="http://schemas.microsoft.com/office/drawing/2014/main" id="{AE4ED585-F6D0-4938-8B8E-418E4D27689A}"/>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anose="02020603050405020304" pitchFamily="18" charset="0"/>
              </a:defRPr>
            </a:lvl1pPr>
          </a:lstStyle>
          <a:p>
            <a:pPr>
              <a:defRPr/>
            </a:pPr>
            <a:endParaRPr lang="en-US" altLang="en-US"/>
          </a:p>
        </p:txBody>
      </p:sp>
      <p:sp>
        <p:nvSpPr>
          <p:cNvPr id="3079" name="Rectangle 7">
            <a:extLst>
              <a:ext uri="{FF2B5EF4-FFF2-40B4-BE49-F238E27FC236}">
                <a16:creationId xmlns:a16="http://schemas.microsoft.com/office/drawing/2014/main" id="{0DEEFE7A-1DF9-480B-B201-4436AE7EEE07}"/>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Times New Roman" panose="02020603050405020304" pitchFamily="18" charset="0"/>
              </a:defRPr>
            </a:lvl1pPr>
          </a:lstStyle>
          <a:p>
            <a:pPr>
              <a:defRPr/>
            </a:pPr>
            <a:fld id="{DB96656C-C46F-4961-B0E5-F6D81CE9D09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B96656C-C46F-4961-B0E5-F6D81CE9D09F}" type="slidenum">
              <a:rPr lang="en-US" altLang="en-US" smtClean="0"/>
              <a:pPr>
                <a:defRPr/>
              </a:pPr>
              <a:t>15</a:t>
            </a:fld>
            <a:endParaRPr lang="en-US" altLang="en-US"/>
          </a:p>
        </p:txBody>
      </p:sp>
    </p:spTree>
    <p:extLst>
      <p:ext uri="{BB962C8B-B14F-4D97-AF65-F5344CB8AC3E}">
        <p14:creationId xmlns:p14="http://schemas.microsoft.com/office/powerpoint/2010/main" val="25494172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F1BAC96-D483-4FF2-ABA5-BF748508F652}"/>
              </a:ext>
            </a:extLst>
          </p:cNvPr>
          <p:cNvSpPr>
            <a:spLocks noGrp="1" noChangeArrowheads="1"/>
          </p:cNvSpPr>
          <p:nvPr>
            <p:ph type="ctrTitle"/>
          </p:nvPr>
        </p:nvSpPr>
        <p:spPr>
          <a:xfrm>
            <a:off x="3657600" y="1752600"/>
            <a:ext cx="7315200" cy="838200"/>
          </a:xfrm>
        </p:spPr>
        <p:txBody>
          <a:bodyPr/>
          <a:lstStyle>
            <a:lvl1pPr>
              <a:defRPr/>
            </a:lvl1pPr>
          </a:lstStyle>
          <a:p>
            <a:pPr lvl="0"/>
            <a:r>
              <a:rPr lang="en-US" altLang="en-US" noProof="0"/>
              <a:t>Click to edit Master title style</a:t>
            </a:r>
          </a:p>
        </p:txBody>
      </p:sp>
      <p:sp>
        <p:nvSpPr>
          <p:cNvPr id="2051" name="Rectangle 3">
            <a:extLst>
              <a:ext uri="{FF2B5EF4-FFF2-40B4-BE49-F238E27FC236}">
                <a16:creationId xmlns:a16="http://schemas.microsoft.com/office/drawing/2014/main" id="{0EBED930-4F0D-4616-866D-59E57523A4E1}"/>
              </a:ext>
            </a:extLst>
          </p:cNvPr>
          <p:cNvSpPr>
            <a:spLocks noGrp="1" noChangeArrowheads="1"/>
          </p:cNvSpPr>
          <p:nvPr>
            <p:ph type="subTitle" idx="1"/>
          </p:nvPr>
        </p:nvSpPr>
        <p:spPr>
          <a:xfrm>
            <a:off x="3657600" y="2743200"/>
            <a:ext cx="7315200" cy="457200"/>
          </a:xfrm>
        </p:spPr>
        <p:txBody>
          <a:bodyPr/>
          <a:lstStyle>
            <a:lvl1pPr marL="0" indent="0">
              <a:buFontTx/>
              <a:buNone/>
              <a:defRPr sz="2000"/>
            </a:lvl1pPr>
          </a:lstStyle>
          <a:p>
            <a:pPr lvl="0"/>
            <a:r>
              <a:rPr lang="en-US" altLang="en-US" noProof="0"/>
              <a:t>Click to edit Master subtitle style</a:t>
            </a:r>
          </a:p>
        </p:txBody>
      </p:sp>
      <p:sp>
        <p:nvSpPr>
          <p:cNvPr id="4" name="Rectangle 4">
            <a:extLst>
              <a:ext uri="{FF2B5EF4-FFF2-40B4-BE49-F238E27FC236}">
                <a16:creationId xmlns:a16="http://schemas.microsoft.com/office/drawing/2014/main" id="{FC3D5480-7EB6-49FC-928B-541B435BD62C}"/>
              </a:ext>
            </a:extLst>
          </p:cNvPr>
          <p:cNvSpPr>
            <a:spLocks noGrp="1" noChangeArrowheads="1"/>
          </p:cNvSpPr>
          <p:nvPr>
            <p:ph type="dt" sz="half" idx="10"/>
          </p:nvPr>
        </p:nvSpPr>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E294DE-A375-4F8A-9225-FED4BA043EF6}"/>
              </a:ext>
            </a:extLst>
          </p:cNvPr>
          <p:cNvSpPr>
            <a:spLocks noGrp="1" noChangeArrowheads="1"/>
          </p:cNvSpPr>
          <p:nvPr>
            <p:ph type="ftr" sz="quarter" idx="11"/>
          </p:nvPr>
        </p:nvSpPr>
        <p:spPr/>
        <p:txBody>
          <a:bodyPr/>
          <a:lstStyle>
            <a:lvl1pPr>
              <a:defRPr/>
            </a:lvl1pPr>
          </a:lstStyle>
          <a:p>
            <a:pPr>
              <a:defRPr/>
            </a:pPr>
            <a:r>
              <a:rPr lang="en-US" altLang="en-US"/>
              <a:t>Globalization &amp; Diversity: Rowntree, Lewis, Price, Wyckoff</a:t>
            </a:r>
          </a:p>
        </p:txBody>
      </p:sp>
      <p:sp>
        <p:nvSpPr>
          <p:cNvPr id="6" name="Rectangle 6">
            <a:extLst>
              <a:ext uri="{FF2B5EF4-FFF2-40B4-BE49-F238E27FC236}">
                <a16:creationId xmlns:a16="http://schemas.microsoft.com/office/drawing/2014/main" id="{DF5D042B-72C3-4934-A81F-C66625853FC6}"/>
              </a:ext>
            </a:extLst>
          </p:cNvPr>
          <p:cNvSpPr>
            <a:spLocks noGrp="1" noChangeArrowheads="1"/>
          </p:cNvSpPr>
          <p:nvPr>
            <p:ph type="sldNum" sz="quarter" idx="12"/>
          </p:nvPr>
        </p:nvSpPr>
        <p:spPr/>
        <p:txBody>
          <a:bodyPr/>
          <a:lstStyle>
            <a:lvl1pPr>
              <a:defRPr smtClean="0"/>
            </a:lvl1pPr>
          </a:lstStyle>
          <a:p>
            <a:pPr>
              <a:defRPr/>
            </a:pPr>
            <a:fld id="{10E0403E-71A4-4EB4-8E72-E4F4DB3CA1E1}" type="slidenum">
              <a:rPr lang="en-US" altLang="en-US"/>
              <a:pPr>
                <a:defRPr/>
              </a:pPr>
              <a:t>‹#›</a:t>
            </a:fld>
            <a:endParaRPr lang="en-US" altLang="en-US"/>
          </a:p>
        </p:txBody>
      </p:sp>
    </p:spTree>
    <p:extLst>
      <p:ext uri="{BB962C8B-B14F-4D97-AF65-F5344CB8AC3E}">
        <p14:creationId xmlns:p14="http://schemas.microsoft.com/office/powerpoint/2010/main" val="529850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8142E-42FA-4C6B-874E-512829E61AC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B09E66A-32D0-41A5-8898-114005BD850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BDF7F2B-2762-476C-88B2-015F2AC5C6A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4712E7E-7043-468C-AC1B-A3402BB792DE}"/>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6" name="Rectangle 6">
            <a:extLst>
              <a:ext uri="{FF2B5EF4-FFF2-40B4-BE49-F238E27FC236}">
                <a16:creationId xmlns:a16="http://schemas.microsoft.com/office/drawing/2014/main" id="{0177159B-2339-42C0-8A0E-4DAF4ABAF82B}"/>
              </a:ext>
            </a:extLst>
          </p:cNvPr>
          <p:cNvSpPr>
            <a:spLocks noGrp="1" noChangeArrowheads="1"/>
          </p:cNvSpPr>
          <p:nvPr>
            <p:ph type="sldNum" sz="quarter" idx="12"/>
          </p:nvPr>
        </p:nvSpPr>
        <p:spPr>
          <a:ln/>
        </p:spPr>
        <p:txBody>
          <a:bodyPr/>
          <a:lstStyle>
            <a:lvl1pPr>
              <a:defRPr/>
            </a:lvl1pPr>
          </a:lstStyle>
          <a:p>
            <a:pPr>
              <a:defRPr/>
            </a:pPr>
            <a:fld id="{90F07903-36F6-4E04-A43B-7AD9E7FF3BB1}" type="slidenum">
              <a:rPr lang="en-US" altLang="en-US"/>
              <a:pPr>
                <a:defRPr/>
              </a:pPr>
              <a:t>‹#›</a:t>
            </a:fld>
            <a:endParaRPr lang="en-US" altLang="en-US"/>
          </a:p>
        </p:txBody>
      </p:sp>
    </p:spTree>
    <p:extLst>
      <p:ext uri="{BB962C8B-B14F-4D97-AF65-F5344CB8AC3E}">
        <p14:creationId xmlns:p14="http://schemas.microsoft.com/office/powerpoint/2010/main" val="13467330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0CDBAD-DD1C-4F00-92EC-1E13A47F1653}"/>
              </a:ext>
            </a:extLst>
          </p:cNvPr>
          <p:cNvSpPr>
            <a:spLocks noGrp="1"/>
          </p:cNvSpPr>
          <p:nvPr>
            <p:ph type="title" orient="vert"/>
          </p:nvPr>
        </p:nvSpPr>
        <p:spPr>
          <a:xfrm>
            <a:off x="9141884" y="762000"/>
            <a:ext cx="1826683" cy="4953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53452F-ECA7-4D17-9911-552EC15073BC}"/>
              </a:ext>
            </a:extLst>
          </p:cNvPr>
          <p:cNvSpPr>
            <a:spLocks noGrp="1"/>
          </p:cNvSpPr>
          <p:nvPr>
            <p:ph type="body" orient="vert" idx="1"/>
          </p:nvPr>
        </p:nvSpPr>
        <p:spPr>
          <a:xfrm>
            <a:off x="3655484" y="762000"/>
            <a:ext cx="5283200" cy="4953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1EE177F-50B5-4EE4-8774-DC968E844C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7B77178-B1EE-4550-8161-6224E12FF58A}"/>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6" name="Rectangle 6">
            <a:extLst>
              <a:ext uri="{FF2B5EF4-FFF2-40B4-BE49-F238E27FC236}">
                <a16:creationId xmlns:a16="http://schemas.microsoft.com/office/drawing/2014/main" id="{C876EE3E-13FA-4C46-A552-50833556EA7C}"/>
              </a:ext>
            </a:extLst>
          </p:cNvPr>
          <p:cNvSpPr>
            <a:spLocks noGrp="1" noChangeArrowheads="1"/>
          </p:cNvSpPr>
          <p:nvPr>
            <p:ph type="sldNum" sz="quarter" idx="12"/>
          </p:nvPr>
        </p:nvSpPr>
        <p:spPr>
          <a:ln/>
        </p:spPr>
        <p:txBody>
          <a:bodyPr/>
          <a:lstStyle>
            <a:lvl1pPr>
              <a:defRPr/>
            </a:lvl1pPr>
          </a:lstStyle>
          <a:p>
            <a:pPr>
              <a:defRPr/>
            </a:pPr>
            <a:fld id="{724D88B1-B750-4393-AAF2-E6ED4C765D32}" type="slidenum">
              <a:rPr lang="en-US" altLang="en-US"/>
              <a:pPr>
                <a:defRPr/>
              </a:pPr>
              <a:t>‹#›</a:t>
            </a:fld>
            <a:endParaRPr lang="en-US" altLang="en-US"/>
          </a:p>
        </p:txBody>
      </p:sp>
    </p:spTree>
    <p:extLst>
      <p:ext uri="{BB962C8B-B14F-4D97-AF65-F5344CB8AC3E}">
        <p14:creationId xmlns:p14="http://schemas.microsoft.com/office/powerpoint/2010/main" val="35019226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E5F6E-CF7F-45C9-990E-C08B3FB3735F}"/>
              </a:ext>
            </a:extLst>
          </p:cNvPr>
          <p:cNvSpPr>
            <a:spLocks noGrp="1"/>
          </p:cNvSpPr>
          <p:nvPr>
            <p:ph type="title"/>
          </p:nvPr>
        </p:nvSpPr>
        <p:spPr>
          <a:xfrm>
            <a:off x="3655484" y="762000"/>
            <a:ext cx="7313083"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07C3D2-613A-4336-B9A0-90957EF2906F}"/>
              </a:ext>
            </a:extLst>
          </p:cNvPr>
          <p:cNvSpPr>
            <a:spLocks noGrp="1"/>
          </p:cNvSpPr>
          <p:nvPr>
            <p:ph type="body" sz="half" idx="1"/>
          </p:nvPr>
        </p:nvSpPr>
        <p:spPr>
          <a:xfrm>
            <a:off x="3655484" y="1828800"/>
            <a:ext cx="3553883"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BB1B168-893D-4B0C-BBFD-B39DC8208A9C}"/>
              </a:ext>
            </a:extLst>
          </p:cNvPr>
          <p:cNvSpPr>
            <a:spLocks noGrp="1"/>
          </p:cNvSpPr>
          <p:nvPr>
            <p:ph sz="half" idx="2"/>
          </p:nvPr>
        </p:nvSpPr>
        <p:spPr>
          <a:xfrm>
            <a:off x="7412567" y="1828800"/>
            <a:ext cx="3556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D61AC61-C5AC-4B46-B485-0EEE822266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BB916A5-79B3-44BF-BAFC-716F45E1C6EA}"/>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7" name="Rectangle 6">
            <a:extLst>
              <a:ext uri="{FF2B5EF4-FFF2-40B4-BE49-F238E27FC236}">
                <a16:creationId xmlns:a16="http://schemas.microsoft.com/office/drawing/2014/main" id="{ED76A718-FA38-48F6-9B2C-384BA2CD7C49}"/>
              </a:ext>
            </a:extLst>
          </p:cNvPr>
          <p:cNvSpPr>
            <a:spLocks noGrp="1" noChangeArrowheads="1"/>
          </p:cNvSpPr>
          <p:nvPr>
            <p:ph type="sldNum" sz="quarter" idx="12"/>
          </p:nvPr>
        </p:nvSpPr>
        <p:spPr>
          <a:ln/>
        </p:spPr>
        <p:txBody>
          <a:bodyPr/>
          <a:lstStyle>
            <a:lvl1pPr>
              <a:defRPr/>
            </a:lvl1pPr>
          </a:lstStyle>
          <a:p>
            <a:pPr>
              <a:defRPr/>
            </a:pPr>
            <a:fld id="{58B715F9-FB73-425E-8864-94E6D8957236}" type="slidenum">
              <a:rPr lang="en-US" altLang="en-US"/>
              <a:pPr>
                <a:defRPr/>
              </a:pPr>
              <a:t>‹#›</a:t>
            </a:fld>
            <a:endParaRPr lang="en-US" altLang="en-US"/>
          </a:p>
        </p:txBody>
      </p:sp>
    </p:spTree>
    <p:extLst>
      <p:ext uri="{BB962C8B-B14F-4D97-AF65-F5344CB8AC3E}">
        <p14:creationId xmlns:p14="http://schemas.microsoft.com/office/powerpoint/2010/main" val="23408741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B669-F7E2-4DB6-93F0-B387AC79CF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44100B-2168-46D1-9350-B1B466A9497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149309A-DD72-43CA-A494-CCA9CF6B139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F0058DB-3A46-45FD-A5A0-C33103CFD45C}"/>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6" name="Rectangle 6">
            <a:extLst>
              <a:ext uri="{FF2B5EF4-FFF2-40B4-BE49-F238E27FC236}">
                <a16:creationId xmlns:a16="http://schemas.microsoft.com/office/drawing/2014/main" id="{ABEE7016-B33D-4046-85E5-01C1CEDCA34F}"/>
              </a:ext>
            </a:extLst>
          </p:cNvPr>
          <p:cNvSpPr>
            <a:spLocks noGrp="1" noChangeArrowheads="1"/>
          </p:cNvSpPr>
          <p:nvPr>
            <p:ph type="sldNum" sz="quarter" idx="12"/>
          </p:nvPr>
        </p:nvSpPr>
        <p:spPr>
          <a:ln/>
        </p:spPr>
        <p:txBody>
          <a:bodyPr/>
          <a:lstStyle>
            <a:lvl1pPr>
              <a:defRPr/>
            </a:lvl1pPr>
          </a:lstStyle>
          <a:p>
            <a:pPr>
              <a:defRPr/>
            </a:pPr>
            <a:fld id="{CF59F894-DB19-46A4-8A85-7F6367DECB58}" type="slidenum">
              <a:rPr lang="en-US" altLang="en-US"/>
              <a:pPr>
                <a:defRPr/>
              </a:pPr>
              <a:t>‹#›</a:t>
            </a:fld>
            <a:endParaRPr lang="en-US" altLang="en-US"/>
          </a:p>
        </p:txBody>
      </p:sp>
    </p:spTree>
    <p:extLst>
      <p:ext uri="{BB962C8B-B14F-4D97-AF65-F5344CB8AC3E}">
        <p14:creationId xmlns:p14="http://schemas.microsoft.com/office/powerpoint/2010/main" val="24447674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B4C39-0C1F-4E19-B865-969D3C98F791}"/>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2CC135-B144-4F4F-AF9B-9F19EE6056A8}"/>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26E40D0-2DDF-4DCB-82B2-BDA3F37718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A89D073-3DB3-4DDB-8239-5D216C5A9229}"/>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6" name="Rectangle 6">
            <a:extLst>
              <a:ext uri="{FF2B5EF4-FFF2-40B4-BE49-F238E27FC236}">
                <a16:creationId xmlns:a16="http://schemas.microsoft.com/office/drawing/2014/main" id="{C92B78FE-3DCB-409D-A861-D098B338001E}"/>
              </a:ext>
            </a:extLst>
          </p:cNvPr>
          <p:cNvSpPr>
            <a:spLocks noGrp="1" noChangeArrowheads="1"/>
          </p:cNvSpPr>
          <p:nvPr>
            <p:ph type="sldNum" sz="quarter" idx="12"/>
          </p:nvPr>
        </p:nvSpPr>
        <p:spPr>
          <a:ln/>
        </p:spPr>
        <p:txBody>
          <a:bodyPr/>
          <a:lstStyle>
            <a:lvl1pPr>
              <a:defRPr/>
            </a:lvl1pPr>
          </a:lstStyle>
          <a:p>
            <a:pPr>
              <a:defRPr/>
            </a:pPr>
            <a:fld id="{24DD451E-BE04-4668-BE2E-20F208DF3D1B}" type="slidenum">
              <a:rPr lang="en-US" altLang="en-US"/>
              <a:pPr>
                <a:defRPr/>
              </a:pPr>
              <a:t>‹#›</a:t>
            </a:fld>
            <a:endParaRPr lang="en-US" altLang="en-US"/>
          </a:p>
        </p:txBody>
      </p:sp>
    </p:spTree>
    <p:extLst>
      <p:ext uri="{BB962C8B-B14F-4D97-AF65-F5344CB8AC3E}">
        <p14:creationId xmlns:p14="http://schemas.microsoft.com/office/powerpoint/2010/main" val="457066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50580-70A3-440D-8068-EDE9227C6D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706E462-3F34-4D91-8454-09B235F412FD}"/>
              </a:ext>
            </a:extLst>
          </p:cNvPr>
          <p:cNvSpPr>
            <a:spLocks noGrp="1"/>
          </p:cNvSpPr>
          <p:nvPr>
            <p:ph sz="half" idx="1"/>
          </p:nvPr>
        </p:nvSpPr>
        <p:spPr>
          <a:xfrm>
            <a:off x="3655484" y="1828800"/>
            <a:ext cx="3553883"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71BDD8F-60C9-407D-B16A-53141F79B41F}"/>
              </a:ext>
            </a:extLst>
          </p:cNvPr>
          <p:cNvSpPr>
            <a:spLocks noGrp="1"/>
          </p:cNvSpPr>
          <p:nvPr>
            <p:ph sz="half" idx="2"/>
          </p:nvPr>
        </p:nvSpPr>
        <p:spPr>
          <a:xfrm>
            <a:off x="7412567" y="1828800"/>
            <a:ext cx="3556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CE797DD-1D4A-4396-ADAE-917CB4C75B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E343AFC-640B-4C83-BF2C-AC4CCD1B14D4}"/>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7" name="Rectangle 6">
            <a:extLst>
              <a:ext uri="{FF2B5EF4-FFF2-40B4-BE49-F238E27FC236}">
                <a16:creationId xmlns:a16="http://schemas.microsoft.com/office/drawing/2014/main" id="{3B8498F9-3F4A-4ED8-97CD-233B84A3AC42}"/>
              </a:ext>
            </a:extLst>
          </p:cNvPr>
          <p:cNvSpPr>
            <a:spLocks noGrp="1" noChangeArrowheads="1"/>
          </p:cNvSpPr>
          <p:nvPr>
            <p:ph type="sldNum" sz="quarter" idx="12"/>
          </p:nvPr>
        </p:nvSpPr>
        <p:spPr>
          <a:ln/>
        </p:spPr>
        <p:txBody>
          <a:bodyPr/>
          <a:lstStyle>
            <a:lvl1pPr>
              <a:defRPr/>
            </a:lvl1pPr>
          </a:lstStyle>
          <a:p>
            <a:pPr>
              <a:defRPr/>
            </a:pPr>
            <a:fld id="{86CF621F-0A7F-41AE-BE7F-D3B5942DB954}" type="slidenum">
              <a:rPr lang="en-US" altLang="en-US"/>
              <a:pPr>
                <a:defRPr/>
              </a:pPr>
              <a:t>‹#›</a:t>
            </a:fld>
            <a:endParaRPr lang="en-US" altLang="en-US"/>
          </a:p>
        </p:txBody>
      </p:sp>
    </p:spTree>
    <p:extLst>
      <p:ext uri="{BB962C8B-B14F-4D97-AF65-F5344CB8AC3E}">
        <p14:creationId xmlns:p14="http://schemas.microsoft.com/office/powerpoint/2010/main" val="23439292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E7DC-FF5D-427A-8A0E-BEC776A12990}"/>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FE845A-C643-4455-B2F2-0AE178488DE9}"/>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D922A13-50A8-4F0E-B3AC-09402A3E8133}"/>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81C244-FF3D-48F3-BA61-272A7BDD19E0}"/>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519ADB8-5766-44CB-A8A7-BA9EB2C5DDCA}"/>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7328307-5960-4226-B5C7-0943FECECF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5A6C570-576C-467A-9B48-6BB17054E007}"/>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9" name="Rectangle 6">
            <a:extLst>
              <a:ext uri="{FF2B5EF4-FFF2-40B4-BE49-F238E27FC236}">
                <a16:creationId xmlns:a16="http://schemas.microsoft.com/office/drawing/2014/main" id="{2DE9827C-4577-409E-8C32-1BCBBFA00C44}"/>
              </a:ext>
            </a:extLst>
          </p:cNvPr>
          <p:cNvSpPr>
            <a:spLocks noGrp="1" noChangeArrowheads="1"/>
          </p:cNvSpPr>
          <p:nvPr>
            <p:ph type="sldNum" sz="quarter" idx="12"/>
          </p:nvPr>
        </p:nvSpPr>
        <p:spPr>
          <a:ln/>
        </p:spPr>
        <p:txBody>
          <a:bodyPr/>
          <a:lstStyle>
            <a:lvl1pPr>
              <a:defRPr/>
            </a:lvl1pPr>
          </a:lstStyle>
          <a:p>
            <a:pPr>
              <a:defRPr/>
            </a:pPr>
            <a:fld id="{4A584720-375D-41F5-AEEE-793564A649E2}" type="slidenum">
              <a:rPr lang="en-US" altLang="en-US"/>
              <a:pPr>
                <a:defRPr/>
              </a:pPr>
              <a:t>‹#›</a:t>
            </a:fld>
            <a:endParaRPr lang="en-US" altLang="en-US"/>
          </a:p>
        </p:txBody>
      </p:sp>
    </p:spTree>
    <p:extLst>
      <p:ext uri="{BB962C8B-B14F-4D97-AF65-F5344CB8AC3E}">
        <p14:creationId xmlns:p14="http://schemas.microsoft.com/office/powerpoint/2010/main" val="1141556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40585-F6A2-46F8-878A-83535AAB2530}"/>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B66B076-883F-4685-9328-E693698189C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7DA4B3F-7DA7-4800-9637-6E42C15B4E5A}"/>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5" name="Rectangle 6">
            <a:extLst>
              <a:ext uri="{FF2B5EF4-FFF2-40B4-BE49-F238E27FC236}">
                <a16:creationId xmlns:a16="http://schemas.microsoft.com/office/drawing/2014/main" id="{9D4EF715-2EEF-4E1A-A825-5A74DDDBEFF0}"/>
              </a:ext>
            </a:extLst>
          </p:cNvPr>
          <p:cNvSpPr>
            <a:spLocks noGrp="1" noChangeArrowheads="1"/>
          </p:cNvSpPr>
          <p:nvPr>
            <p:ph type="sldNum" sz="quarter" idx="12"/>
          </p:nvPr>
        </p:nvSpPr>
        <p:spPr>
          <a:ln/>
        </p:spPr>
        <p:txBody>
          <a:bodyPr/>
          <a:lstStyle>
            <a:lvl1pPr>
              <a:defRPr/>
            </a:lvl1pPr>
          </a:lstStyle>
          <a:p>
            <a:pPr>
              <a:defRPr/>
            </a:pPr>
            <a:fld id="{106F9DD3-A319-4EC9-B09A-EBA79DB287FC}" type="slidenum">
              <a:rPr lang="en-US" altLang="en-US"/>
              <a:pPr>
                <a:defRPr/>
              </a:pPr>
              <a:t>‹#›</a:t>
            </a:fld>
            <a:endParaRPr lang="en-US" altLang="en-US"/>
          </a:p>
        </p:txBody>
      </p:sp>
    </p:spTree>
    <p:extLst>
      <p:ext uri="{BB962C8B-B14F-4D97-AF65-F5344CB8AC3E}">
        <p14:creationId xmlns:p14="http://schemas.microsoft.com/office/powerpoint/2010/main" val="3087311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D835833-C865-4E58-BFA0-86CBD0DA552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1708956A-6B11-49A7-B6A6-590F2E0BFFE3}"/>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4" name="Rectangle 6">
            <a:extLst>
              <a:ext uri="{FF2B5EF4-FFF2-40B4-BE49-F238E27FC236}">
                <a16:creationId xmlns:a16="http://schemas.microsoft.com/office/drawing/2014/main" id="{95F12EA8-DA81-4D82-9830-3F060F6A009E}"/>
              </a:ext>
            </a:extLst>
          </p:cNvPr>
          <p:cNvSpPr>
            <a:spLocks noGrp="1" noChangeArrowheads="1"/>
          </p:cNvSpPr>
          <p:nvPr>
            <p:ph type="sldNum" sz="quarter" idx="12"/>
          </p:nvPr>
        </p:nvSpPr>
        <p:spPr>
          <a:ln/>
        </p:spPr>
        <p:txBody>
          <a:bodyPr/>
          <a:lstStyle>
            <a:lvl1pPr>
              <a:defRPr/>
            </a:lvl1pPr>
          </a:lstStyle>
          <a:p>
            <a:pPr>
              <a:defRPr/>
            </a:pPr>
            <a:fld id="{260AE037-211B-46C5-AB03-1C32130F3D4E}" type="slidenum">
              <a:rPr lang="en-US" altLang="en-US"/>
              <a:pPr>
                <a:defRPr/>
              </a:pPr>
              <a:t>‹#›</a:t>
            </a:fld>
            <a:endParaRPr lang="en-US" altLang="en-US"/>
          </a:p>
        </p:txBody>
      </p:sp>
    </p:spTree>
    <p:extLst>
      <p:ext uri="{BB962C8B-B14F-4D97-AF65-F5344CB8AC3E}">
        <p14:creationId xmlns:p14="http://schemas.microsoft.com/office/powerpoint/2010/main" val="2477356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ADC13-CA43-4529-B525-8AEF477A7EA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93E79EE-8584-4569-848E-CE176793618D}"/>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27A861C-4965-49E4-B7EA-AB3E67ACC7BB}"/>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A21D6B5-EBF2-49EE-A95F-4A7CBEFF374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E581845-AB1F-49CC-AA23-38EB2797A521}"/>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7" name="Rectangle 6">
            <a:extLst>
              <a:ext uri="{FF2B5EF4-FFF2-40B4-BE49-F238E27FC236}">
                <a16:creationId xmlns:a16="http://schemas.microsoft.com/office/drawing/2014/main" id="{473B8372-01ED-416E-8BD3-8A704F96485A}"/>
              </a:ext>
            </a:extLst>
          </p:cNvPr>
          <p:cNvSpPr>
            <a:spLocks noGrp="1" noChangeArrowheads="1"/>
          </p:cNvSpPr>
          <p:nvPr>
            <p:ph type="sldNum" sz="quarter" idx="12"/>
          </p:nvPr>
        </p:nvSpPr>
        <p:spPr>
          <a:ln/>
        </p:spPr>
        <p:txBody>
          <a:bodyPr/>
          <a:lstStyle>
            <a:lvl1pPr>
              <a:defRPr/>
            </a:lvl1pPr>
          </a:lstStyle>
          <a:p>
            <a:pPr>
              <a:defRPr/>
            </a:pPr>
            <a:fld id="{87A22D8E-2D45-493B-BE0A-CE1ACAEB16EE}" type="slidenum">
              <a:rPr lang="en-US" altLang="en-US"/>
              <a:pPr>
                <a:defRPr/>
              </a:pPr>
              <a:t>‹#›</a:t>
            </a:fld>
            <a:endParaRPr lang="en-US" altLang="en-US"/>
          </a:p>
        </p:txBody>
      </p:sp>
    </p:spTree>
    <p:extLst>
      <p:ext uri="{BB962C8B-B14F-4D97-AF65-F5344CB8AC3E}">
        <p14:creationId xmlns:p14="http://schemas.microsoft.com/office/powerpoint/2010/main" val="644945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3D0827-24D8-4A02-BD3A-C069E8522C0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7C3867-51ED-4834-9833-9ADDDC9CFC2A}"/>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7A81F411-4602-41F5-A628-9C987E18F4B3}"/>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6B20A05D-5A3F-45E6-8AC7-AC95F0E3B45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455FEE-894A-4E04-A7FC-A7E3AD91E72D}"/>
              </a:ext>
            </a:extLst>
          </p:cNvPr>
          <p:cNvSpPr>
            <a:spLocks noGrp="1" noChangeArrowheads="1"/>
          </p:cNvSpPr>
          <p:nvPr>
            <p:ph type="ftr" sz="quarter" idx="11"/>
          </p:nvPr>
        </p:nvSpPr>
        <p:spPr>
          <a:ln/>
        </p:spPr>
        <p:txBody>
          <a:bodyPr/>
          <a:lstStyle>
            <a:lvl1pPr>
              <a:defRPr/>
            </a:lvl1pPr>
          </a:lstStyle>
          <a:p>
            <a:pPr>
              <a:defRPr/>
            </a:pPr>
            <a:r>
              <a:rPr lang="en-US" altLang="en-US"/>
              <a:t>Globalization &amp; Diversity: Rowntree, Lewis, Price, Wyckoff</a:t>
            </a:r>
          </a:p>
        </p:txBody>
      </p:sp>
      <p:sp>
        <p:nvSpPr>
          <p:cNvPr id="7" name="Rectangle 6">
            <a:extLst>
              <a:ext uri="{FF2B5EF4-FFF2-40B4-BE49-F238E27FC236}">
                <a16:creationId xmlns:a16="http://schemas.microsoft.com/office/drawing/2014/main" id="{3F2F0C53-5C27-4657-9645-CA71BF085995}"/>
              </a:ext>
            </a:extLst>
          </p:cNvPr>
          <p:cNvSpPr>
            <a:spLocks noGrp="1" noChangeArrowheads="1"/>
          </p:cNvSpPr>
          <p:nvPr>
            <p:ph type="sldNum" sz="quarter" idx="12"/>
          </p:nvPr>
        </p:nvSpPr>
        <p:spPr>
          <a:ln/>
        </p:spPr>
        <p:txBody>
          <a:bodyPr/>
          <a:lstStyle>
            <a:lvl1pPr>
              <a:defRPr/>
            </a:lvl1pPr>
          </a:lstStyle>
          <a:p>
            <a:pPr>
              <a:defRPr/>
            </a:pPr>
            <a:fld id="{5DB1D22B-17FF-4005-A6B4-8ABE198784CD}" type="slidenum">
              <a:rPr lang="en-US" altLang="en-US"/>
              <a:pPr>
                <a:defRPr/>
              </a:pPr>
              <a:t>‹#›</a:t>
            </a:fld>
            <a:endParaRPr lang="en-US" altLang="en-US"/>
          </a:p>
        </p:txBody>
      </p:sp>
    </p:spTree>
    <p:extLst>
      <p:ext uri="{BB962C8B-B14F-4D97-AF65-F5344CB8AC3E}">
        <p14:creationId xmlns:p14="http://schemas.microsoft.com/office/powerpoint/2010/main" val="1745443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8F1B14B-D7C9-4DBF-90BB-AF80BD0AA33C}"/>
              </a:ext>
            </a:extLst>
          </p:cNvPr>
          <p:cNvSpPr>
            <a:spLocks noGrp="1" noChangeArrowheads="1"/>
          </p:cNvSpPr>
          <p:nvPr>
            <p:ph type="title"/>
          </p:nvPr>
        </p:nvSpPr>
        <p:spPr bwMode="auto">
          <a:xfrm>
            <a:off x="3655484" y="762000"/>
            <a:ext cx="7313083"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C807A8D2-41E1-4457-810B-12D4A9AEA682}"/>
              </a:ext>
            </a:extLst>
          </p:cNvPr>
          <p:cNvSpPr>
            <a:spLocks noGrp="1" noChangeArrowheads="1"/>
          </p:cNvSpPr>
          <p:nvPr>
            <p:ph type="body" idx="1"/>
          </p:nvPr>
        </p:nvSpPr>
        <p:spPr bwMode="auto">
          <a:xfrm>
            <a:off x="3655484" y="1828800"/>
            <a:ext cx="7313083"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EE0999F-623F-4D6F-B747-DCE14B3F3CDE}"/>
              </a:ext>
            </a:extLst>
          </p:cNvPr>
          <p:cNvSpPr>
            <a:spLocks noGrp="1" noChangeArrowheads="1"/>
          </p:cNvSpPr>
          <p:nvPr>
            <p:ph type="dt" sz="half" idx="2"/>
          </p:nvPr>
        </p:nvSpPr>
        <p:spPr bwMode="auto">
          <a:xfrm>
            <a:off x="1219200" y="5886450"/>
            <a:ext cx="2336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solidFill>
                  <a:srgbClr val="79551B"/>
                </a:solidFill>
                <a:latin typeface="+mn-lt"/>
              </a:defRPr>
            </a:lvl1pPr>
          </a:lstStyle>
          <a:p>
            <a:pPr>
              <a:defRPr/>
            </a:pPr>
            <a:endParaRPr lang="en-US" altLang="en-US"/>
          </a:p>
        </p:txBody>
      </p:sp>
      <p:sp>
        <p:nvSpPr>
          <p:cNvPr id="1029" name="Rectangle 5">
            <a:extLst>
              <a:ext uri="{FF2B5EF4-FFF2-40B4-BE49-F238E27FC236}">
                <a16:creationId xmlns:a16="http://schemas.microsoft.com/office/drawing/2014/main" id="{71CB9625-6E8C-46F0-90DD-F729D8E0B129}"/>
              </a:ext>
            </a:extLst>
          </p:cNvPr>
          <p:cNvSpPr>
            <a:spLocks noGrp="1" noChangeArrowheads="1"/>
          </p:cNvSpPr>
          <p:nvPr>
            <p:ph type="ftr" sz="quarter" idx="3"/>
          </p:nvPr>
        </p:nvSpPr>
        <p:spPr bwMode="auto">
          <a:xfrm>
            <a:off x="4165600" y="5886450"/>
            <a:ext cx="3860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rgbClr val="79551B"/>
                </a:solidFill>
                <a:latin typeface="+mn-lt"/>
              </a:defRPr>
            </a:lvl1pPr>
          </a:lstStyle>
          <a:p>
            <a:pPr>
              <a:defRPr/>
            </a:pPr>
            <a:r>
              <a:rPr lang="en-US" altLang="en-US"/>
              <a:t>Globalization &amp; Diversity: Rowntree, Lewis, Price, Wyckoff</a:t>
            </a:r>
          </a:p>
        </p:txBody>
      </p:sp>
      <p:sp>
        <p:nvSpPr>
          <p:cNvPr id="1030" name="Rectangle 6">
            <a:extLst>
              <a:ext uri="{FF2B5EF4-FFF2-40B4-BE49-F238E27FC236}">
                <a16:creationId xmlns:a16="http://schemas.microsoft.com/office/drawing/2014/main" id="{4DEC1227-A75C-4B27-AD5E-E667E7109846}"/>
              </a:ext>
            </a:extLst>
          </p:cNvPr>
          <p:cNvSpPr>
            <a:spLocks noGrp="1" noChangeArrowheads="1"/>
          </p:cNvSpPr>
          <p:nvPr>
            <p:ph type="sldNum" sz="quarter" idx="4"/>
          </p:nvPr>
        </p:nvSpPr>
        <p:spPr bwMode="auto">
          <a:xfrm>
            <a:off x="8636000" y="5886450"/>
            <a:ext cx="2336800" cy="38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solidFill>
                  <a:srgbClr val="79551B"/>
                </a:solidFill>
                <a:latin typeface="+mn-lt"/>
              </a:defRPr>
            </a:lvl1pPr>
          </a:lstStyle>
          <a:p>
            <a:pPr>
              <a:defRPr/>
            </a:pPr>
            <a:fld id="{7F353830-F1E0-4948-8684-E4050EFA68AE}"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673"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rtl="0" eaLnBrk="0" fontAlgn="base" hangingPunct="0">
        <a:spcBef>
          <a:spcPct val="0"/>
        </a:spcBef>
        <a:spcAft>
          <a:spcPct val="0"/>
        </a:spcAft>
        <a:defRPr sz="3200" kern="1200">
          <a:solidFill>
            <a:srgbClr val="79551B"/>
          </a:solidFill>
          <a:latin typeface="+mj-lt"/>
          <a:ea typeface="+mj-ea"/>
          <a:cs typeface="+mj-cs"/>
        </a:defRPr>
      </a:lvl1pPr>
      <a:lvl2pPr algn="l" rtl="0" eaLnBrk="0" fontAlgn="base" hangingPunct="0">
        <a:spcBef>
          <a:spcPct val="0"/>
        </a:spcBef>
        <a:spcAft>
          <a:spcPct val="0"/>
        </a:spcAft>
        <a:defRPr sz="3200">
          <a:solidFill>
            <a:srgbClr val="79551B"/>
          </a:solidFill>
          <a:latin typeface="Palatino Linotype" panose="02040502050505030304" pitchFamily="18" charset="0"/>
        </a:defRPr>
      </a:lvl2pPr>
      <a:lvl3pPr algn="l" rtl="0" eaLnBrk="0" fontAlgn="base" hangingPunct="0">
        <a:spcBef>
          <a:spcPct val="0"/>
        </a:spcBef>
        <a:spcAft>
          <a:spcPct val="0"/>
        </a:spcAft>
        <a:defRPr sz="3200">
          <a:solidFill>
            <a:srgbClr val="79551B"/>
          </a:solidFill>
          <a:latin typeface="Palatino Linotype" panose="02040502050505030304" pitchFamily="18" charset="0"/>
        </a:defRPr>
      </a:lvl3pPr>
      <a:lvl4pPr algn="l" rtl="0" eaLnBrk="0" fontAlgn="base" hangingPunct="0">
        <a:spcBef>
          <a:spcPct val="0"/>
        </a:spcBef>
        <a:spcAft>
          <a:spcPct val="0"/>
        </a:spcAft>
        <a:defRPr sz="3200">
          <a:solidFill>
            <a:srgbClr val="79551B"/>
          </a:solidFill>
          <a:latin typeface="Palatino Linotype" panose="02040502050505030304" pitchFamily="18" charset="0"/>
        </a:defRPr>
      </a:lvl4pPr>
      <a:lvl5pPr algn="l" rtl="0" eaLnBrk="0" fontAlgn="base" hangingPunct="0">
        <a:spcBef>
          <a:spcPct val="0"/>
        </a:spcBef>
        <a:spcAft>
          <a:spcPct val="0"/>
        </a:spcAft>
        <a:defRPr sz="3200">
          <a:solidFill>
            <a:srgbClr val="79551B"/>
          </a:solidFill>
          <a:latin typeface="Palatino Linotype" panose="02040502050505030304" pitchFamily="18" charset="0"/>
        </a:defRPr>
      </a:lvl5pPr>
      <a:lvl6pPr marL="457200" algn="l" rtl="0" fontAlgn="base">
        <a:spcBef>
          <a:spcPct val="0"/>
        </a:spcBef>
        <a:spcAft>
          <a:spcPct val="0"/>
        </a:spcAft>
        <a:defRPr sz="3200">
          <a:solidFill>
            <a:srgbClr val="79551B"/>
          </a:solidFill>
          <a:latin typeface="Palatino Linotype" panose="02040502050505030304" pitchFamily="18" charset="0"/>
        </a:defRPr>
      </a:lvl6pPr>
      <a:lvl7pPr marL="914400" algn="l" rtl="0" fontAlgn="base">
        <a:spcBef>
          <a:spcPct val="0"/>
        </a:spcBef>
        <a:spcAft>
          <a:spcPct val="0"/>
        </a:spcAft>
        <a:defRPr sz="3200">
          <a:solidFill>
            <a:srgbClr val="79551B"/>
          </a:solidFill>
          <a:latin typeface="Palatino Linotype" panose="02040502050505030304" pitchFamily="18" charset="0"/>
        </a:defRPr>
      </a:lvl7pPr>
      <a:lvl8pPr marL="1371600" algn="l" rtl="0" fontAlgn="base">
        <a:spcBef>
          <a:spcPct val="0"/>
        </a:spcBef>
        <a:spcAft>
          <a:spcPct val="0"/>
        </a:spcAft>
        <a:defRPr sz="3200">
          <a:solidFill>
            <a:srgbClr val="79551B"/>
          </a:solidFill>
          <a:latin typeface="Palatino Linotype" panose="02040502050505030304" pitchFamily="18" charset="0"/>
        </a:defRPr>
      </a:lvl8pPr>
      <a:lvl9pPr marL="1828800" algn="l" rtl="0" fontAlgn="base">
        <a:spcBef>
          <a:spcPct val="0"/>
        </a:spcBef>
        <a:spcAft>
          <a:spcPct val="0"/>
        </a:spcAft>
        <a:defRPr sz="3200">
          <a:solidFill>
            <a:srgbClr val="79551B"/>
          </a:solidFill>
          <a:latin typeface="Palatino Linotype" panose="02040502050505030304" pitchFamily="18" charset="0"/>
        </a:defRPr>
      </a:lvl9pPr>
    </p:titleStyle>
    <p:bodyStyle>
      <a:lvl1pPr marL="342900" indent="-342900" algn="l" rtl="0" eaLnBrk="0" fontAlgn="base" hangingPunct="0">
        <a:spcBef>
          <a:spcPct val="20000"/>
        </a:spcBef>
        <a:spcAft>
          <a:spcPct val="0"/>
        </a:spcAft>
        <a:buChar char="•"/>
        <a:defRPr sz="2800" kern="1200">
          <a:solidFill>
            <a:srgbClr val="79551B"/>
          </a:solidFill>
          <a:latin typeface="+mn-lt"/>
          <a:ea typeface="+mn-ea"/>
          <a:cs typeface="+mn-cs"/>
        </a:defRPr>
      </a:lvl1pPr>
      <a:lvl2pPr marL="742950" indent="-285750" algn="l" rtl="0" eaLnBrk="0" fontAlgn="base" hangingPunct="0">
        <a:spcBef>
          <a:spcPct val="20000"/>
        </a:spcBef>
        <a:spcAft>
          <a:spcPct val="0"/>
        </a:spcAft>
        <a:buChar char="–"/>
        <a:defRPr sz="2400" kern="1200">
          <a:solidFill>
            <a:srgbClr val="79551B"/>
          </a:solidFill>
          <a:latin typeface="+mn-lt"/>
          <a:ea typeface="+mn-ea"/>
          <a:cs typeface="+mn-cs"/>
        </a:defRPr>
      </a:lvl2pPr>
      <a:lvl3pPr marL="1143000" indent="-228600" algn="l" rtl="0" eaLnBrk="0" fontAlgn="base" hangingPunct="0">
        <a:spcBef>
          <a:spcPct val="20000"/>
        </a:spcBef>
        <a:spcAft>
          <a:spcPct val="0"/>
        </a:spcAft>
        <a:buChar char="•"/>
        <a:defRPr sz="2000" kern="1200">
          <a:solidFill>
            <a:srgbClr val="79551B"/>
          </a:solidFill>
          <a:latin typeface="+mn-lt"/>
          <a:ea typeface="+mn-ea"/>
          <a:cs typeface="+mn-cs"/>
        </a:defRPr>
      </a:lvl3pPr>
      <a:lvl4pPr marL="1600200" indent="-228600" algn="l" rtl="0" eaLnBrk="0" fontAlgn="base" hangingPunct="0">
        <a:spcBef>
          <a:spcPct val="20000"/>
        </a:spcBef>
        <a:spcAft>
          <a:spcPct val="0"/>
        </a:spcAft>
        <a:buChar char="–"/>
        <a:defRPr kern="1200">
          <a:solidFill>
            <a:srgbClr val="79551B"/>
          </a:solidFill>
          <a:latin typeface="+mn-lt"/>
          <a:ea typeface="+mn-ea"/>
          <a:cs typeface="+mn-cs"/>
        </a:defRPr>
      </a:lvl4pPr>
      <a:lvl5pPr marL="2057400" indent="-228600" algn="l" rtl="0" eaLnBrk="0" fontAlgn="base" hangingPunct="0">
        <a:spcBef>
          <a:spcPct val="20000"/>
        </a:spcBef>
        <a:spcAft>
          <a:spcPct val="0"/>
        </a:spcAft>
        <a:buChar char="»"/>
        <a:defRPr sz="1600" kern="1200">
          <a:solidFill>
            <a:srgbClr val="79551B"/>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t basil's cathderal, moscow">
            <a:extLst>
              <a:ext uri="{FF2B5EF4-FFF2-40B4-BE49-F238E27FC236}">
                <a16:creationId xmlns:a16="http://schemas.microsoft.com/office/drawing/2014/main" id="{BCC8148F-FCF7-460F-BE47-9534319575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40849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Rectangle 3">
            <a:extLst>
              <a:ext uri="{FF2B5EF4-FFF2-40B4-BE49-F238E27FC236}">
                <a16:creationId xmlns:a16="http://schemas.microsoft.com/office/drawing/2014/main" id="{CA5976CA-1798-468C-95B4-260BF9B122AB}"/>
              </a:ext>
            </a:extLst>
          </p:cNvPr>
          <p:cNvSpPr>
            <a:spLocks noGrp="1" noChangeArrowheads="1"/>
          </p:cNvSpPr>
          <p:nvPr>
            <p:ph type="ctrTitle"/>
          </p:nvPr>
        </p:nvSpPr>
        <p:spPr>
          <a:xfrm>
            <a:off x="3886200" y="0"/>
            <a:ext cx="3886200" cy="838200"/>
          </a:xfrm>
        </p:spPr>
        <p:txBody>
          <a:bodyPr>
            <a:normAutofit/>
          </a:bodyPr>
          <a:lstStyle/>
          <a:p>
            <a:pPr eaLnBrk="1" hangingPunct="1"/>
            <a:r>
              <a:rPr lang="en-US" altLang="en-US" b="1">
                <a:solidFill>
                  <a:srgbClr val="FFFF00"/>
                </a:solidFill>
                <a:latin typeface="Arial" panose="020B0604020202020204" pitchFamily="34" charset="0"/>
              </a:rPr>
              <a:t>Russia – Chapter 3</a:t>
            </a:r>
          </a:p>
        </p:txBody>
      </p:sp>
      <p:sp>
        <p:nvSpPr>
          <p:cNvPr id="4100" name="Rectangle 4">
            <a:extLst>
              <a:ext uri="{FF2B5EF4-FFF2-40B4-BE49-F238E27FC236}">
                <a16:creationId xmlns:a16="http://schemas.microsoft.com/office/drawing/2014/main" id="{BA83C394-E033-4AD2-BA64-78B9FD9C5602}"/>
              </a:ext>
            </a:extLst>
          </p:cNvPr>
          <p:cNvSpPr>
            <a:spLocks noGrp="1" noChangeArrowheads="1"/>
          </p:cNvSpPr>
          <p:nvPr>
            <p:ph type="subTitle" idx="1"/>
          </p:nvPr>
        </p:nvSpPr>
        <p:spPr>
          <a:xfrm>
            <a:off x="2171700" y="6319776"/>
            <a:ext cx="7315200" cy="538223"/>
          </a:xfrm>
        </p:spPr>
        <p:txBody>
          <a:bodyPr>
            <a:normAutofit lnSpcReduction="10000"/>
          </a:bodyPr>
          <a:lstStyle/>
          <a:p>
            <a:pPr eaLnBrk="1" hangingPunct="1"/>
            <a:r>
              <a:rPr lang="en-US" altLang="en-US" sz="3200" b="1" dirty="0">
                <a:solidFill>
                  <a:srgbClr val="FF0000"/>
                </a:solidFill>
                <a:latin typeface="Arial" panose="020B0604020202020204" pitchFamily="34" charset="0"/>
              </a:rPr>
              <a:t>Modified by Joe Naumann, UMSL</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9" name="Rectangle 3">
            <a:extLst>
              <a:ext uri="{FF2B5EF4-FFF2-40B4-BE49-F238E27FC236}">
                <a16:creationId xmlns:a16="http://schemas.microsoft.com/office/drawing/2014/main" id="{F0611C8C-8542-45B8-8FDB-81072D475330}"/>
              </a:ext>
            </a:extLst>
          </p:cNvPr>
          <p:cNvSpPr>
            <a:spLocks noGrp="1" noChangeArrowheads="1"/>
          </p:cNvSpPr>
          <p:nvPr>
            <p:ph type="title"/>
          </p:nvPr>
        </p:nvSpPr>
        <p:spPr>
          <a:xfrm>
            <a:off x="0" y="316374"/>
            <a:ext cx="2697955" cy="2565721"/>
          </a:xfrm>
        </p:spPr>
        <p:txBody>
          <a:bodyPr>
            <a:normAutofit/>
          </a:bodyPr>
          <a:lstStyle/>
          <a:p>
            <a:pPr eaLnBrk="1" hangingPunct="1"/>
            <a:r>
              <a:rPr lang="en-US" altLang="en-US" sz="2800" dirty="0">
                <a:solidFill>
                  <a:srgbClr val="0D0903"/>
                </a:solidFill>
                <a:latin typeface="Arial" panose="020B0604020202020204" pitchFamily="34" charset="0"/>
              </a:rPr>
              <a:t>Physical Geography of the Russian Domain</a:t>
            </a:r>
          </a:p>
        </p:txBody>
      </p:sp>
      <p:sp>
        <p:nvSpPr>
          <p:cNvPr id="5" name="Slide Number Placeholder 4">
            <a:extLst>
              <a:ext uri="{FF2B5EF4-FFF2-40B4-BE49-F238E27FC236}">
                <a16:creationId xmlns:a16="http://schemas.microsoft.com/office/drawing/2014/main" id="{1E547E81-2606-4A81-AF39-77D08456AE46}"/>
              </a:ext>
            </a:extLst>
          </p:cNvPr>
          <p:cNvSpPr>
            <a:spLocks noGrp="1"/>
          </p:cNvSpPr>
          <p:nvPr>
            <p:ph type="sldNum" sz="quarter" idx="12"/>
          </p:nvPr>
        </p:nvSpPr>
        <p:spPr/>
        <p:txBody>
          <a:bodyPr/>
          <a:lstStyle/>
          <a:p>
            <a:pPr>
              <a:defRPr/>
            </a:pPr>
            <a:fld id="{68B04D27-964D-4D7A-86A5-A58F60A36AB4}" type="slidenum">
              <a:rPr lang="en-US" altLang="en-US"/>
              <a:pPr>
                <a:defRPr/>
              </a:pPr>
              <a:t>10</a:t>
            </a:fld>
            <a:endParaRPr lang="en-US" altLang="en-US"/>
          </a:p>
        </p:txBody>
      </p:sp>
      <p:pic>
        <p:nvPicPr>
          <p:cNvPr id="11268" name="Picture 2" descr="FG09_02">
            <a:extLst>
              <a:ext uri="{FF2B5EF4-FFF2-40B4-BE49-F238E27FC236}">
                <a16:creationId xmlns:a16="http://schemas.microsoft.com/office/drawing/2014/main" id="{5EB22624-DB15-403F-B03F-85199AF1E8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955" y="-22225"/>
            <a:ext cx="9494045"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a:extLst>
              <a:ext uri="{FF2B5EF4-FFF2-40B4-BE49-F238E27FC236}">
                <a16:creationId xmlns:a16="http://schemas.microsoft.com/office/drawing/2014/main" id="{BDDF68D9-B6D4-4989-AEFA-8F3E7CCEDDFC}"/>
              </a:ext>
            </a:extLst>
          </p:cNvPr>
          <p:cNvSpPr>
            <a:spLocks noGrp="1" noChangeArrowheads="1"/>
          </p:cNvSpPr>
          <p:nvPr>
            <p:ph idx="1"/>
          </p:nvPr>
        </p:nvSpPr>
        <p:spPr>
          <a:xfrm>
            <a:off x="135037" y="114783"/>
            <a:ext cx="12056963" cy="5510513"/>
          </a:xfrm>
        </p:spPr>
        <p:txBody>
          <a:bodyPr/>
          <a:lstStyle/>
          <a:p>
            <a:pPr eaLnBrk="1" hangingPunct="1">
              <a:lnSpc>
                <a:spcPct val="80000"/>
              </a:lnSpc>
            </a:pPr>
            <a:r>
              <a:rPr lang="en-US" altLang="en-US" sz="3600" b="1" dirty="0">
                <a:solidFill>
                  <a:srgbClr val="0D0903"/>
                </a:solidFill>
                <a:latin typeface="Arial" panose="020B0604020202020204" pitchFamily="34" charset="0"/>
              </a:rPr>
              <a:t>The European West</a:t>
            </a:r>
            <a:r>
              <a:rPr lang="en-US" altLang="en-US" sz="3600" dirty="0">
                <a:solidFill>
                  <a:srgbClr val="0D0903"/>
                </a:solidFill>
                <a:latin typeface="Arial" panose="020B0604020202020204" pitchFamily="34" charset="0"/>
              </a:rPr>
              <a:t> (the “heart” and core of Russia)</a:t>
            </a:r>
          </a:p>
          <a:p>
            <a:pPr lvl="1" eaLnBrk="1" hangingPunct="1">
              <a:lnSpc>
                <a:spcPct val="80000"/>
              </a:lnSpc>
            </a:pPr>
            <a:r>
              <a:rPr lang="en-US" altLang="en-US" sz="3200" b="1" dirty="0">
                <a:solidFill>
                  <a:srgbClr val="0D0903"/>
                </a:solidFill>
                <a:latin typeface="Arial" panose="020B0604020202020204" pitchFamily="34" charset="0"/>
              </a:rPr>
              <a:t>European Russia, on eastern European Plain</a:t>
            </a:r>
          </a:p>
          <a:p>
            <a:pPr lvl="2" eaLnBrk="1" hangingPunct="1">
              <a:lnSpc>
                <a:spcPct val="80000"/>
              </a:lnSpc>
            </a:pPr>
            <a:r>
              <a:rPr lang="en-US" altLang="en-US" sz="2800" dirty="0">
                <a:solidFill>
                  <a:srgbClr val="0D0903"/>
                </a:solidFill>
                <a:latin typeface="Arial" panose="020B0604020202020204" pitchFamily="34" charset="0"/>
              </a:rPr>
              <a:t>3 environments influence agriculture in this region</a:t>
            </a:r>
          </a:p>
          <a:p>
            <a:pPr lvl="3" eaLnBrk="1" hangingPunct="1">
              <a:lnSpc>
                <a:spcPct val="80000"/>
              </a:lnSpc>
            </a:pPr>
            <a:r>
              <a:rPr lang="en-US" altLang="en-US" sz="2800" dirty="0">
                <a:solidFill>
                  <a:srgbClr val="0D0903"/>
                </a:solidFill>
                <a:latin typeface="Arial" panose="020B0604020202020204" pitchFamily="34" charset="0"/>
              </a:rPr>
              <a:t>Poor soils, cold temps, forests N. of Moscow &amp; St. Petersburg</a:t>
            </a:r>
          </a:p>
          <a:p>
            <a:pPr lvl="3" eaLnBrk="1" hangingPunct="1">
              <a:lnSpc>
                <a:spcPct val="80000"/>
              </a:lnSpc>
            </a:pPr>
            <a:r>
              <a:rPr lang="en-US" altLang="en-US" sz="2800" dirty="0">
                <a:solidFill>
                  <a:srgbClr val="0D0903"/>
                </a:solidFill>
                <a:latin typeface="Arial" panose="020B0604020202020204" pitchFamily="34" charset="0"/>
              </a:rPr>
              <a:t>Belarus and central European Russia have longer growing season, but acidic podzol soils limit farm output</a:t>
            </a:r>
          </a:p>
          <a:p>
            <a:pPr lvl="3" eaLnBrk="1" hangingPunct="1">
              <a:lnSpc>
                <a:spcPct val="80000"/>
              </a:lnSpc>
            </a:pPr>
            <a:r>
              <a:rPr lang="en-US" altLang="en-US" sz="2800" dirty="0">
                <a:solidFill>
                  <a:srgbClr val="0D0903"/>
                </a:solidFill>
                <a:latin typeface="Arial" panose="020B0604020202020204" pitchFamily="34" charset="0"/>
              </a:rPr>
              <a:t>South of 50 N Latitude, grassland and fertile soils support commercial wheat, corn, sugar, beets, meat production</a:t>
            </a:r>
          </a:p>
          <a:p>
            <a:pPr lvl="3" eaLnBrk="1" hangingPunct="1">
              <a:lnSpc>
                <a:spcPct val="80000"/>
              </a:lnSpc>
            </a:pPr>
            <a:endParaRPr lang="en-US" altLang="en-US" sz="2800" dirty="0">
              <a:solidFill>
                <a:srgbClr val="0D0903"/>
              </a:solidFill>
              <a:latin typeface="Arial" panose="020B0604020202020204" pitchFamily="34" charset="0"/>
            </a:endParaRPr>
          </a:p>
          <a:p>
            <a:pPr marL="1085850" lvl="1" indent="-571500" eaLnBrk="1" hangingPunct="1">
              <a:lnSpc>
                <a:spcPct val="80000"/>
              </a:lnSpc>
            </a:pPr>
            <a:r>
              <a:rPr lang="en-US" altLang="en-US" sz="3200" b="1" dirty="0">
                <a:solidFill>
                  <a:srgbClr val="0D0903"/>
                </a:solidFill>
                <a:latin typeface="Arial" panose="020B0604020202020204" pitchFamily="34" charset="0"/>
              </a:rPr>
              <a:t>Ukraine and Belarus: some place one or both with Russia, while others place them in Europe</a:t>
            </a:r>
          </a:p>
          <a:p>
            <a:pPr marL="1485900" lvl="2" indent="-571500" eaLnBrk="1" hangingPunct="1">
              <a:lnSpc>
                <a:spcPct val="80000"/>
              </a:lnSpc>
            </a:pPr>
            <a:r>
              <a:rPr lang="en-US" altLang="en-US" sz="2800" dirty="0">
                <a:solidFill>
                  <a:srgbClr val="0D0903"/>
                </a:solidFill>
                <a:latin typeface="Arial" panose="020B0604020202020204" pitchFamily="34" charset="0"/>
              </a:rPr>
              <a:t>Current textbook places them in Europe</a:t>
            </a:r>
          </a:p>
        </p:txBody>
      </p:sp>
      <p:sp>
        <p:nvSpPr>
          <p:cNvPr id="4" name="Slide Number Placeholder 5">
            <a:extLst>
              <a:ext uri="{FF2B5EF4-FFF2-40B4-BE49-F238E27FC236}">
                <a16:creationId xmlns:a16="http://schemas.microsoft.com/office/drawing/2014/main" id="{971CB4FC-20A5-4FD9-B454-0CB2627B4815}"/>
              </a:ext>
            </a:extLst>
          </p:cNvPr>
          <p:cNvSpPr>
            <a:spLocks noGrp="1"/>
          </p:cNvSpPr>
          <p:nvPr>
            <p:ph type="sldNum" sz="quarter" idx="12"/>
          </p:nvPr>
        </p:nvSpPr>
        <p:spPr/>
        <p:txBody>
          <a:bodyPr/>
          <a:lstStyle/>
          <a:p>
            <a:pPr>
              <a:defRPr/>
            </a:pPr>
            <a:endParaRPr lang="en-US" alt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6" name="Rectangle 2">
            <a:extLst>
              <a:ext uri="{FF2B5EF4-FFF2-40B4-BE49-F238E27FC236}">
                <a16:creationId xmlns:a16="http://schemas.microsoft.com/office/drawing/2014/main" id="{A28485C9-CE88-43F8-907C-5E462CEBAE3A}"/>
              </a:ext>
            </a:extLst>
          </p:cNvPr>
          <p:cNvSpPr>
            <a:spLocks noGrp="1" noChangeArrowheads="1"/>
          </p:cNvSpPr>
          <p:nvPr>
            <p:ph idx="1"/>
          </p:nvPr>
        </p:nvSpPr>
        <p:spPr>
          <a:xfrm>
            <a:off x="1524000" y="152400"/>
            <a:ext cx="9144000" cy="6400800"/>
          </a:xfrm>
        </p:spPr>
        <p:txBody>
          <a:bodyPr/>
          <a:lstStyle/>
          <a:p>
            <a:pPr eaLnBrk="1" hangingPunct="1"/>
            <a:r>
              <a:rPr lang="en-US" altLang="en-US" sz="3200" b="1">
                <a:solidFill>
                  <a:srgbClr val="0D0903"/>
                </a:solidFill>
                <a:latin typeface="Arial" panose="020B0604020202020204" pitchFamily="34" charset="0"/>
              </a:rPr>
              <a:t>The Ural Mountains and Siberia</a:t>
            </a:r>
          </a:p>
          <a:p>
            <a:pPr lvl="1" eaLnBrk="1" hangingPunct="1"/>
            <a:r>
              <a:rPr lang="en-US" altLang="en-US" sz="2800">
                <a:solidFill>
                  <a:srgbClr val="0D0903"/>
                </a:solidFill>
                <a:latin typeface="Arial" panose="020B0604020202020204" pitchFamily="34" charset="0"/>
              </a:rPr>
              <a:t>Urals separate European Russia from Siberia: low mountains with cold, dry climates</a:t>
            </a:r>
          </a:p>
          <a:p>
            <a:pPr lvl="1" eaLnBrk="1" hangingPunct="1"/>
            <a:r>
              <a:rPr lang="en-US" altLang="en-US" sz="2800">
                <a:solidFill>
                  <a:srgbClr val="0D0903"/>
                </a:solidFill>
                <a:latin typeface="Arial" panose="020B0604020202020204" pitchFamily="34" charset="0"/>
              </a:rPr>
              <a:t>Siberia extends thousands of miles, cold climate, little precipitation</a:t>
            </a:r>
          </a:p>
          <a:p>
            <a:pPr lvl="2" eaLnBrk="1" hangingPunct="1"/>
            <a:r>
              <a:rPr lang="en-US" altLang="en-US" sz="2400">
                <a:solidFill>
                  <a:srgbClr val="0D0903"/>
                </a:solidFill>
                <a:latin typeface="Arial" panose="020B0604020202020204" pitchFamily="34" charset="0"/>
              </a:rPr>
              <a:t>Lake Baikal (largest freshwater reserve in the world – 400  miles long, nearly a mile deep, with unique species)</a:t>
            </a:r>
          </a:p>
          <a:p>
            <a:pPr lvl="2" eaLnBrk="1" hangingPunct="1"/>
            <a:r>
              <a:rPr lang="en-US" altLang="en-US" sz="2400" b="1">
                <a:solidFill>
                  <a:srgbClr val="0D0903"/>
                </a:solidFill>
                <a:latin typeface="Arial" panose="020B0604020202020204" pitchFamily="34" charset="0"/>
              </a:rPr>
              <a:t>Tundra</a:t>
            </a:r>
            <a:r>
              <a:rPr lang="en-US" altLang="en-US" sz="2400">
                <a:solidFill>
                  <a:srgbClr val="0D0903"/>
                </a:solidFill>
                <a:latin typeface="Arial" panose="020B0604020202020204" pitchFamily="34" charset="0"/>
              </a:rPr>
              <a:t> (mosses, lichens) north;  </a:t>
            </a:r>
            <a:r>
              <a:rPr lang="en-US" altLang="en-US" sz="2400" b="1">
                <a:solidFill>
                  <a:srgbClr val="0D0903"/>
                </a:solidFill>
                <a:latin typeface="Arial" panose="020B0604020202020204" pitchFamily="34" charset="0"/>
              </a:rPr>
              <a:t>Taiga</a:t>
            </a:r>
            <a:r>
              <a:rPr lang="en-US" altLang="en-US" sz="2400">
                <a:solidFill>
                  <a:srgbClr val="0D0903"/>
                </a:solidFill>
                <a:latin typeface="Arial" panose="020B0604020202020204" pitchFamily="34" charset="0"/>
              </a:rPr>
              <a:t> (coniferous forest zone) south</a:t>
            </a:r>
          </a:p>
          <a:p>
            <a:pPr lvl="2" eaLnBrk="1" hangingPunct="1"/>
            <a:r>
              <a:rPr lang="en-US" altLang="en-US" sz="2400">
                <a:solidFill>
                  <a:srgbClr val="0D0903"/>
                </a:solidFill>
                <a:latin typeface="Arial" panose="020B0604020202020204" pitchFamily="34" charset="0"/>
              </a:rPr>
              <a:t>Farming possible only in southwest Siberia</a:t>
            </a:r>
          </a:p>
          <a:p>
            <a:pPr lvl="2" eaLnBrk="1" hangingPunct="1"/>
            <a:r>
              <a:rPr lang="en-US" altLang="en-US" sz="2400" b="1">
                <a:solidFill>
                  <a:srgbClr val="0D0903"/>
                </a:solidFill>
                <a:latin typeface="Arial" panose="020B0604020202020204" pitchFamily="34" charset="0"/>
              </a:rPr>
              <a:t>Permafrost</a:t>
            </a:r>
            <a:r>
              <a:rPr lang="en-US" altLang="en-US" sz="2400">
                <a:solidFill>
                  <a:srgbClr val="0D0903"/>
                </a:solidFill>
                <a:latin typeface="Arial" panose="020B0604020202020204" pitchFamily="34" charset="0"/>
              </a:rPr>
              <a:t> in Eastern Siberia – cold climate with unstable, seasonally frozen ground</a:t>
            </a:r>
            <a:r>
              <a:rPr lang="en-US" altLang="en-US">
                <a:solidFill>
                  <a:srgbClr val="0D0903"/>
                </a:solidFill>
                <a:latin typeface="Arial" panose="020B0604020202020204" pitchFamily="34" charset="0"/>
              </a:rPr>
              <a:t> limiting farming and construction</a:t>
            </a:r>
          </a:p>
        </p:txBody>
      </p:sp>
      <p:sp>
        <p:nvSpPr>
          <p:cNvPr id="3" name="Footer Placeholder 4">
            <a:extLst>
              <a:ext uri="{FF2B5EF4-FFF2-40B4-BE49-F238E27FC236}">
                <a16:creationId xmlns:a16="http://schemas.microsoft.com/office/drawing/2014/main" id="{E66DA361-8689-436A-9FDD-30D99011B9AF}"/>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4" name="Slide Number Placeholder 5">
            <a:extLst>
              <a:ext uri="{FF2B5EF4-FFF2-40B4-BE49-F238E27FC236}">
                <a16:creationId xmlns:a16="http://schemas.microsoft.com/office/drawing/2014/main" id="{D0D0A36B-4030-4D9A-A2A3-A0138FA30C25}"/>
              </a:ext>
            </a:extLst>
          </p:cNvPr>
          <p:cNvSpPr>
            <a:spLocks noGrp="1"/>
          </p:cNvSpPr>
          <p:nvPr>
            <p:ph type="sldNum" sz="quarter" idx="12"/>
          </p:nvPr>
        </p:nvSpPr>
        <p:spPr/>
        <p:txBody>
          <a:bodyPr/>
          <a:lstStyle/>
          <a:p>
            <a:pPr>
              <a:defRPr/>
            </a:pPr>
            <a:fld id="{EE2E6BC0-7FB0-466E-944F-F156A4902257}" type="slidenum">
              <a:rPr lang="en-US" altLang="en-US"/>
              <a:pPr>
                <a:defRPr/>
              </a:pPr>
              <a:t>12</a:t>
            </a:fld>
            <a:endParaRPr lang="en-US" alt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1" name="Rectangle 3">
            <a:extLst>
              <a:ext uri="{FF2B5EF4-FFF2-40B4-BE49-F238E27FC236}">
                <a16:creationId xmlns:a16="http://schemas.microsoft.com/office/drawing/2014/main" id="{F649DE37-339F-4DA3-BD42-E9534ED6944C}"/>
              </a:ext>
            </a:extLst>
          </p:cNvPr>
          <p:cNvSpPr>
            <a:spLocks noGrp="1" noChangeArrowheads="1"/>
          </p:cNvSpPr>
          <p:nvPr>
            <p:ph type="title"/>
          </p:nvPr>
        </p:nvSpPr>
        <p:spPr>
          <a:xfrm>
            <a:off x="8610600" y="1143000"/>
            <a:ext cx="2057400" cy="3657600"/>
          </a:xfrm>
        </p:spPr>
        <p:txBody>
          <a:bodyPr/>
          <a:lstStyle/>
          <a:p>
            <a:pPr eaLnBrk="1" hangingPunct="1"/>
            <a:r>
              <a:rPr lang="en-US" altLang="en-US" sz="2800" dirty="0">
                <a:solidFill>
                  <a:srgbClr val="0D0903"/>
                </a:solidFill>
                <a:latin typeface="Arial" panose="020B0604020202020204" pitchFamily="34" charset="0"/>
              </a:rPr>
              <a:t>Climate</a:t>
            </a:r>
            <a:br>
              <a:rPr lang="en-US" altLang="en-US" sz="2800" dirty="0">
                <a:solidFill>
                  <a:srgbClr val="0D0903"/>
                </a:solidFill>
                <a:latin typeface="Arial" panose="020B0604020202020204" pitchFamily="34" charset="0"/>
              </a:rPr>
            </a:br>
            <a:r>
              <a:rPr lang="en-US" altLang="en-US" sz="2800" dirty="0">
                <a:solidFill>
                  <a:srgbClr val="0D0903"/>
                </a:solidFill>
                <a:latin typeface="Arial" panose="020B0604020202020204" pitchFamily="34" charset="0"/>
              </a:rPr>
              <a:t>Map</a:t>
            </a:r>
            <a:br>
              <a:rPr lang="en-US" altLang="en-US" sz="2800" dirty="0">
                <a:solidFill>
                  <a:srgbClr val="0D0903"/>
                </a:solidFill>
                <a:latin typeface="Arial" panose="020B0604020202020204" pitchFamily="34" charset="0"/>
              </a:rPr>
            </a:br>
            <a:r>
              <a:rPr lang="en-US" altLang="en-US" sz="2800" dirty="0">
                <a:solidFill>
                  <a:srgbClr val="0D0903"/>
                </a:solidFill>
                <a:latin typeface="Arial" panose="020B0604020202020204" pitchFamily="34" charset="0"/>
              </a:rPr>
              <a:t>of the</a:t>
            </a:r>
            <a:br>
              <a:rPr lang="en-US" altLang="en-US" sz="2800" dirty="0">
                <a:solidFill>
                  <a:srgbClr val="0D0903"/>
                </a:solidFill>
                <a:latin typeface="Arial" panose="020B0604020202020204" pitchFamily="34" charset="0"/>
              </a:rPr>
            </a:br>
            <a:r>
              <a:rPr lang="en-US" altLang="en-US" sz="2800" dirty="0">
                <a:solidFill>
                  <a:srgbClr val="0D0903"/>
                </a:solidFill>
                <a:latin typeface="Arial" panose="020B0604020202020204" pitchFamily="34" charset="0"/>
              </a:rPr>
              <a:t>Russian</a:t>
            </a:r>
            <a:br>
              <a:rPr lang="en-US" altLang="en-US" sz="2800" dirty="0">
                <a:solidFill>
                  <a:srgbClr val="0D0903"/>
                </a:solidFill>
                <a:latin typeface="Arial" panose="020B0604020202020204" pitchFamily="34" charset="0"/>
              </a:rPr>
            </a:br>
            <a:r>
              <a:rPr lang="en-US" altLang="en-US" sz="2800" dirty="0">
                <a:solidFill>
                  <a:srgbClr val="0D0903"/>
                </a:solidFill>
                <a:latin typeface="Arial" panose="020B0604020202020204" pitchFamily="34" charset="0"/>
              </a:rPr>
              <a:t>Domain</a:t>
            </a:r>
            <a:br>
              <a:rPr lang="en-US" altLang="en-US" sz="1800" dirty="0">
                <a:solidFill>
                  <a:srgbClr val="0D0903"/>
                </a:solidFill>
                <a:latin typeface="Arial" panose="020B0604020202020204" pitchFamily="34" charset="0"/>
              </a:rPr>
            </a:br>
            <a:endParaRPr lang="en-US" altLang="en-US" dirty="0">
              <a:solidFill>
                <a:srgbClr val="0D0903"/>
              </a:solidFill>
              <a:latin typeface="Arial" panose="020B0604020202020204" pitchFamily="34" charset="0"/>
            </a:endParaRPr>
          </a:p>
        </p:txBody>
      </p:sp>
      <p:pic>
        <p:nvPicPr>
          <p:cNvPr id="14340" name="Picture 2" descr="FG09_03">
            <a:extLst>
              <a:ext uri="{FF2B5EF4-FFF2-40B4-BE49-F238E27FC236}">
                <a16:creationId xmlns:a16="http://schemas.microsoft.com/office/drawing/2014/main" id="{D42B7492-80DA-4EC1-8657-77E7268F11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68580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Footer Placeholder 4">
            <a:extLst>
              <a:ext uri="{FF2B5EF4-FFF2-40B4-BE49-F238E27FC236}">
                <a16:creationId xmlns:a16="http://schemas.microsoft.com/office/drawing/2014/main" id="{A452E6C1-8741-49E7-8876-1A97841AA6C6}"/>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9" name="Slide Number Placeholder 5">
            <a:extLst>
              <a:ext uri="{FF2B5EF4-FFF2-40B4-BE49-F238E27FC236}">
                <a16:creationId xmlns:a16="http://schemas.microsoft.com/office/drawing/2014/main" id="{6266A553-A9CD-4077-A7DA-6E18C656215B}"/>
              </a:ext>
            </a:extLst>
          </p:cNvPr>
          <p:cNvSpPr>
            <a:spLocks noGrp="1"/>
          </p:cNvSpPr>
          <p:nvPr>
            <p:ph type="sldNum" sz="quarter" idx="12"/>
          </p:nvPr>
        </p:nvSpPr>
        <p:spPr/>
        <p:txBody>
          <a:bodyPr/>
          <a:lstStyle/>
          <a:p>
            <a:pPr>
              <a:defRPr/>
            </a:pPr>
            <a:fld id="{129FB0D0-9753-46FF-A30C-452EB8067430}" type="slidenum">
              <a:rPr lang="en-US" altLang="en-US"/>
              <a:pPr>
                <a:defRPr/>
              </a:pPr>
              <a:t>13</a:t>
            </a:fld>
            <a:endParaRPr lang="en-US" altLang="en-US"/>
          </a:p>
        </p:txBody>
      </p:sp>
      <p:sp>
        <p:nvSpPr>
          <p:cNvPr id="2" name="Line 4">
            <a:extLst>
              <a:ext uri="{FF2B5EF4-FFF2-40B4-BE49-F238E27FC236}">
                <a16:creationId xmlns:a16="http://schemas.microsoft.com/office/drawing/2014/main" id="{AA24E5D6-90B1-4B6A-BA7B-3EECEEA1568B}"/>
              </a:ext>
            </a:extLst>
          </p:cNvPr>
          <p:cNvSpPr>
            <a:spLocks noChangeShapeType="1"/>
          </p:cNvSpPr>
          <p:nvPr/>
        </p:nvSpPr>
        <p:spPr bwMode="auto">
          <a:xfrm flipH="1">
            <a:off x="1981201" y="2133600"/>
            <a:ext cx="835025" cy="8382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5">
            <a:extLst>
              <a:ext uri="{FF2B5EF4-FFF2-40B4-BE49-F238E27FC236}">
                <a16:creationId xmlns:a16="http://schemas.microsoft.com/office/drawing/2014/main" id="{1A37956A-AA31-4E27-A4BE-2A2FF48B5339}"/>
              </a:ext>
            </a:extLst>
          </p:cNvPr>
          <p:cNvSpPr>
            <a:spLocks noChangeShapeType="1"/>
          </p:cNvSpPr>
          <p:nvPr/>
        </p:nvSpPr>
        <p:spPr bwMode="auto">
          <a:xfrm>
            <a:off x="2743200" y="2133600"/>
            <a:ext cx="2419350" cy="1371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2" name="Line 6">
            <a:extLst>
              <a:ext uri="{FF2B5EF4-FFF2-40B4-BE49-F238E27FC236}">
                <a16:creationId xmlns:a16="http://schemas.microsoft.com/office/drawing/2014/main" id="{8B02A012-E0E0-42B3-9017-5891FF2FCFE7}"/>
              </a:ext>
            </a:extLst>
          </p:cNvPr>
          <p:cNvSpPr>
            <a:spLocks noChangeShapeType="1"/>
          </p:cNvSpPr>
          <p:nvPr/>
        </p:nvSpPr>
        <p:spPr bwMode="auto">
          <a:xfrm flipH="1" flipV="1">
            <a:off x="1981201" y="2971800"/>
            <a:ext cx="3254375" cy="5334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343" name="Text Box 7">
            <a:extLst>
              <a:ext uri="{FF2B5EF4-FFF2-40B4-BE49-F238E27FC236}">
                <a16:creationId xmlns:a16="http://schemas.microsoft.com/office/drawing/2014/main" id="{5EDE0FBD-ED4D-4586-9CB7-4A35CEDC86FA}"/>
              </a:ext>
            </a:extLst>
          </p:cNvPr>
          <p:cNvSpPr txBox="1">
            <a:spLocks noChangeArrowheads="1"/>
          </p:cNvSpPr>
          <p:nvPr/>
        </p:nvSpPr>
        <p:spPr bwMode="auto">
          <a:xfrm>
            <a:off x="4876800" y="3352801"/>
            <a:ext cx="24511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FF0000"/>
                </a:solidFill>
              </a:rPr>
              <a:t>Developed Area Triangle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14342"/>
                                        </p:tgtEl>
                                        <p:attrNameLst>
                                          <p:attrName>style.visibility</p:attrName>
                                        </p:attrNameLst>
                                      </p:cBhvr>
                                      <p:to>
                                        <p:strVal val="visible"/>
                                      </p:to>
                                    </p:set>
                                    <p:anim calcmode="lin" valueType="num">
                                      <p:cBhvr additive="base">
                                        <p:cTn id="7" dur="500" fill="hold"/>
                                        <p:tgtEl>
                                          <p:spTgt spid="14342"/>
                                        </p:tgtEl>
                                        <p:attrNameLst>
                                          <p:attrName>ppt_x</p:attrName>
                                        </p:attrNameLst>
                                      </p:cBhvr>
                                      <p:tavLst>
                                        <p:tav tm="0">
                                          <p:val>
                                            <p:strVal val="#ppt_x"/>
                                          </p:val>
                                        </p:tav>
                                        <p:tav tm="100000">
                                          <p:val>
                                            <p:strVal val="#ppt_x"/>
                                          </p:val>
                                        </p:tav>
                                      </p:tavLst>
                                    </p:anim>
                                    <p:anim calcmode="lin" valueType="num">
                                      <p:cBhvr additive="base">
                                        <p:cTn id="8" dur="500" fill="hold"/>
                                        <p:tgtEl>
                                          <p:spTgt spid="1434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1" presetClass="entr" presetSubtype="4" fill="hold" grpId="0" nodeType="afterEffect">
                                  <p:stCondLst>
                                    <p:cond delay="0"/>
                                  </p:stCondLst>
                                  <p:childTnLst>
                                    <p:set>
                                      <p:cBhvr>
                                        <p:cTn id="21" dur="1" fill="hold">
                                          <p:stCondLst>
                                            <p:cond delay="0"/>
                                          </p:stCondLst>
                                        </p:cTn>
                                        <p:tgtEl>
                                          <p:spTgt spid="14343"/>
                                        </p:tgtEl>
                                        <p:attrNameLst>
                                          <p:attrName>style.visibility</p:attrName>
                                        </p:attrNameLst>
                                      </p:cBhvr>
                                      <p:to>
                                        <p:strVal val="visible"/>
                                      </p:to>
                                    </p:set>
                                    <p:animEffect transition="in" filter="wheel(4)">
                                      <p:cBhvr>
                                        <p:cTn id="22" dur="2000"/>
                                        <p:tgtEl>
                                          <p:spTgt spid="14343"/>
                                        </p:tgtEl>
                                      </p:cBhvr>
                                    </p:animEffect>
                                  </p:childTnLst>
                                </p:cTn>
                              </p:par>
                            </p:childTnLst>
                          </p:cTn>
                        </p:par>
                        <p:par>
                          <p:cTn id="23" fill="hold" nodeType="afterGroup">
                            <p:stCondLst>
                              <p:cond delay="3500"/>
                            </p:stCondLst>
                            <p:childTnLst>
                              <p:par>
                                <p:cTn id="24" presetID="54" presetClass="path" presetSubtype="0" accel="50000" decel="50000" fill="hold" grpId="1" nodeType="afterEffect">
                                  <p:stCondLst>
                                    <p:cond delay="0"/>
                                  </p:stCondLst>
                                  <p:childTnLst>
                                    <p:animMotion origin="layout" path="M 0.0 0.0  c 0.004 -0.01067  0.018 -0.02133  0.023 -0.02133  c 0.031 0.0  0.063 0.16667  0.063 0.33333  c 0.0 -0.084  0.016 -0.16667  0.031 -0.16667  c 0.016 0.0  0.031 0.084  0.031 0.16667  c 0.0 -0.04133  0.008 -0.084  0.016 -0.084  c 0.008 0.0  0.016 0.04133  0.016 0.084  c 0.0 -0.02133  0.004 -0.04133  0.008 -0.04133  c 0.004 0.0  0.008 0.02133  0.008 0.04133  c 0.0 -0.01067  0.002 -0.02133  0.004 -0.02133  c 0.001 0.0  0.004 0.01067  0.004 0.02133  c 0.0 -0.00533  0.001 -0.01067  0.002 -0.01067  c 0.0 0.00133  0.002 0.00533  0.002 0.01067  c 0.0 -0.00267  0.0 -0.00533  0.001 -0.00533  c 0.0 0.00133  0.001 0.00267  0.001 0.00533  c 0.0 -0.00133  0.0 -0.00267  0.0 -0.004  c 0.001 0.0  0.001 0.00133  0.001 0.00267  c 0.001 0.0  0.001 -0.00133  0.001 -0.00267  c 0.001 0.0  0.001 0.00133  0.001 0.00267  E" pathEditMode="relative" ptsTypes="">
                                      <p:cBhvr>
                                        <p:cTn id="25" dur="2000" fill="hold"/>
                                        <p:tgtEl>
                                          <p:spTgt spid="1434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3" grpId="0"/>
      <p:bldP spid="14343"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Slide Number Placeholder 3">
            <a:extLst>
              <a:ext uri="{FF2B5EF4-FFF2-40B4-BE49-F238E27FC236}">
                <a16:creationId xmlns:a16="http://schemas.microsoft.com/office/drawing/2014/main" id="{25FB730B-2279-4A87-8CA2-99D9ECCB89CE}"/>
              </a:ext>
            </a:extLst>
          </p:cNvPr>
          <p:cNvSpPr>
            <a:spLocks noGrp="1"/>
          </p:cNvSpPr>
          <p:nvPr>
            <p:ph type="sldNum" sz="quarter" idx="12"/>
          </p:nvPr>
        </p:nvSpPr>
        <p:spPr/>
        <p:txBody>
          <a:bodyPr/>
          <a:lstStyle/>
          <a:p>
            <a:pPr>
              <a:defRPr/>
            </a:pPr>
            <a:fld id="{BC9663D1-92C8-4CD2-A43B-A7AB013DAC70}" type="slidenum">
              <a:rPr lang="en-US" altLang="en-US"/>
              <a:pPr>
                <a:defRPr/>
              </a:pPr>
              <a:t>14</a:t>
            </a:fld>
            <a:endParaRPr lang="en-US" altLang="en-US"/>
          </a:p>
        </p:txBody>
      </p:sp>
      <p:grpSp>
        <p:nvGrpSpPr>
          <p:cNvPr id="15364" name="Group 2">
            <a:extLst>
              <a:ext uri="{FF2B5EF4-FFF2-40B4-BE49-F238E27FC236}">
                <a16:creationId xmlns:a16="http://schemas.microsoft.com/office/drawing/2014/main" id="{5072EB1E-8DBC-47A7-A577-FA275944F8A8}"/>
              </a:ext>
            </a:extLst>
          </p:cNvPr>
          <p:cNvGrpSpPr>
            <a:grpSpLocks/>
          </p:cNvGrpSpPr>
          <p:nvPr/>
        </p:nvGrpSpPr>
        <p:grpSpPr bwMode="auto">
          <a:xfrm>
            <a:off x="1562101" y="0"/>
            <a:ext cx="8112125" cy="6527800"/>
            <a:chOff x="271" y="0"/>
            <a:chExt cx="5110" cy="4112"/>
          </a:xfrm>
        </p:grpSpPr>
        <p:pic>
          <p:nvPicPr>
            <p:cNvPr id="15381" name="Picture 3">
              <a:extLst>
                <a:ext uri="{FF2B5EF4-FFF2-40B4-BE49-F238E27FC236}">
                  <a16:creationId xmlns:a16="http://schemas.microsoft.com/office/drawing/2014/main" id="{34DC2510-7BAA-4C85-B416-20F93D294E6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 y="0"/>
              <a:ext cx="4941" cy="318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382" name="Group 4">
              <a:extLst>
                <a:ext uri="{FF2B5EF4-FFF2-40B4-BE49-F238E27FC236}">
                  <a16:creationId xmlns:a16="http://schemas.microsoft.com/office/drawing/2014/main" id="{F5A71DE5-E0B4-432A-87E6-B05DD5AF105F}"/>
                </a:ext>
              </a:extLst>
            </p:cNvPr>
            <p:cNvGrpSpPr>
              <a:grpSpLocks/>
            </p:cNvGrpSpPr>
            <p:nvPr/>
          </p:nvGrpSpPr>
          <p:grpSpPr bwMode="auto">
            <a:xfrm>
              <a:off x="2537" y="2389"/>
              <a:ext cx="2844" cy="1723"/>
              <a:chOff x="2537" y="2389"/>
              <a:chExt cx="2844" cy="1723"/>
            </a:xfrm>
          </p:grpSpPr>
          <p:sp>
            <p:nvSpPr>
              <p:cNvPr id="15394" name="Freeform 5">
                <a:extLst>
                  <a:ext uri="{FF2B5EF4-FFF2-40B4-BE49-F238E27FC236}">
                    <a16:creationId xmlns:a16="http://schemas.microsoft.com/office/drawing/2014/main" id="{B94FF59D-49D8-4D92-9691-D5D4FAA1FB80}"/>
                  </a:ext>
                </a:extLst>
              </p:cNvPr>
              <p:cNvSpPr>
                <a:spLocks/>
              </p:cNvSpPr>
              <p:nvPr/>
            </p:nvSpPr>
            <p:spPr bwMode="auto">
              <a:xfrm>
                <a:off x="5170" y="2389"/>
                <a:ext cx="211" cy="321"/>
              </a:xfrm>
              <a:custGeom>
                <a:avLst/>
                <a:gdLst>
                  <a:gd name="T0" fmla="*/ 49 w 211"/>
                  <a:gd name="T1" fmla="*/ 10 h 321"/>
                  <a:gd name="T2" fmla="*/ 18 w 211"/>
                  <a:gd name="T3" fmla="*/ 69 h 321"/>
                  <a:gd name="T4" fmla="*/ 33 w 211"/>
                  <a:gd name="T5" fmla="*/ 91 h 321"/>
                  <a:gd name="T6" fmla="*/ 18 w 211"/>
                  <a:gd name="T7" fmla="*/ 118 h 321"/>
                  <a:gd name="T8" fmla="*/ 27 w 211"/>
                  <a:gd name="T9" fmla="*/ 127 h 321"/>
                  <a:gd name="T10" fmla="*/ 21 w 211"/>
                  <a:gd name="T11" fmla="*/ 145 h 321"/>
                  <a:gd name="T12" fmla="*/ 21 w 211"/>
                  <a:gd name="T13" fmla="*/ 175 h 321"/>
                  <a:gd name="T14" fmla="*/ 0 w 211"/>
                  <a:gd name="T15" fmla="*/ 185 h 321"/>
                  <a:gd name="T16" fmla="*/ 8 w 211"/>
                  <a:gd name="T17" fmla="*/ 194 h 321"/>
                  <a:gd name="T18" fmla="*/ 52 w 211"/>
                  <a:gd name="T19" fmla="*/ 306 h 321"/>
                  <a:gd name="T20" fmla="*/ 87 w 211"/>
                  <a:gd name="T21" fmla="*/ 320 h 321"/>
                  <a:gd name="T22" fmla="*/ 85 w 211"/>
                  <a:gd name="T23" fmla="*/ 297 h 321"/>
                  <a:gd name="T24" fmla="*/ 102 w 211"/>
                  <a:gd name="T25" fmla="*/ 279 h 321"/>
                  <a:gd name="T26" fmla="*/ 96 w 211"/>
                  <a:gd name="T27" fmla="*/ 260 h 321"/>
                  <a:gd name="T28" fmla="*/ 139 w 211"/>
                  <a:gd name="T29" fmla="*/ 237 h 321"/>
                  <a:gd name="T30" fmla="*/ 141 w 211"/>
                  <a:gd name="T31" fmla="*/ 206 h 321"/>
                  <a:gd name="T32" fmla="*/ 166 w 211"/>
                  <a:gd name="T33" fmla="*/ 204 h 321"/>
                  <a:gd name="T34" fmla="*/ 186 w 211"/>
                  <a:gd name="T35" fmla="*/ 181 h 321"/>
                  <a:gd name="T36" fmla="*/ 210 w 211"/>
                  <a:gd name="T37" fmla="*/ 165 h 321"/>
                  <a:gd name="T38" fmla="*/ 210 w 211"/>
                  <a:gd name="T39" fmla="*/ 145 h 321"/>
                  <a:gd name="T40" fmla="*/ 177 w 211"/>
                  <a:gd name="T41" fmla="*/ 139 h 321"/>
                  <a:gd name="T42" fmla="*/ 171 w 211"/>
                  <a:gd name="T43" fmla="*/ 117 h 321"/>
                  <a:gd name="T44" fmla="*/ 138 w 211"/>
                  <a:gd name="T45" fmla="*/ 114 h 321"/>
                  <a:gd name="T46" fmla="*/ 111 w 211"/>
                  <a:gd name="T47" fmla="*/ 19 h 321"/>
                  <a:gd name="T48" fmla="*/ 99 w 211"/>
                  <a:gd name="T49" fmla="*/ 0 h 321"/>
                  <a:gd name="T50" fmla="*/ 66 w 211"/>
                  <a:gd name="T51" fmla="*/ 8 h 321"/>
                  <a:gd name="T52" fmla="*/ 60 w 211"/>
                  <a:gd name="T53" fmla="*/ 17 h 321"/>
                  <a:gd name="T54" fmla="*/ 49 w 211"/>
                  <a:gd name="T55" fmla="*/ 10 h 32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11" h="321">
                    <a:moveTo>
                      <a:pt x="49" y="10"/>
                    </a:moveTo>
                    <a:lnTo>
                      <a:pt x="18" y="69"/>
                    </a:lnTo>
                    <a:lnTo>
                      <a:pt x="33" y="91"/>
                    </a:lnTo>
                    <a:lnTo>
                      <a:pt x="18" y="118"/>
                    </a:lnTo>
                    <a:lnTo>
                      <a:pt x="27" y="127"/>
                    </a:lnTo>
                    <a:lnTo>
                      <a:pt x="21" y="145"/>
                    </a:lnTo>
                    <a:lnTo>
                      <a:pt x="21" y="175"/>
                    </a:lnTo>
                    <a:lnTo>
                      <a:pt x="0" y="185"/>
                    </a:lnTo>
                    <a:lnTo>
                      <a:pt x="8" y="194"/>
                    </a:lnTo>
                    <a:lnTo>
                      <a:pt x="52" y="306"/>
                    </a:lnTo>
                    <a:lnTo>
                      <a:pt x="87" y="320"/>
                    </a:lnTo>
                    <a:lnTo>
                      <a:pt x="85" y="297"/>
                    </a:lnTo>
                    <a:lnTo>
                      <a:pt x="102" y="279"/>
                    </a:lnTo>
                    <a:lnTo>
                      <a:pt x="96" y="260"/>
                    </a:lnTo>
                    <a:lnTo>
                      <a:pt x="139" y="237"/>
                    </a:lnTo>
                    <a:lnTo>
                      <a:pt x="141" y="206"/>
                    </a:lnTo>
                    <a:lnTo>
                      <a:pt x="166" y="204"/>
                    </a:lnTo>
                    <a:lnTo>
                      <a:pt x="186" y="181"/>
                    </a:lnTo>
                    <a:lnTo>
                      <a:pt x="210" y="165"/>
                    </a:lnTo>
                    <a:lnTo>
                      <a:pt x="210" y="145"/>
                    </a:lnTo>
                    <a:lnTo>
                      <a:pt x="177" y="139"/>
                    </a:lnTo>
                    <a:lnTo>
                      <a:pt x="171" y="117"/>
                    </a:lnTo>
                    <a:lnTo>
                      <a:pt x="138" y="114"/>
                    </a:lnTo>
                    <a:lnTo>
                      <a:pt x="111" y="19"/>
                    </a:lnTo>
                    <a:lnTo>
                      <a:pt x="99" y="0"/>
                    </a:lnTo>
                    <a:lnTo>
                      <a:pt x="66" y="8"/>
                    </a:lnTo>
                    <a:lnTo>
                      <a:pt x="60" y="17"/>
                    </a:lnTo>
                    <a:lnTo>
                      <a:pt x="49" y="10"/>
                    </a:lnTo>
                  </a:path>
                </a:pathLst>
              </a:custGeom>
              <a:solidFill>
                <a:srgbClr val="002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95" name="Group 6">
                <a:extLst>
                  <a:ext uri="{FF2B5EF4-FFF2-40B4-BE49-F238E27FC236}">
                    <a16:creationId xmlns:a16="http://schemas.microsoft.com/office/drawing/2014/main" id="{28D3DD53-398C-4291-8179-56D22CAA3DBB}"/>
                  </a:ext>
                </a:extLst>
              </p:cNvPr>
              <p:cNvGrpSpPr>
                <a:grpSpLocks/>
              </p:cNvGrpSpPr>
              <p:nvPr/>
            </p:nvGrpSpPr>
            <p:grpSpPr bwMode="auto">
              <a:xfrm>
                <a:off x="2537" y="2413"/>
                <a:ext cx="2786" cy="1699"/>
                <a:chOff x="2537" y="2413"/>
                <a:chExt cx="2786" cy="1699"/>
              </a:xfrm>
            </p:grpSpPr>
            <p:sp>
              <p:nvSpPr>
                <p:cNvPr id="15396" name="Freeform 7">
                  <a:extLst>
                    <a:ext uri="{FF2B5EF4-FFF2-40B4-BE49-F238E27FC236}">
                      <a16:creationId xmlns:a16="http://schemas.microsoft.com/office/drawing/2014/main" id="{FF751F43-FC9A-4452-919A-FD7CD576AF00}"/>
                    </a:ext>
                  </a:extLst>
                </p:cNvPr>
                <p:cNvSpPr>
                  <a:spLocks/>
                </p:cNvSpPr>
                <p:nvPr/>
              </p:nvSpPr>
              <p:spPr bwMode="auto">
                <a:xfrm>
                  <a:off x="4858" y="3020"/>
                  <a:ext cx="270" cy="112"/>
                </a:xfrm>
                <a:custGeom>
                  <a:avLst/>
                  <a:gdLst>
                    <a:gd name="T0" fmla="*/ 0 w 270"/>
                    <a:gd name="T1" fmla="*/ 38 h 112"/>
                    <a:gd name="T2" fmla="*/ 201 w 270"/>
                    <a:gd name="T3" fmla="*/ 0 h 112"/>
                    <a:gd name="T4" fmla="*/ 233 w 270"/>
                    <a:gd name="T5" fmla="*/ 76 h 112"/>
                    <a:gd name="T6" fmla="*/ 268 w 270"/>
                    <a:gd name="T7" fmla="*/ 68 h 112"/>
                    <a:gd name="T8" fmla="*/ 269 w 270"/>
                    <a:gd name="T9" fmla="*/ 106 h 112"/>
                    <a:gd name="T10" fmla="*/ 241 w 270"/>
                    <a:gd name="T11" fmla="*/ 111 h 112"/>
                    <a:gd name="T12" fmla="*/ 216 w 270"/>
                    <a:gd name="T13" fmla="*/ 86 h 112"/>
                    <a:gd name="T14" fmla="*/ 201 w 270"/>
                    <a:gd name="T15" fmla="*/ 56 h 112"/>
                    <a:gd name="T16" fmla="*/ 198 w 270"/>
                    <a:gd name="T17" fmla="*/ 14 h 112"/>
                    <a:gd name="T18" fmla="*/ 186 w 270"/>
                    <a:gd name="T19" fmla="*/ 35 h 112"/>
                    <a:gd name="T20" fmla="*/ 200 w 270"/>
                    <a:gd name="T21" fmla="*/ 98 h 112"/>
                    <a:gd name="T22" fmla="*/ 141 w 270"/>
                    <a:gd name="T23" fmla="*/ 107 h 112"/>
                    <a:gd name="T24" fmla="*/ 139 w 270"/>
                    <a:gd name="T25" fmla="*/ 61 h 112"/>
                    <a:gd name="T26" fmla="*/ 103 w 270"/>
                    <a:gd name="T27" fmla="*/ 41 h 112"/>
                    <a:gd name="T28" fmla="*/ 72 w 270"/>
                    <a:gd name="T29" fmla="*/ 36 h 112"/>
                    <a:gd name="T30" fmla="*/ 8 w 270"/>
                    <a:gd name="T31" fmla="*/ 68 h 112"/>
                    <a:gd name="T32" fmla="*/ 0 w 270"/>
                    <a:gd name="T33" fmla="*/ 38 h 11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70" h="112">
                      <a:moveTo>
                        <a:pt x="0" y="38"/>
                      </a:moveTo>
                      <a:lnTo>
                        <a:pt x="201" y="0"/>
                      </a:lnTo>
                      <a:lnTo>
                        <a:pt x="233" y="76"/>
                      </a:lnTo>
                      <a:lnTo>
                        <a:pt x="268" y="68"/>
                      </a:lnTo>
                      <a:lnTo>
                        <a:pt x="269" y="106"/>
                      </a:lnTo>
                      <a:lnTo>
                        <a:pt x="241" y="111"/>
                      </a:lnTo>
                      <a:lnTo>
                        <a:pt x="216" y="86"/>
                      </a:lnTo>
                      <a:lnTo>
                        <a:pt x="201" y="56"/>
                      </a:lnTo>
                      <a:lnTo>
                        <a:pt x="198" y="14"/>
                      </a:lnTo>
                      <a:lnTo>
                        <a:pt x="186" y="35"/>
                      </a:lnTo>
                      <a:lnTo>
                        <a:pt x="200" y="98"/>
                      </a:lnTo>
                      <a:lnTo>
                        <a:pt x="141" y="107"/>
                      </a:lnTo>
                      <a:lnTo>
                        <a:pt x="139" y="61"/>
                      </a:lnTo>
                      <a:lnTo>
                        <a:pt x="103" y="41"/>
                      </a:lnTo>
                      <a:lnTo>
                        <a:pt x="72" y="36"/>
                      </a:lnTo>
                      <a:lnTo>
                        <a:pt x="8" y="68"/>
                      </a:lnTo>
                      <a:lnTo>
                        <a:pt x="0" y="38"/>
                      </a:lnTo>
                    </a:path>
                  </a:pathLst>
                </a:custGeom>
                <a:solidFill>
                  <a:srgbClr val="C0C0E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7" name="Freeform 8">
                  <a:extLst>
                    <a:ext uri="{FF2B5EF4-FFF2-40B4-BE49-F238E27FC236}">
                      <a16:creationId xmlns:a16="http://schemas.microsoft.com/office/drawing/2014/main" id="{5B87C449-35F2-4C48-B750-072404261BDE}"/>
                    </a:ext>
                  </a:extLst>
                </p:cNvPr>
                <p:cNvSpPr>
                  <a:spLocks/>
                </p:cNvSpPr>
                <p:nvPr/>
              </p:nvSpPr>
              <p:spPr bwMode="auto">
                <a:xfrm>
                  <a:off x="2657" y="2413"/>
                  <a:ext cx="357" cy="261"/>
                </a:xfrm>
                <a:custGeom>
                  <a:avLst/>
                  <a:gdLst>
                    <a:gd name="T0" fmla="*/ 90 w 357"/>
                    <a:gd name="T1" fmla="*/ 0 h 261"/>
                    <a:gd name="T2" fmla="*/ 163 w 357"/>
                    <a:gd name="T3" fmla="*/ 20 h 261"/>
                    <a:gd name="T4" fmla="*/ 219 w 357"/>
                    <a:gd name="T5" fmla="*/ 33 h 261"/>
                    <a:gd name="T6" fmla="*/ 246 w 357"/>
                    <a:gd name="T7" fmla="*/ 39 h 261"/>
                    <a:gd name="T8" fmla="*/ 274 w 357"/>
                    <a:gd name="T9" fmla="*/ 43 h 261"/>
                    <a:gd name="T10" fmla="*/ 311 w 357"/>
                    <a:gd name="T11" fmla="*/ 50 h 261"/>
                    <a:gd name="T12" fmla="*/ 356 w 357"/>
                    <a:gd name="T13" fmla="*/ 58 h 261"/>
                    <a:gd name="T14" fmla="*/ 327 w 357"/>
                    <a:gd name="T15" fmla="*/ 260 h 261"/>
                    <a:gd name="T16" fmla="*/ 189 w 357"/>
                    <a:gd name="T17" fmla="*/ 231 h 261"/>
                    <a:gd name="T18" fmla="*/ 170 w 357"/>
                    <a:gd name="T19" fmla="*/ 244 h 261"/>
                    <a:gd name="T20" fmla="*/ 145 w 357"/>
                    <a:gd name="T21" fmla="*/ 224 h 261"/>
                    <a:gd name="T22" fmla="*/ 123 w 357"/>
                    <a:gd name="T23" fmla="*/ 244 h 261"/>
                    <a:gd name="T24" fmla="*/ 103 w 357"/>
                    <a:gd name="T25" fmla="*/ 227 h 261"/>
                    <a:gd name="T26" fmla="*/ 46 w 357"/>
                    <a:gd name="T27" fmla="*/ 224 h 261"/>
                    <a:gd name="T28" fmla="*/ 54 w 357"/>
                    <a:gd name="T29" fmla="*/ 191 h 261"/>
                    <a:gd name="T30" fmla="*/ 13 w 357"/>
                    <a:gd name="T31" fmla="*/ 188 h 261"/>
                    <a:gd name="T32" fmla="*/ 9 w 357"/>
                    <a:gd name="T33" fmla="*/ 169 h 261"/>
                    <a:gd name="T34" fmla="*/ 17 w 357"/>
                    <a:gd name="T35" fmla="*/ 150 h 261"/>
                    <a:gd name="T36" fmla="*/ 7 w 357"/>
                    <a:gd name="T37" fmla="*/ 132 h 261"/>
                    <a:gd name="T38" fmla="*/ 8 w 357"/>
                    <a:gd name="T39" fmla="*/ 81 h 261"/>
                    <a:gd name="T40" fmla="*/ 0 w 357"/>
                    <a:gd name="T41" fmla="*/ 42 h 261"/>
                    <a:gd name="T42" fmla="*/ 5 w 357"/>
                    <a:gd name="T43" fmla="*/ 27 h 261"/>
                    <a:gd name="T44" fmla="*/ 23 w 357"/>
                    <a:gd name="T45" fmla="*/ 33 h 261"/>
                    <a:gd name="T46" fmla="*/ 42 w 357"/>
                    <a:gd name="T47" fmla="*/ 56 h 261"/>
                    <a:gd name="T48" fmla="*/ 77 w 357"/>
                    <a:gd name="T49" fmla="*/ 61 h 261"/>
                    <a:gd name="T50" fmla="*/ 86 w 357"/>
                    <a:gd name="T51" fmla="*/ 80 h 261"/>
                    <a:gd name="T52" fmla="*/ 69 w 357"/>
                    <a:gd name="T53" fmla="*/ 80 h 261"/>
                    <a:gd name="T54" fmla="*/ 67 w 357"/>
                    <a:gd name="T55" fmla="*/ 96 h 261"/>
                    <a:gd name="T56" fmla="*/ 77 w 357"/>
                    <a:gd name="T57" fmla="*/ 98 h 261"/>
                    <a:gd name="T58" fmla="*/ 81 w 357"/>
                    <a:gd name="T59" fmla="*/ 114 h 261"/>
                    <a:gd name="T60" fmla="*/ 60 w 357"/>
                    <a:gd name="T61" fmla="*/ 126 h 261"/>
                    <a:gd name="T62" fmla="*/ 60 w 357"/>
                    <a:gd name="T63" fmla="*/ 137 h 261"/>
                    <a:gd name="T64" fmla="*/ 84 w 357"/>
                    <a:gd name="T65" fmla="*/ 137 h 261"/>
                    <a:gd name="T66" fmla="*/ 90 w 357"/>
                    <a:gd name="T67" fmla="*/ 109 h 261"/>
                    <a:gd name="T68" fmla="*/ 108 w 357"/>
                    <a:gd name="T69" fmla="*/ 92 h 261"/>
                    <a:gd name="T70" fmla="*/ 86 w 357"/>
                    <a:gd name="T71" fmla="*/ 48 h 261"/>
                    <a:gd name="T72" fmla="*/ 100 w 357"/>
                    <a:gd name="T73" fmla="*/ 34 h 261"/>
                    <a:gd name="T74" fmla="*/ 90 w 357"/>
                    <a:gd name="T75" fmla="*/ 0 h 26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57" h="261">
                      <a:moveTo>
                        <a:pt x="90" y="0"/>
                      </a:moveTo>
                      <a:lnTo>
                        <a:pt x="163" y="20"/>
                      </a:lnTo>
                      <a:lnTo>
                        <a:pt x="219" y="33"/>
                      </a:lnTo>
                      <a:lnTo>
                        <a:pt x="246" y="39"/>
                      </a:lnTo>
                      <a:lnTo>
                        <a:pt x="274" y="43"/>
                      </a:lnTo>
                      <a:lnTo>
                        <a:pt x="311" y="50"/>
                      </a:lnTo>
                      <a:lnTo>
                        <a:pt x="356" y="58"/>
                      </a:lnTo>
                      <a:lnTo>
                        <a:pt x="327" y="260"/>
                      </a:lnTo>
                      <a:lnTo>
                        <a:pt x="189" y="231"/>
                      </a:lnTo>
                      <a:lnTo>
                        <a:pt x="170" y="244"/>
                      </a:lnTo>
                      <a:lnTo>
                        <a:pt x="145" y="224"/>
                      </a:lnTo>
                      <a:lnTo>
                        <a:pt x="123" y="244"/>
                      </a:lnTo>
                      <a:lnTo>
                        <a:pt x="103" y="227"/>
                      </a:lnTo>
                      <a:lnTo>
                        <a:pt x="46" y="224"/>
                      </a:lnTo>
                      <a:lnTo>
                        <a:pt x="54" y="191"/>
                      </a:lnTo>
                      <a:lnTo>
                        <a:pt x="13" y="188"/>
                      </a:lnTo>
                      <a:lnTo>
                        <a:pt x="9" y="169"/>
                      </a:lnTo>
                      <a:lnTo>
                        <a:pt x="17" y="150"/>
                      </a:lnTo>
                      <a:lnTo>
                        <a:pt x="7" y="132"/>
                      </a:lnTo>
                      <a:lnTo>
                        <a:pt x="8" y="81"/>
                      </a:lnTo>
                      <a:lnTo>
                        <a:pt x="0" y="42"/>
                      </a:lnTo>
                      <a:lnTo>
                        <a:pt x="5" y="27"/>
                      </a:lnTo>
                      <a:lnTo>
                        <a:pt x="23" y="33"/>
                      </a:lnTo>
                      <a:lnTo>
                        <a:pt x="42" y="56"/>
                      </a:lnTo>
                      <a:lnTo>
                        <a:pt x="77" y="61"/>
                      </a:lnTo>
                      <a:lnTo>
                        <a:pt x="86" y="80"/>
                      </a:lnTo>
                      <a:lnTo>
                        <a:pt x="69" y="80"/>
                      </a:lnTo>
                      <a:lnTo>
                        <a:pt x="67" y="96"/>
                      </a:lnTo>
                      <a:lnTo>
                        <a:pt x="77" y="98"/>
                      </a:lnTo>
                      <a:lnTo>
                        <a:pt x="81" y="114"/>
                      </a:lnTo>
                      <a:lnTo>
                        <a:pt x="60" y="126"/>
                      </a:lnTo>
                      <a:lnTo>
                        <a:pt x="60" y="137"/>
                      </a:lnTo>
                      <a:lnTo>
                        <a:pt x="84" y="137"/>
                      </a:lnTo>
                      <a:lnTo>
                        <a:pt x="90" y="109"/>
                      </a:lnTo>
                      <a:lnTo>
                        <a:pt x="108" y="92"/>
                      </a:lnTo>
                      <a:lnTo>
                        <a:pt x="86" y="48"/>
                      </a:lnTo>
                      <a:lnTo>
                        <a:pt x="100" y="34"/>
                      </a:lnTo>
                      <a:lnTo>
                        <a:pt x="90" y="0"/>
                      </a:lnTo>
                    </a:path>
                  </a:pathLst>
                </a:custGeom>
                <a:solidFill>
                  <a:srgbClr val="008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8" name="Freeform 9">
                  <a:extLst>
                    <a:ext uri="{FF2B5EF4-FFF2-40B4-BE49-F238E27FC236}">
                      <a16:creationId xmlns:a16="http://schemas.microsoft.com/office/drawing/2014/main" id="{8FF97AF7-7DFB-46DC-879A-8F19438468BE}"/>
                    </a:ext>
                  </a:extLst>
                </p:cNvPr>
                <p:cNvSpPr>
                  <a:spLocks/>
                </p:cNvSpPr>
                <p:nvPr/>
              </p:nvSpPr>
              <p:spPr bwMode="auto">
                <a:xfrm>
                  <a:off x="2573" y="2601"/>
                  <a:ext cx="445" cy="340"/>
                </a:xfrm>
                <a:custGeom>
                  <a:avLst/>
                  <a:gdLst>
                    <a:gd name="T0" fmla="*/ 97 w 445"/>
                    <a:gd name="T1" fmla="*/ 0 h 340"/>
                    <a:gd name="T2" fmla="*/ 84 w 445"/>
                    <a:gd name="T3" fmla="*/ 7 h 340"/>
                    <a:gd name="T4" fmla="*/ 76 w 445"/>
                    <a:gd name="T5" fmla="*/ 37 h 340"/>
                    <a:gd name="T6" fmla="*/ 68 w 445"/>
                    <a:gd name="T7" fmla="*/ 62 h 340"/>
                    <a:gd name="T8" fmla="*/ 62 w 445"/>
                    <a:gd name="T9" fmla="*/ 82 h 340"/>
                    <a:gd name="T10" fmla="*/ 54 w 445"/>
                    <a:gd name="T11" fmla="*/ 104 h 340"/>
                    <a:gd name="T12" fmla="*/ 45 w 445"/>
                    <a:gd name="T13" fmla="*/ 126 h 340"/>
                    <a:gd name="T14" fmla="*/ 33 w 445"/>
                    <a:gd name="T15" fmla="*/ 150 h 340"/>
                    <a:gd name="T16" fmla="*/ 17 w 445"/>
                    <a:gd name="T17" fmla="*/ 178 h 340"/>
                    <a:gd name="T18" fmla="*/ 0 w 445"/>
                    <a:gd name="T19" fmla="*/ 205 h 340"/>
                    <a:gd name="T20" fmla="*/ 0 w 445"/>
                    <a:gd name="T21" fmla="*/ 264 h 340"/>
                    <a:gd name="T22" fmla="*/ 249 w 445"/>
                    <a:gd name="T23" fmla="*/ 315 h 340"/>
                    <a:gd name="T24" fmla="*/ 364 w 445"/>
                    <a:gd name="T25" fmla="*/ 339 h 340"/>
                    <a:gd name="T26" fmla="*/ 388 w 445"/>
                    <a:gd name="T27" fmla="*/ 221 h 340"/>
                    <a:gd name="T28" fmla="*/ 403 w 445"/>
                    <a:gd name="T29" fmla="*/ 211 h 340"/>
                    <a:gd name="T30" fmla="*/ 389 w 445"/>
                    <a:gd name="T31" fmla="*/ 185 h 340"/>
                    <a:gd name="T32" fmla="*/ 396 w 445"/>
                    <a:gd name="T33" fmla="*/ 158 h 340"/>
                    <a:gd name="T34" fmla="*/ 444 w 445"/>
                    <a:gd name="T35" fmla="*/ 113 h 340"/>
                    <a:gd name="T36" fmla="*/ 411 w 445"/>
                    <a:gd name="T37" fmla="*/ 72 h 340"/>
                    <a:gd name="T38" fmla="*/ 273 w 445"/>
                    <a:gd name="T39" fmla="*/ 43 h 340"/>
                    <a:gd name="T40" fmla="*/ 254 w 445"/>
                    <a:gd name="T41" fmla="*/ 55 h 340"/>
                    <a:gd name="T42" fmla="*/ 229 w 445"/>
                    <a:gd name="T43" fmla="*/ 35 h 340"/>
                    <a:gd name="T44" fmla="*/ 207 w 445"/>
                    <a:gd name="T45" fmla="*/ 56 h 340"/>
                    <a:gd name="T46" fmla="*/ 186 w 445"/>
                    <a:gd name="T47" fmla="*/ 35 h 340"/>
                    <a:gd name="T48" fmla="*/ 131 w 445"/>
                    <a:gd name="T49" fmla="*/ 36 h 340"/>
                    <a:gd name="T50" fmla="*/ 138 w 445"/>
                    <a:gd name="T51" fmla="*/ 3 h 340"/>
                    <a:gd name="T52" fmla="*/ 97 w 445"/>
                    <a:gd name="T53" fmla="*/ 0 h 34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45" h="340">
                      <a:moveTo>
                        <a:pt x="97" y="0"/>
                      </a:moveTo>
                      <a:lnTo>
                        <a:pt x="84" y="7"/>
                      </a:lnTo>
                      <a:lnTo>
                        <a:pt x="76" y="37"/>
                      </a:lnTo>
                      <a:lnTo>
                        <a:pt x="68" y="62"/>
                      </a:lnTo>
                      <a:lnTo>
                        <a:pt x="62" y="82"/>
                      </a:lnTo>
                      <a:lnTo>
                        <a:pt x="54" y="104"/>
                      </a:lnTo>
                      <a:lnTo>
                        <a:pt x="45" y="126"/>
                      </a:lnTo>
                      <a:lnTo>
                        <a:pt x="33" y="150"/>
                      </a:lnTo>
                      <a:lnTo>
                        <a:pt x="17" y="178"/>
                      </a:lnTo>
                      <a:lnTo>
                        <a:pt x="0" y="205"/>
                      </a:lnTo>
                      <a:lnTo>
                        <a:pt x="0" y="264"/>
                      </a:lnTo>
                      <a:lnTo>
                        <a:pt x="249" y="315"/>
                      </a:lnTo>
                      <a:lnTo>
                        <a:pt x="364" y="339"/>
                      </a:lnTo>
                      <a:lnTo>
                        <a:pt x="388" y="221"/>
                      </a:lnTo>
                      <a:lnTo>
                        <a:pt x="403" y="211"/>
                      </a:lnTo>
                      <a:lnTo>
                        <a:pt x="389" y="185"/>
                      </a:lnTo>
                      <a:lnTo>
                        <a:pt x="396" y="158"/>
                      </a:lnTo>
                      <a:lnTo>
                        <a:pt x="444" y="113"/>
                      </a:lnTo>
                      <a:lnTo>
                        <a:pt x="411" y="72"/>
                      </a:lnTo>
                      <a:lnTo>
                        <a:pt x="273" y="43"/>
                      </a:lnTo>
                      <a:lnTo>
                        <a:pt x="254" y="55"/>
                      </a:lnTo>
                      <a:lnTo>
                        <a:pt x="229" y="35"/>
                      </a:lnTo>
                      <a:lnTo>
                        <a:pt x="207" y="56"/>
                      </a:lnTo>
                      <a:lnTo>
                        <a:pt x="186" y="35"/>
                      </a:lnTo>
                      <a:lnTo>
                        <a:pt x="131" y="36"/>
                      </a:lnTo>
                      <a:lnTo>
                        <a:pt x="138" y="3"/>
                      </a:lnTo>
                      <a:lnTo>
                        <a:pt x="97" y="0"/>
                      </a:lnTo>
                    </a:path>
                  </a:pathLst>
                </a:custGeom>
                <a:solidFill>
                  <a:srgbClr val="406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9" name="Freeform 10">
                  <a:extLst>
                    <a:ext uri="{FF2B5EF4-FFF2-40B4-BE49-F238E27FC236}">
                      <a16:creationId xmlns:a16="http://schemas.microsoft.com/office/drawing/2014/main" id="{9A716E2E-F97B-4A6B-914C-1E4AA8E71610}"/>
                    </a:ext>
                  </a:extLst>
                </p:cNvPr>
                <p:cNvSpPr>
                  <a:spLocks/>
                </p:cNvSpPr>
                <p:nvPr/>
              </p:nvSpPr>
              <p:spPr bwMode="auto">
                <a:xfrm>
                  <a:off x="2537" y="2863"/>
                  <a:ext cx="469" cy="721"/>
                </a:xfrm>
                <a:custGeom>
                  <a:avLst/>
                  <a:gdLst>
                    <a:gd name="T0" fmla="*/ 36 w 469"/>
                    <a:gd name="T1" fmla="*/ 0 h 721"/>
                    <a:gd name="T2" fmla="*/ 251 w 469"/>
                    <a:gd name="T3" fmla="*/ 43 h 721"/>
                    <a:gd name="T4" fmla="*/ 204 w 469"/>
                    <a:gd name="T5" fmla="*/ 254 h 721"/>
                    <a:gd name="T6" fmla="*/ 446 w 469"/>
                    <a:gd name="T7" fmla="*/ 577 h 721"/>
                    <a:gd name="T8" fmla="*/ 468 w 469"/>
                    <a:gd name="T9" fmla="*/ 618 h 721"/>
                    <a:gd name="T10" fmla="*/ 445 w 469"/>
                    <a:gd name="T11" fmla="*/ 638 h 721"/>
                    <a:gd name="T12" fmla="*/ 430 w 469"/>
                    <a:gd name="T13" fmla="*/ 674 h 721"/>
                    <a:gd name="T14" fmla="*/ 416 w 469"/>
                    <a:gd name="T15" fmla="*/ 695 h 721"/>
                    <a:gd name="T16" fmla="*/ 431 w 469"/>
                    <a:gd name="T17" fmla="*/ 714 h 721"/>
                    <a:gd name="T18" fmla="*/ 406 w 469"/>
                    <a:gd name="T19" fmla="*/ 720 h 721"/>
                    <a:gd name="T20" fmla="*/ 264 w 469"/>
                    <a:gd name="T21" fmla="*/ 715 h 721"/>
                    <a:gd name="T22" fmla="*/ 255 w 469"/>
                    <a:gd name="T23" fmla="*/ 673 h 721"/>
                    <a:gd name="T24" fmla="*/ 230 w 469"/>
                    <a:gd name="T25" fmla="*/ 642 h 721"/>
                    <a:gd name="T26" fmla="*/ 212 w 469"/>
                    <a:gd name="T27" fmla="*/ 631 h 721"/>
                    <a:gd name="T28" fmla="*/ 207 w 469"/>
                    <a:gd name="T29" fmla="*/ 609 h 721"/>
                    <a:gd name="T30" fmla="*/ 192 w 469"/>
                    <a:gd name="T31" fmla="*/ 597 h 721"/>
                    <a:gd name="T32" fmla="*/ 177 w 469"/>
                    <a:gd name="T33" fmla="*/ 582 h 721"/>
                    <a:gd name="T34" fmla="*/ 172 w 469"/>
                    <a:gd name="T35" fmla="*/ 565 h 721"/>
                    <a:gd name="T36" fmla="*/ 158 w 469"/>
                    <a:gd name="T37" fmla="*/ 554 h 721"/>
                    <a:gd name="T38" fmla="*/ 136 w 469"/>
                    <a:gd name="T39" fmla="*/ 560 h 721"/>
                    <a:gd name="T40" fmla="*/ 111 w 469"/>
                    <a:gd name="T41" fmla="*/ 551 h 721"/>
                    <a:gd name="T42" fmla="*/ 111 w 469"/>
                    <a:gd name="T43" fmla="*/ 542 h 721"/>
                    <a:gd name="T44" fmla="*/ 110 w 469"/>
                    <a:gd name="T45" fmla="*/ 522 h 721"/>
                    <a:gd name="T46" fmla="*/ 100 w 469"/>
                    <a:gd name="T47" fmla="*/ 500 h 721"/>
                    <a:gd name="T48" fmla="*/ 99 w 469"/>
                    <a:gd name="T49" fmla="*/ 482 h 721"/>
                    <a:gd name="T50" fmla="*/ 88 w 469"/>
                    <a:gd name="T51" fmla="*/ 466 h 721"/>
                    <a:gd name="T52" fmla="*/ 91 w 469"/>
                    <a:gd name="T53" fmla="*/ 452 h 721"/>
                    <a:gd name="T54" fmla="*/ 60 w 469"/>
                    <a:gd name="T55" fmla="*/ 415 h 721"/>
                    <a:gd name="T56" fmla="*/ 60 w 469"/>
                    <a:gd name="T57" fmla="*/ 394 h 721"/>
                    <a:gd name="T58" fmla="*/ 76 w 469"/>
                    <a:gd name="T59" fmla="*/ 386 h 721"/>
                    <a:gd name="T60" fmla="*/ 76 w 469"/>
                    <a:gd name="T61" fmla="*/ 373 h 721"/>
                    <a:gd name="T62" fmla="*/ 60 w 469"/>
                    <a:gd name="T63" fmla="*/ 369 h 721"/>
                    <a:gd name="T64" fmla="*/ 53 w 469"/>
                    <a:gd name="T65" fmla="*/ 349 h 721"/>
                    <a:gd name="T66" fmla="*/ 45 w 469"/>
                    <a:gd name="T67" fmla="*/ 314 h 721"/>
                    <a:gd name="T68" fmla="*/ 68 w 469"/>
                    <a:gd name="T69" fmla="*/ 333 h 721"/>
                    <a:gd name="T70" fmla="*/ 59 w 469"/>
                    <a:gd name="T71" fmla="*/ 308 h 721"/>
                    <a:gd name="T72" fmla="*/ 76 w 469"/>
                    <a:gd name="T73" fmla="*/ 308 h 721"/>
                    <a:gd name="T74" fmla="*/ 76 w 469"/>
                    <a:gd name="T75" fmla="*/ 290 h 721"/>
                    <a:gd name="T76" fmla="*/ 59 w 469"/>
                    <a:gd name="T77" fmla="*/ 278 h 721"/>
                    <a:gd name="T78" fmla="*/ 51 w 469"/>
                    <a:gd name="T79" fmla="*/ 295 h 721"/>
                    <a:gd name="T80" fmla="*/ 36 w 469"/>
                    <a:gd name="T81" fmla="*/ 289 h 721"/>
                    <a:gd name="T82" fmla="*/ 6 w 469"/>
                    <a:gd name="T83" fmla="*/ 208 h 721"/>
                    <a:gd name="T84" fmla="*/ 14 w 469"/>
                    <a:gd name="T85" fmla="*/ 150 h 721"/>
                    <a:gd name="T86" fmla="*/ 0 w 469"/>
                    <a:gd name="T87" fmla="*/ 117 h 721"/>
                    <a:gd name="T88" fmla="*/ 7 w 469"/>
                    <a:gd name="T89" fmla="*/ 92 h 721"/>
                    <a:gd name="T90" fmla="*/ 22 w 469"/>
                    <a:gd name="T91" fmla="*/ 87 h 721"/>
                    <a:gd name="T92" fmla="*/ 36 w 469"/>
                    <a:gd name="T93" fmla="*/ 49 h 721"/>
                    <a:gd name="T94" fmla="*/ 36 w 469"/>
                    <a:gd name="T95" fmla="*/ 0 h 72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69" h="721">
                      <a:moveTo>
                        <a:pt x="36" y="0"/>
                      </a:moveTo>
                      <a:lnTo>
                        <a:pt x="251" y="43"/>
                      </a:lnTo>
                      <a:lnTo>
                        <a:pt x="204" y="254"/>
                      </a:lnTo>
                      <a:lnTo>
                        <a:pt x="446" y="577"/>
                      </a:lnTo>
                      <a:lnTo>
                        <a:pt x="468" y="618"/>
                      </a:lnTo>
                      <a:lnTo>
                        <a:pt x="445" y="638"/>
                      </a:lnTo>
                      <a:lnTo>
                        <a:pt x="430" y="674"/>
                      </a:lnTo>
                      <a:lnTo>
                        <a:pt x="416" y="695"/>
                      </a:lnTo>
                      <a:lnTo>
                        <a:pt x="431" y="714"/>
                      </a:lnTo>
                      <a:lnTo>
                        <a:pt x="406" y="720"/>
                      </a:lnTo>
                      <a:lnTo>
                        <a:pt x="264" y="715"/>
                      </a:lnTo>
                      <a:lnTo>
                        <a:pt x="255" y="673"/>
                      </a:lnTo>
                      <a:lnTo>
                        <a:pt x="230" y="642"/>
                      </a:lnTo>
                      <a:lnTo>
                        <a:pt x="212" y="631"/>
                      </a:lnTo>
                      <a:lnTo>
                        <a:pt x="207" y="609"/>
                      </a:lnTo>
                      <a:lnTo>
                        <a:pt x="192" y="597"/>
                      </a:lnTo>
                      <a:lnTo>
                        <a:pt x="177" y="582"/>
                      </a:lnTo>
                      <a:lnTo>
                        <a:pt x="172" y="565"/>
                      </a:lnTo>
                      <a:lnTo>
                        <a:pt x="158" y="554"/>
                      </a:lnTo>
                      <a:lnTo>
                        <a:pt x="136" y="560"/>
                      </a:lnTo>
                      <a:lnTo>
                        <a:pt x="111" y="551"/>
                      </a:lnTo>
                      <a:lnTo>
                        <a:pt x="111" y="542"/>
                      </a:lnTo>
                      <a:lnTo>
                        <a:pt x="110" y="522"/>
                      </a:lnTo>
                      <a:lnTo>
                        <a:pt x="100" y="500"/>
                      </a:lnTo>
                      <a:lnTo>
                        <a:pt x="99" y="482"/>
                      </a:lnTo>
                      <a:lnTo>
                        <a:pt x="88" y="466"/>
                      </a:lnTo>
                      <a:lnTo>
                        <a:pt x="91" y="452"/>
                      </a:lnTo>
                      <a:lnTo>
                        <a:pt x="60" y="415"/>
                      </a:lnTo>
                      <a:lnTo>
                        <a:pt x="60" y="394"/>
                      </a:lnTo>
                      <a:lnTo>
                        <a:pt x="76" y="386"/>
                      </a:lnTo>
                      <a:lnTo>
                        <a:pt x="76" y="373"/>
                      </a:lnTo>
                      <a:lnTo>
                        <a:pt x="60" y="369"/>
                      </a:lnTo>
                      <a:lnTo>
                        <a:pt x="53" y="349"/>
                      </a:lnTo>
                      <a:lnTo>
                        <a:pt x="45" y="314"/>
                      </a:lnTo>
                      <a:lnTo>
                        <a:pt x="68" y="333"/>
                      </a:lnTo>
                      <a:lnTo>
                        <a:pt x="59" y="308"/>
                      </a:lnTo>
                      <a:lnTo>
                        <a:pt x="76" y="308"/>
                      </a:lnTo>
                      <a:lnTo>
                        <a:pt x="76" y="290"/>
                      </a:lnTo>
                      <a:lnTo>
                        <a:pt x="59" y="278"/>
                      </a:lnTo>
                      <a:lnTo>
                        <a:pt x="51" y="295"/>
                      </a:lnTo>
                      <a:lnTo>
                        <a:pt x="36" y="289"/>
                      </a:lnTo>
                      <a:lnTo>
                        <a:pt x="6" y="208"/>
                      </a:lnTo>
                      <a:lnTo>
                        <a:pt x="14" y="150"/>
                      </a:lnTo>
                      <a:lnTo>
                        <a:pt x="0" y="117"/>
                      </a:lnTo>
                      <a:lnTo>
                        <a:pt x="7" y="92"/>
                      </a:lnTo>
                      <a:lnTo>
                        <a:pt x="22" y="87"/>
                      </a:lnTo>
                      <a:lnTo>
                        <a:pt x="36" y="49"/>
                      </a:lnTo>
                      <a:lnTo>
                        <a:pt x="36" y="0"/>
                      </a:lnTo>
                    </a:path>
                  </a:pathLst>
                </a:custGeom>
                <a:solidFill>
                  <a:srgbClr val="00E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0" name="Freeform 11">
                  <a:extLst>
                    <a:ext uri="{FF2B5EF4-FFF2-40B4-BE49-F238E27FC236}">
                      <a16:creationId xmlns:a16="http://schemas.microsoft.com/office/drawing/2014/main" id="{248FED21-C858-4720-A4E3-E51B58897322}"/>
                    </a:ext>
                  </a:extLst>
                </p:cNvPr>
                <p:cNvSpPr>
                  <a:spLocks/>
                </p:cNvSpPr>
                <p:nvPr/>
              </p:nvSpPr>
              <p:spPr bwMode="auto">
                <a:xfrm>
                  <a:off x="2741" y="2908"/>
                  <a:ext cx="355" cy="533"/>
                </a:xfrm>
                <a:custGeom>
                  <a:avLst/>
                  <a:gdLst>
                    <a:gd name="T0" fmla="*/ 45 w 355"/>
                    <a:gd name="T1" fmla="*/ 0 h 533"/>
                    <a:gd name="T2" fmla="*/ 0 w 355"/>
                    <a:gd name="T3" fmla="*/ 210 h 533"/>
                    <a:gd name="T4" fmla="*/ 241 w 355"/>
                    <a:gd name="T5" fmla="*/ 532 h 533"/>
                    <a:gd name="T6" fmla="*/ 256 w 355"/>
                    <a:gd name="T7" fmla="*/ 518 h 533"/>
                    <a:gd name="T8" fmla="*/ 255 w 355"/>
                    <a:gd name="T9" fmla="*/ 454 h 533"/>
                    <a:gd name="T10" fmla="*/ 285 w 355"/>
                    <a:gd name="T11" fmla="*/ 459 h 533"/>
                    <a:gd name="T12" fmla="*/ 316 w 355"/>
                    <a:gd name="T13" fmla="*/ 264 h 533"/>
                    <a:gd name="T14" fmla="*/ 337 w 355"/>
                    <a:gd name="T15" fmla="*/ 131 h 533"/>
                    <a:gd name="T16" fmla="*/ 343 w 355"/>
                    <a:gd name="T17" fmla="*/ 91 h 533"/>
                    <a:gd name="T18" fmla="*/ 354 w 355"/>
                    <a:gd name="T19" fmla="*/ 55 h 533"/>
                    <a:gd name="T20" fmla="*/ 195 w 355"/>
                    <a:gd name="T21" fmla="*/ 32 h 533"/>
                    <a:gd name="T22" fmla="*/ 45 w 355"/>
                    <a:gd name="T23" fmla="*/ 0 h 53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5" h="533">
                      <a:moveTo>
                        <a:pt x="45" y="0"/>
                      </a:moveTo>
                      <a:lnTo>
                        <a:pt x="0" y="210"/>
                      </a:lnTo>
                      <a:lnTo>
                        <a:pt x="241" y="532"/>
                      </a:lnTo>
                      <a:lnTo>
                        <a:pt x="256" y="518"/>
                      </a:lnTo>
                      <a:lnTo>
                        <a:pt x="255" y="454"/>
                      </a:lnTo>
                      <a:lnTo>
                        <a:pt x="285" y="459"/>
                      </a:lnTo>
                      <a:lnTo>
                        <a:pt x="316" y="264"/>
                      </a:lnTo>
                      <a:lnTo>
                        <a:pt x="337" y="131"/>
                      </a:lnTo>
                      <a:lnTo>
                        <a:pt x="343" y="91"/>
                      </a:lnTo>
                      <a:lnTo>
                        <a:pt x="354" y="55"/>
                      </a:lnTo>
                      <a:lnTo>
                        <a:pt x="195" y="32"/>
                      </a:lnTo>
                      <a:lnTo>
                        <a:pt x="45" y="0"/>
                      </a:lnTo>
                    </a:path>
                  </a:pathLst>
                </a:custGeom>
                <a:solidFill>
                  <a:srgbClr val="60E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1" name="Freeform 12">
                  <a:extLst>
                    <a:ext uri="{FF2B5EF4-FFF2-40B4-BE49-F238E27FC236}">
                      <a16:creationId xmlns:a16="http://schemas.microsoft.com/office/drawing/2014/main" id="{3BA60834-1B74-4D7F-867C-EFB3F5E4B1FF}"/>
                    </a:ext>
                  </a:extLst>
                </p:cNvPr>
                <p:cNvSpPr>
                  <a:spLocks/>
                </p:cNvSpPr>
                <p:nvPr/>
              </p:nvSpPr>
              <p:spPr bwMode="auto">
                <a:xfrm>
                  <a:off x="2936" y="2470"/>
                  <a:ext cx="319" cy="515"/>
                </a:xfrm>
                <a:custGeom>
                  <a:avLst/>
                  <a:gdLst>
                    <a:gd name="T0" fmla="*/ 77 w 319"/>
                    <a:gd name="T1" fmla="*/ 0 h 515"/>
                    <a:gd name="T2" fmla="*/ 48 w 319"/>
                    <a:gd name="T3" fmla="*/ 201 h 515"/>
                    <a:gd name="T4" fmla="*/ 78 w 319"/>
                    <a:gd name="T5" fmla="*/ 244 h 515"/>
                    <a:gd name="T6" fmla="*/ 31 w 319"/>
                    <a:gd name="T7" fmla="*/ 289 h 515"/>
                    <a:gd name="T8" fmla="*/ 25 w 319"/>
                    <a:gd name="T9" fmla="*/ 320 h 515"/>
                    <a:gd name="T10" fmla="*/ 38 w 319"/>
                    <a:gd name="T11" fmla="*/ 342 h 515"/>
                    <a:gd name="T12" fmla="*/ 25 w 319"/>
                    <a:gd name="T13" fmla="*/ 353 h 515"/>
                    <a:gd name="T14" fmla="*/ 0 w 319"/>
                    <a:gd name="T15" fmla="*/ 470 h 515"/>
                    <a:gd name="T16" fmla="*/ 152 w 319"/>
                    <a:gd name="T17" fmla="*/ 495 h 515"/>
                    <a:gd name="T18" fmla="*/ 295 w 319"/>
                    <a:gd name="T19" fmla="*/ 514 h 515"/>
                    <a:gd name="T20" fmla="*/ 310 w 319"/>
                    <a:gd name="T21" fmla="*/ 409 h 515"/>
                    <a:gd name="T22" fmla="*/ 318 w 319"/>
                    <a:gd name="T23" fmla="*/ 350 h 515"/>
                    <a:gd name="T24" fmla="*/ 304 w 319"/>
                    <a:gd name="T25" fmla="*/ 329 h 515"/>
                    <a:gd name="T26" fmla="*/ 271 w 319"/>
                    <a:gd name="T27" fmla="*/ 335 h 515"/>
                    <a:gd name="T28" fmla="*/ 228 w 319"/>
                    <a:gd name="T29" fmla="*/ 340 h 515"/>
                    <a:gd name="T30" fmla="*/ 220 w 319"/>
                    <a:gd name="T31" fmla="*/ 292 h 515"/>
                    <a:gd name="T32" fmla="*/ 169 w 319"/>
                    <a:gd name="T33" fmla="*/ 253 h 515"/>
                    <a:gd name="T34" fmla="*/ 176 w 319"/>
                    <a:gd name="T35" fmla="*/ 228 h 515"/>
                    <a:gd name="T36" fmla="*/ 181 w 319"/>
                    <a:gd name="T37" fmla="*/ 184 h 515"/>
                    <a:gd name="T38" fmla="*/ 114 w 319"/>
                    <a:gd name="T39" fmla="*/ 90 h 515"/>
                    <a:gd name="T40" fmla="*/ 123 w 319"/>
                    <a:gd name="T41" fmla="*/ 6 h 515"/>
                    <a:gd name="T42" fmla="*/ 77 w 319"/>
                    <a:gd name="T43" fmla="*/ 0 h 51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9" h="515">
                      <a:moveTo>
                        <a:pt x="77" y="0"/>
                      </a:moveTo>
                      <a:lnTo>
                        <a:pt x="48" y="201"/>
                      </a:lnTo>
                      <a:lnTo>
                        <a:pt x="78" y="244"/>
                      </a:lnTo>
                      <a:lnTo>
                        <a:pt x="31" y="289"/>
                      </a:lnTo>
                      <a:lnTo>
                        <a:pt x="25" y="320"/>
                      </a:lnTo>
                      <a:lnTo>
                        <a:pt x="38" y="342"/>
                      </a:lnTo>
                      <a:lnTo>
                        <a:pt x="25" y="353"/>
                      </a:lnTo>
                      <a:lnTo>
                        <a:pt x="0" y="470"/>
                      </a:lnTo>
                      <a:lnTo>
                        <a:pt x="152" y="495"/>
                      </a:lnTo>
                      <a:lnTo>
                        <a:pt x="295" y="514"/>
                      </a:lnTo>
                      <a:lnTo>
                        <a:pt x="310" y="409"/>
                      </a:lnTo>
                      <a:lnTo>
                        <a:pt x="318" y="350"/>
                      </a:lnTo>
                      <a:lnTo>
                        <a:pt x="304" y="329"/>
                      </a:lnTo>
                      <a:lnTo>
                        <a:pt x="271" y="335"/>
                      </a:lnTo>
                      <a:lnTo>
                        <a:pt x="228" y="340"/>
                      </a:lnTo>
                      <a:lnTo>
                        <a:pt x="220" y="292"/>
                      </a:lnTo>
                      <a:lnTo>
                        <a:pt x="169" y="253"/>
                      </a:lnTo>
                      <a:lnTo>
                        <a:pt x="176" y="228"/>
                      </a:lnTo>
                      <a:lnTo>
                        <a:pt x="181" y="184"/>
                      </a:lnTo>
                      <a:lnTo>
                        <a:pt x="114" y="90"/>
                      </a:lnTo>
                      <a:lnTo>
                        <a:pt x="123" y="6"/>
                      </a:lnTo>
                      <a:lnTo>
                        <a:pt x="77" y="0"/>
                      </a:lnTo>
                    </a:path>
                  </a:pathLst>
                </a:custGeom>
                <a:solidFill>
                  <a:srgbClr val="608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2" name="Freeform 13">
                  <a:extLst>
                    <a:ext uri="{FF2B5EF4-FFF2-40B4-BE49-F238E27FC236}">
                      <a16:creationId xmlns:a16="http://schemas.microsoft.com/office/drawing/2014/main" id="{58E4810C-BB49-44A3-9B20-58D0075959D1}"/>
                    </a:ext>
                  </a:extLst>
                </p:cNvPr>
                <p:cNvSpPr>
                  <a:spLocks/>
                </p:cNvSpPr>
                <p:nvPr/>
              </p:nvSpPr>
              <p:spPr bwMode="auto">
                <a:xfrm>
                  <a:off x="3034" y="2964"/>
                  <a:ext cx="296" cy="382"/>
                </a:xfrm>
                <a:custGeom>
                  <a:avLst/>
                  <a:gdLst>
                    <a:gd name="T0" fmla="*/ 55 w 296"/>
                    <a:gd name="T1" fmla="*/ 0 h 382"/>
                    <a:gd name="T2" fmla="*/ 199 w 296"/>
                    <a:gd name="T3" fmla="*/ 20 h 382"/>
                    <a:gd name="T4" fmla="*/ 189 w 296"/>
                    <a:gd name="T5" fmla="*/ 93 h 382"/>
                    <a:gd name="T6" fmla="*/ 295 w 296"/>
                    <a:gd name="T7" fmla="*/ 103 h 382"/>
                    <a:gd name="T8" fmla="*/ 266 w 296"/>
                    <a:gd name="T9" fmla="*/ 381 h 382"/>
                    <a:gd name="T10" fmla="*/ 0 w 296"/>
                    <a:gd name="T11" fmla="*/ 353 h 382"/>
                    <a:gd name="T12" fmla="*/ 27 w 296"/>
                    <a:gd name="T13" fmla="*/ 175 h 382"/>
                    <a:gd name="T14" fmla="*/ 55 w 296"/>
                    <a:gd name="T15" fmla="*/ 0 h 38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96" h="382">
                      <a:moveTo>
                        <a:pt x="55" y="0"/>
                      </a:moveTo>
                      <a:lnTo>
                        <a:pt x="199" y="20"/>
                      </a:lnTo>
                      <a:lnTo>
                        <a:pt x="189" y="93"/>
                      </a:lnTo>
                      <a:lnTo>
                        <a:pt x="295" y="103"/>
                      </a:lnTo>
                      <a:lnTo>
                        <a:pt x="266" y="381"/>
                      </a:lnTo>
                      <a:lnTo>
                        <a:pt x="0" y="353"/>
                      </a:lnTo>
                      <a:lnTo>
                        <a:pt x="27" y="175"/>
                      </a:lnTo>
                      <a:lnTo>
                        <a:pt x="55" y="0"/>
                      </a:lnTo>
                    </a:path>
                  </a:pathLst>
                </a:custGeom>
                <a:solidFill>
                  <a:srgbClr val="408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3" name="Freeform 14">
                  <a:extLst>
                    <a:ext uri="{FF2B5EF4-FFF2-40B4-BE49-F238E27FC236}">
                      <a16:creationId xmlns:a16="http://schemas.microsoft.com/office/drawing/2014/main" id="{35659083-E8D0-4B9D-8277-228CF6F27FB4}"/>
                    </a:ext>
                  </a:extLst>
                </p:cNvPr>
                <p:cNvSpPr>
                  <a:spLocks/>
                </p:cNvSpPr>
                <p:nvPr/>
              </p:nvSpPr>
              <p:spPr bwMode="auto">
                <a:xfrm>
                  <a:off x="3048" y="2475"/>
                  <a:ext cx="555" cy="346"/>
                </a:xfrm>
                <a:custGeom>
                  <a:avLst/>
                  <a:gdLst>
                    <a:gd name="T0" fmla="*/ 9 w 555"/>
                    <a:gd name="T1" fmla="*/ 0 h 346"/>
                    <a:gd name="T2" fmla="*/ 117 w 555"/>
                    <a:gd name="T3" fmla="*/ 14 h 346"/>
                    <a:gd name="T4" fmla="*/ 183 w 555"/>
                    <a:gd name="T5" fmla="*/ 23 h 346"/>
                    <a:gd name="T6" fmla="*/ 270 w 555"/>
                    <a:gd name="T7" fmla="*/ 32 h 346"/>
                    <a:gd name="T8" fmla="*/ 350 w 555"/>
                    <a:gd name="T9" fmla="*/ 40 h 346"/>
                    <a:gd name="T10" fmla="*/ 489 w 555"/>
                    <a:gd name="T11" fmla="*/ 50 h 346"/>
                    <a:gd name="T12" fmla="*/ 554 w 555"/>
                    <a:gd name="T13" fmla="*/ 55 h 346"/>
                    <a:gd name="T14" fmla="*/ 552 w 555"/>
                    <a:gd name="T15" fmla="*/ 336 h 346"/>
                    <a:gd name="T16" fmla="*/ 212 w 555"/>
                    <a:gd name="T17" fmla="*/ 307 h 346"/>
                    <a:gd name="T18" fmla="*/ 205 w 555"/>
                    <a:gd name="T19" fmla="*/ 345 h 346"/>
                    <a:gd name="T20" fmla="*/ 192 w 555"/>
                    <a:gd name="T21" fmla="*/ 327 h 346"/>
                    <a:gd name="T22" fmla="*/ 161 w 555"/>
                    <a:gd name="T23" fmla="*/ 330 h 346"/>
                    <a:gd name="T24" fmla="*/ 116 w 555"/>
                    <a:gd name="T25" fmla="*/ 337 h 346"/>
                    <a:gd name="T26" fmla="*/ 108 w 555"/>
                    <a:gd name="T27" fmla="*/ 288 h 346"/>
                    <a:gd name="T28" fmla="*/ 56 w 555"/>
                    <a:gd name="T29" fmla="*/ 249 h 346"/>
                    <a:gd name="T30" fmla="*/ 64 w 555"/>
                    <a:gd name="T31" fmla="*/ 212 h 346"/>
                    <a:gd name="T32" fmla="*/ 69 w 555"/>
                    <a:gd name="T33" fmla="*/ 182 h 346"/>
                    <a:gd name="T34" fmla="*/ 0 w 555"/>
                    <a:gd name="T35" fmla="*/ 86 h 346"/>
                    <a:gd name="T36" fmla="*/ 9 w 555"/>
                    <a:gd name="T37" fmla="*/ 0 h 34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55" h="346">
                      <a:moveTo>
                        <a:pt x="9" y="0"/>
                      </a:moveTo>
                      <a:lnTo>
                        <a:pt x="117" y="14"/>
                      </a:lnTo>
                      <a:lnTo>
                        <a:pt x="183" y="23"/>
                      </a:lnTo>
                      <a:lnTo>
                        <a:pt x="270" y="32"/>
                      </a:lnTo>
                      <a:lnTo>
                        <a:pt x="350" y="40"/>
                      </a:lnTo>
                      <a:lnTo>
                        <a:pt x="489" y="50"/>
                      </a:lnTo>
                      <a:lnTo>
                        <a:pt x="554" y="55"/>
                      </a:lnTo>
                      <a:lnTo>
                        <a:pt x="552" y="336"/>
                      </a:lnTo>
                      <a:lnTo>
                        <a:pt x="212" y="307"/>
                      </a:lnTo>
                      <a:lnTo>
                        <a:pt x="205" y="345"/>
                      </a:lnTo>
                      <a:lnTo>
                        <a:pt x="192" y="327"/>
                      </a:lnTo>
                      <a:lnTo>
                        <a:pt x="161" y="330"/>
                      </a:lnTo>
                      <a:lnTo>
                        <a:pt x="116" y="337"/>
                      </a:lnTo>
                      <a:lnTo>
                        <a:pt x="108" y="288"/>
                      </a:lnTo>
                      <a:lnTo>
                        <a:pt x="56" y="249"/>
                      </a:lnTo>
                      <a:lnTo>
                        <a:pt x="64" y="212"/>
                      </a:lnTo>
                      <a:lnTo>
                        <a:pt x="69" y="182"/>
                      </a:lnTo>
                      <a:lnTo>
                        <a:pt x="0" y="86"/>
                      </a:lnTo>
                      <a:lnTo>
                        <a:pt x="9" y="0"/>
                      </a:lnTo>
                    </a:path>
                  </a:pathLst>
                </a:custGeom>
                <a:solidFill>
                  <a:srgbClr val="A0C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4" name="Freeform 15">
                  <a:extLst>
                    <a:ext uri="{FF2B5EF4-FFF2-40B4-BE49-F238E27FC236}">
                      <a16:creationId xmlns:a16="http://schemas.microsoft.com/office/drawing/2014/main" id="{499D1D96-0F12-4AB8-844B-F7FFB6D1809C}"/>
                    </a:ext>
                  </a:extLst>
                </p:cNvPr>
                <p:cNvSpPr>
                  <a:spLocks/>
                </p:cNvSpPr>
                <p:nvPr/>
              </p:nvSpPr>
              <p:spPr bwMode="auto">
                <a:xfrm>
                  <a:off x="3220" y="2779"/>
                  <a:ext cx="381" cy="310"/>
                </a:xfrm>
                <a:custGeom>
                  <a:avLst/>
                  <a:gdLst>
                    <a:gd name="T0" fmla="*/ 37 w 381"/>
                    <a:gd name="T1" fmla="*/ 0 h 310"/>
                    <a:gd name="T2" fmla="*/ 23 w 381"/>
                    <a:gd name="T3" fmla="*/ 116 h 310"/>
                    <a:gd name="T4" fmla="*/ 0 w 381"/>
                    <a:gd name="T5" fmla="*/ 280 h 310"/>
                    <a:gd name="T6" fmla="*/ 110 w 381"/>
                    <a:gd name="T7" fmla="*/ 289 h 310"/>
                    <a:gd name="T8" fmla="*/ 367 w 381"/>
                    <a:gd name="T9" fmla="*/ 309 h 310"/>
                    <a:gd name="T10" fmla="*/ 380 w 381"/>
                    <a:gd name="T11" fmla="*/ 32 h 310"/>
                    <a:gd name="T12" fmla="*/ 37 w 381"/>
                    <a:gd name="T13" fmla="*/ 0 h 31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81" h="310">
                      <a:moveTo>
                        <a:pt x="37" y="0"/>
                      </a:moveTo>
                      <a:lnTo>
                        <a:pt x="23" y="116"/>
                      </a:lnTo>
                      <a:lnTo>
                        <a:pt x="0" y="280"/>
                      </a:lnTo>
                      <a:lnTo>
                        <a:pt x="110" y="289"/>
                      </a:lnTo>
                      <a:lnTo>
                        <a:pt x="367" y="309"/>
                      </a:lnTo>
                      <a:lnTo>
                        <a:pt x="380" y="32"/>
                      </a:lnTo>
                      <a:lnTo>
                        <a:pt x="37" y="0"/>
                      </a:lnTo>
                    </a:path>
                  </a:pathLst>
                </a:custGeom>
                <a:solidFill>
                  <a:srgbClr val="A0806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5" name="Freeform 16">
                  <a:extLst>
                    <a:ext uri="{FF2B5EF4-FFF2-40B4-BE49-F238E27FC236}">
                      <a16:creationId xmlns:a16="http://schemas.microsoft.com/office/drawing/2014/main" id="{5BC608EE-7DF3-41DC-8627-DC8F3F20B42C}"/>
                    </a:ext>
                  </a:extLst>
                </p:cNvPr>
                <p:cNvSpPr>
                  <a:spLocks/>
                </p:cNvSpPr>
                <p:nvPr/>
              </p:nvSpPr>
              <p:spPr bwMode="auto">
                <a:xfrm>
                  <a:off x="3297" y="3067"/>
                  <a:ext cx="397" cy="295"/>
                </a:xfrm>
                <a:custGeom>
                  <a:avLst/>
                  <a:gdLst>
                    <a:gd name="T0" fmla="*/ 33 w 397"/>
                    <a:gd name="T1" fmla="*/ 0 h 295"/>
                    <a:gd name="T2" fmla="*/ 13 w 397"/>
                    <a:gd name="T3" fmla="*/ 177 h 295"/>
                    <a:gd name="T4" fmla="*/ 0 w 397"/>
                    <a:gd name="T5" fmla="*/ 278 h 295"/>
                    <a:gd name="T6" fmla="*/ 198 w 397"/>
                    <a:gd name="T7" fmla="*/ 288 h 295"/>
                    <a:gd name="T8" fmla="*/ 387 w 397"/>
                    <a:gd name="T9" fmla="*/ 294 h 295"/>
                    <a:gd name="T10" fmla="*/ 393 w 397"/>
                    <a:gd name="T11" fmla="*/ 157 h 295"/>
                    <a:gd name="T12" fmla="*/ 396 w 397"/>
                    <a:gd name="T13" fmla="*/ 22 h 295"/>
                    <a:gd name="T14" fmla="*/ 288 w 397"/>
                    <a:gd name="T15" fmla="*/ 20 h 295"/>
                    <a:gd name="T16" fmla="*/ 33 w 397"/>
                    <a:gd name="T17" fmla="*/ 0 h 2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97" h="295">
                      <a:moveTo>
                        <a:pt x="33" y="0"/>
                      </a:moveTo>
                      <a:lnTo>
                        <a:pt x="13" y="177"/>
                      </a:lnTo>
                      <a:lnTo>
                        <a:pt x="0" y="278"/>
                      </a:lnTo>
                      <a:lnTo>
                        <a:pt x="198" y="288"/>
                      </a:lnTo>
                      <a:lnTo>
                        <a:pt x="387" y="294"/>
                      </a:lnTo>
                      <a:lnTo>
                        <a:pt x="393" y="157"/>
                      </a:lnTo>
                      <a:lnTo>
                        <a:pt x="396" y="22"/>
                      </a:lnTo>
                      <a:lnTo>
                        <a:pt x="288" y="20"/>
                      </a:lnTo>
                      <a:lnTo>
                        <a:pt x="33" y="0"/>
                      </a:lnTo>
                    </a:path>
                  </a:pathLst>
                </a:custGeom>
                <a:solidFill>
                  <a:srgbClr val="A0A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6" name="Freeform 17">
                  <a:extLst>
                    <a:ext uri="{FF2B5EF4-FFF2-40B4-BE49-F238E27FC236}">
                      <a16:creationId xmlns:a16="http://schemas.microsoft.com/office/drawing/2014/main" id="{880E5FA4-B81F-4C96-9628-57E0077787D0}"/>
                    </a:ext>
                  </a:extLst>
                </p:cNvPr>
                <p:cNvSpPr>
                  <a:spLocks/>
                </p:cNvSpPr>
                <p:nvPr/>
              </p:nvSpPr>
              <p:spPr bwMode="auto">
                <a:xfrm>
                  <a:off x="2942" y="3315"/>
                  <a:ext cx="359" cy="398"/>
                </a:xfrm>
                <a:custGeom>
                  <a:avLst/>
                  <a:gdLst>
                    <a:gd name="T0" fmla="*/ 91 w 359"/>
                    <a:gd name="T1" fmla="*/ 0 h 398"/>
                    <a:gd name="T2" fmla="*/ 84 w 359"/>
                    <a:gd name="T3" fmla="*/ 51 h 398"/>
                    <a:gd name="T4" fmla="*/ 53 w 359"/>
                    <a:gd name="T5" fmla="*/ 45 h 398"/>
                    <a:gd name="T6" fmla="*/ 55 w 359"/>
                    <a:gd name="T7" fmla="*/ 112 h 398"/>
                    <a:gd name="T8" fmla="*/ 40 w 359"/>
                    <a:gd name="T9" fmla="*/ 125 h 398"/>
                    <a:gd name="T10" fmla="*/ 62 w 359"/>
                    <a:gd name="T11" fmla="*/ 166 h 398"/>
                    <a:gd name="T12" fmla="*/ 40 w 359"/>
                    <a:gd name="T13" fmla="*/ 184 h 398"/>
                    <a:gd name="T14" fmla="*/ 28 w 359"/>
                    <a:gd name="T15" fmla="*/ 214 h 398"/>
                    <a:gd name="T16" fmla="*/ 11 w 359"/>
                    <a:gd name="T17" fmla="*/ 243 h 398"/>
                    <a:gd name="T18" fmla="*/ 23 w 359"/>
                    <a:gd name="T19" fmla="*/ 260 h 398"/>
                    <a:gd name="T20" fmla="*/ 2 w 359"/>
                    <a:gd name="T21" fmla="*/ 267 h 398"/>
                    <a:gd name="T22" fmla="*/ 0 w 359"/>
                    <a:gd name="T23" fmla="*/ 294 h 398"/>
                    <a:gd name="T24" fmla="*/ 201 w 359"/>
                    <a:gd name="T25" fmla="*/ 395 h 398"/>
                    <a:gd name="T26" fmla="*/ 315 w 359"/>
                    <a:gd name="T27" fmla="*/ 397 h 398"/>
                    <a:gd name="T28" fmla="*/ 358 w 359"/>
                    <a:gd name="T29" fmla="*/ 30 h 398"/>
                    <a:gd name="T30" fmla="*/ 91 w 359"/>
                    <a:gd name="T31" fmla="*/ 0 h 39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9" h="398">
                      <a:moveTo>
                        <a:pt x="91" y="0"/>
                      </a:moveTo>
                      <a:lnTo>
                        <a:pt x="84" y="51"/>
                      </a:lnTo>
                      <a:lnTo>
                        <a:pt x="53" y="45"/>
                      </a:lnTo>
                      <a:lnTo>
                        <a:pt x="55" y="112"/>
                      </a:lnTo>
                      <a:lnTo>
                        <a:pt x="40" y="125"/>
                      </a:lnTo>
                      <a:lnTo>
                        <a:pt x="62" y="166"/>
                      </a:lnTo>
                      <a:lnTo>
                        <a:pt x="40" y="184"/>
                      </a:lnTo>
                      <a:lnTo>
                        <a:pt x="28" y="214"/>
                      </a:lnTo>
                      <a:lnTo>
                        <a:pt x="11" y="243"/>
                      </a:lnTo>
                      <a:lnTo>
                        <a:pt x="23" y="260"/>
                      </a:lnTo>
                      <a:lnTo>
                        <a:pt x="2" y="267"/>
                      </a:lnTo>
                      <a:lnTo>
                        <a:pt x="0" y="294"/>
                      </a:lnTo>
                      <a:lnTo>
                        <a:pt x="201" y="395"/>
                      </a:lnTo>
                      <a:lnTo>
                        <a:pt x="315" y="397"/>
                      </a:lnTo>
                      <a:lnTo>
                        <a:pt x="358" y="30"/>
                      </a:lnTo>
                      <a:lnTo>
                        <a:pt x="91" y="0"/>
                      </a:lnTo>
                    </a:path>
                  </a:pathLst>
                </a:custGeom>
                <a:solidFill>
                  <a:srgbClr val="C0C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7" name="Freeform 18">
                  <a:extLst>
                    <a:ext uri="{FF2B5EF4-FFF2-40B4-BE49-F238E27FC236}">
                      <a16:creationId xmlns:a16="http://schemas.microsoft.com/office/drawing/2014/main" id="{E905C273-37D3-4A04-8C52-B0EAA02A0533}"/>
                    </a:ext>
                  </a:extLst>
                </p:cNvPr>
                <p:cNvSpPr>
                  <a:spLocks/>
                </p:cNvSpPr>
                <p:nvPr/>
              </p:nvSpPr>
              <p:spPr bwMode="auto">
                <a:xfrm>
                  <a:off x="3254" y="3342"/>
                  <a:ext cx="382" cy="378"/>
                </a:xfrm>
                <a:custGeom>
                  <a:avLst/>
                  <a:gdLst>
                    <a:gd name="T0" fmla="*/ 46 w 382"/>
                    <a:gd name="T1" fmla="*/ 0 h 378"/>
                    <a:gd name="T2" fmla="*/ 381 w 382"/>
                    <a:gd name="T3" fmla="*/ 15 h 378"/>
                    <a:gd name="T4" fmla="*/ 365 w 382"/>
                    <a:gd name="T5" fmla="*/ 349 h 378"/>
                    <a:gd name="T6" fmla="*/ 256 w 382"/>
                    <a:gd name="T7" fmla="*/ 343 h 378"/>
                    <a:gd name="T8" fmla="*/ 154 w 382"/>
                    <a:gd name="T9" fmla="*/ 340 h 378"/>
                    <a:gd name="T10" fmla="*/ 154 w 382"/>
                    <a:gd name="T11" fmla="*/ 353 h 378"/>
                    <a:gd name="T12" fmla="*/ 69 w 382"/>
                    <a:gd name="T13" fmla="*/ 353 h 378"/>
                    <a:gd name="T14" fmla="*/ 64 w 382"/>
                    <a:gd name="T15" fmla="*/ 377 h 378"/>
                    <a:gd name="T16" fmla="*/ 0 w 382"/>
                    <a:gd name="T17" fmla="*/ 369 h 378"/>
                    <a:gd name="T18" fmla="*/ 36 w 382"/>
                    <a:gd name="T19" fmla="*/ 87 h 378"/>
                    <a:gd name="T20" fmla="*/ 46 w 382"/>
                    <a:gd name="T21" fmla="*/ 0 h 37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82" h="378">
                      <a:moveTo>
                        <a:pt x="46" y="0"/>
                      </a:moveTo>
                      <a:lnTo>
                        <a:pt x="381" y="15"/>
                      </a:lnTo>
                      <a:lnTo>
                        <a:pt x="365" y="349"/>
                      </a:lnTo>
                      <a:lnTo>
                        <a:pt x="256" y="343"/>
                      </a:lnTo>
                      <a:lnTo>
                        <a:pt x="154" y="340"/>
                      </a:lnTo>
                      <a:lnTo>
                        <a:pt x="154" y="353"/>
                      </a:lnTo>
                      <a:lnTo>
                        <a:pt x="69" y="353"/>
                      </a:lnTo>
                      <a:lnTo>
                        <a:pt x="64" y="377"/>
                      </a:lnTo>
                      <a:lnTo>
                        <a:pt x="0" y="369"/>
                      </a:lnTo>
                      <a:lnTo>
                        <a:pt x="36" y="87"/>
                      </a:lnTo>
                      <a:lnTo>
                        <a:pt x="46" y="0"/>
                      </a:lnTo>
                    </a:path>
                  </a:pathLst>
                </a:custGeom>
                <a:solidFill>
                  <a:srgbClr val="800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8" name="Freeform 19">
                  <a:extLst>
                    <a:ext uri="{FF2B5EF4-FFF2-40B4-BE49-F238E27FC236}">
                      <a16:creationId xmlns:a16="http://schemas.microsoft.com/office/drawing/2014/main" id="{25A7293E-8593-48A8-BF53-E39CAA9FFE8A}"/>
                    </a:ext>
                  </a:extLst>
                </p:cNvPr>
                <p:cNvSpPr>
                  <a:spLocks/>
                </p:cNvSpPr>
                <p:nvPr/>
              </p:nvSpPr>
              <p:spPr bwMode="auto">
                <a:xfrm>
                  <a:off x="3405" y="3398"/>
                  <a:ext cx="773" cy="714"/>
                </a:xfrm>
                <a:custGeom>
                  <a:avLst/>
                  <a:gdLst>
                    <a:gd name="T0" fmla="*/ 224 w 773"/>
                    <a:gd name="T1" fmla="*/ 0 h 714"/>
                    <a:gd name="T2" fmla="*/ 394 w 773"/>
                    <a:gd name="T3" fmla="*/ 6 h 714"/>
                    <a:gd name="T4" fmla="*/ 394 w 773"/>
                    <a:gd name="T5" fmla="*/ 136 h 714"/>
                    <a:gd name="T6" fmla="*/ 481 w 773"/>
                    <a:gd name="T7" fmla="*/ 172 h 714"/>
                    <a:gd name="T8" fmla="*/ 505 w 773"/>
                    <a:gd name="T9" fmla="*/ 160 h 714"/>
                    <a:gd name="T10" fmla="*/ 562 w 773"/>
                    <a:gd name="T11" fmla="*/ 188 h 714"/>
                    <a:gd name="T12" fmla="*/ 596 w 773"/>
                    <a:gd name="T13" fmla="*/ 186 h 714"/>
                    <a:gd name="T14" fmla="*/ 662 w 773"/>
                    <a:gd name="T15" fmla="*/ 158 h 714"/>
                    <a:gd name="T16" fmla="*/ 700 w 773"/>
                    <a:gd name="T17" fmla="*/ 185 h 714"/>
                    <a:gd name="T18" fmla="*/ 733 w 773"/>
                    <a:gd name="T19" fmla="*/ 192 h 714"/>
                    <a:gd name="T20" fmla="*/ 733 w 773"/>
                    <a:gd name="T21" fmla="*/ 298 h 714"/>
                    <a:gd name="T22" fmla="*/ 772 w 773"/>
                    <a:gd name="T23" fmla="*/ 363 h 714"/>
                    <a:gd name="T24" fmla="*/ 763 w 773"/>
                    <a:gd name="T25" fmla="*/ 453 h 714"/>
                    <a:gd name="T26" fmla="*/ 721 w 773"/>
                    <a:gd name="T27" fmla="*/ 489 h 714"/>
                    <a:gd name="T28" fmla="*/ 712 w 773"/>
                    <a:gd name="T29" fmla="*/ 456 h 714"/>
                    <a:gd name="T30" fmla="*/ 700 w 773"/>
                    <a:gd name="T31" fmla="*/ 471 h 714"/>
                    <a:gd name="T32" fmla="*/ 709 w 773"/>
                    <a:gd name="T33" fmla="*/ 492 h 714"/>
                    <a:gd name="T34" fmla="*/ 634 w 773"/>
                    <a:gd name="T35" fmla="*/ 546 h 714"/>
                    <a:gd name="T36" fmla="*/ 616 w 773"/>
                    <a:gd name="T37" fmla="*/ 549 h 714"/>
                    <a:gd name="T38" fmla="*/ 577 w 773"/>
                    <a:gd name="T39" fmla="*/ 576 h 714"/>
                    <a:gd name="T40" fmla="*/ 577 w 773"/>
                    <a:gd name="T41" fmla="*/ 591 h 714"/>
                    <a:gd name="T42" fmla="*/ 565 w 773"/>
                    <a:gd name="T43" fmla="*/ 594 h 714"/>
                    <a:gd name="T44" fmla="*/ 574 w 773"/>
                    <a:gd name="T45" fmla="*/ 612 h 714"/>
                    <a:gd name="T46" fmla="*/ 553 w 773"/>
                    <a:gd name="T47" fmla="*/ 639 h 714"/>
                    <a:gd name="T48" fmla="*/ 565 w 773"/>
                    <a:gd name="T49" fmla="*/ 678 h 714"/>
                    <a:gd name="T50" fmla="*/ 577 w 773"/>
                    <a:gd name="T51" fmla="*/ 689 h 714"/>
                    <a:gd name="T52" fmla="*/ 574 w 773"/>
                    <a:gd name="T53" fmla="*/ 713 h 714"/>
                    <a:gd name="T54" fmla="*/ 544 w 773"/>
                    <a:gd name="T55" fmla="*/ 713 h 714"/>
                    <a:gd name="T56" fmla="*/ 517 w 773"/>
                    <a:gd name="T57" fmla="*/ 701 h 714"/>
                    <a:gd name="T58" fmla="*/ 499 w 773"/>
                    <a:gd name="T59" fmla="*/ 704 h 714"/>
                    <a:gd name="T60" fmla="*/ 439 w 773"/>
                    <a:gd name="T61" fmla="*/ 683 h 714"/>
                    <a:gd name="T62" fmla="*/ 412 w 773"/>
                    <a:gd name="T63" fmla="*/ 603 h 714"/>
                    <a:gd name="T64" fmla="*/ 371 w 773"/>
                    <a:gd name="T65" fmla="*/ 564 h 714"/>
                    <a:gd name="T66" fmla="*/ 334 w 773"/>
                    <a:gd name="T67" fmla="*/ 492 h 714"/>
                    <a:gd name="T68" fmla="*/ 317 w 773"/>
                    <a:gd name="T69" fmla="*/ 485 h 714"/>
                    <a:gd name="T70" fmla="*/ 297 w 773"/>
                    <a:gd name="T71" fmla="*/ 467 h 714"/>
                    <a:gd name="T72" fmla="*/ 278 w 773"/>
                    <a:gd name="T73" fmla="*/ 467 h 714"/>
                    <a:gd name="T74" fmla="*/ 249 w 773"/>
                    <a:gd name="T75" fmla="*/ 461 h 714"/>
                    <a:gd name="T76" fmla="*/ 227 w 773"/>
                    <a:gd name="T77" fmla="*/ 467 h 714"/>
                    <a:gd name="T78" fmla="*/ 212 w 773"/>
                    <a:gd name="T79" fmla="*/ 503 h 714"/>
                    <a:gd name="T80" fmla="*/ 189 w 773"/>
                    <a:gd name="T81" fmla="*/ 509 h 714"/>
                    <a:gd name="T82" fmla="*/ 140 w 773"/>
                    <a:gd name="T83" fmla="*/ 481 h 714"/>
                    <a:gd name="T84" fmla="*/ 111 w 773"/>
                    <a:gd name="T85" fmla="*/ 447 h 714"/>
                    <a:gd name="T86" fmla="*/ 106 w 773"/>
                    <a:gd name="T87" fmla="*/ 406 h 714"/>
                    <a:gd name="T88" fmla="*/ 85 w 773"/>
                    <a:gd name="T89" fmla="*/ 378 h 714"/>
                    <a:gd name="T90" fmla="*/ 36 w 773"/>
                    <a:gd name="T91" fmla="*/ 339 h 714"/>
                    <a:gd name="T92" fmla="*/ 0 w 773"/>
                    <a:gd name="T93" fmla="*/ 299 h 714"/>
                    <a:gd name="T94" fmla="*/ 0 w 773"/>
                    <a:gd name="T95" fmla="*/ 282 h 714"/>
                    <a:gd name="T96" fmla="*/ 117 w 773"/>
                    <a:gd name="T97" fmla="*/ 283 h 714"/>
                    <a:gd name="T98" fmla="*/ 212 w 773"/>
                    <a:gd name="T99" fmla="*/ 291 h 714"/>
                    <a:gd name="T100" fmla="*/ 224 w 773"/>
                    <a:gd name="T101" fmla="*/ 0 h 71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773" h="714">
                      <a:moveTo>
                        <a:pt x="224" y="0"/>
                      </a:moveTo>
                      <a:lnTo>
                        <a:pt x="394" y="6"/>
                      </a:lnTo>
                      <a:lnTo>
                        <a:pt x="394" y="136"/>
                      </a:lnTo>
                      <a:lnTo>
                        <a:pt x="481" y="172"/>
                      </a:lnTo>
                      <a:lnTo>
                        <a:pt x="505" y="160"/>
                      </a:lnTo>
                      <a:lnTo>
                        <a:pt x="562" y="188"/>
                      </a:lnTo>
                      <a:lnTo>
                        <a:pt x="596" y="186"/>
                      </a:lnTo>
                      <a:lnTo>
                        <a:pt x="662" y="158"/>
                      </a:lnTo>
                      <a:lnTo>
                        <a:pt x="700" y="185"/>
                      </a:lnTo>
                      <a:lnTo>
                        <a:pt x="733" y="192"/>
                      </a:lnTo>
                      <a:lnTo>
                        <a:pt x="733" y="298"/>
                      </a:lnTo>
                      <a:lnTo>
                        <a:pt x="772" y="363"/>
                      </a:lnTo>
                      <a:lnTo>
                        <a:pt x="763" y="453"/>
                      </a:lnTo>
                      <a:lnTo>
                        <a:pt x="721" y="489"/>
                      </a:lnTo>
                      <a:lnTo>
                        <a:pt x="712" y="456"/>
                      </a:lnTo>
                      <a:lnTo>
                        <a:pt x="700" y="471"/>
                      </a:lnTo>
                      <a:lnTo>
                        <a:pt x="709" y="492"/>
                      </a:lnTo>
                      <a:lnTo>
                        <a:pt x="634" y="546"/>
                      </a:lnTo>
                      <a:lnTo>
                        <a:pt x="616" y="549"/>
                      </a:lnTo>
                      <a:lnTo>
                        <a:pt x="577" y="576"/>
                      </a:lnTo>
                      <a:lnTo>
                        <a:pt x="577" y="591"/>
                      </a:lnTo>
                      <a:lnTo>
                        <a:pt x="565" y="594"/>
                      </a:lnTo>
                      <a:lnTo>
                        <a:pt x="574" y="612"/>
                      </a:lnTo>
                      <a:lnTo>
                        <a:pt x="553" y="639"/>
                      </a:lnTo>
                      <a:lnTo>
                        <a:pt x="565" y="678"/>
                      </a:lnTo>
                      <a:lnTo>
                        <a:pt x="577" y="689"/>
                      </a:lnTo>
                      <a:lnTo>
                        <a:pt x="574" y="713"/>
                      </a:lnTo>
                      <a:lnTo>
                        <a:pt x="544" y="713"/>
                      </a:lnTo>
                      <a:lnTo>
                        <a:pt x="517" y="701"/>
                      </a:lnTo>
                      <a:lnTo>
                        <a:pt x="499" y="704"/>
                      </a:lnTo>
                      <a:lnTo>
                        <a:pt x="439" y="683"/>
                      </a:lnTo>
                      <a:lnTo>
                        <a:pt x="412" y="603"/>
                      </a:lnTo>
                      <a:lnTo>
                        <a:pt x="371" y="564"/>
                      </a:lnTo>
                      <a:lnTo>
                        <a:pt x="334" y="492"/>
                      </a:lnTo>
                      <a:lnTo>
                        <a:pt x="317" y="485"/>
                      </a:lnTo>
                      <a:lnTo>
                        <a:pt x="297" y="467"/>
                      </a:lnTo>
                      <a:lnTo>
                        <a:pt x="278" y="467"/>
                      </a:lnTo>
                      <a:lnTo>
                        <a:pt x="249" y="461"/>
                      </a:lnTo>
                      <a:lnTo>
                        <a:pt x="227" y="467"/>
                      </a:lnTo>
                      <a:lnTo>
                        <a:pt x="212" y="503"/>
                      </a:lnTo>
                      <a:lnTo>
                        <a:pt x="189" y="509"/>
                      </a:lnTo>
                      <a:lnTo>
                        <a:pt x="140" y="481"/>
                      </a:lnTo>
                      <a:lnTo>
                        <a:pt x="111" y="447"/>
                      </a:lnTo>
                      <a:lnTo>
                        <a:pt x="106" y="406"/>
                      </a:lnTo>
                      <a:lnTo>
                        <a:pt x="85" y="378"/>
                      </a:lnTo>
                      <a:lnTo>
                        <a:pt x="36" y="339"/>
                      </a:lnTo>
                      <a:lnTo>
                        <a:pt x="0" y="299"/>
                      </a:lnTo>
                      <a:lnTo>
                        <a:pt x="0" y="282"/>
                      </a:lnTo>
                      <a:lnTo>
                        <a:pt x="117" y="283"/>
                      </a:lnTo>
                      <a:lnTo>
                        <a:pt x="212" y="291"/>
                      </a:lnTo>
                      <a:lnTo>
                        <a:pt x="224" y="0"/>
                      </a:lnTo>
                    </a:path>
                  </a:pathLst>
                </a:custGeom>
                <a:solidFill>
                  <a:srgbClr val="8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09" name="Freeform 20">
                  <a:extLst>
                    <a:ext uri="{FF2B5EF4-FFF2-40B4-BE49-F238E27FC236}">
                      <a16:creationId xmlns:a16="http://schemas.microsoft.com/office/drawing/2014/main" id="{4F76F2B5-391B-430F-9BD9-8DF5F8984F2F}"/>
                    </a:ext>
                  </a:extLst>
                </p:cNvPr>
                <p:cNvSpPr>
                  <a:spLocks/>
                </p:cNvSpPr>
                <p:nvPr/>
              </p:nvSpPr>
              <p:spPr bwMode="auto">
                <a:xfrm>
                  <a:off x="3601" y="2530"/>
                  <a:ext cx="372" cy="218"/>
                </a:xfrm>
                <a:custGeom>
                  <a:avLst/>
                  <a:gdLst>
                    <a:gd name="T0" fmla="*/ 1 w 372"/>
                    <a:gd name="T1" fmla="*/ 0 h 218"/>
                    <a:gd name="T2" fmla="*/ 311 w 372"/>
                    <a:gd name="T3" fmla="*/ 7 h 218"/>
                    <a:gd name="T4" fmla="*/ 334 w 372"/>
                    <a:gd name="T5" fmla="*/ 70 h 218"/>
                    <a:gd name="T6" fmla="*/ 356 w 372"/>
                    <a:gd name="T7" fmla="*/ 119 h 218"/>
                    <a:gd name="T8" fmla="*/ 371 w 372"/>
                    <a:gd name="T9" fmla="*/ 199 h 218"/>
                    <a:gd name="T10" fmla="*/ 362 w 372"/>
                    <a:gd name="T11" fmla="*/ 217 h 218"/>
                    <a:gd name="T12" fmla="*/ 247 w 372"/>
                    <a:gd name="T13" fmla="*/ 214 h 218"/>
                    <a:gd name="T14" fmla="*/ 0 w 372"/>
                    <a:gd name="T15" fmla="*/ 210 h 218"/>
                    <a:gd name="T16" fmla="*/ 1 w 372"/>
                    <a:gd name="T17" fmla="*/ 0 h 2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72" h="218">
                      <a:moveTo>
                        <a:pt x="1" y="0"/>
                      </a:moveTo>
                      <a:lnTo>
                        <a:pt x="311" y="7"/>
                      </a:lnTo>
                      <a:lnTo>
                        <a:pt x="334" y="70"/>
                      </a:lnTo>
                      <a:lnTo>
                        <a:pt x="356" y="119"/>
                      </a:lnTo>
                      <a:lnTo>
                        <a:pt x="371" y="199"/>
                      </a:lnTo>
                      <a:lnTo>
                        <a:pt x="362" y="217"/>
                      </a:lnTo>
                      <a:lnTo>
                        <a:pt x="247" y="214"/>
                      </a:lnTo>
                      <a:lnTo>
                        <a:pt x="0" y="210"/>
                      </a:lnTo>
                      <a:lnTo>
                        <a:pt x="1" y="0"/>
                      </a:lnTo>
                    </a:path>
                  </a:pathLst>
                </a:custGeom>
                <a:solidFill>
                  <a:srgbClr val="800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0" name="Freeform 21">
                  <a:extLst>
                    <a:ext uri="{FF2B5EF4-FFF2-40B4-BE49-F238E27FC236}">
                      <a16:creationId xmlns:a16="http://schemas.microsoft.com/office/drawing/2014/main" id="{7FF75923-8042-47C1-BDFF-B4B01EF473BA}"/>
                    </a:ext>
                  </a:extLst>
                </p:cNvPr>
                <p:cNvSpPr>
                  <a:spLocks/>
                </p:cNvSpPr>
                <p:nvPr/>
              </p:nvSpPr>
              <p:spPr bwMode="auto">
                <a:xfrm>
                  <a:off x="3591" y="2739"/>
                  <a:ext cx="391" cy="254"/>
                </a:xfrm>
                <a:custGeom>
                  <a:avLst/>
                  <a:gdLst>
                    <a:gd name="T0" fmla="*/ 7 w 391"/>
                    <a:gd name="T1" fmla="*/ 0 h 254"/>
                    <a:gd name="T2" fmla="*/ 6 w 391"/>
                    <a:gd name="T3" fmla="*/ 99 h 254"/>
                    <a:gd name="T4" fmla="*/ 0 w 391"/>
                    <a:gd name="T5" fmla="*/ 213 h 254"/>
                    <a:gd name="T6" fmla="*/ 283 w 391"/>
                    <a:gd name="T7" fmla="*/ 217 h 254"/>
                    <a:gd name="T8" fmla="*/ 313 w 391"/>
                    <a:gd name="T9" fmla="*/ 233 h 254"/>
                    <a:gd name="T10" fmla="*/ 334 w 391"/>
                    <a:gd name="T11" fmla="*/ 211 h 254"/>
                    <a:gd name="T12" fmla="*/ 390 w 391"/>
                    <a:gd name="T13" fmla="*/ 253 h 254"/>
                    <a:gd name="T14" fmla="*/ 382 w 391"/>
                    <a:gd name="T15" fmla="*/ 209 h 254"/>
                    <a:gd name="T16" fmla="*/ 387 w 391"/>
                    <a:gd name="T17" fmla="*/ 177 h 254"/>
                    <a:gd name="T18" fmla="*/ 390 w 391"/>
                    <a:gd name="T19" fmla="*/ 61 h 254"/>
                    <a:gd name="T20" fmla="*/ 365 w 391"/>
                    <a:gd name="T21" fmla="*/ 36 h 254"/>
                    <a:gd name="T22" fmla="*/ 375 w 391"/>
                    <a:gd name="T23" fmla="*/ 4 h 254"/>
                    <a:gd name="T24" fmla="*/ 190 w 391"/>
                    <a:gd name="T25" fmla="*/ 3 h 254"/>
                    <a:gd name="T26" fmla="*/ 7 w 391"/>
                    <a:gd name="T27" fmla="*/ 0 h 2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91" h="254">
                      <a:moveTo>
                        <a:pt x="7" y="0"/>
                      </a:moveTo>
                      <a:lnTo>
                        <a:pt x="6" y="99"/>
                      </a:lnTo>
                      <a:lnTo>
                        <a:pt x="0" y="213"/>
                      </a:lnTo>
                      <a:lnTo>
                        <a:pt x="283" y="217"/>
                      </a:lnTo>
                      <a:lnTo>
                        <a:pt x="313" y="233"/>
                      </a:lnTo>
                      <a:lnTo>
                        <a:pt x="334" y="211"/>
                      </a:lnTo>
                      <a:lnTo>
                        <a:pt x="390" y="253"/>
                      </a:lnTo>
                      <a:lnTo>
                        <a:pt x="382" y="209"/>
                      </a:lnTo>
                      <a:lnTo>
                        <a:pt x="387" y="177"/>
                      </a:lnTo>
                      <a:lnTo>
                        <a:pt x="390" y="61"/>
                      </a:lnTo>
                      <a:lnTo>
                        <a:pt x="365" y="36"/>
                      </a:lnTo>
                      <a:lnTo>
                        <a:pt x="375" y="4"/>
                      </a:lnTo>
                      <a:lnTo>
                        <a:pt x="190" y="3"/>
                      </a:lnTo>
                      <a:lnTo>
                        <a:pt x="7" y="0"/>
                      </a:lnTo>
                    </a:path>
                  </a:pathLst>
                </a:custGeom>
                <a:solidFill>
                  <a:srgbClr val="8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1" name="Freeform 22">
                  <a:extLst>
                    <a:ext uri="{FF2B5EF4-FFF2-40B4-BE49-F238E27FC236}">
                      <a16:creationId xmlns:a16="http://schemas.microsoft.com/office/drawing/2014/main" id="{0EF3D74E-9F2C-4F21-87E4-2C999B79D28F}"/>
                    </a:ext>
                  </a:extLst>
                </p:cNvPr>
                <p:cNvSpPr>
                  <a:spLocks/>
                </p:cNvSpPr>
                <p:nvPr/>
              </p:nvSpPr>
              <p:spPr bwMode="auto">
                <a:xfrm>
                  <a:off x="3585" y="2949"/>
                  <a:ext cx="466" cy="211"/>
                </a:xfrm>
                <a:custGeom>
                  <a:avLst/>
                  <a:gdLst>
                    <a:gd name="T0" fmla="*/ 5 w 466"/>
                    <a:gd name="T1" fmla="*/ 0 h 211"/>
                    <a:gd name="T2" fmla="*/ 0 w 466"/>
                    <a:gd name="T3" fmla="*/ 139 h 211"/>
                    <a:gd name="T4" fmla="*/ 105 w 466"/>
                    <a:gd name="T5" fmla="*/ 142 h 211"/>
                    <a:gd name="T6" fmla="*/ 104 w 466"/>
                    <a:gd name="T7" fmla="*/ 210 h 211"/>
                    <a:gd name="T8" fmla="*/ 245 w 466"/>
                    <a:gd name="T9" fmla="*/ 208 h 211"/>
                    <a:gd name="T10" fmla="*/ 372 w 466"/>
                    <a:gd name="T11" fmla="*/ 206 h 211"/>
                    <a:gd name="T12" fmla="*/ 465 w 466"/>
                    <a:gd name="T13" fmla="*/ 208 h 211"/>
                    <a:gd name="T14" fmla="*/ 436 w 466"/>
                    <a:gd name="T15" fmla="*/ 149 h 211"/>
                    <a:gd name="T16" fmla="*/ 416 w 466"/>
                    <a:gd name="T17" fmla="*/ 94 h 211"/>
                    <a:gd name="T18" fmla="*/ 394 w 466"/>
                    <a:gd name="T19" fmla="*/ 37 h 211"/>
                    <a:gd name="T20" fmla="*/ 341 w 466"/>
                    <a:gd name="T21" fmla="*/ 1 h 211"/>
                    <a:gd name="T22" fmla="*/ 317 w 466"/>
                    <a:gd name="T23" fmla="*/ 22 h 211"/>
                    <a:gd name="T24" fmla="*/ 288 w 466"/>
                    <a:gd name="T25" fmla="*/ 7 h 211"/>
                    <a:gd name="T26" fmla="*/ 162 w 466"/>
                    <a:gd name="T27" fmla="*/ 3 h 211"/>
                    <a:gd name="T28" fmla="*/ 5 w 466"/>
                    <a:gd name="T29" fmla="*/ 0 h 21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6" h="211">
                      <a:moveTo>
                        <a:pt x="5" y="0"/>
                      </a:moveTo>
                      <a:lnTo>
                        <a:pt x="0" y="139"/>
                      </a:lnTo>
                      <a:lnTo>
                        <a:pt x="105" y="142"/>
                      </a:lnTo>
                      <a:lnTo>
                        <a:pt x="104" y="210"/>
                      </a:lnTo>
                      <a:lnTo>
                        <a:pt x="245" y="208"/>
                      </a:lnTo>
                      <a:lnTo>
                        <a:pt x="372" y="206"/>
                      </a:lnTo>
                      <a:lnTo>
                        <a:pt x="465" y="208"/>
                      </a:lnTo>
                      <a:lnTo>
                        <a:pt x="436" y="149"/>
                      </a:lnTo>
                      <a:lnTo>
                        <a:pt x="416" y="94"/>
                      </a:lnTo>
                      <a:lnTo>
                        <a:pt x="394" y="37"/>
                      </a:lnTo>
                      <a:lnTo>
                        <a:pt x="341" y="1"/>
                      </a:lnTo>
                      <a:lnTo>
                        <a:pt x="317" y="22"/>
                      </a:lnTo>
                      <a:lnTo>
                        <a:pt x="288" y="7"/>
                      </a:lnTo>
                      <a:lnTo>
                        <a:pt x="162" y="3"/>
                      </a:lnTo>
                      <a:lnTo>
                        <a:pt x="5" y="0"/>
                      </a:lnTo>
                    </a:path>
                  </a:pathLst>
                </a:custGeom>
                <a:solidFill>
                  <a:srgbClr val="FF804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2" name="Freeform 23">
                  <a:extLst>
                    <a:ext uri="{FF2B5EF4-FFF2-40B4-BE49-F238E27FC236}">
                      <a16:creationId xmlns:a16="http://schemas.microsoft.com/office/drawing/2014/main" id="{AC768BFC-B941-4C5B-859F-0F4F00200AF7}"/>
                    </a:ext>
                  </a:extLst>
                </p:cNvPr>
                <p:cNvSpPr>
                  <a:spLocks/>
                </p:cNvSpPr>
                <p:nvPr/>
              </p:nvSpPr>
              <p:spPr bwMode="auto">
                <a:xfrm>
                  <a:off x="3684" y="3154"/>
                  <a:ext cx="410" cy="209"/>
                </a:xfrm>
                <a:custGeom>
                  <a:avLst/>
                  <a:gdLst>
                    <a:gd name="T0" fmla="*/ 4 w 410"/>
                    <a:gd name="T1" fmla="*/ 2 h 209"/>
                    <a:gd name="T2" fmla="*/ 3 w 410"/>
                    <a:gd name="T3" fmla="*/ 122 h 209"/>
                    <a:gd name="T4" fmla="*/ 0 w 410"/>
                    <a:gd name="T5" fmla="*/ 206 h 209"/>
                    <a:gd name="T6" fmla="*/ 409 w 410"/>
                    <a:gd name="T7" fmla="*/ 208 h 209"/>
                    <a:gd name="T8" fmla="*/ 401 w 410"/>
                    <a:gd name="T9" fmla="*/ 100 h 209"/>
                    <a:gd name="T10" fmla="*/ 401 w 410"/>
                    <a:gd name="T11" fmla="*/ 59 h 209"/>
                    <a:gd name="T12" fmla="*/ 368 w 410"/>
                    <a:gd name="T13" fmla="*/ 34 h 209"/>
                    <a:gd name="T14" fmla="*/ 378 w 410"/>
                    <a:gd name="T15" fmla="*/ 12 h 209"/>
                    <a:gd name="T16" fmla="*/ 364 w 410"/>
                    <a:gd name="T17" fmla="*/ 0 h 209"/>
                    <a:gd name="T18" fmla="*/ 178 w 410"/>
                    <a:gd name="T19" fmla="*/ 2 h 209"/>
                    <a:gd name="T20" fmla="*/ 4 w 410"/>
                    <a:gd name="T21" fmla="*/ 2 h 20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10" h="209">
                      <a:moveTo>
                        <a:pt x="4" y="2"/>
                      </a:moveTo>
                      <a:lnTo>
                        <a:pt x="3" y="122"/>
                      </a:lnTo>
                      <a:lnTo>
                        <a:pt x="0" y="206"/>
                      </a:lnTo>
                      <a:lnTo>
                        <a:pt x="409" y="208"/>
                      </a:lnTo>
                      <a:lnTo>
                        <a:pt x="401" y="100"/>
                      </a:lnTo>
                      <a:lnTo>
                        <a:pt x="401" y="59"/>
                      </a:lnTo>
                      <a:lnTo>
                        <a:pt x="368" y="34"/>
                      </a:lnTo>
                      <a:lnTo>
                        <a:pt x="378" y="12"/>
                      </a:lnTo>
                      <a:lnTo>
                        <a:pt x="364" y="0"/>
                      </a:lnTo>
                      <a:lnTo>
                        <a:pt x="178" y="2"/>
                      </a:lnTo>
                      <a:lnTo>
                        <a:pt x="4" y="2"/>
                      </a:lnTo>
                    </a:path>
                  </a:pathLst>
                </a:custGeom>
                <a:solidFill>
                  <a:srgbClr val="006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3" name="Freeform 24">
                  <a:extLst>
                    <a:ext uri="{FF2B5EF4-FFF2-40B4-BE49-F238E27FC236}">
                      <a16:creationId xmlns:a16="http://schemas.microsoft.com/office/drawing/2014/main" id="{4C5AD352-5059-40C6-913D-71CF9C0C8B44}"/>
                    </a:ext>
                  </a:extLst>
                </p:cNvPr>
                <p:cNvSpPr>
                  <a:spLocks/>
                </p:cNvSpPr>
                <p:nvPr/>
              </p:nvSpPr>
              <p:spPr bwMode="auto">
                <a:xfrm>
                  <a:off x="3629" y="3357"/>
                  <a:ext cx="478" cy="231"/>
                </a:xfrm>
                <a:custGeom>
                  <a:avLst/>
                  <a:gdLst>
                    <a:gd name="T0" fmla="*/ 3 w 478"/>
                    <a:gd name="T1" fmla="*/ 0 h 231"/>
                    <a:gd name="T2" fmla="*/ 0 w 478"/>
                    <a:gd name="T3" fmla="*/ 41 h 231"/>
                    <a:gd name="T4" fmla="*/ 169 w 478"/>
                    <a:gd name="T5" fmla="*/ 47 h 231"/>
                    <a:gd name="T6" fmla="*/ 170 w 478"/>
                    <a:gd name="T7" fmla="*/ 178 h 231"/>
                    <a:gd name="T8" fmla="*/ 257 w 478"/>
                    <a:gd name="T9" fmla="*/ 214 h 231"/>
                    <a:gd name="T10" fmla="*/ 281 w 478"/>
                    <a:gd name="T11" fmla="*/ 201 h 231"/>
                    <a:gd name="T12" fmla="*/ 336 w 478"/>
                    <a:gd name="T13" fmla="*/ 230 h 231"/>
                    <a:gd name="T14" fmla="*/ 372 w 478"/>
                    <a:gd name="T15" fmla="*/ 229 h 231"/>
                    <a:gd name="T16" fmla="*/ 438 w 478"/>
                    <a:gd name="T17" fmla="*/ 201 h 231"/>
                    <a:gd name="T18" fmla="*/ 477 w 478"/>
                    <a:gd name="T19" fmla="*/ 228 h 231"/>
                    <a:gd name="T20" fmla="*/ 477 w 478"/>
                    <a:gd name="T21" fmla="*/ 86 h 231"/>
                    <a:gd name="T22" fmla="*/ 465 w 478"/>
                    <a:gd name="T23" fmla="*/ 3 h 231"/>
                    <a:gd name="T24" fmla="*/ 3 w 478"/>
                    <a:gd name="T25" fmla="*/ 0 h 2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78" h="231">
                      <a:moveTo>
                        <a:pt x="3" y="0"/>
                      </a:moveTo>
                      <a:lnTo>
                        <a:pt x="0" y="41"/>
                      </a:lnTo>
                      <a:lnTo>
                        <a:pt x="169" y="47"/>
                      </a:lnTo>
                      <a:lnTo>
                        <a:pt x="170" y="178"/>
                      </a:lnTo>
                      <a:lnTo>
                        <a:pt x="257" y="214"/>
                      </a:lnTo>
                      <a:lnTo>
                        <a:pt x="281" y="201"/>
                      </a:lnTo>
                      <a:lnTo>
                        <a:pt x="336" y="230"/>
                      </a:lnTo>
                      <a:lnTo>
                        <a:pt x="372" y="229"/>
                      </a:lnTo>
                      <a:lnTo>
                        <a:pt x="438" y="201"/>
                      </a:lnTo>
                      <a:lnTo>
                        <a:pt x="477" y="228"/>
                      </a:lnTo>
                      <a:lnTo>
                        <a:pt x="477" y="86"/>
                      </a:lnTo>
                      <a:lnTo>
                        <a:pt x="465" y="3"/>
                      </a:lnTo>
                      <a:lnTo>
                        <a:pt x="3" y="0"/>
                      </a:lnTo>
                    </a:path>
                  </a:pathLst>
                </a:custGeom>
                <a:solidFill>
                  <a:srgbClr val="A0C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4" name="Freeform 25">
                  <a:extLst>
                    <a:ext uri="{FF2B5EF4-FFF2-40B4-BE49-F238E27FC236}">
                      <a16:creationId xmlns:a16="http://schemas.microsoft.com/office/drawing/2014/main" id="{2BEF0C5A-CAB7-4128-801A-814EDB306D24}"/>
                    </a:ext>
                  </a:extLst>
                </p:cNvPr>
                <p:cNvSpPr>
                  <a:spLocks/>
                </p:cNvSpPr>
                <p:nvPr/>
              </p:nvSpPr>
              <p:spPr bwMode="auto">
                <a:xfrm>
                  <a:off x="4097" y="3368"/>
                  <a:ext cx="270" cy="252"/>
                </a:xfrm>
                <a:custGeom>
                  <a:avLst/>
                  <a:gdLst>
                    <a:gd name="T0" fmla="*/ 0 w 270"/>
                    <a:gd name="T1" fmla="*/ 23 h 252"/>
                    <a:gd name="T2" fmla="*/ 106 w 270"/>
                    <a:gd name="T3" fmla="*/ 10 h 252"/>
                    <a:gd name="T4" fmla="*/ 237 w 270"/>
                    <a:gd name="T5" fmla="*/ 0 h 252"/>
                    <a:gd name="T6" fmla="*/ 230 w 270"/>
                    <a:gd name="T7" fmla="*/ 33 h 252"/>
                    <a:gd name="T8" fmla="*/ 259 w 270"/>
                    <a:gd name="T9" fmla="*/ 26 h 252"/>
                    <a:gd name="T10" fmla="*/ 269 w 270"/>
                    <a:gd name="T11" fmla="*/ 48 h 252"/>
                    <a:gd name="T12" fmla="*/ 239 w 270"/>
                    <a:gd name="T13" fmla="*/ 68 h 252"/>
                    <a:gd name="T14" fmla="*/ 246 w 270"/>
                    <a:gd name="T15" fmla="*/ 103 h 252"/>
                    <a:gd name="T16" fmla="*/ 215 w 270"/>
                    <a:gd name="T17" fmla="*/ 161 h 252"/>
                    <a:gd name="T18" fmla="*/ 192 w 270"/>
                    <a:gd name="T19" fmla="*/ 197 h 252"/>
                    <a:gd name="T20" fmla="*/ 205 w 270"/>
                    <a:gd name="T21" fmla="*/ 243 h 252"/>
                    <a:gd name="T22" fmla="*/ 39 w 270"/>
                    <a:gd name="T23" fmla="*/ 251 h 252"/>
                    <a:gd name="T24" fmla="*/ 38 w 270"/>
                    <a:gd name="T25" fmla="*/ 223 h 252"/>
                    <a:gd name="T26" fmla="*/ 5 w 270"/>
                    <a:gd name="T27" fmla="*/ 217 h 252"/>
                    <a:gd name="T28" fmla="*/ 5 w 270"/>
                    <a:gd name="T29" fmla="*/ 68 h 252"/>
                    <a:gd name="T30" fmla="*/ 0 w 270"/>
                    <a:gd name="T31" fmla="*/ 23 h 25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0" h="252">
                      <a:moveTo>
                        <a:pt x="0" y="23"/>
                      </a:moveTo>
                      <a:lnTo>
                        <a:pt x="106" y="10"/>
                      </a:lnTo>
                      <a:lnTo>
                        <a:pt x="237" y="0"/>
                      </a:lnTo>
                      <a:lnTo>
                        <a:pt x="230" y="33"/>
                      </a:lnTo>
                      <a:lnTo>
                        <a:pt x="259" y="26"/>
                      </a:lnTo>
                      <a:lnTo>
                        <a:pt x="269" y="48"/>
                      </a:lnTo>
                      <a:lnTo>
                        <a:pt x="239" y="68"/>
                      </a:lnTo>
                      <a:lnTo>
                        <a:pt x="246" y="103"/>
                      </a:lnTo>
                      <a:lnTo>
                        <a:pt x="215" y="161"/>
                      </a:lnTo>
                      <a:lnTo>
                        <a:pt x="192" y="197"/>
                      </a:lnTo>
                      <a:lnTo>
                        <a:pt x="205" y="243"/>
                      </a:lnTo>
                      <a:lnTo>
                        <a:pt x="39" y="251"/>
                      </a:lnTo>
                      <a:lnTo>
                        <a:pt x="38" y="223"/>
                      </a:lnTo>
                      <a:lnTo>
                        <a:pt x="5" y="217"/>
                      </a:lnTo>
                      <a:lnTo>
                        <a:pt x="5" y="68"/>
                      </a:lnTo>
                      <a:lnTo>
                        <a:pt x="0" y="23"/>
                      </a:lnTo>
                    </a:path>
                  </a:pathLst>
                </a:custGeom>
                <a:solidFill>
                  <a:srgbClr val="80FFE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5" name="Freeform 26">
                  <a:extLst>
                    <a:ext uri="{FF2B5EF4-FFF2-40B4-BE49-F238E27FC236}">
                      <a16:creationId xmlns:a16="http://schemas.microsoft.com/office/drawing/2014/main" id="{7CBFE39A-5B4F-448A-BC97-606B89C8E689}"/>
                    </a:ext>
                  </a:extLst>
                </p:cNvPr>
                <p:cNvSpPr>
                  <a:spLocks/>
                </p:cNvSpPr>
                <p:nvPr/>
              </p:nvSpPr>
              <p:spPr bwMode="auto">
                <a:xfrm>
                  <a:off x="4136" y="3610"/>
                  <a:ext cx="327" cy="263"/>
                </a:xfrm>
                <a:custGeom>
                  <a:avLst/>
                  <a:gdLst>
                    <a:gd name="T0" fmla="*/ 0 w 327"/>
                    <a:gd name="T1" fmla="*/ 6 h 263"/>
                    <a:gd name="T2" fmla="*/ 164 w 327"/>
                    <a:gd name="T3" fmla="*/ 0 h 263"/>
                    <a:gd name="T4" fmla="*/ 193 w 327"/>
                    <a:gd name="T5" fmla="*/ 54 h 263"/>
                    <a:gd name="T6" fmla="*/ 168 w 327"/>
                    <a:gd name="T7" fmla="*/ 117 h 263"/>
                    <a:gd name="T8" fmla="*/ 160 w 327"/>
                    <a:gd name="T9" fmla="*/ 146 h 263"/>
                    <a:gd name="T10" fmla="*/ 270 w 327"/>
                    <a:gd name="T11" fmla="*/ 134 h 263"/>
                    <a:gd name="T12" fmla="*/ 277 w 327"/>
                    <a:gd name="T13" fmla="*/ 176 h 263"/>
                    <a:gd name="T14" fmla="*/ 244 w 327"/>
                    <a:gd name="T15" fmla="*/ 172 h 263"/>
                    <a:gd name="T16" fmla="*/ 229 w 327"/>
                    <a:gd name="T17" fmla="*/ 190 h 263"/>
                    <a:gd name="T18" fmla="*/ 246 w 327"/>
                    <a:gd name="T19" fmla="*/ 202 h 263"/>
                    <a:gd name="T20" fmla="*/ 276 w 327"/>
                    <a:gd name="T21" fmla="*/ 188 h 263"/>
                    <a:gd name="T22" fmla="*/ 277 w 327"/>
                    <a:gd name="T23" fmla="*/ 208 h 263"/>
                    <a:gd name="T24" fmla="*/ 293 w 327"/>
                    <a:gd name="T25" fmla="*/ 191 h 263"/>
                    <a:gd name="T26" fmla="*/ 305 w 327"/>
                    <a:gd name="T27" fmla="*/ 191 h 263"/>
                    <a:gd name="T28" fmla="*/ 291 w 327"/>
                    <a:gd name="T29" fmla="*/ 226 h 263"/>
                    <a:gd name="T30" fmla="*/ 318 w 327"/>
                    <a:gd name="T31" fmla="*/ 232 h 263"/>
                    <a:gd name="T32" fmla="*/ 326 w 327"/>
                    <a:gd name="T33" fmla="*/ 251 h 263"/>
                    <a:gd name="T34" fmla="*/ 314 w 327"/>
                    <a:gd name="T35" fmla="*/ 257 h 263"/>
                    <a:gd name="T36" fmla="*/ 297 w 327"/>
                    <a:gd name="T37" fmla="*/ 245 h 263"/>
                    <a:gd name="T38" fmla="*/ 267 w 327"/>
                    <a:gd name="T39" fmla="*/ 236 h 263"/>
                    <a:gd name="T40" fmla="*/ 274 w 327"/>
                    <a:gd name="T41" fmla="*/ 259 h 263"/>
                    <a:gd name="T42" fmla="*/ 258 w 327"/>
                    <a:gd name="T43" fmla="*/ 262 h 263"/>
                    <a:gd name="T44" fmla="*/ 245 w 327"/>
                    <a:gd name="T45" fmla="*/ 241 h 263"/>
                    <a:gd name="T46" fmla="*/ 237 w 327"/>
                    <a:gd name="T47" fmla="*/ 254 h 263"/>
                    <a:gd name="T48" fmla="*/ 189 w 327"/>
                    <a:gd name="T49" fmla="*/ 254 h 263"/>
                    <a:gd name="T50" fmla="*/ 189 w 327"/>
                    <a:gd name="T51" fmla="*/ 241 h 263"/>
                    <a:gd name="T52" fmla="*/ 171 w 327"/>
                    <a:gd name="T53" fmla="*/ 226 h 263"/>
                    <a:gd name="T54" fmla="*/ 135 w 327"/>
                    <a:gd name="T55" fmla="*/ 224 h 263"/>
                    <a:gd name="T56" fmla="*/ 165 w 327"/>
                    <a:gd name="T57" fmla="*/ 241 h 263"/>
                    <a:gd name="T58" fmla="*/ 123 w 327"/>
                    <a:gd name="T59" fmla="*/ 250 h 263"/>
                    <a:gd name="T60" fmla="*/ 57 w 327"/>
                    <a:gd name="T61" fmla="*/ 238 h 263"/>
                    <a:gd name="T62" fmla="*/ 32 w 327"/>
                    <a:gd name="T63" fmla="*/ 241 h 263"/>
                    <a:gd name="T64" fmla="*/ 41 w 327"/>
                    <a:gd name="T65" fmla="*/ 153 h 263"/>
                    <a:gd name="T66" fmla="*/ 1 w 327"/>
                    <a:gd name="T67" fmla="*/ 84 h 263"/>
                    <a:gd name="T68" fmla="*/ 0 w 327"/>
                    <a:gd name="T69" fmla="*/ 6 h 26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327" h="263">
                      <a:moveTo>
                        <a:pt x="0" y="6"/>
                      </a:moveTo>
                      <a:lnTo>
                        <a:pt x="164" y="0"/>
                      </a:lnTo>
                      <a:lnTo>
                        <a:pt x="193" y="54"/>
                      </a:lnTo>
                      <a:lnTo>
                        <a:pt x="168" y="117"/>
                      </a:lnTo>
                      <a:lnTo>
                        <a:pt x="160" y="146"/>
                      </a:lnTo>
                      <a:lnTo>
                        <a:pt x="270" y="134"/>
                      </a:lnTo>
                      <a:lnTo>
                        <a:pt x="277" y="176"/>
                      </a:lnTo>
                      <a:lnTo>
                        <a:pt x="244" y="172"/>
                      </a:lnTo>
                      <a:lnTo>
                        <a:pt x="229" y="190"/>
                      </a:lnTo>
                      <a:lnTo>
                        <a:pt x="246" y="202"/>
                      </a:lnTo>
                      <a:lnTo>
                        <a:pt x="276" y="188"/>
                      </a:lnTo>
                      <a:lnTo>
                        <a:pt x="277" y="208"/>
                      </a:lnTo>
                      <a:lnTo>
                        <a:pt x="293" y="191"/>
                      </a:lnTo>
                      <a:lnTo>
                        <a:pt x="305" y="191"/>
                      </a:lnTo>
                      <a:lnTo>
                        <a:pt x="291" y="226"/>
                      </a:lnTo>
                      <a:lnTo>
                        <a:pt x="318" y="232"/>
                      </a:lnTo>
                      <a:lnTo>
                        <a:pt x="326" y="251"/>
                      </a:lnTo>
                      <a:lnTo>
                        <a:pt x="314" y="257"/>
                      </a:lnTo>
                      <a:lnTo>
                        <a:pt x="297" y="245"/>
                      </a:lnTo>
                      <a:lnTo>
                        <a:pt x="267" y="236"/>
                      </a:lnTo>
                      <a:lnTo>
                        <a:pt x="274" y="259"/>
                      </a:lnTo>
                      <a:lnTo>
                        <a:pt x="258" y="262"/>
                      </a:lnTo>
                      <a:lnTo>
                        <a:pt x="245" y="241"/>
                      </a:lnTo>
                      <a:lnTo>
                        <a:pt x="237" y="254"/>
                      </a:lnTo>
                      <a:lnTo>
                        <a:pt x="189" y="254"/>
                      </a:lnTo>
                      <a:lnTo>
                        <a:pt x="189" y="241"/>
                      </a:lnTo>
                      <a:lnTo>
                        <a:pt x="171" y="226"/>
                      </a:lnTo>
                      <a:lnTo>
                        <a:pt x="135" y="224"/>
                      </a:lnTo>
                      <a:lnTo>
                        <a:pt x="165" y="241"/>
                      </a:lnTo>
                      <a:lnTo>
                        <a:pt x="123" y="250"/>
                      </a:lnTo>
                      <a:lnTo>
                        <a:pt x="57" y="238"/>
                      </a:lnTo>
                      <a:lnTo>
                        <a:pt x="32" y="241"/>
                      </a:lnTo>
                      <a:lnTo>
                        <a:pt x="41" y="153"/>
                      </a:lnTo>
                      <a:lnTo>
                        <a:pt x="1" y="84"/>
                      </a:lnTo>
                      <a:lnTo>
                        <a:pt x="0" y="6"/>
                      </a:lnTo>
                    </a:path>
                  </a:pathLst>
                </a:custGeom>
                <a:solidFill>
                  <a:srgbClr val="FF8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6" name="Freeform 27">
                  <a:extLst>
                    <a:ext uri="{FF2B5EF4-FFF2-40B4-BE49-F238E27FC236}">
                      <a16:creationId xmlns:a16="http://schemas.microsoft.com/office/drawing/2014/main" id="{0F7D66BC-E2F5-46AB-A05A-056C94B317F7}"/>
                    </a:ext>
                  </a:extLst>
                </p:cNvPr>
                <p:cNvSpPr>
                  <a:spLocks/>
                </p:cNvSpPr>
                <p:nvPr/>
              </p:nvSpPr>
              <p:spPr bwMode="auto">
                <a:xfrm>
                  <a:off x="3911" y="2504"/>
                  <a:ext cx="367" cy="412"/>
                </a:xfrm>
                <a:custGeom>
                  <a:avLst/>
                  <a:gdLst>
                    <a:gd name="T0" fmla="*/ 0 w 367"/>
                    <a:gd name="T1" fmla="*/ 32 h 412"/>
                    <a:gd name="T2" fmla="*/ 96 w 367"/>
                    <a:gd name="T3" fmla="*/ 32 h 412"/>
                    <a:gd name="T4" fmla="*/ 95 w 367"/>
                    <a:gd name="T5" fmla="*/ 0 h 412"/>
                    <a:gd name="T6" fmla="*/ 116 w 367"/>
                    <a:gd name="T7" fmla="*/ 9 h 412"/>
                    <a:gd name="T8" fmla="*/ 120 w 367"/>
                    <a:gd name="T9" fmla="*/ 34 h 412"/>
                    <a:gd name="T10" fmla="*/ 166 w 367"/>
                    <a:gd name="T11" fmla="*/ 61 h 412"/>
                    <a:gd name="T12" fmla="*/ 180 w 367"/>
                    <a:gd name="T13" fmla="*/ 49 h 412"/>
                    <a:gd name="T14" fmla="*/ 207 w 367"/>
                    <a:gd name="T15" fmla="*/ 49 h 412"/>
                    <a:gd name="T16" fmla="*/ 228 w 367"/>
                    <a:gd name="T17" fmla="*/ 72 h 412"/>
                    <a:gd name="T18" fmla="*/ 242 w 367"/>
                    <a:gd name="T19" fmla="*/ 64 h 412"/>
                    <a:gd name="T20" fmla="*/ 282 w 367"/>
                    <a:gd name="T21" fmla="*/ 73 h 412"/>
                    <a:gd name="T22" fmla="*/ 296 w 367"/>
                    <a:gd name="T23" fmla="*/ 56 h 412"/>
                    <a:gd name="T24" fmla="*/ 321 w 367"/>
                    <a:gd name="T25" fmla="*/ 69 h 412"/>
                    <a:gd name="T26" fmla="*/ 366 w 367"/>
                    <a:gd name="T27" fmla="*/ 67 h 412"/>
                    <a:gd name="T28" fmla="*/ 293 w 367"/>
                    <a:gd name="T29" fmla="*/ 118 h 412"/>
                    <a:gd name="T30" fmla="*/ 257 w 367"/>
                    <a:gd name="T31" fmla="*/ 163 h 412"/>
                    <a:gd name="T32" fmla="*/ 264 w 367"/>
                    <a:gd name="T33" fmla="*/ 228 h 412"/>
                    <a:gd name="T34" fmla="*/ 239 w 367"/>
                    <a:gd name="T35" fmla="*/ 255 h 412"/>
                    <a:gd name="T36" fmla="*/ 249 w 367"/>
                    <a:gd name="T37" fmla="*/ 274 h 412"/>
                    <a:gd name="T38" fmla="*/ 249 w 367"/>
                    <a:gd name="T39" fmla="*/ 322 h 412"/>
                    <a:gd name="T40" fmla="*/ 274 w 367"/>
                    <a:gd name="T41" fmla="*/ 322 h 412"/>
                    <a:gd name="T42" fmla="*/ 311 w 367"/>
                    <a:gd name="T43" fmla="*/ 357 h 412"/>
                    <a:gd name="T44" fmla="*/ 326 w 367"/>
                    <a:gd name="T45" fmla="*/ 399 h 412"/>
                    <a:gd name="T46" fmla="*/ 67 w 367"/>
                    <a:gd name="T47" fmla="*/ 411 h 412"/>
                    <a:gd name="T48" fmla="*/ 68 w 367"/>
                    <a:gd name="T49" fmla="*/ 297 h 412"/>
                    <a:gd name="T50" fmla="*/ 45 w 367"/>
                    <a:gd name="T51" fmla="*/ 272 h 412"/>
                    <a:gd name="T52" fmla="*/ 53 w 367"/>
                    <a:gd name="T53" fmla="*/ 242 h 412"/>
                    <a:gd name="T54" fmla="*/ 61 w 367"/>
                    <a:gd name="T55" fmla="*/ 225 h 412"/>
                    <a:gd name="T56" fmla="*/ 45 w 367"/>
                    <a:gd name="T57" fmla="*/ 146 h 412"/>
                    <a:gd name="T58" fmla="*/ 23 w 367"/>
                    <a:gd name="T59" fmla="*/ 94 h 412"/>
                    <a:gd name="T60" fmla="*/ 0 w 367"/>
                    <a:gd name="T61" fmla="*/ 32 h 41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67" h="412">
                      <a:moveTo>
                        <a:pt x="0" y="32"/>
                      </a:moveTo>
                      <a:lnTo>
                        <a:pt x="96" y="32"/>
                      </a:lnTo>
                      <a:lnTo>
                        <a:pt x="95" y="0"/>
                      </a:lnTo>
                      <a:lnTo>
                        <a:pt x="116" y="9"/>
                      </a:lnTo>
                      <a:lnTo>
                        <a:pt x="120" y="34"/>
                      </a:lnTo>
                      <a:lnTo>
                        <a:pt x="166" y="61"/>
                      </a:lnTo>
                      <a:lnTo>
                        <a:pt x="180" y="49"/>
                      </a:lnTo>
                      <a:lnTo>
                        <a:pt x="207" y="49"/>
                      </a:lnTo>
                      <a:lnTo>
                        <a:pt x="228" y="72"/>
                      </a:lnTo>
                      <a:lnTo>
                        <a:pt x="242" y="64"/>
                      </a:lnTo>
                      <a:lnTo>
                        <a:pt x="282" y="73"/>
                      </a:lnTo>
                      <a:lnTo>
                        <a:pt x="296" y="56"/>
                      </a:lnTo>
                      <a:lnTo>
                        <a:pt x="321" y="69"/>
                      </a:lnTo>
                      <a:lnTo>
                        <a:pt x="366" y="67"/>
                      </a:lnTo>
                      <a:lnTo>
                        <a:pt x="293" y="118"/>
                      </a:lnTo>
                      <a:lnTo>
                        <a:pt x="257" y="163"/>
                      </a:lnTo>
                      <a:lnTo>
                        <a:pt x="264" y="228"/>
                      </a:lnTo>
                      <a:lnTo>
                        <a:pt x="239" y="255"/>
                      </a:lnTo>
                      <a:lnTo>
                        <a:pt x="249" y="274"/>
                      </a:lnTo>
                      <a:lnTo>
                        <a:pt x="249" y="322"/>
                      </a:lnTo>
                      <a:lnTo>
                        <a:pt x="274" y="322"/>
                      </a:lnTo>
                      <a:lnTo>
                        <a:pt x="311" y="357"/>
                      </a:lnTo>
                      <a:lnTo>
                        <a:pt x="326" y="399"/>
                      </a:lnTo>
                      <a:lnTo>
                        <a:pt x="67" y="411"/>
                      </a:lnTo>
                      <a:lnTo>
                        <a:pt x="68" y="297"/>
                      </a:lnTo>
                      <a:lnTo>
                        <a:pt x="45" y="272"/>
                      </a:lnTo>
                      <a:lnTo>
                        <a:pt x="53" y="242"/>
                      </a:lnTo>
                      <a:lnTo>
                        <a:pt x="61" y="225"/>
                      </a:lnTo>
                      <a:lnTo>
                        <a:pt x="45" y="146"/>
                      </a:lnTo>
                      <a:lnTo>
                        <a:pt x="23" y="94"/>
                      </a:lnTo>
                      <a:lnTo>
                        <a:pt x="0" y="32"/>
                      </a:lnTo>
                    </a:path>
                  </a:pathLst>
                </a:custGeom>
                <a:solidFill>
                  <a:srgbClr val="60C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7" name="Freeform 28">
                  <a:extLst>
                    <a:ext uri="{FF2B5EF4-FFF2-40B4-BE49-F238E27FC236}">
                      <a16:creationId xmlns:a16="http://schemas.microsoft.com/office/drawing/2014/main" id="{1E01BCED-38BC-40F7-A4BC-5AC48DCA48D2}"/>
                    </a:ext>
                  </a:extLst>
                </p:cNvPr>
                <p:cNvSpPr>
                  <a:spLocks/>
                </p:cNvSpPr>
                <p:nvPr/>
              </p:nvSpPr>
              <p:spPr bwMode="auto">
                <a:xfrm>
                  <a:off x="4148" y="2645"/>
                  <a:ext cx="279" cy="324"/>
                </a:xfrm>
                <a:custGeom>
                  <a:avLst/>
                  <a:gdLst>
                    <a:gd name="T0" fmla="*/ 20 w 279"/>
                    <a:gd name="T1" fmla="*/ 22 h 324"/>
                    <a:gd name="T2" fmla="*/ 41 w 279"/>
                    <a:gd name="T3" fmla="*/ 19 h 324"/>
                    <a:gd name="T4" fmla="*/ 60 w 279"/>
                    <a:gd name="T5" fmla="*/ 19 h 324"/>
                    <a:gd name="T6" fmla="*/ 72 w 279"/>
                    <a:gd name="T7" fmla="*/ 0 h 324"/>
                    <a:gd name="T8" fmla="*/ 81 w 279"/>
                    <a:gd name="T9" fmla="*/ 24 h 324"/>
                    <a:gd name="T10" fmla="*/ 111 w 279"/>
                    <a:gd name="T11" fmla="*/ 24 h 324"/>
                    <a:gd name="T12" fmla="*/ 127 w 279"/>
                    <a:gd name="T13" fmla="*/ 46 h 324"/>
                    <a:gd name="T14" fmla="*/ 158 w 279"/>
                    <a:gd name="T15" fmla="*/ 40 h 324"/>
                    <a:gd name="T16" fmla="*/ 179 w 279"/>
                    <a:gd name="T17" fmla="*/ 54 h 324"/>
                    <a:gd name="T18" fmla="*/ 218 w 279"/>
                    <a:gd name="T19" fmla="*/ 64 h 324"/>
                    <a:gd name="T20" fmla="*/ 225 w 279"/>
                    <a:gd name="T21" fmla="*/ 81 h 324"/>
                    <a:gd name="T22" fmla="*/ 245 w 279"/>
                    <a:gd name="T23" fmla="*/ 82 h 324"/>
                    <a:gd name="T24" fmla="*/ 239 w 279"/>
                    <a:gd name="T25" fmla="*/ 99 h 324"/>
                    <a:gd name="T26" fmla="*/ 246 w 279"/>
                    <a:gd name="T27" fmla="*/ 118 h 324"/>
                    <a:gd name="T28" fmla="*/ 233 w 279"/>
                    <a:gd name="T29" fmla="*/ 142 h 324"/>
                    <a:gd name="T30" fmla="*/ 242 w 279"/>
                    <a:gd name="T31" fmla="*/ 147 h 324"/>
                    <a:gd name="T32" fmla="*/ 264 w 279"/>
                    <a:gd name="T33" fmla="*/ 121 h 324"/>
                    <a:gd name="T34" fmla="*/ 263 w 279"/>
                    <a:gd name="T35" fmla="*/ 112 h 324"/>
                    <a:gd name="T36" fmla="*/ 272 w 279"/>
                    <a:gd name="T37" fmla="*/ 108 h 324"/>
                    <a:gd name="T38" fmla="*/ 278 w 279"/>
                    <a:gd name="T39" fmla="*/ 121 h 324"/>
                    <a:gd name="T40" fmla="*/ 261 w 279"/>
                    <a:gd name="T41" fmla="*/ 139 h 324"/>
                    <a:gd name="T42" fmla="*/ 254 w 279"/>
                    <a:gd name="T43" fmla="*/ 180 h 324"/>
                    <a:gd name="T44" fmla="*/ 254 w 279"/>
                    <a:gd name="T45" fmla="*/ 249 h 324"/>
                    <a:gd name="T46" fmla="*/ 264 w 279"/>
                    <a:gd name="T47" fmla="*/ 261 h 324"/>
                    <a:gd name="T48" fmla="*/ 260 w 279"/>
                    <a:gd name="T49" fmla="*/ 303 h 324"/>
                    <a:gd name="T50" fmla="*/ 128 w 279"/>
                    <a:gd name="T51" fmla="*/ 323 h 324"/>
                    <a:gd name="T52" fmla="*/ 95 w 279"/>
                    <a:gd name="T53" fmla="*/ 303 h 324"/>
                    <a:gd name="T54" fmla="*/ 102 w 279"/>
                    <a:gd name="T55" fmla="*/ 279 h 324"/>
                    <a:gd name="T56" fmla="*/ 86 w 279"/>
                    <a:gd name="T57" fmla="*/ 251 h 324"/>
                    <a:gd name="T58" fmla="*/ 72 w 279"/>
                    <a:gd name="T59" fmla="*/ 216 h 324"/>
                    <a:gd name="T60" fmla="*/ 35 w 279"/>
                    <a:gd name="T61" fmla="*/ 181 h 324"/>
                    <a:gd name="T62" fmla="*/ 12 w 279"/>
                    <a:gd name="T63" fmla="*/ 181 h 324"/>
                    <a:gd name="T64" fmla="*/ 12 w 279"/>
                    <a:gd name="T65" fmla="*/ 133 h 324"/>
                    <a:gd name="T66" fmla="*/ 0 w 279"/>
                    <a:gd name="T67" fmla="*/ 115 h 324"/>
                    <a:gd name="T68" fmla="*/ 26 w 279"/>
                    <a:gd name="T69" fmla="*/ 87 h 324"/>
                    <a:gd name="T70" fmla="*/ 20 w 279"/>
                    <a:gd name="T71" fmla="*/ 22 h 32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279" h="324">
                      <a:moveTo>
                        <a:pt x="20" y="22"/>
                      </a:moveTo>
                      <a:lnTo>
                        <a:pt x="41" y="19"/>
                      </a:lnTo>
                      <a:lnTo>
                        <a:pt x="60" y="19"/>
                      </a:lnTo>
                      <a:lnTo>
                        <a:pt x="72" y="0"/>
                      </a:lnTo>
                      <a:lnTo>
                        <a:pt x="81" y="24"/>
                      </a:lnTo>
                      <a:lnTo>
                        <a:pt x="111" y="24"/>
                      </a:lnTo>
                      <a:lnTo>
                        <a:pt x="127" y="46"/>
                      </a:lnTo>
                      <a:lnTo>
                        <a:pt x="158" y="40"/>
                      </a:lnTo>
                      <a:lnTo>
                        <a:pt x="179" y="54"/>
                      </a:lnTo>
                      <a:lnTo>
                        <a:pt x="218" y="64"/>
                      </a:lnTo>
                      <a:lnTo>
                        <a:pt x="225" y="81"/>
                      </a:lnTo>
                      <a:lnTo>
                        <a:pt x="245" y="82"/>
                      </a:lnTo>
                      <a:lnTo>
                        <a:pt x="239" y="99"/>
                      </a:lnTo>
                      <a:lnTo>
                        <a:pt x="246" y="118"/>
                      </a:lnTo>
                      <a:lnTo>
                        <a:pt x="233" y="142"/>
                      </a:lnTo>
                      <a:lnTo>
                        <a:pt x="242" y="147"/>
                      </a:lnTo>
                      <a:lnTo>
                        <a:pt x="264" y="121"/>
                      </a:lnTo>
                      <a:lnTo>
                        <a:pt x="263" y="112"/>
                      </a:lnTo>
                      <a:lnTo>
                        <a:pt x="272" y="108"/>
                      </a:lnTo>
                      <a:lnTo>
                        <a:pt x="278" y="121"/>
                      </a:lnTo>
                      <a:lnTo>
                        <a:pt x="261" y="139"/>
                      </a:lnTo>
                      <a:lnTo>
                        <a:pt x="254" y="180"/>
                      </a:lnTo>
                      <a:lnTo>
                        <a:pt x="254" y="249"/>
                      </a:lnTo>
                      <a:lnTo>
                        <a:pt x="264" y="261"/>
                      </a:lnTo>
                      <a:lnTo>
                        <a:pt x="260" y="303"/>
                      </a:lnTo>
                      <a:lnTo>
                        <a:pt x="128" y="323"/>
                      </a:lnTo>
                      <a:lnTo>
                        <a:pt x="95" y="303"/>
                      </a:lnTo>
                      <a:lnTo>
                        <a:pt x="102" y="279"/>
                      </a:lnTo>
                      <a:lnTo>
                        <a:pt x="86" y="251"/>
                      </a:lnTo>
                      <a:lnTo>
                        <a:pt x="72" y="216"/>
                      </a:lnTo>
                      <a:lnTo>
                        <a:pt x="35" y="181"/>
                      </a:lnTo>
                      <a:lnTo>
                        <a:pt x="12" y="181"/>
                      </a:lnTo>
                      <a:lnTo>
                        <a:pt x="12" y="133"/>
                      </a:lnTo>
                      <a:lnTo>
                        <a:pt x="0" y="115"/>
                      </a:lnTo>
                      <a:lnTo>
                        <a:pt x="26" y="87"/>
                      </a:lnTo>
                      <a:lnTo>
                        <a:pt x="20" y="22"/>
                      </a:lnTo>
                    </a:path>
                  </a:pathLst>
                </a:custGeom>
                <a:solidFill>
                  <a:srgbClr val="000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8" name="Freeform 29">
                  <a:extLst>
                    <a:ext uri="{FF2B5EF4-FFF2-40B4-BE49-F238E27FC236}">
                      <a16:creationId xmlns:a16="http://schemas.microsoft.com/office/drawing/2014/main" id="{550282D2-7774-47E3-91F8-05E77A420678}"/>
                    </a:ext>
                  </a:extLst>
                </p:cNvPr>
                <p:cNvSpPr>
                  <a:spLocks/>
                </p:cNvSpPr>
                <p:nvPr/>
              </p:nvSpPr>
              <p:spPr bwMode="auto">
                <a:xfrm>
                  <a:off x="3972" y="2902"/>
                  <a:ext cx="324" cy="209"/>
                </a:xfrm>
                <a:custGeom>
                  <a:avLst/>
                  <a:gdLst>
                    <a:gd name="T0" fmla="*/ 5 w 324"/>
                    <a:gd name="T1" fmla="*/ 11 h 209"/>
                    <a:gd name="T2" fmla="*/ 0 w 324"/>
                    <a:gd name="T3" fmla="*/ 46 h 209"/>
                    <a:gd name="T4" fmla="*/ 7 w 324"/>
                    <a:gd name="T5" fmla="*/ 85 h 209"/>
                    <a:gd name="T6" fmla="*/ 37 w 324"/>
                    <a:gd name="T7" fmla="*/ 165 h 209"/>
                    <a:gd name="T8" fmla="*/ 54 w 324"/>
                    <a:gd name="T9" fmla="*/ 208 h 209"/>
                    <a:gd name="T10" fmla="*/ 244 w 324"/>
                    <a:gd name="T11" fmla="*/ 198 h 209"/>
                    <a:gd name="T12" fmla="*/ 275 w 324"/>
                    <a:gd name="T13" fmla="*/ 208 h 209"/>
                    <a:gd name="T14" fmla="*/ 294 w 324"/>
                    <a:gd name="T15" fmla="*/ 167 h 209"/>
                    <a:gd name="T16" fmla="*/ 287 w 324"/>
                    <a:gd name="T17" fmla="*/ 138 h 209"/>
                    <a:gd name="T18" fmla="*/ 319 w 324"/>
                    <a:gd name="T19" fmla="*/ 132 h 209"/>
                    <a:gd name="T20" fmla="*/ 323 w 324"/>
                    <a:gd name="T21" fmla="*/ 86 h 209"/>
                    <a:gd name="T22" fmla="*/ 304 w 324"/>
                    <a:gd name="T23" fmla="*/ 66 h 209"/>
                    <a:gd name="T24" fmla="*/ 271 w 324"/>
                    <a:gd name="T25" fmla="*/ 46 h 209"/>
                    <a:gd name="T26" fmla="*/ 278 w 324"/>
                    <a:gd name="T27" fmla="*/ 20 h 209"/>
                    <a:gd name="T28" fmla="*/ 264 w 324"/>
                    <a:gd name="T29" fmla="*/ 0 h 209"/>
                    <a:gd name="T30" fmla="*/ 193 w 324"/>
                    <a:gd name="T31" fmla="*/ 3 h 209"/>
                    <a:gd name="T32" fmla="*/ 121 w 324"/>
                    <a:gd name="T33" fmla="*/ 6 h 209"/>
                    <a:gd name="T34" fmla="*/ 5 w 324"/>
                    <a:gd name="T35" fmla="*/ 11 h 20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24" h="209">
                      <a:moveTo>
                        <a:pt x="5" y="11"/>
                      </a:moveTo>
                      <a:lnTo>
                        <a:pt x="0" y="46"/>
                      </a:lnTo>
                      <a:lnTo>
                        <a:pt x="7" y="85"/>
                      </a:lnTo>
                      <a:lnTo>
                        <a:pt x="37" y="165"/>
                      </a:lnTo>
                      <a:lnTo>
                        <a:pt x="54" y="208"/>
                      </a:lnTo>
                      <a:lnTo>
                        <a:pt x="244" y="198"/>
                      </a:lnTo>
                      <a:lnTo>
                        <a:pt x="275" y="208"/>
                      </a:lnTo>
                      <a:lnTo>
                        <a:pt x="294" y="167"/>
                      </a:lnTo>
                      <a:lnTo>
                        <a:pt x="287" y="138"/>
                      </a:lnTo>
                      <a:lnTo>
                        <a:pt x="319" y="132"/>
                      </a:lnTo>
                      <a:lnTo>
                        <a:pt x="323" y="86"/>
                      </a:lnTo>
                      <a:lnTo>
                        <a:pt x="304" y="66"/>
                      </a:lnTo>
                      <a:lnTo>
                        <a:pt x="271" y="46"/>
                      </a:lnTo>
                      <a:lnTo>
                        <a:pt x="278" y="20"/>
                      </a:lnTo>
                      <a:lnTo>
                        <a:pt x="264" y="0"/>
                      </a:lnTo>
                      <a:lnTo>
                        <a:pt x="193" y="3"/>
                      </a:lnTo>
                      <a:lnTo>
                        <a:pt x="121" y="6"/>
                      </a:lnTo>
                      <a:lnTo>
                        <a:pt x="5" y="11"/>
                      </a:lnTo>
                    </a:path>
                  </a:pathLst>
                </a:custGeom>
                <a:solidFill>
                  <a:srgbClr val="00C0E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19" name="Freeform 30">
                  <a:extLst>
                    <a:ext uri="{FF2B5EF4-FFF2-40B4-BE49-F238E27FC236}">
                      <a16:creationId xmlns:a16="http://schemas.microsoft.com/office/drawing/2014/main" id="{BC60289D-79B5-45F8-BBB7-B2168DF1F6C4}"/>
                    </a:ext>
                  </a:extLst>
                </p:cNvPr>
                <p:cNvSpPr>
                  <a:spLocks/>
                </p:cNvSpPr>
                <p:nvPr/>
              </p:nvSpPr>
              <p:spPr bwMode="auto">
                <a:xfrm>
                  <a:off x="4257" y="2599"/>
                  <a:ext cx="298" cy="130"/>
                </a:xfrm>
                <a:custGeom>
                  <a:avLst/>
                  <a:gdLst>
                    <a:gd name="T0" fmla="*/ 0 w 298"/>
                    <a:gd name="T1" fmla="*/ 71 h 130"/>
                    <a:gd name="T2" fmla="*/ 67 w 298"/>
                    <a:gd name="T3" fmla="*/ 0 h 130"/>
                    <a:gd name="T4" fmla="*/ 55 w 298"/>
                    <a:gd name="T5" fmla="*/ 29 h 130"/>
                    <a:gd name="T6" fmla="*/ 64 w 298"/>
                    <a:gd name="T7" fmla="*/ 38 h 130"/>
                    <a:gd name="T8" fmla="*/ 85 w 298"/>
                    <a:gd name="T9" fmla="*/ 26 h 130"/>
                    <a:gd name="T10" fmla="*/ 131 w 298"/>
                    <a:gd name="T11" fmla="*/ 44 h 130"/>
                    <a:gd name="T12" fmla="*/ 151 w 298"/>
                    <a:gd name="T13" fmla="*/ 29 h 130"/>
                    <a:gd name="T14" fmla="*/ 211 w 298"/>
                    <a:gd name="T15" fmla="*/ 21 h 130"/>
                    <a:gd name="T16" fmla="*/ 223 w 298"/>
                    <a:gd name="T17" fmla="*/ 39 h 130"/>
                    <a:gd name="T18" fmla="*/ 247 w 298"/>
                    <a:gd name="T19" fmla="*/ 35 h 130"/>
                    <a:gd name="T20" fmla="*/ 294 w 298"/>
                    <a:gd name="T21" fmla="*/ 54 h 130"/>
                    <a:gd name="T22" fmla="*/ 297 w 298"/>
                    <a:gd name="T23" fmla="*/ 68 h 130"/>
                    <a:gd name="T24" fmla="*/ 246 w 298"/>
                    <a:gd name="T25" fmla="*/ 80 h 130"/>
                    <a:gd name="T26" fmla="*/ 231 w 298"/>
                    <a:gd name="T27" fmla="*/ 71 h 130"/>
                    <a:gd name="T28" fmla="*/ 205 w 298"/>
                    <a:gd name="T29" fmla="*/ 74 h 130"/>
                    <a:gd name="T30" fmla="*/ 175 w 298"/>
                    <a:gd name="T31" fmla="*/ 92 h 130"/>
                    <a:gd name="T32" fmla="*/ 163 w 298"/>
                    <a:gd name="T33" fmla="*/ 93 h 130"/>
                    <a:gd name="T34" fmla="*/ 152 w 298"/>
                    <a:gd name="T35" fmla="*/ 80 h 130"/>
                    <a:gd name="T36" fmla="*/ 135 w 298"/>
                    <a:gd name="T37" fmla="*/ 128 h 130"/>
                    <a:gd name="T38" fmla="*/ 116 w 298"/>
                    <a:gd name="T39" fmla="*/ 129 h 130"/>
                    <a:gd name="T40" fmla="*/ 108 w 298"/>
                    <a:gd name="T41" fmla="*/ 110 h 130"/>
                    <a:gd name="T42" fmla="*/ 68 w 298"/>
                    <a:gd name="T43" fmla="*/ 101 h 130"/>
                    <a:gd name="T44" fmla="*/ 49 w 298"/>
                    <a:gd name="T45" fmla="*/ 87 h 130"/>
                    <a:gd name="T46" fmla="*/ 16 w 298"/>
                    <a:gd name="T47" fmla="*/ 92 h 130"/>
                    <a:gd name="T48" fmla="*/ 0 w 298"/>
                    <a:gd name="T49" fmla="*/ 71 h 13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298" h="130">
                      <a:moveTo>
                        <a:pt x="0" y="71"/>
                      </a:moveTo>
                      <a:lnTo>
                        <a:pt x="67" y="0"/>
                      </a:lnTo>
                      <a:lnTo>
                        <a:pt x="55" y="29"/>
                      </a:lnTo>
                      <a:lnTo>
                        <a:pt x="64" y="38"/>
                      </a:lnTo>
                      <a:lnTo>
                        <a:pt x="85" y="26"/>
                      </a:lnTo>
                      <a:lnTo>
                        <a:pt x="131" y="44"/>
                      </a:lnTo>
                      <a:lnTo>
                        <a:pt x="151" y="29"/>
                      </a:lnTo>
                      <a:lnTo>
                        <a:pt x="211" y="21"/>
                      </a:lnTo>
                      <a:lnTo>
                        <a:pt x="223" y="39"/>
                      </a:lnTo>
                      <a:lnTo>
                        <a:pt x="247" y="35"/>
                      </a:lnTo>
                      <a:lnTo>
                        <a:pt x="294" y="54"/>
                      </a:lnTo>
                      <a:lnTo>
                        <a:pt x="297" y="68"/>
                      </a:lnTo>
                      <a:lnTo>
                        <a:pt x="246" y="80"/>
                      </a:lnTo>
                      <a:lnTo>
                        <a:pt x="231" y="71"/>
                      </a:lnTo>
                      <a:lnTo>
                        <a:pt x="205" y="74"/>
                      </a:lnTo>
                      <a:lnTo>
                        <a:pt x="175" y="92"/>
                      </a:lnTo>
                      <a:lnTo>
                        <a:pt x="163" y="93"/>
                      </a:lnTo>
                      <a:lnTo>
                        <a:pt x="152" y="80"/>
                      </a:lnTo>
                      <a:lnTo>
                        <a:pt x="135" y="128"/>
                      </a:lnTo>
                      <a:lnTo>
                        <a:pt x="116" y="129"/>
                      </a:lnTo>
                      <a:lnTo>
                        <a:pt x="108" y="110"/>
                      </a:lnTo>
                      <a:lnTo>
                        <a:pt x="68" y="101"/>
                      </a:lnTo>
                      <a:lnTo>
                        <a:pt x="49" y="87"/>
                      </a:lnTo>
                      <a:lnTo>
                        <a:pt x="16" y="92"/>
                      </a:lnTo>
                      <a:lnTo>
                        <a:pt x="0" y="71"/>
                      </a:lnTo>
                    </a:path>
                  </a:pathLst>
                </a:custGeom>
                <a:solidFill>
                  <a:srgbClr val="A04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0" name="Freeform 31">
                  <a:extLst>
                    <a:ext uri="{FF2B5EF4-FFF2-40B4-BE49-F238E27FC236}">
                      <a16:creationId xmlns:a16="http://schemas.microsoft.com/office/drawing/2014/main" id="{461624E9-8BF1-4D5E-9053-9E3452FA04EE}"/>
                    </a:ext>
                  </a:extLst>
                </p:cNvPr>
                <p:cNvSpPr>
                  <a:spLocks/>
                </p:cNvSpPr>
                <p:nvPr/>
              </p:nvSpPr>
              <p:spPr bwMode="auto">
                <a:xfrm>
                  <a:off x="4462" y="2690"/>
                  <a:ext cx="215" cy="289"/>
                </a:xfrm>
                <a:custGeom>
                  <a:avLst/>
                  <a:gdLst>
                    <a:gd name="T0" fmla="*/ 54 w 215"/>
                    <a:gd name="T1" fmla="*/ 12 h 289"/>
                    <a:gd name="T2" fmla="*/ 62 w 215"/>
                    <a:gd name="T3" fmla="*/ 30 h 289"/>
                    <a:gd name="T4" fmla="*/ 47 w 215"/>
                    <a:gd name="T5" fmla="*/ 41 h 289"/>
                    <a:gd name="T6" fmla="*/ 46 w 215"/>
                    <a:gd name="T7" fmla="*/ 87 h 289"/>
                    <a:gd name="T8" fmla="*/ 38 w 215"/>
                    <a:gd name="T9" fmla="*/ 57 h 289"/>
                    <a:gd name="T10" fmla="*/ 7 w 215"/>
                    <a:gd name="T11" fmla="*/ 86 h 289"/>
                    <a:gd name="T12" fmla="*/ 0 w 215"/>
                    <a:gd name="T13" fmla="*/ 169 h 289"/>
                    <a:gd name="T14" fmla="*/ 20 w 215"/>
                    <a:gd name="T15" fmla="*/ 210 h 289"/>
                    <a:gd name="T16" fmla="*/ 22 w 215"/>
                    <a:gd name="T17" fmla="*/ 231 h 289"/>
                    <a:gd name="T18" fmla="*/ 23 w 215"/>
                    <a:gd name="T19" fmla="*/ 248 h 289"/>
                    <a:gd name="T20" fmla="*/ 22 w 215"/>
                    <a:gd name="T21" fmla="*/ 261 h 289"/>
                    <a:gd name="T22" fmla="*/ 18 w 215"/>
                    <a:gd name="T23" fmla="*/ 288 h 289"/>
                    <a:gd name="T24" fmla="*/ 102 w 215"/>
                    <a:gd name="T25" fmla="*/ 283 h 289"/>
                    <a:gd name="T26" fmla="*/ 213 w 215"/>
                    <a:gd name="T27" fmla="*/ 273 h 289"/>
                    <a:gd name="T28" fmla="*/ 193 w 215"/>
                    <a:gd name="T29" fmla="*/ 267 h 289"/>
                    <a:gd name="T30" fmla="*/ 182 w 215"/>
                    <a:gd name="T31" fmla="*/ 254 h 289"/>
                    <a:gd name="T32" fmla="*/ 199 w 215"/>
                    <a:gd name="T33" fmla="*/ 241 h 289"/>
                    <a:gd name="T34" fmla="*/ 199 w 215"/>
                    <a:gd name="T35" fmla="*/ 225 h 289"/>
                    <a:gd name="T36" fmla="*/ 191 w 215"/>
                    <a:gd name="T37" fmla="*/ 211 h 289"/>
                    <a:gd name="T38" fmla="*/ 199 w 215"/>
                    <a:gd name="T39" fmla="*/ 201 h 289"/>
                    <a:gd name="T40" fmla="*/ 214 w 215"/>
                    <a:gd name="T41" fmla="*/ 202 h 289"/>
                    <a:gd name="T42" fmla="*/ 211 w 215"/>
                    <a:gd name="T43" fmla="*/ 162 h 289"/>
                    <a:gd name="T44" fmla="*/ 207 w 215"/>
                    <a:gd name="T45" fmla="*/ 138 h 289"/>
                    <a:gd name="T46" fmla="*/ 198 w 215"/>
                    <a:gd name="T47" fmla="*/ 123 h 289"/>
                    <a:gd name="T48" fmla="*/ 189 w 215"/>
                    <a:gd name="T49" fmla="*/ 114 h 289"/>
                    <a:gd name="T50" fmla="*/ 175 w 215"/>
                    <a:gd name="T51" fmla="*/ 111 h 289"/>
                    <a:gd name="T52" fmla="*/ 162 w 215"/>
                    <a:gd name="T53" fmla="*/ 111 h 289"/>
                    <a:gd name="T54" fmla="*/ 148 w 215"/>
                    <a:gd name="T55" fmla="*/ 130 h 289"/>
                    <a:gd name="T56" fmla="*/ 139 w 215"/>
                    <a:gd name="T57" fmla="*/ 136 h 289"/>
                    <a:gd name="T58" fmla="*/ 133 w 215"/>
                    <a:gd name="T59" fmla="*/ 138 h 289"/>
                    <a:gd name="T60" fmla="*/ 126 w 215"/>
                    <a:gd name="T61" fmla="*/ 135 h 289"/>
                    <a:gd name="T62" fmla="*/ 124 w 215"/>
                    <a:gd name="T63" fmla="*/ 126 h 289"/>
                    <a:gd name="T64" fmla="*/ 126 w 215"/>
                    <a:gd name="T65" fmla="*/ 120 h 289"/>
                    <a:gd name="T66" fmla="*/ 132 w 215"/>
                    <a:gd name="T67" fmla="*/ 114 h 289"/>
                    <a:gd name="T68" fmla="*/ 138 w 215"/>
                    <a:gd name="T69" fmla="*/ 111 h 289"/>
                    <a:gd name="T70" fmla="*/ 144 w 215"/>
                    <a:gd name="T71" fmla="*/ 110 h 289"/>
                    <a:gd name="T72" fmla="*/ 144 w 215"/>
                    <a:gd name="T73" fmla="*/ 99 h 289"/>
                    <a:gd name="T74" fmla="*/ 160 w 215"/>
                    <a:gd name="T75" fmla="*/ 87 h 289"/>
                    <a:gd name="T76" fmla="*/ 144 w 215"/>
                    <a:gd name="T77" fmla="*/ 49 h 289"/>
                    <a:gd name="T78" fmla="*/ 144 w 215"/>
                    <a:gd name="T79" fmla="*/ 31 h 289"/>
                    <a:gd name="T80" fmla="*/ 117 w 215"/>
                    <a:gd name="T81" fmla="*/ 24 h 289"/>
                    <a:gd name="T82" fmla="*/ 78 w 215"/>
                    <a:gd name="T83" fmla="*/ 0 h 289"/>
                    <a:gd name="T84" fmla="*/ 54 w 215"/>
                    <a:gd name="T85" fmla="*/ 12 h 28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15" h="289">
                      <a:moveTo>
                        <a:pt x="54" y="12"/>
                      </a:moveTo>
                      <a:lnTo>
                        <a:pt x="62" y="30"/>
                      </a:lnTo>
                      <a:lnTo>
                        <a:pt x="47" y="41"/>
                      </a:lnTo>
                      <a:lnTo>
                        <a:pt x="46" y="87"/>
                      </a:lnTo>
                      <a:lnTo>
                        <a:pt x="38" y="57"/>
                      </a:lnTo>
                      <a:lnTo>
                        <a:pt x="7" y="86"/>
                      </a:lnTo>
                      <a:lnTo>
                        <a:pt x="0" y="169"/>
                      </a:lnTo>
                      <a:lnTo>
                        <a:pt x="20" y="210"/>
                      </a:lnTo>
                      <a:lnTo>
                        <a:pt x="22" y="231"/>
                      </a:lnTo>
                      <a:lnTo>
                        <a:pt x="23" y="248"/>
                      </a:lnTo>
                      <a:lnTo>
                        <a:pt x="22" y="261"/>
                      </a:lnTo>
                      <a:lnTo>
                        <a:pt x="18" y="288"/>
                      </a:lnTo>
                      <a:lnTo>
                        <a:pt x="102" y="283"/>
                      </a:lnTo>
                      <a:lnTo>
                        <a:pt x="213" y="273"/>
                      </a:lnTo>
                      <a:lnTo>
                        <a:pt x="193" y="267"/>
                      </a:lnTo>
                      <a:lnTo>
                        <a:pt x="182" y="254"/>
                      </a:lnTo>
                      <a:lnTo>
                        <a:pt x="199" y="241"/>
                      </a:lnTo>
                      <a:lnTo>
                        <a:pt x="199" y="225"/>
                      </a:lnTo>
                      <a:lnTo>
                        <a:pt x="191" y="211"/>
                      </a:lnTo>
                      <a:lnTo>
                        <a:pt x="199" y="201"/>
                      </a:lnTo>
                      <a:lnTo>
                        <a:pt x="214" y="202"/>
                      </a:lnTo>
                      <a:lnTo>
                        <a:pt x="211" y="162"/>
                      </a:lnTo>
                      <a:lnTo>
                        <a:pt x="207" y="138"/>
                      </a:lnTo>
                      <a:lnTo>
                        <a:pt x="198" y="123"/>
                      </a:lnTo>
                      <a:lnTo>
                        <a:pt x="189" y="114"/>
                      </a:lnTo>
                      <a:lnTo>
                        <a:pt x="175" y="111"/>
                      </a:lnTo>
                      <a:lnTo>
                        <a:pt x="162" y="111"/>
                      </a:lnTo>
                      <a:lnTo>
                        <a:pt x="148" y="130"/>
                      </a:lnTo>
                      <a:lnTo>
                        <a:pt x="139" y="136"/>
                      </a:lnTo>
                      <a:lnTo>
                        <a:pt x="133" y="138"/>
                      </a:lnTo>
                      <a:lnTo>
                        <a:pt x="126" y="135"/>
                      </a:lnTo>
                      <a:lnTo>
                        <a:pt x="124" y="126"/>
                      </a:lnTo>
                      <a:lnTo>
                        <a:pt x="126" y="120"/>
                      </a:lnTo>
                      <a:lnTo>
                        <a:pt x="132" y="114"/>
                      </a:lnTo>
                      <a:lnTo>
                        <a:pt x="138" y="111"/>
                      </a:lnTo>
                      <a:lnTo>
                        <a:pt x="144" y="110"/>
                      </a:lnTo>
                      <a:lnTo>
                        <a:pt x="144" y="99"/>
                      </a:lnTo>
                      <a:lnTo>
                        <a:pt x="160" y="87"/>
                      </a:lnTo>
                      <a:lnTo>
                        <a:pt x="144" y="49"/>
                      </a:lnTo>
                      <a:lnTo>
                        <a:pt x="144" y="31"/>
                      </a:lnTo>
                      <a:lnTo>
                        <a:pt x="117" y="24"/>
                      </a:lnTo>
                      <a:lnTo>
                        <a:pt x="78" y="0"/>
                      </a:lnTo>
                      <a:lnTo>
                        <a:pt x="54" y="12"/>
                      </a:lnTo>
                    </a:path>
                  </a:pathLst>
                </a:custGeom>
                <a:solidFill>
                  <a:srgbClr val="A04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1" name="Freeform 32">
                  <a:extLst>
                    <a:ext uri="{FF2B5EF4-FFF2-40B4-BE49-F238E27FC236}">
                      <a16:creationId xmlns:a16="http://schemas.microsoft.com/office/drawing/2014/main" id="{62404238-0DBC-4640-A0CF-F439D3B8A499}"/>
                    </a:ext>
                  </a:extLst>
                </p:cNvPr>
                <p:cNvSpPr>
                  <a:spLocks/>
                </p:cNvSpPr>
                <p:nvPr/>
              </p:nvSpPr>
              <p:spPr bwMode="auto">
                <a:xfrm>
                  <a:off x="4231" y="2947"/>
                  <a:ext cx="231" cy="381"/>
                </a:xfrm>
                <a:custGeom>
                  <a:avLst/>
                  <a:gdLst>
                    <a:gd name="T0" fmla="*/ 43 w 231"/>
                    <a:gd name="T1" fmla="*/ 20 h 381"/>
                    <a:gd name="T2" fmla="*/ 176 w 231"/>
                    <a:gd name="T3" fmla="*/ 0 h 381"/>
                    <a:gd name="T4" fmla="*/ 195 w 231"/>
                    <a:gd name="T5" fmla="*/ 45 h 381"/>
                    <a:gd name="T6" fmla="*/ 222 w 231"/>
                    <a:gd name="T7" fmla="*/ 241 h 381"/>
                    <a:gd name="T8" fmla="*/ 230 w 231"/>
                    <a:gd name="T9" fmla="*/ 267 h 381"/>
                    <a:gd name="T10" fmla="*/ 209 w 231"/>
                    <a:gd name="T11" fmla="*/ 319 h 381"/>
                    <a:gd name="T12" fmla="*/ 209 w 231"/>
                    <a:gd name="T13" fmla="*/ 355 h 381"/>
                    <a:gd name="T14" fmla="*/ 187 w 231"/>
                    <a:gd name="T15" fmla="*/ 351 h 381"/>
                    <a:gd name="T16" fmla="*/ 188 w 231"/>
                    <a:gd name="T17" fmla="*/ 380 h 381"/>
                    <a:gd name="T18" fmla="*/ 163 w 231"/>
                    <a:gd name="T19" fmla="*/ 369 h 381"/>
                    <a:gd name="T20" fmla="*/ 150 w 231"/>
                    <a:gd name="T21" fmla="*/ 373 h 381"/>
                    <a:gd name="T22" fmla="*/ 131 w 231"/>
                    <a:gd name="T23" fmla="*/ 370 h 381"/>
                    <a:gd name="T24" fmla="*/ 117 w 231"/>
                    <a:gd name="T25" fmla="*/ 324 h 381"/>
                    <a:gd name="T26" fmla="*/ 90 w 231"/>
                    <a:gd name="T27" fmla="*/ 310 h 381"/>
                    <a:gd name="T28" fmla="*/ 90 w 231"/>
                    <a:gd name="T29" fmla="*/ 261 h 381"/>
                    <a:gd name="T30" fmla="*/ 63 w 231"/>
                    <a:gd name="T31" fmla="*/ 267 h 381"/>
                    <a:gd name="T32" fmla="*/ 48 w 231"/>
                    <a:gd name="T33" fmla="*/ 231 h 381"/>
                    <a:gd name="T34" fmla="*/ 0 w 231"/>
                    <a:gd name="T35" fmla="*/ 189 h 381"/>
                    <a:gd name="T36" fmla="*/ 35 w 231"/>
                    <a:gd name="T37" fmla="*/ 123 h 381"/>
                    <a:gd name="T38" fmla="*/ 25 w 231"/>
                    <a:gd name="T39" fmla="*/ 92 h 381"/>
                    <a:gd name="T40" fmla="*/ 60 w 231"/>
                    <a:gd name="T41" fmla="*/ 86 h 381"/>
                    <a:gd name="T42" fmla="*/ 63 w 231"/>
                    <a:gd name="T43" fmla="*/ 43 h 381"/>
                    <a:gd name="T44" fmla="*/ 43 w 231"/>
                    <a:gd name="T45" fmla="*/ 20 h 38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31" h="381">
                      <a:moveTo>
                        <a:pt x="43" y="20"/>
                      </a:moveTo>
                      <a:lnTo>
                        <a:pt x="176" y="0"/>
                      </a:lnTo>
                      <a:lnTo>
                        <a:pt x="195" y="45"/>
                      </a:lnTo>
                      <a:lnTo>
                        <a:pt x="222" y="241"/>
                      </a:lnTo>
                      <a:lnTo>
                        <a:pt x="230" y="267"/>
                      </a:lnTo>
                      <a:lnTo>
                        <a:pt x="209" y="319"/>
                      </a:lnTo>
                      <a:lnTo>
                        <a:pt x="209" y="355"/>
                      </a:lnTo>
                      <a:lnTo>
                        <a:pt x="187" y="351"/>
                      </a:lnTo>
                      <a:lnTo>
                        <a:pt x="188" y="380"/>
                      </a:lnTo>
                      <a:lnTo>
                        <a:pt x="163" y="369"/>
                      </a:lnTo>
                      <a:lnTo>
                        <a:pt x="150" y="373"/>
                      </a:lnTo>
                      <a:lnTo>
                        <a:pt x="131" y="370"/>
                      </a:lnTo>
                      <a:lnTo>
                        <a:pt x="117" y="324"/>
                      </a:lnTo>
                      <a:lnTo>
                        <a:pt x="90" y="310"/>
                      </a:lnTo>
                      <a:lnTo>
                        <a:pt x="90" y="261"/>
                      </a:lnTo>
                      <a:lnTo>
                        <a:pt x="63" y="267"/>
                      </a:lnTo>
                      <a:lnTo>
                        <a:pt x="48" y="231"/>
                      </a:lnTo>
                      <a:lnTo>
                        <a:pt x="0" y="189"/>
                      </a:lnTo>
                      <a:lnTo>
                        <a:pt x="35" y="123"/>
                      </a:lnTo>
                      <a:lnTo>
                        <a:pt x="25" y="92"/>
                      </a:lnTo>
                      <a:lnTo>
                        <a:pt x="60" y="86"/>
                      </a:lnTo>
                      <a:lnTo>
                        <a:pt x="63" y="43"/>
                      </a:lnTo>
                      <a:lnTo>
                        <a:pt x="43" y="20"/>
                      </a:lnTo>
                    </a:path>
                  </a:pathLst>
                </a:custGeom>
                <a:solidFill>
                  <a:srgbClr val="80604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2" name="Freeform 33">
                  <a:extLst>
                    <a:ext uri="{FF2B5EF4-FFF2-40B4-BE49-F238E27FC236}">
                      <a16:creationId xmlns:a16="http://schemas.microsoft.com/office/drawing/2014/main" id="{3F8E0413-50F6-4754-AD57-170A61E037ED}"/>
                    </a:ext>
                  </a:extLst>
                </p:cNvPr>
                <p:cNvSpPr>
                  <a:spLocks/>
                </p:cNvSpPr>
                <p:nvPr/>
              </p:nvSpPr>
              <p:spPr bwMode="auto">
                <a:xfrm>
                  <a:off x="4025" y="3100"/>
                  <a:ext cx="369" cy="303"/>
                </a:xfrm>
                <a:custGeom>
                  <a:avLst/>
                  <a:gdLst>
                    <a:gd name="T0" fmla="*/ 0 w 369"/>
                    <a:gd name="T1" fmla="*/ 10 h 303"/>
                    <a:gd name="T2" fmla="*/ 161 w 369"/>
                    <a:gd name="T3" fmla="*/ 0 h 303"/>
                    <a:gd name="T4" fmla="*/ 195 w 369"/>
                    <a:gd name="T5" fmla="*/ 0 h 303"/>
                    <a:gd name="T6" fmla="*/ 221 w 369"/>
                    <a:gd name="T7" fmla="*/ 9 h 303"/>
                    <a:gd name="T8" fmla="*/ 207 w 369"/>
                    <a:gd name="T9" fmla="*/ 35 h 303"/>
                    <a:gd name="T10" fmla="*/ 254 w 369"/>
                    <a:gd name="T11" fmla="*/ 78 h 303"/>
                    <a:gd name="T12" fmla="*/ 269 w 369"/>
                    <a:gd name="T13" fmla="*/ 114 h 303"/>
                    <a:gd name="T14" fmla="*/ 297 w 369"/>
                    <a:gd name="T15" fmla="*/ 105 h 303"/>
                    <a:gd name="T16" fmla="*/ 296 w 369"/>
                    <a:gd name="T17" fmla="*/ 156 h 303"/>
                    <a:gd name="T18" fmla="*/ 324 w 369"/>
                    <a:gd name="T19" fmla="*/ 171 h 303"/>
                    <a:gd name="T20" fmla="*/ 337 w 369"/>
                    <a:gd name="T21" fmla="*/ 216 h 303"/>
                    <a:gd name="T22" fmla="*/ 357 w 369"/>
                    <a:gd name="T23" fmla="*/ 220 h 303"/>
                    <a:gd name="T24" fmla="*/ 368 w 369"/>
                    <a:gd name="T25" fmla="*/ 238 h 303"/>
                    <a:gd name="T26" fmla="*/ 343 w 369"/>
                    <a:gd name="T27" fmla="*/ 264 h 303"/>
                    <a:gd name="T28" fmla="*/ 335 w 369"/>
                    <a:gd name="T29" fmla="*/ 294 h 303"/>
                    <a:gd name="T30" fmla="*/ 300 w 369"/>
                    <a:gd name="T31" fmla="*/ 302 h 303"/>
                    <a:gd name="T32" fmla="*/ 309 w 369"/>
                    <a:gd name="T33" fmla="*/ 269 h 303"/>
                    <a:gd name="T34" fmla="*/ 171 w 369"/>
                    <a:gd name="T35" fmla="*/ 281 h 303"/>
                    <a:gd name="T36" fmla="*/ 72 w 369"/>
                    <a:gd name="T37" fmla="*/ 293 h 303"/>
                    <a:gd name="T38" fmla="*/ 66 w 369"/>
                    <a:gd name="T39" fmla="*/ 261 h 303"/>
                    <a:gd name="T40" fmla="*/ 59 w 369"/>
                    <a:gd name="T41" fmla="*/ 165 h 303"/>
                    <a:gd name="T42" fmla="*/ 58 w 369"/>
                    <a:gd name="T43" fmla="*/ 112 h 303"/>
                    <a:gd name="T44" fmla="*/ 25 w 369"/>
                    <a:gd name="T45" fmla="*/ 88 h 303"/>
                    <a:gd name="T46" fmla="*/ 37 w 369"/>
                    <a:gd name="T47" fmla="*/ 66 h 303"/>
                    <a:gd name="T48" fmla="*/ 21 w 369"/>
                    <a:gd name="T49" fmla="*/ 54 h 303"/>
                    <a:gd name="T50" fmla="*/ 0 w 369"/>
                    <a:gd name="T51" fmla="*/ 10 h 30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69" h="303">
                      <a:moveTo>
                        <a:pt x="0" y="10"/>
                      </a:moveTo>
                      <a:lnTo>
                        <a:pt x="161" y="0"/>
                      </a:lnTo>
                      <a:lnTo>
                        <a:pt x="195" y="0"/>
                      </a:lnTo>
                      <a:lnTo>
                        <a:pt x="221" y="9"/>
                      </a:lnTo>
                      <a:lnTo>
                        <a:pt x="207" y="35"/>
                      </a:lnTo>
                      <a:lnTo>
                        <a:pt x="254" y="78"/>
                      </a:lnTo>
                      <a:lnTo>
                        <a:pt x="269" y="114"/>
                      </a:lnTo>
                      <a:lnTo>
                        <a:pt x="297" y="105"/>
                      </a:lnTo>
                      <a:lnTo>
                        <a:pt x="296" y="156"/>
                      </a:lnTo>
                      <a:lnTo>
                        <a:pt x="324" y="171"/>
                      </a:lnTo>
                      <a:lnTo>
                        <a:pt x="337" y="216"/>
                      </a:lnTo>
                      <a:lnTo>
                        <a:pt x="357" y="220"/>
                      </a:lnTo>
                      <a:lnTo>
                        <a:pt x="368" y="238"/>
                      </a:lnTo>
                      <a:lnTo>
                        <a:pt x="343" y="264"/>
                      </a:lnTo>
                      <a:lnTo>
                        <a:pt x="335" y="294"/>
                      </a:lnTo>
                      <a:lnTo>
                        <a:pt x="300" y="302"/>
                      </a:lnTo>
                      <a:lnTo>
                        <a:pt x="309" y="269"/>
                      </a:lnTo>
                      <a:lnTo>
                        <a:pt x="171" y="281"/>
                      </a:lnTo>
                      <a:lnTo>
                        <a:pt x="72" y="293"/>
                      </a:lnTo>
                      <a:lnTo>
                        <a:pt x="66" y="261"/>
                      </a:lnTo>
                      <a:lnTo>
                        <a:pt x="59" y="165"/>
                      </a:lnTo>
                      <a:lnTo>
                        <a:pt x="58" y="112"/>
                      </a:lnTo>
                      <a:lnTo>
                        <a:pt x="25" y="88"/>
                      </a:lnTo>
                      <a:lnTo>
                        <a:pt x="37" y="66"/>
                      </a:lnTo>
                      <a:lnTo>
                        <a:pt x="21" y="54"/>
                      </a:lnTo>
                      <a:lnTo>
                        <a:pt x="0" y="10"/>
                      </a:lnTo>
                    </a:path>
                  </a:pathLst>
                </a:custGeom>
                <a:solidFill>
                  <a:srgbClr val="00FF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3" name="Freeform 34">
                  <a:extLst>
                    <a:ext uri="{FF2B5EF4-FFF2-40B4-BE49-F238E27FC236}">
                      <a16:creationId xmlns:a16="http://schemas.microsoft.com/office/drawing/2014/main" id="{862874DD-7095-4A7B-9371-D7FF7A159404}"/>
                    </a:ext>
                  </a:extLst>
                </p:cNvPr>
                <p:cNvSpPr>
                  <a:spLocks/>
                </p:cNvSpPr>
                <p:nvPr/>
              </p:nvSpPr>
              <p:spPr bwMode="auto">
                <a:xfrm>
                  <a:off x="4426" y="2972"/>
                  <a:ext cx="181" cy="297"/>
                </a:xfrm>
                <a:custGeom>
                  <a:avLst/>
                  <a:gdLst>
                    <a:gd name="T0" fmla="*/ 0 w 181"/>
                    <a:gd name="T1" fmla="*/ 21 h 297"/>
                    <a:gd name="T2" fmla="*/ 21 w 181"/>
                    <a:gd name="T3" fmla="*/ 32 h 297"/>
                    <a:gd name="T4" fmla="*/ 41 w 181"/>
                    <a:gd name="T5" fmla="*/ 30 h 297"/>
                    <a:gd name="T6" fmla="*/ 48 w 181"/>
                    <a:gd name="T7" fmla="*/ 24 h 297"/>
                    <a:gd name="T8" fmla="*/ 53 w 181"/>
                    <a:gd name="T9" fmla="*/ 6 h 297"/>
                    <a:gd name="T10" fmla="*/ 140 w 181"/>
                    <a:gd name="T11" fmla="*/ 0 h 297"/>
                    <a:gd name="T12" fmla="*/ 180 w 181"/>
                    <a:gd name="T13" fmla="*/ 209 h 297"/>
                    <a:gd name="T14" fmla="*/ 177 w 181"/>
                    <a:gd name="T15" fmla="*/ 207 h 297"/>
                    <a:gd name="T16" fmla="*/ 147 w 181"/>
                    <a:gd name="T17" fmla="*/ 219 h 297"/>
                    <a:gd name="T18" fmla="*/ 126 w 181"/>
                    <a:gd name="T19" fmla="*/ 275 h 297"/>
                    <a:gd name="T20" fmla="*/ 95 w 181"/>
                    <a:gd name="T21" fmla="*/ 267 h 297"/>
                    <a:gd name="T22" fmla="*/ 59 w 181"/>
                    <a:gd name="T23" fmla="*/ 288 h 297"/>
                    <a:gd name="T24" fmla="*/ 12 w 181"/>
                    <a:gd name="T25" fmla="*/ 296 h 297"/>
                    <a:gd name="T26" fmla="*/ 33 w 181"/>
                    <a:gd name="T27" fmla="*/ 241 h 297"/>
                    <a:gd name="T28" fmla="*/ 24 w 181"/>
                    <a:gd name="T29" fmla="*/ 210 h 297"/>
                    <a:gd name="T30" fmla="*/ 0 w 181"/>
                    <a:gd name="T31" fmla="*/ 21 h 29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1" h="297">
                      <a:moveTo>
                        <a:pt x="0" y="21"/>
                      </a:moveTo>
                      <a:lnTo>
                        <a:pt x="21" y="32"/>
                      </a:lnTo>
                      <a:lnTo>
                        <a:pt x="41" y="30"/>
                      </a:lnTo>
                      <a:lnTo>
                        <a:pt x="48" y="24"/>
                      </a:lnTo>
                      <a:lnTo>
                        <a:pt x="53" y="6"/>
                      </a:lnTo>
                      <a:lnTo>
                        <a:pt x="140" y="0"/>
                      </a:lnTo>
                      <a:lnTo>
                        <a:pt x="180" y="209"/>
                      </a:lnTo>
                      <a:lnTo>
                        <a:pt x="177" y="207"/>
                      </a:lnTo>
                      <a:lnTo>
                        <a:pt x="147" y="219"/>
                      </a:lnTo>
                      <a:lnTo>
                        <a:pt x="126" y="275"/>
                      </a:lnTo>
                      <a:lnTo>
                        <a:pt x="95" y="267"/>
                      </a:lnTo>
                      <a:lnTo>
                        <a:pt x="59" y="288"/>
                      </a:lnTo>
                      <a:lnTo>
                        <a:pt x="12" y="296"/>
                      </a:lnTo>
                      <a:lnTo>
                        <a:pt x="33" y="241"/>
                      </a:lnTo>
                      <a:lnTo>
                        <a:pt x="24" y="210"/>
                      </a:lnTo>
                      <a:lnTo>
                        <a:pt x="0" y="21"/>
                      </a:lnTo>
                    </a:path>
                  </a:pathLst>
                </a:custGeom>
                <a:solidFill>
                  <a:srgbClr val="008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4" name="Freeform 35">
                  <a:extLst>
                    <a:ext uri="{FF2B5EF4-FFF2-40B4-BE49-F238E27FC236}">
                      <a16:creationId xmlns:a16="http://schemas.microsoft.com/office/drawing/2014/main" id="{51B1629B-672C-433E-8D3F-F55C708048C0}"/>
                    </a:ext>
                  </a:extLst>
                </p:cNvPr>
                <p:cNvSpPr>
                  <a:spLocks/>
                </p:cNvSpPr>
                <p:nvPr/>
              </p:nvSpPr>
              <p:spPr bwMode="auto">
                <a:xfrm>
                  <a:off x="4566" y="2914"/>
                  <a:ext cx="232" cy="266"/>
                </a:xfrm>
                <a:custGeom>
                  <a:avLst/>
                  <a:gdLst>
                    <a:gd name="T0" fmla="*/ 0 w 232"/>
                    <a:gd name="T1" fmla="*/ 58 h 266"/>
                    <a:gd name="T2" fmla="*/ 104 w 232"/>
                    <a:gd name="T3" fmla="*/ 48 h 266"/>
                    <a:gd name="T4" fmla="*/ 126 w 232"/>
                    <a:gd name="T5" fmla="*/ 52 h 266"/>
                    <a:gd name="T6" fmla="*/ 175 w 232"/>
                    <a:gd name="T7" fmla="*/ 31 h 266"/>
                    <a:gd name="T8" fmla="*/ 186 w 232"/>
                    <a:gd name="T9" fmla="*/ 10 h 266"/>
                    <a:gd name="T10" fmla="*/ 215 w 232"/>
                    <a:gd name="T11" fmla="*/ 0 h 266"/>
                    <a:gd name="T12" fmla="*/ 231 w 232"/>
                    <a:gd name="T13" fmla="*/ 99 h 266"/>
                    <a:gd name="T14" fmla="*/ 219 w 232"/>
                    <a:gd name="T15" fmla="*/ 110 h 266"/>
                    <a:gd name="T16" fmla="*/ 222 w 232"/>
                    <a:gd name="T17" fmla="*/ 180 h 266"/>
                    <a:gd name="T18" fmla="*/ 199 w 232"/>
                    <a:gd name="T19" fmla="*/ 186 h 266"/>
                    <a:gd name="T20" fmla="*/ 186 w 232"/>
                    <a:gd name="T21" fmla="*/ 225 h 266"/>
                    <a:gd name="T22" fmla="*/ 168 w 232"/>
                    <a:gd name="T23" fmla="*/ 220 h 266"/>
                    <a:gd name="T24" fmla="*/ 162 w 232"/>
                    <a:gd name="T25" fmla="*/ 265 h 266"/>
                    <a:gd name="T26" fmla="*/ 136 w 232"/>
                    <a:gd name="T27" fmla="*/ 246 h 266"/>
                    <a:gd name="T28" fmla="*/ 85 w 232"/>
                    <a:gd name="T29" fmla="*/ 258 h 266"/>
                    <a:gd name="T30" fmla="*/ 63 w 232"/>
                    <a:gd name="T31" fmla="*/ 241 h 266"/>
                    <a:gd name="T32" fmla="*/ 34 w 232"/>
                    <a:gd name="T33" fmla="*/ 240 h 266"/>
                    <a:gd name="T34" fmla="*/ 19 w 232"/>
                    <a:gd name="T35" fmla="*/ 165 h 266"/>
                    <a:gd name="T36" fmla="*/ 0 w 232"/>
                    <a:gd name="T37" fmla="*/ 58 h 26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232" h="266">
                      <a:moveTo>
                        <a:pt x="0" y="58"/>
                      </a:moveTo>
                      <a:lnTo>
                        <a:pt x="104" y="48"/>
                      </a:lnTo>
                      <a:lnTo>
                        <a:pt x="126" y="52"/>
                      </a:lnTo>
                      <a:lnTo>
                        <a:pt x="175" y="31"/>
                      </a:lnTo>
                      <a:lnTo>
                        <a:pt x="186" y="10"/>
                      </a:lnTo>
                      <a:lnTo>
                        <a:pt x="215" y="0"/>
                      </a:lnTo>
                      <a:lnTo>
                        <a:pt x="231" y="99"/>
                      </a:lnTo>
                      <a:lnTo>
                        <a:pt x="219" y="110"/>
                      </a:lnTo>
                      <a:lnTo>
                        <a:pt x="222" y="180"/>
                      </a:lnTo>
                      <a:lnTo>
                        <a:pt x="199" y="186"/>
                      </a:lnTo>
                      <a:lnTo>
                        <a:pt x="186" y="225"/>
                      </a:lnTo>
                      <a:lnTo>
                        <a:pt x="168" y="220"/>
                      </a:lnTo>
                      <a:lnTo>
                        <a:pt x="162" y="265"/>
                      </a:lnTo>
                      <a:lnTo>
                        <a:pt x="136" y="246"/>
                      </a:lnTo>
                      <a:lnTo>
                        <a:pt x="85" y="258"/>
                      </a:lnTo>
                      <a:lnTo>
                        <a:pt x="63" y="241"/>
                      </a:lnTo>
                      <a:lnTo>
                        <a:pt x="34" y="240"/>
                      </a:lnTo>
                      <a:lnTo>
                        <a:pt x="19" y="165"/>
                      </a:lnTo>
                      <a:lnTo>
                        <a:pt x="0" y="58"/>
                      </a:lnTo>
                    </a:path>
                  </a:pathLst>
                </a:custGeom>
                <a:solidFill>
                  <a:srgbClr val="FFA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5" name="Freeform 36">
                  <a:extLst>
                    <a:ext uri="{FF2B5EF4-FFF2-40B4-BE49-F238E27FC236}">
                      <a16:creationId xmlns:a16="http://schemas.microsoft.com/office/drawing/2014/main" id="{C3D2CE9A-1E94-4DC1-A4F5-3D9C3964A69C}"/>
                    </a:ext>
                  </a:extLst>
                </p:cNvPr>
                <p:cNvSpPr>
                  <a:spLocks/>
                </p:cNvSpPr>
                <p:nvPr/>
              </p:nvSpPr>
              <p:spPr bwMode="auto">
                <a:xfrm>
                  <a:off x="4362" y="3153"/>
                  <a:ext cx="406" cy="226"/>
                </a:xfrm>
                <a:custGeom>
                  <a:avLst/>
                  <a:gdLst>
                    <a:gd name="T0" fmla="*/ 0 w 406"/>
                    <a:gd name="T1" fmla="*/ 225 h 226"/>
                    <a:gd name="T2" fmla="*/ 97 w 406"/>
                    <a:gd name="T3" fmla="*/ 211 h 226"/>
                    <a:gd name="T4" fmla="*/ 97 w 406"/>
                    <a:gd name="T5" fmla="*/ 201 h 226"/>
                    <a:gd name="T6" fmla="*/ 336 w 406"/>
                    <a:gd name="T7" fmla="*/ 169 h 226"/>
                    <a:gd name="T8" fmla="*/ 340 w 406"/>
                    <a:gd name="T9" fmla="*/ 152 h 226"/>
                    <a:gd name="T10" fmla="*/ 375 w 406"/>
                    <a:gd name="T11" fmla="*/ 139 h 226"/>
                    <a:gd name="T12" fmla="*/ 379 w 406"/>
                    <a:gd name="T13" fmla="*/ 121 h 226"/>
                    <a:gd name="T14" fmla="*/ 394 w 406"/>
                    <a:gd name="T15" fmla="*/ 115 h 226"/>
                    <a:gd name="T16" fmla="*/ 405 w 406"/>
                    <a:gd name="T17" fmla="*/ 88 h 226"/>
                    <a:gd name="T18" fmla="*/ 372 w 406"/>
                    <a:gd name="T19" fmla="*/ 61 h 226"/>
                    <a:gd name="T20" fmla="*/ 366 w 406"/>
                    <a:gd name="T21" fmla="*/ 25 h 226"/>
                    <a:gd name="T22" fmla="*/ 340 w 406"/>
                    <a:gd name="T23" fmla="*/ 7 h 226"/>
                    <a:gd name="T24" fmla="*/ 287 w 406"/>
                    <a:gd name="T25" fmla="*/ 17 h 226"/>
                    <a:gd name="T26" fmla="*/ 262 w 406"/>
                    <a:gd name="T27" fmla="*/ 1 h 226"/>
                    <a:gd name="T28" fmla="*/ 238 w 406"/>
                    <a:gd name="T29" fmla="*/ 0 h 226"/>
                    <a:gd name="T30" fmla="*/ 243 w 406"/>
                    <a:gd name="T31" fmla="*/ 25 h 226"/>
                    <a:gd name="T32" fmla="*/ 210 w 406"/>
                    <a:gd name="T33" fmla="*/ 38 h 226"/>
                    <a:gd name="T34" fmla="*/ 188 w 406"/>
                    <a:gd name="T35" fmla="*/ 94 h 226"/>
                    <a:gd name="T36" fmla="*/ 158 w 406"/>
                    <a:gd name="T37" fmla="*/ 85 h 226"/>
                    <a:gd name="T38" fmla="*/ 122 w 406"/>
                    <a:gd name="T39" fmla="*/ 106 h 226"/>
                    <a:gd name="T40" fmla="*/ 76 w 406"/>
                    <a:gd name="T41" fmla="*/ 114 h 226"/>
                    <a:gd name="T42" fmla="*/ 76 w 406"/>
                    <a:gd name="T43" fmla="*/ 146 h 226"/>
                    <a:gd name="T44" fmla="*/ 55 w 406"/>
                    <a:gd name="T45" fmla="*/ 145 h 226"/>
                    <a:gd name="T46" fmla="*/ 56 w 406"/>
                    <a:gd name="T47" fmla="*/ 172 h 226"/>
                    <a:gd name="T48" fmla="*/ 32 w 406"/>
                    <a:gd name="T49" fmla="*/ 162 h 226"/>
                    <a:gd name="T50" fmla="*/ 18 w 406"/>
                    <a:gd name="T51" fmla="*/ 167 h 226"/>
                    <a:gd name="T52" fmla="*/ 30 w 406"/>
                    <a:gd name="T53" fmla="*/ 185 h 226"/>
                    <a:gd name="T54" fmla="*/ 5 w 406"/>
                    <a:gd name="T55" fmla="*/ 210 h 226"/>
                    <a:gd name="T56" fmla="*/ 0 w 406"/>
                    <a:gd name="T57" fmla="*/ 225 h 22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6" h="226">
                      <a:moveTo>
                        <a:pt x="0" y="225"/>
                      </a:moveTo>
                      <a:lnTo>
                        <a:pt x="97" y="211"/>
                      </a:lnTo>
                      <a:lnTo>
                        <a:pt x="97" y="201"/>
                      </a:lnTo>
                      <a:lnTo>
                        <a:pt x="336" y="169"/>
                      </a:lnTo>
                      <a:lnTo>
                        <a:pt x="340" y="152"/>
                      </a:lnTo>
                      <a:lnTo>
                        <a:pt x="375" y="139"/>
                      </a:lnTo>
                      <a:lnTo>
                        <a:pt x="379" y="121"/>
                      </a:lnTo>
                      <a:lnTo>
                        <a:pt x="394" y="115"/>
                      </a:lnTo>
                      <a:lnTo>
                        <a:pt x="405" y="88"/>
                      </a:lnTo>
                      <a:lnTo>
                        <a:pt x="372" y="61"/>
                      </a:lnTo>
                      <a:lnTo>
                        <a:pt x="366" y="25"/>
                      </a:lnTo>
                      <a:lnTo>
                        <a:pt x="340" y="7"/>
                      </a:lnTo>
                      <a:lnTo>
                        <a:pt x="287" y="17"/>
                      </a:lnTo>
                      <a:lnTo>
                        <a:pt x="262" y="1"/>
                      </a:lnTo>
                      <a:lnTo>
                        <a:pt x="238" y="0"/>
                      </a:lnTo>
                      <a:lnTo>
                        <a:pt x="243" y="25"/>
                      </a:lnTo>
                      <a:lnTo>
                        <a:pt x="210" y="38"/>
                      </a:lnTo>
                      <a:lnTo>
                        <a:pt x="188" y="94"/>
                      </a:lnTo>
                      <a:lnTo>
                        <a:pt x="158" y="85"/>
                      </a:lnTo>
                      <a:lnTo>
                        <a:pt x="122" y="106"/>
                      </a:lnTo>
                      <a:lnTo>
                        <a:pt x="76" y="114"/>
                      </a:lnTo>
                      <a:lnTo>
                        <a:pt x="76" y="146"/>
                      </a:lnTo>
                      <a:lnTo>
                        <a:pt x="55" y="145"/>
                      </a:lnTo>
                      <a:lnTo>
                        <a:pt x="56" y="172"/>
                      </a:lnTo>
                      <a:lnTo>
                        <a:pt x="32" y="162"/>
                      </a:lnTo>
                      <a:lnTo>
                        <a:pt x="18" y="167"/>
                      </a:lnTo>
                      <a:lnTo>
                        <a:pt x="30" y="185"/>
                      </a:lnTo>
                      <a:lnTo>
                        <a:pt x="5" y="210"/>
                      </a:lnTo>
                      <a:lnTo>
                        <a:pt x="0" y="225"/>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6" name="Freeform 37">
                  <a:extLst>
                    <a:ext uri="{FF2B5EF4-FFF2-40B4-BE49-F238E27FC236}">
                      <a16:creationId xmlns:a16="http://schemas.microsoft.com/office/drawing/2014/main" id="{D470C857-111A-40C7-92BB-64AF2CBEDD09}"/>
                    </a:ext>
                  </a:extLst>
                </p:cNvPr>
                <p:cNvSpPr>
                  <a:spLocks/>
                </p:cNvSpPr>
                <p:nvPr/>
              </p:nvSpPr>
              <p:spPr bwMode="auto">
                <a:xfrm>
                  <a:off x="4335" y="3299"/>
                  <a:ext cx="468" cy="171"/>
                </a:xfrm>
                <a:custGeom>
                  <a:avLst/>
                  <a:gdLst>
                    <a:gd name="T0" fmla="*/ 28 w 468"/>
                    <a:gd name="T1" fmla="*/ 77 h 171"/>
                    <a:gd name="T2" fmla="*/ 28 w 468"/>
                    <a:gd name="T3" fmla="*/ 80 h 171"/>
                    <a:gd name="T4" fmla="*/ 20 w 468"/>
                    <a:gd name="T5" fmla="*/ 96 h 171"/>
                    <a:gd name="T6" fmla="*/ 29 w 468"/>
                    <a:gd name="T7" fmla="*/ 118 h 171"/>
                    <a:gd name="T8" fmla="*/ 0 w 468"/>
                    <a:gd name="T9" fmla="*/ 137 h 171"/>
                    <a:gd name="T10" fmla="*/ 6 w 468"/>
                    <a:gd name="T11" fmla="*/ 170 h 171"/>
                    <a:gd name="T12" fmla="*/ 127 w 468"/>
                    <a:gd name="T13" fmla="*/ 160 h 171"/>
                    <a:gd name="T14" fmla="*/ 273 w 468"/>
                    <a:gd name="T15" fmla="*/ 143 h 171"/>
                    <a:gd name="T16" fmla="*/ 346 w 468"/>
                    <a:gd name="T17" fmla="*/ 130 h 171"/>
                    <a:gd name="T18" fmla="*/ 361 w 468"/>
                    <a:gd name="T19" fmla="*/ 86 h 171"/>
                    <a:gd name="T20" fmla="*/ 387 w 468"/>
                    <a:gd name="T21" fmla="*/ 84 h 171"/>
                    <a:gd name="T22" fmla="*/ 467 w 468"/>
                    <a:gd name="T23" fmla="*/ 0 h 171"/>
                    <a:gd name="T24" fmla="*/ 363 w 468"/>
                    <a:gd name="T25" fmla="*/ 21 h 171"/>
                    <a:gd name="T26" fmla="*/ 121 w 468"/>
                    <a:gd name="T27" fmla="*/ 55 h 171"/>
                    <a:gd name="T28" fmla="*/ 123 w 468"/>
                    <a:gd name="T29" fmla="*/ 65 h 171"/>
                    <a:gd name="T30" fmla="*/ 28 w 468"/>
                    <a:gd name="T31" fmla="*/ 77 h 1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68" h="171">
                      <a:moveTo>
                        <a:pt x="28" y="77"/>
                      </a:moveTo>
                      <a:lnTo>
                        <a:pt x="28" y="80"/>
                      </a:lnTo>
                      <a:lnTo>
                        <a:pt x="20" y="96"/>
                      </a:lnTo>
                      <a:lnTo>
                        <a:pt x="29" y="118"/>
                      </a:lnTo>
                      <a:lnTo>
                        <a:pt x="0" y="137"/>
                      </a:lnTo>
                      <a:lnTo>
                        <a:pt x="6" y="170"/>
                      </a:lnTo>
                      <a:lnTo>
                        <a:pt x="127" y="160"/>
                      </a:lnTo>
                      <a:lnTo>
                        <a:pt x="273" y="143"/>
                      </a:lnTo>
                      <a:lnTo>
                        <a:pt x="346" y="130"/>
                      </a:lnTo>
                      <a:lnTo>
                        <a:pt x="361" y="86"/>
                      </a:lnTo>
                      <a:lnTo>
                        <a:pt x="387" y="84"/>
                      </a:lnTo>
                      <a:lnTo>
                        <a:pt x="467" y="0"/>
                      </a:lnTo>
                      <a:lnTo>
                        <a:pt x="363" y="21"/>
                      </a:lnTo>
                      <a:lnTo>
                        <a:pt x="121" y="55"/>
                      </a:lnTo>
                      <a:lnTo>
                        <a:pt x="123" y="65"/>
                      </a:lnTo>
                      <a:lnTo>
                        <a:pt x="28" y="77"/>
                      </a:lnTo>
                    </a:path>
                  </a:pathLst>
                </a:custGeom>
                <a:solidFill>
                  <a:srgbClr val="E0A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7" name="Freeform 38">
                  <a:extLst>
                    <a:ext uri="{FF2B5EF4-FFF2-40B4-BE49-F238E27FC236}">
                      <a16:creationId xmlns:a16="http://schemas.microsoft.com/office/drawing/2014/main" id="{32E0646E-E126-4DA5-8F0F-E26632F86EE8}"/>
                    </a:ext>
                  </a:extLst>
                </p:cNvPr>
                <p:cNvSpPr>
                  <a:spLocks/>
                </p:cNvSpPr>
                <p:nvPr/>
              </p:nvSpPr>
              <p:spPr bwMode="auto">
                <a:xfrm>
                  <a:off x="4289" y="3456"/>
                  <a:ext cx="191" cy="335"/>
                </a:xfrm>
                <a:custGeom>
                  <a:avLst/>
                  <a:gdLst>
                    <a:gd name="T0" fmla="*/ 54 w 191"/>
                    <a:gd name="T1" fmla="*/ 11 h 335"/>
                    <a:gd name="T2" fmla="*/ 25 w 191"/>
                    <a:gd name="T3" fmla="*/ 68 h 335"/>
                    <a:gd name="T4" fmla="*/ 0 w 191"/>
                    <a:gd name="T5" fmla="*/ 105 h 335"/>
                    <a:gd name="T6" fmla="*/ 8 w 191"/>
                    <a:gd name="T7" fmla="*/ 149 h 335"/>
                    <a:gd name="T8" fmla="*/ 38 w 191"/>
                    <a:gd name="T9" fmla="*/ 209 h 335"/>
                    <a:gd name="T10" fmla="*/ 15 w 191"/>
                    <a:gd name="T11" fmla="*/ 269 h 335"/>
                    <a:gd name="T12" fmla="*/ 5 w 191"/>
                    <a:gd name="T13" fmla="*/ 301 h 335"/>
                    <a:gd name="T14" fmla="*/ 117 w 191"/>
                    <a:gd name="T15" fmla="*/ 288 h 335"/>
                    <a:gd name="T16" fmla="*/ 122 w 191"/>
                    <a:gd name="T17" fmla="*/ 329 h 335"/>
                    <a:gd name="T18" fmla="*/ 143 w 191"/>
                    <a:gd name="T19" fmla="*/ 334 h 335"/>
                    <a:gd name="T20" fmla="*/ 149 w 191"/>
                    <a:gd name="T21" fmla="*/ 313 h 335"/>
                    <a:gd name="T22" fmla="*/ 190 w 191"/>
                    <a:gd name="T23" fmla="*/ 307 h 335"/>
                    <a:gd name="T24" fmla="*/ 181 w 191"/>
                    <a:gd name="T25" fmla="*/ 240 h 335"/>
                    <a:gd name="T26" fmla="*/ 179 w 191"/>
                    <a:gd name="T27" fmla="*/ 0 h 335"/>
                    <a:gd name="T28" fmla="*/ 54 w 191"/>
                    <a:gd name="T29" fmla="*/ 11 h 33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91" h="335">
                      <a:moveTo>
                        <a:pt x="54" y="11"/>
                      </a:moveTo>
                      <a:lnTo>
                        <a:pt x="25" y="68"/>
                      </a:lnTo>
                      <a:lnTo>
                        <a:pt x="0" y="105"/>
                      </a:lnTo>
                      <a:lnTo>
                        <a:pt x="8" y="149"/>
                      </a:lnTo>
                      <a:lnTo>
                        <a:pt x="38" y="209"/>
                      </a:lnTo>
                      <a:lnTo>
                        <a:pt x="15" y="269"/>
                      </a:lnTo>
                      <a:lnTo>
                        <a:pt x="5" y="301"/>
                      </a:lnTo>
                      <a:lnTo>
                        <a:pt x="117" y="288"/>
                      </a:lnTo>
                      <a:lnTo>
                        <a:pt x="122" y="329"/>
                      </a:lnTo>
                      <a:lnTo>
                        <a:pt x="143" y="334"/>
                      </a:lnTo>
                      <a:lnTo>
                        <a:pt x="149" y="313"/>
                      </a:lnTo>
                      <a:lnTo>
                        <a:pt x="190" y="307"/>
                      </a:lnTo>
                      <a:lnTo>
                        <a:pt x="181" y="240"/>
                      </a:lnTo>
                      <a:lnTo>
                        <a:pt x="179" y="0"/>
                      </a:lnTo>
                      <a:lnTo>
                        <a:pt x="54" y="11"/>
                      </a:lnTo>
                    </a:path>
                  </a:pathLst>
                </a:custGeom>
                <a:solidFill>
                  <a:srgbClr val="FF60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8" name="Freeform 39">
                  <a:extLst>
                    <a:ext uri="{FF2B5EF4-FFF2-40B4-BE49-F238E27FC236}">
                      <a16:creationId xmlns:a16="http://schemas.microsoft.com/office/drawing/2014/main" id="{34C0BC4E-593B-4CB8-A558-3846FD6CB195}"/>
                    </a:ext>
                  </a:extLst>
                </p:cNvPr>
                <p:cNvSpPr>
                  <a:spLocks/>
                </p:cNvSpPr>
                <p:nvPr/>
              </p:nvSpPr>
              <p:spPr bwMode="auto">
                <a:xfrm>
                  <a:off x="4467" y="3440"/>
                  <a:ext cx="218" cy="338"/>
                </a:xfrm>
                <a:custGeom>
                  <a:avLst/>
                  <a:gdLst>
                    <a:gd name="T0" fmla="*/ 0 w 218"/>
                    <a:gd name="T1" fmla="*/ 17 h 338"/>
                    <a:gd name="T2" fmla="*/ 141 w 218"/>
                    <a:gd name="T3" fmla="*/ 0 h 338"/>
                    <a:gd name="T4" fmla="*/ 186 w 218"/>
                    <a:gd name="T5" fmla="*/ 156 h 338"/>
                    <a:gd name="T6" fmla="*/ 217 w 218"/>
                    <a:gd name="T7" fmla="*/ 181 h 338"/>
                    <a:gd name="T8" fmla="*/ 192 w 218"/>
                    <a:gd name="T9" fmla="*/ 227 h 338"/>
                    <a:gd name="T10" fmla="*/ 216 w 218"/>
                    <a:gd name="T11" fmla="*/ 270 h 338"/>
                    <a:gd name="T12" fmla="*/ 72 w 218"/>
                    <a:gd name="T13" fmla="*/ 286 h 338"/>
                    <a:gd name="T14" fmla="*/ 78 w 218"/>
                    <a:gd name="T15" fmla="*/ 324 h 338"/>
                    <a:gd name="T16" fmla="*/ 57 w 218"/>
                    <a:gd name="T17" fmla="*/ 337 h 338"/>
                    <a:gd name="T18" fmla="*/ 40 w 218"/>
                    <a:gd name="T19" fmla="*/ 289 h 338"/>
                    <a:gd name="T20" fmla="*/ 30 w 218"/>
                    <a:gd name="T21" fmla="*/ 328 h 338"/>
                    <a:gd name="T22" fmla="*/ 12 w 218"/>
                    <a:gd name="T23" fmla="*/ 324 h 338"/>
                    <a:gd name="T24" fmla="*/ 6 w 218"/>
                    <a:gd name="T25" fmla="*/ 285 h 338"/>
                    <a:gd name="T26" fmla="*/ 1 w 218"/>
                    <a:gd name="T27" fmla="*/ 252 h 338"/>
                    <a:gd name="T28" fmla="*/ 0 w 218"/>
                    <a:gd name="T29" fmla="*/ 17 h 33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218" h="338">
                      <a:moveTo>
                        <a:pt x="0" y="17"/>
                      </a:moveTo>
                      <a:lnTo>
                        <a:pt x="141" y="0"/>
                      </a:lnTo>
                      <a:lnTo>
                        <a:pt x="186" y="156"/>
                      </a:lnTo>
                      <a:lnTo>
                        <a:pt x="217" y="181"/>
                      </a:lnTo>
                      <a:lnTo>
                        <a:pt x="192" y="227"/>
                      </a:lnTo>
                      <a:lnTo>
                        <a:pt x="216" y="270"/>
                      </a:lnTo>
                      <a:lnTo>
                        <a:pt x="72" y="286"/>
                      </a:lnTo>
                      <a:lnTo>
                        <a:pt x="78" y="324"/>
                      </a:lnTo>
                      <a:lnTo>
                        <a:pt x="57" y="337"/>
                      </a:lnTo>
                      <a:lnTo>
                        <a:pt x="40" y="289"/>
                      </a:lnTo>
                      <a:lnTo>
                        <a:pt x="30" y="328"/>
                      </a:lnTo>
                      <a:lnTo>
                        <a:pt x="12" y="324"/>
                      </a:lnTo>
                      <a:lnTo>
                        <a:pt x="6" y="285"/>
                      </a:lnTo>
                      <a:lnTo>
                        <a:pt x="1" y="252"/>
                      </a:lnTo>
                      <a:lnTo>
                        <a:pt x="0" y="17"/>
                      </a:lnTo>
                    </a:path>
                  </a:pathLst>
                </a:custGeom>
                <a:solidFill>
                  <a:srgbClr val="8000E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29" name="Freeform 40">
                  <a:extLst>
                    <a:ext uri="{FF2B5EF4-FFF2-40B4-BE49-F238E27FC236}">
                      <a16:creationId xmlns:a16="http://schemas.microsoft.com/office/drawing/2014/main" id="{F95CC627-FE0F-40FF-B242-C3875BD80724}"/>
                    </a:ext>
                  </a:extLst>
                </p:cNvPr>
                <p:cNvSpPr>
                  <a:spLocks/>
                </p:cNvSpPr>
                <p:nvPr/>
              </p:nvSpPr>
              <p:spPr bwMode="auto">
                <a:xfrm>
                  <a:off x="4608" y="3423"/>
                  <a:ext cx="301" cy="311"/>
                </a:xfrm>
                <a:custGeom>
                  <a:avLst/>
                  <a:gdLst>
                    <a:gd name="T0" fmla="*/ 0 w 301"/>
                    <a:gd name="T1" fmla="*/ 19 h 311"/>
                    <a:gd name="T2" fmla="*/ 3 w 301"/>
                    <a:gd name="T3" fmla="*/ 19 h 311"/>
                    <a:gd name="T4" fmla="*/ 73 w 301"/>
                    <a:gd name="T5" fmla="*/ 6 h 311"/>
                    <a:gd name="T6" fmla="*/ 135 w 301"/>
                    <a:gd name="T7" fmla="*/ 0 h 311"/>
                    <a:gd name="T8" fmla="*/ 126 w 301"/>
                    <a:gd name="T9" fmla="*/ 16 h 311"/>
                    <a:gd name="T10" fmla="*/ 145 w 301"/>
                    <a:gd name="T11" fmla="*/ 16 h 311"/>
                    <a:gd name="T12" fmla="*/ 252 w 301"/>
                    <a:gd name="T13" fmla="*/ 112 h 311"/>
                    <a:gd name="T14" fmla="*/ 294 w 301"/>
                    <a:gd name="T15" fmla="*/ 174 h 311"/>
                    <a:gd name="T16" fmla="*/ 300 w 301"/>
                    <a:gd name="T17" fmla="*/ 216 h 311"/>
                    <a:gd name="T18" fmla="*/ 286 w 301"/>
                    <a:gd name="T19" fmla="*/ 226 h 311"/>
                    <a:gd name="T20" fmla="*/ 294 w 301"/>
                    <a:gd name="T21" fmla="*/ 268 h 311"/>
                    <a:gd name="T22" fmla="*/ 264 w 301"/>
                    <a:gd name="T23" fmla="*/ 270 h 311"/>
                    <a:gd name="T24" fmla="*/ 264 w 301"/>
                    <a:gd name="T25" fmla="*/ 305 h 311"/>
                    <a:gd name="T26" fmla="*/ 240 w 301"/>
                    <a:gd name="T27" fmla="*/ 287 h 311"/>
                    <a:gd name="T28" fmla="*/ 86 w 301"/>
                    <a:gd name="T29" fmla="*/ 310 h 311"/>
                    <a:gd name="T30" fmla="*/ 51 w 301"/>
                    <a:gd name="T31" fmla="*/ 244 h 311"/>
                    <a:gd name="T32" fmla="*/ 76 w 301"/>
                    <a:gd name="T33" fmla="*/ 198 h 311"/>
                    <a:gd name="T34" fmla="*/ 43 w 301"/>
                    <a:gd name="T35" fmla="*/ 175 h 311"/>
                    <a:gd name="T36" fmla="*/ 0 w 301"/>
                    <a:gd name="T37" fmla="*/ 19 h 311"/>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301" h="311">
                      <a:moveTo>
                        <a:pt x="0" y="19"/>
                      </a:moveTo>
                      <a:lnTo>
                        <a:pt x="3" y="19"/>
                      </a:lnTo>
                      <a:lnTo>
                        <a:pt x="73" y="6"/>
                      </a:lnTo>
                      <a:lnTo>
                        <a:pt x="135" y="0"/>
                      </a:lnTo>
                      <a:lnTo>
                        <a:pt x="126" y="16"/>
                      </a:lnTo>
                      <a:lnTo>
                        <a:pt x="145" y="16"/>
                      </a:lnTo>
                      <a:lnTo>
                        <a:pt x="252" y="112"/>
                      </a:lnTo>
                      <a:lnTo>
                        <a:pt x="294" y="174"/>
                      </a:lnTo>
                      <a:lnTo>
                        <a:pt x="300" y="216"/>
                      </a:lnTo>
                      <a:lnTo>
                        <a:pt x="286" y="226"/>
                      </a:lnTo>
                      <a:lnTo>
                        <a:pt x="294" y="268"/>
                      </a:lnTo>
                      <a:lnTo>
                        <a:pt x="264" y="270"/>
                      </a:lnTo>
                      <a:lnTo>
                        <a:pt x="264" y="305"/>
                      </a:lnTo>
                      <a:lnTo>
                        <a:pt x="240" y="287"/>
                      </a:lnTo>
                      <a:lnTo>
                        <a:pt x="86" y="310"/>
                      </a:lnTo>
                      <a:lnTo>
                        <a:pt x="51" y="244"/>
                      </a:lnTo>
                      <a:lnTo>
                        <a:pt x="76" y="198"/>
                      </a:lnTo>
                      <a:lnTo>
                        <a:pt x="43" y="175"/>
                      </a:lnTo>
                      <a:lnTo>
                        <a:pt x="0" y="19"/>
                      </a:lnTo>
                    </a:path>
                  </a:pathLst>
                </a:custGeom>
                <a:solidFill>
                  <a:srgbClr val="0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0" name="Freeform 41">
                  <a:extLst>
                    <a:ext uri="{FF2B5EF4-FFF2-40B4-BE49-F238E27FC236}">
                      <a16:creationId xmlns:a16="http://schemas.microsoft.com/office/drawing/2014/main" id="{BEEB84A8-2A30-4AE0-9708-878E7472C4D2}"/>
                    </a:ext>
                  </a:extLst>
                </p:cNvPr>
                <p:cNvSpPr>
                  <a:spLocks/>
                </p:cNvSpPr>
                <p:nvPr/>
              </p:nvSpPr>
              <p:spPr bwMode="auto">
                <a:xfrm>
                  <a:off x="4734" y="3381"/>
                  <a:ext cx="275" cy="218"/>
                </a:xfrm>
                <a:custGeom>
                  <a:avLst/>
                  <a:gdLst>
                    <a:gd name="T0" fmla="*/ 10 w 275"/>
                    <a:gd name="T1" fmla="*/ 39 h 218"/>
                    <a:gd name="T2" fmla="*/ 32 w 275"/>
                    <a:gd name="T3" fmla="*/ 18 h 218"/>
                    <a:gd name="T4" fmla="*/ 114 w 275"/>
                    <a:gd name="T5" fmla="*/ 0 h 218"/>
                    <a:gd name="T6" fmla="*/ 139 w 275"/>
                    <a:gd name="T7" fmla="*/ 12 h 218"/>
                    <a:gd name="T8" fmla="*/ 192 w 275"/>
                    <a:gd name="T9" fmla="*/ 3 h 218"/>
                    <a:gd name="T10" fmla="*/ 235 w 275"/>
                    <a:gd name="T11" fmla="*/ 34 h 218"/>
                    <a:gd name="T12" fmla="*/ 274 w 275"/>
                    <a:gd name="T13" fmla="*/ 58 h 218"/>
                    <a:gd name="T14" fmla="*/ 252 w 275"/>
                    <a:gd name="T15" fmla="*/ 123 h 218"/>
                    <a:gd name="T16" fmla="*/ 219 w 275"/>
                    <a:gd name="T17" fmla="*/ 156 h 218"/>
                    <a:gd name="T18" fmla="*/ 183 w 275"/>
                    <a:gd name="T19" fmla="*/ 166 h 218"/>
                    <a:gd name="T20" fmla="*/ 190 w 275"/>
                    <a:gd name="T21" fmla="*/ 192 h 218"/>
                    <a:gd name="T22" fmla="*/ 168 w 275"/>
                    <a:gd name="T23" fmla="*/ 217 h 218"/>
                    <a:gd name="T24" fmla="*/ 126 w 275"/>
                    <a:gd name="T25" fmla="*/ 156 h 218"/>
                    <a:gd name="T26" fmla="*/ 18 w 275"/>
                    <a:gd name="T27" fmla="*/ 58 h 218"/>
                    <a:gd name="T28" fmla="*/ 0 w 275"/>
                    <a:gd name="T29" fmla="*/ 58 h 218"/>
                    <a:gd name="T30" fmla="*/ 10 w 275"/>
                    <a:gd name="T31" fmla="*/ 39 h 21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75" h="218">
                      <a:moveTo>
                        <a:pt x="10" y="39"/>
                      </a:moveTo>
                      <a:lnTo>
                        <a:pt x="32" y="18"/>
                      </a:lnTo>
                      <a:lnTo>
                        <a:pt x="114" y="0"/>
                      </a:lnTo>
                      <a:lnTo>
                        <a:pt x="139" y="12"/>
                      </a:lnTo>
                      <a:lnTo>
                        <a:pt x="192" y="3"/>
                      </a:lnTo>
                      <a:lnTo>
                        <a:pt x="235" y="34"/>
                      </a:lnTo>
                      <a:lnTo>
                        <a:pt x="274" y="58"/>
                      </a:lnTo>
                      <a:lnTo>
                        <a:pt x="252" y="123"/>
                      </a:lnTo>
                      <a:lnTo>
                        <a:pt x="219" y="156"/>
                      </a:lnTo>
                      <a:lnTo>
                        <a:pt x="183" y="166"/>
                      </a:lnTo>
                      <a:lnTo>
                        <a:pt x="190" y="192"/>
                      </a:lnTo>
                      <a:lnTo>
                        <a:pt x="168" y="217"/>
                      </a:lnTo>
                      <a:lnTo>
                        <a:pt x="126" y="156"/>
                      </a:lnTo>
                      <a:lnTo>
                        <a:pt x="18" y="58"/>
                      </a:lnTo>
                      <a:lnTo>
                        <a:pt x="0" y="58"/>
                      </a:lnTo>
                      <a:lnTo>
                        <a:pt x="10" y="39"/>
                      </a:lnTo>
                    </a:path>
                  </a:pathLst>
                </a:custGeom>
                <a:solidFill>
                  <a:srgbClr val="FF602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1" name="Freeform 42">
                  <a:extLst>
                    <a:ext uri="{FF2B5EF4-FFF2-40B4-BE49-F238E27FC236}">
                      <a16:creationId xmlns:a16="http://schemas.microsoft.com/office/drawing/2014/main" id="{7B455E7D-52E0-492F-B65E-4C0FEFA3F50C}"/>
                    </a:ext>
                  </a:extLst>
                </p:cNvPr>
                <p:cNvSpPr>
                  <a:spLocks/>
                </p:cNvSpPr>
                <p:nvPr/>
              </p:nvSpPr>
              <p:spPr bwMode="auto">
                <a:xfrm>
                  <a:off x="4539" y="3691"/>
                  <a:ext cx="514" cy="348"/>
                </a:xfrm>
                <a:custGeom>
                  <a:avLst/>
                  <a:gdLst>
                    <a:gd name="T0" fmla="*/ 0 w 514"/>
                    <a:gd name="T1" fmla="*/ 33 h 348"/>
                    <a:gd name="T2" fmla="*/ 141 w 514"/>
                    <a:gd name="T3" fmla="*/ 19 h 348"/>
                    <a:gd name="T4" fmla="*/ 156 w 514"/>
                    <a:gd name="T5" fmla="*/ 42 h 348"/>
                    <a:gd name="T6" fmla="*/ 307 w 514"/>
                    <a:gd name="T7" fmla="*/ 19 h 348"/>
                    <a:gd name="T8" fmla="*/ 333 w 514"/>
                    <a:gd name="T9" fmla="*/ 38 h 348"/>
                    <a:gd name="T10" fmla="*/ 333 w 514"/>
                    <a:gd name="T11" fmla="*/ 3 h 348"/>
                    <a:gd name="T12" fmla="*/ 331 w 514"/>
                    <a:gd name="T13" fmla="*/ 0 h 348"/>
                    <a:gd name="T14" fmla="*/ 361 w 514"/>
                    <a:gd name="T15" fmla="*/ 2 h 348"/>
                    <a:gd name="T16" fmla="*/ 393 w 514"/>
                    <a:gd name="T17" fmla="*/ 55 h 348"/>
                    <a:gd name="T18" fmla="*/ 444 w 514"/>
                    <a:gd name="T19" fmla="*/ 128 h 348"/>
                    <a:gd name="T20" fmla="*/ 469 w 514"/>
                    <a:gd name="T21" fmla="*/ 191 h 348"/>
                    <a:gd name="T22" fmla="*/ 507 w 514"/>
                    <a:gd name="T23" fmla="*/ 235 h 348"/>
                    <a:gd name="T24" fmla="*/ 513 w 514"/>
                    <a:gd name="T25" fmla="*/ 299 h 348"/>
                    <a:gd name="T26" fmla="*/ 501 w 514"/>
                    <a:gd name="T27" fmla="*/ 337 h 348"/>
                    <a:gd name="T28" fmla="*/ 447 w 514"/>
                    <a:gd name="T29" fmla="*/ 347 h 348"/>
                    <a:gd name="T30" fmla="*/ 438 w 514"/>
                    <a:gd name="T31" fmla="*/ 331 h 348"/>
                    <a:gd name="T32" fmla="*/ 400 w 514"/>
                    <a:gd name="T33" fmla="*/ 308 h 348"/>
                    <a:gd name="T34" fmla="*/ 388 w 514"/>
                    <a:gd name="T35" fmla="*/ 284 h 348"/>
                    <a:gd name="T36" fmla="*/ 378 w 514"/>
                    <a:gd name="T37" fmla="*/ 275 h 348"/>
                    <a:gd name="T38" fmla="*/ 372 w 514"/>
                    <a:gd name="T39" fmla="*/ 253 h 348"/>
                    <a:gd name="T40" fmla="*/ 363 w 514"/>
                    <a:gd name="T41" fmla="*/ 259 h 348"/>
                    <a:gd name="T42" fmla="*/ 333 w 514"/>
                    <a:gd name="T43" fmla="*/ 230 h 348"/>
                    <a:gd name="T44" fmla="*/ 340 w 514"/>
                    <a:gd name="T45" fmla="*/ 203 h 348"/>
                    <a:gd name="T46" fmla="*/ 333 w 514"/>
                    <a:gd name="T47" fmla="*/ 188 h 348"/>
                    <a:gd name="T48" fmla="*/ 324 w 514"/>
                    <a:gd name="T49" fmla="*/ 193 h 348"/>
                    <a:gd name="T50" fmla="*/ 325 w 514"/>
                    <a:gd name="T51" fmla="*/ 209 h 348"/>
                    <a:gd name="T52" fmla="*/ 315 w 514"/>
                    <a:gd name="T53" fmla="*/ 188 h 348"/>
                    <a:gd name="T54" fmla="*/ 316 w 514"/>
                    <a:gd name="T55" fmla="*/ 139 h 348"/>
                    <a:gd name="T56" fmla="*/ 297 w 514"/>
                    <a:gd name="T57" fmla="*/ 110 h 348"/>
                    <a:gd name="T58" fmla="*/ 249 w 514"/>
                    <a:gd name="T59" fmla="*/ 86 h 348"/>
                    <a:gd name="T60" fmla="*/ 225 w 514"/>
                    <a:gd name="T61" fmla="*/ 59 h 348"/>
                    <a:gd name="T62" fmla="*/ 198 w 514"/>
                    <a:gd name="T63" fmla="*/ 56 h 348"/>
                    <a:gd name="T64" fmla="*/ 187 w 514"/>
                    <a:gd name="T65" fmla="*/ 73 h 348"/>
                    <a:gd name="T66" fmla="*/ 147 w 514"/>
                    <a:gd name="T67" fmla="*/ 85 h 348"/>
                    <a:gd name="T68" fmla="*/ 124 w 514"/>
                    <a:gd name="T69" fmla="*/ 73 h 348"/>
                    <a:gd name="T70" fmla="*/ 112 w 514"/>
                    <a:gd name="T71" fmla="*/ 55 h 348"/>
                    <a:gd name="T72" fmla="*/ 37 w 514"/>
                    <a:gd name="T73" fmla="*/ 71 h 348"/>
                    <a:gd name="T74" fmla="*/ 21 w 514"/>
                    <a:gd name="T75" fmla="*/ 58 h 348"/>
                    <a:gd name="T76" fmla="*/ 4 w 514"/>
                    <a:gd name="T77" fmla="*/ 72 h 348"/>
                    <a:gd name="T78" fmla="*/ 0 w 514"/>
                    <a:gd name="T79" fmla="*/ 33 h 348"/>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14" h="348">
                      <a:moveTo>
                        <a:pt x="0" y="33"/>
                      </a:moveTo>
                      <a:lnTo>
                        <a:pt x="141" y="19"/>
                      </a:lnTo>
                      <a:lnTo>
                        <a:pt x="156" y="42"/>
                      </a:lnTo>
                      <a:lnTo>
                        <a:pt x="307" y="19"/>
                      </a:lnTo>
                      <a:lnTo>
                        <a:pt x="333" y="38"/>
                      </a:lnTo>
                      <a:lnTo>
                        <a:pt x="333" y="3"/>
                      </a:lnTo>
                      <a:lnTo>
                        <a:pt x="331" y="0"/>
                      </a:lnTo>
                      <a:lnTo>
                        <a:pt x="361" y="2"/>
                      </a:lnTo>
                      <a:lnTo>
                        <a:pt x="393" y="55"/>
                      </a:lnTo>
                      <a:lnTo>
                        <a:pt x="444" y="128"/>
                      </a:lnTo>
                      <a:lnTo>
                        <a:pt x="469" y="191"/>
                      </a:lnTo>
                      <a:lnTo>
                        <a:pt x="507" y="235"/>
                      </a:lnTo>
                      <a:lnTo>
                        <a:pt x="513" y="299"/>
                      </a:lnTo>
                      <a:lnTo>
                        <a:pt x="501" y="337"/>
                      </a:lnTo>
                      <a:lnTo>
                        <a:pt x="447" y="347"/>
                      </a:lnTo>
                      <a:lnTo>
                        <a:pt x="438" y="331"/>
                      </a:lnTo>
                      <a:lnTo>
                        <a:pt x="400" y="308"/>
                      </a:lnTo>
                      <a:lnTo>
                        <a:pt x="388" y="284"/>
                      </a:lnTo>
                      <a:lnTo>
                        <a:pt x="378" y="275"/>
                      </a:lnTo>
                      <a:lnTo>
                        <a:pt x="372" y="253"/>
                      </a:lnTo>
                      <a:lnTo>
                        <a:pt x="363" y="259"/>
                      </a:lnTo>
                      <a:lnTo>
                        <a:pt x="333" y="230"/>
                      </a:lnTo>
                      <a:lnTo>
                        <a:pt x="340" y="203"/>
                      </a:lnTo>
                      <a:lnTo>
                        <a:pt x="333" y="188"/>
                      </a:lnTo>
                      <a:lnTo>
                        <a:pt x="324" y="193"/>
                      </a:lnTo>
                      <a:lnTo>
                        <a:pt x="325" y="209"/>
                      </a:lnTo>
                      <a:lnTo>
                        <a:pt x="315" y="188"/>
                      </a:lnTo>
                      <a:lnTo>
                        <a:pt x="316" y="139"/>
                      </a:lnTo>
                      <a:lnTo>
                        <a:pt x="297" y="110"/>
                      </a:lnTo>
                      <a:lnTo>
                        <a:pt x="249" y="86"/>
                      </a:lnTo>
                      <a:lnTo>
                        <a:pt x="225" y="59"/>
                      </a:lnTo>
                      <a:lnTo>
                        <a:pt x="198" y="56"/>
                      </a:lnTo>
                      <a:lnTo>
                        <a:pt x="187" y="73"/>
                      </a:lnTo>
                      <a:lnTo>
                        <a:pt x="147" y="85"/>
                      </a:lnTo>
                      <a:lnTo>
                        <a:pt x="124" y="73"/>
                      </a:lnTo>
                      <a:lnTo>
                        <a:pt x="112" y="55"/>
                      </a:lnTo>
                      <a:lnTo>
                        <a:pt x="37" y="71"/>
                      </a:lnTo>
                      <a:lnTo>
                        <a:pt x="21" y="58"/>
                      </a:lnTo>
                      <a:lnTo>
                        <a:pt x="4" y="72"/>
                      </a:lnTo>
                      <a:lnTo>
                        <a:pt x="0" y="33"/>
                      </a:lnTo>
                    </a:path>
                  </a:pathLst>
                </a:custGeom>
                <a:solidFill>
                  <a:srgbClr val="00A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2" name="Freeform 43">
                  <a:extLst>
                    <a:ext uri="{FF2B5EF4-FFF2-40B4-BE49-F238E27FC236}">
                      <a16:creationId xmlns:a16="http://schemas.microsoft.com/office/drawing/2014/main" id="{FAACCEC3-E662-4E13-B039-1F529E819FD9}"/>
                    </a:ext>
                  </a:extLst>
                </p:cNvPr>
                <p:cNvSpPr>
                  <a:spLocks/>
                </p:cNvSpPr>
                <p:nvPr/>
              </p:nvSpPr>
              <p:spPr bwMode="auto">
                <a:xfrm>
                  <a:off x="4680" y="3233"/>
                  <a:ext cx="472" cy="207"/>
                </a:xfrm>
                <a:custGeom>
                  <a:avLst/>
                  <a:gdLst>
                    <a:gd name="T0" fmla="*/ 16 w 472"/>
                    <a:gd name="T1" fmla="*/ 152 h 207"/>
                    <a:gd name="T2" fmla="*/ 0 w 472"/>
                    <a:gd name="T3" fmla="*/ 196 h 207"/>
                    <a:gd name="T4" fmla="*/ 61 w 472"/>
                    <a:gd name="T5" fmla="*/ 190 h 207"/>
                    <a:gd name="T6" fmla="*/ 85 w 472"/>
                    <a:gd name="T7" fmla="*/ 170 h 207"/>
                    <a:gd name="T8" fmla="*/ 168 w 472"/>
                    <a:gd name="T9" fmla="*/ 148 h 207"/>
                    <a:gd name="T10" fmla="*/ 191 w 472"/>
                    <a:gd name="T11" fmla="*/ 160 h 207"/>
                    <a:gd name="T12" fmla="*/ 246 w 472"/>
                    <a:gd name="T13" fmla="*/ 152 h 207"/>
                    <a:gd name="T14" fmla="*/ 246 w 472"/>
                    <a:gd name="T15" fmla="*/ 155 h 207"/>
                    <a:gd name="T16" fmla="*/ 328 w 472"/>
                    <a:gd name="T17" fmla="*/ 206 h 207"/>
                    <a:gd name="T18" fmla="*/ 376 w 472"/>
                    <a:gd name="T19" fmla="*/ 191 h 207"/>
                    <a:gd name="T20" fmla="*/ 402 w 472"/>
                    <a:gd name="T21" fmla="*/ 134 h 207"/>
                    <a:gd name="T22" fmla="*/ 449 w 472"/>
                    <a:gd name="T23" fmla="*/ 118 h 207"/>
                    <a:gd name="T24" fmla="*/ 471 w 472"/>
                    <a:gd name="T25" fmla="*/ 77 h 207"/>
                    <a:gd name="T26" fmla="*/ 470 w 472"/>
                    <a:gd name="T27" fmla="*/ 26 h 207"/>
                    <a:gd name="T28" fmla="*/ 464 w 472"/>
                    <a:gd name="T29" fmla="*/ 68 h 207"/>
                    <a:gd name="T30" fmla="*/ 438 w 472"/>
                    <a:gd name="T31" fmla="*/ 103 h 207"/>
                    <a:gd name="T32" fmla="*/ 428 w 472"/>
                    <a:gd name="T33" fmla="*/ 100 h 207"/>
                    <a:gd name="T34" fmla="*/ 393 w 472"/>
                    <a:gd name="T35" fmla="*/ 110 h 207"/>
                    <a:gd name="T36" fmla="*/ 393 w 472"/>
                    <a:gd name="T37" fmla="*/ 98 h 207"/>
                    <a:gd name="T38" fmla="*/ 428 w 472"/>
                    <a:gd name="T39" fmla="*/ 87 h 207"/>
                    <a:gd name="T40" fmla="*/ 396 w 472"/>
                    <a:gd name="T41" fmla="*/ 83 h 207"/>
                    <a:gd name="T42" fmla="*/ 432 w 472"/>
                    <a:gd name="T43" fmla="*/ 72 h 207"/>
                    <a:gd name="T44" fmla="*/ 446 w 472"/>
                    <a:gd name="T45" fmla="*/ 78 h 207"/>
                    <a:gd name="T46" fmla="*/ 453 w 472"/>
                    <a:gd name="T47" fmla="*/ 38 h 207"/>
                    <a:gd name="T48" fmla="*/ 444 w 472"/>
                    <a:gd name="T49" fmla="*/ 29 h 207"/>
                    <a:gd name="T50" fmla="*/ 401 w 472"/>
                    <a:gd name="T51" fmla="*/ 45 h 207"/>
                    <a:gd name="T52" fmla="*/ 402 w 472"/>
                    <a:gd name="T53" fmla="*/ 21 h 207"/>
                    <a:gd name="T54" fmla="*/ 420 w 472"/>
                    <a:gd name="T55" fmla="*/ 27 h 207"/>
                    <a:gd name="T56" fmla="*/ 444 w 472"/>
                    <a:gd name="T57" fmla="*/ 9 h 207"/>
                    <a:gd name="T58" fmla="*/ 431 w 472"/>
                    <a:gd name="T59" fmla="*/ 0 h 207"/>
                    <a:gd name="T60" fmla="*/ 291 w 472"/>
                    <a:gd name="T61" fmla="*/ 32 h 207"/>
                    <a:gd name="T62" fmla="*/ 118 w 472"/>
                    <a:gd name="T63" fmla="*/ 67 h 207"/>
                    <a:gd name="T64" fmla="*/ 39 w 472"/>
                    <a:gd name="T65" fmla="*/ 151 h 207"/>
                    <a:gd name="T66" fmla="*/ 16 w 472"/>
                    <a:gd name="T67" fmla="*/ 152 h 207"/>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72" h="207">
                      <a:moveTo>
                        <a:pt x="16" y="152"/>
                      </a:moveTo>
                      <a:lnTo>
                        <a:pt x="0" y="196"/>
                      </a:lnTo>
                      <a:lnTo>
                        <a:pt x="61" y="190"/>
                      </a:lnTo>
                      <a:lnTo>
                        <a:pt x="85" y="170"/>
                      </a:lnTo>
                      <a:lnTo>
                        <a:pt x="168" y="148"/>
                      </a:lnTo>
                      <a:lnTo>
                        <a:pt x="191" y="160"/>
                      </a:lnTo>
                      <a:lnTo>
                        <a:pt x="246" y="152"/>
                      </a:lnTo>
                      <a:lnTo>
                        <a:pt x="246" y="155"/>
                      </a:lnTo>
                      <a:lnTo>
                        <a:pt x="328" y="206"/>
                      </a:lnTo>
                      <a:lnTo>
                        <a:pt x="376" y="191"/>
                      </a:lnTo>
                      <a:lnTo>
                        <a:pt x="402" y="134"/>
                      </a:lnTo>
                      <a:lnTo>
                        <a:pt x="449" y="118"/>
                      </a:lnTo>
                      <a:lnTo>
                        <a:pt x="471" y="77"/>
                      </a:lnTo>
                      <a:lnTo>
                        <a:pt x="470" y="26"/>
                      </a:lnTo>
                      <a:lnTo>
                        <a:pt x="464" y="68"/>
                      </a:lnTo>
                      <a:lnTo>
                        <a:pt x="438" y="103"/>
                      </a:lnTo>
                      <a:lnTo>
                        <a:pt x="428" y="100"/>
                      </a:lnTo>
                      <a:lnTo>
                        <a:pt x="393" y="110"/>
                      </a:lnTo>
                      <a:lnTo>
                        <a:pt x="393" y="98"/>
                      </a:lnTo>
                      <a:lnTo>
                        <a:pt x="428" y="87"/>
                      </a:lnTo>
                      <a:lnTo>
                        <a:pt x="396" y="83"/>
                      </a:lnTo>
                      <a:lnTo>
                        <a:pt x="432" y="72"/>
                      </a:lnTo>
                      <a:lnTo>
                        <a:pt x="446" y="78"/>
                      </a:lnTo>
                      <a:lnTo>
                        <a:pt x="453" y="38"/>
                      </a:lnTo>
                      <a:lnTo>
                        <a:pt x="444" y="29"/>
                      </a:lnTo>
                      <a:lnTo>
                        <a:pt x="401" y="45"/>
                      </a:lnTo>
                      <a:lnTo>
                        <a:pt x="402" y="21"/>
                      </a:lnTo>
                      <a:lnTo>
                        <a:pt x="420" y="27"/>
                      </a:lnTo>
                      <a:lnTo>
                        <a:pt x="444" y="9"/>
                      </a:lnTo>
                      <a:lnTo>
                        <a:pt x="431" y="0"/>
                      </a:lnTo>
                      <a:lnTo>
                        <a:pt x="291" y="32"/>
                      </a:lnTo>
                      <a:lnTo>
                        <a:pt x="118" y="67"/>
                      </a:lnTo>
                      <a:lnTo>
                        <a:pt x="39" y="151"/>
                      </a:lnTo>
                      <a:lnTo>
                        <a:pt x="16" y="152"/>
                      </a:lnTo>
                    </a:path>
                  </a:pathLst>
                </a:custGeom>
                <a:solidFill>
                  <a:srgbClr val="C0FFC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3" name="Freeform 44">
                  <a:extLst>
                    <a:ext uri="{FF2B5EF4-FFF2-40B4-BE49-F238E27FC236}">
                      <a16:creationId xmlns:a16="http://schemas.microsoft.com/office/drawing/2014/main" id="{640DC69F-9AAA-4FF7-AB6B-5B8FC127F290}"/>
                    </a:ext>
                  </a:extLst>
                </p:cNvPr>
                <p:cNvSpPr>
                  <a:spLocks/>
                </p:cNvSpPr>
                <p:nvPr/>
              </p:nvSpPr>
              <p:spPr bwMode="auto">
                <a:xfrm>
                  <a:off x="4699" y="3062"/>
                  <a:ext cx="413" cy="258"/>
                </a:xfrm>
                <a:custGeom>
                  <a:avLst/>
                  <a:gdLst>
                    <a:gd name="T0" fmla="*/ 68 w 413"/>
                    <a:gd name="T1" fmla="*/ 180 h 258"/>
                    <a:gd name="T2" fmla="*/ 56 w 413"/>
                    <a:gd name="T3" fmla="*/ 206 h 258"/>
                    <a:gd name="T4" fmla="*/ 39 w 413"/>
                    <a:gd name="T5" fmla="*/ 213 h 258"/>
                    <a:gd name="T6" fmla="*/ 38 w 413"/>
                    <a:gd name="T7" fmla="*/ 230 h 258"/>
                    <a:gd name="T8" fmla="*/ 2 w 413"/>
                    <a:gd name="T9" fmla="*/ 243 h 258"/>
                    <a:gd name="T10" fmla="*/ 0 w 413"/>
                    <a:gd name="T11" fmla="*/ 257 h 258"/>
                    <a:gd name="T12" fmla="*/ 98 w 413"/>
                    <a:gd name="T13" fmla="*/ 240 h 258"/>
                    <a:gd name="T14" fmla="*/ 276 w 413"/>
                    <a:gd name="T15" fmla="*/ 203 h 258"/>
                    <a:gd name="T16" fmla="*/ 412 w 413"/>
                    <a:gd name="T17" fmla="*/ 170 h 258"/>
                    <a:gd name="T18" fmla="*/ 412 w 413"/>
                    <a:gd name="T19" fmla="*/ 144 h 258"/>
                    <a:gd name="T20" fmla="*/ 397 w 413"/>
                    <a:gd name="T21" fmla="*/ 136 h 258"/>
                    <a:gd name="T22" fmla="*/ 385 w 413"/>
                    <a:gd name="T23" fmla="*/ 149 h 258"/>
                    <a:gd name="T24" fmla="*/ 378 w 413"/>
                    <a:gd name="T25" fmla="*/ 114 h 258"/>
                    <a:gd name="T26" fmla="*/ 385 w 413"/>
                    <a:gd name="T27" fmla="*/ 83 h 258"/>
                    <a:gd name="T28" fmla="*/ 335 w 413"/>
                    <a:gd name="T29" fmla="*/ 60 h 258"/>
                    <a:gd name="T30" fmla="*/ 300 w 413"/>
                    <a:gd name="T31" fmla="*/ 66 h 258"/>
                    <a:gd name="T32" fmla="*/ 299 w 413"/>
                    <a:gd name="T33" fmla="*/ 18 h 258"/>
                    <a:gd name="T34" fmla="*/ 263 w 413"/>
                    <a:gd name="T35" fmla="*/ 0 h 258"/>
                    <a:gd name="T36" fmla="*/ 236 w 413"/>
                    <a:gd name="T37" fmla="*/ 11 h 258"/>
                    <a:gd name="T38" fmla="*/ 218 w 413"/>
                    <a:gd name="T39" fmla="*/ 56 h 258"/>
                    <a:gd name="T40" fmla="*/ 186 w 413"/>
                    <a:gd name="T41" fmla="*/ 74 h 258"/>
                    <a:gd name="T42" fmla="*/ 173 w 413"/>
                    <a:gd name="T43" fmla="*/ 145 h 258"/>
                    <a:gd name="T44" fmla="*/ 121 w 413"/>
                    <a:gd name="T45" fmla="*/ 180 h 258"/>
                    <a:gd name="T46" fmla="*/ 79 w 413"/>
                    <a:gd name="T47" fmla="*/ 194 h 258"/>
                    <a:gd name="T48" fmla="*/ 68 w 413"/>
                    <a:gd name="T49" fmla="*/ 180 h 25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13" h="258">
                      <a:moveTo>
                        <a:pt x="68" y="180"/>
                      </a:moveTo>
                      <a:lnTo>
                        <a:pt x="56" y="206"/>
                      </a:lnTo>
                      <a:lnTo>
                        <a:pt x="39" y="213"/>
                      </a:lnTo>
                      <a:lnTo>
                        <a:pt x="38" y="230"/>
                      </a:lnTo>
                      <a:lnTo>
                        <a:pt x="2" y="243"/>
                      </a:lnTo>
                      <a:lnTo>
                        <a:pt x="0" y="257"/>
                      </a:lnTo>
                      <a:lnTo>
                        <a:pt x="98" y="240"/>
                      </a:lnTo>
                      <a:lnTo>
                        <a:pt x="276" y="203"/>
                      </a:lnTo>
                      <a:lnTo>
                        <a:pt x="412" y="170"/>
                      </a:lnTo>
                      <a:lnTo>
                        <a:pt x="412" y="144"/>
                      </a:lnTo>
                      <a:lnTo>
                        <a:pt x="397" y="136"/>
                      </a:lnTo>
                      <a:lnTo>
                        <a:pt x="385" y="149"/>
                      </a:lnTo>
                      <a:lnTo>
                        <a:pt x="378" y="114"/>
                      </a:lnTo>
                      <a:lnTo>
                        <a:pt x="385" y="83"/>
                      </a:lnTo>
                      <a:lnTo>
                        <a:pt x="335" y="60"/>
                      </a:lnTo>
                      <a:lnTo>
                        <a:pt x="300" y="66"/>
                      </a:lnTo>
                      <a:lnTo>
                        <a:pt x="299" y="18"/>
                      </a:lnTo>
                      <a:lnTo>
                        <a:pt x="263" y="0"/>
                      </a:lnTo>
                      <a:lnTo>
                        <a:pt x="236" y="11"/>
                      </a:lnTo>
                      <a:lnTo>
                        <a:pt x="218" y="56"/>
                      </a:lnTo>
                      <a:lnTo>
                        <a:pt x="186" y="74"/>
                      </a:lnTo>
                      <a:lnTo>
                        <a:pt x="173" y="145"/>
                      </a:lnTo>
                      <a:lnTo>
                        <a:pt x="121" y="180"/>
                      </a:lnTo>
                      <a:lnTo>
                        <a:pt x="79" y="194"/>
                      </a:lnTo>
                      <a:lnTo>
                        <a:pt x="68" y="180"/>
                      </a:lnTo>
                    </a:path>
                  </a:pathLst>
                </a:custGeom>
                <a:solidFill>
                  <a:srgbClr val="C06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4" name="Freeform 45">
                  <a:extLst>
                    <a:ext uri="{FF2B5EF4-FFF2-40B4-BE49-F238E27FC236}">
                      <a16:creationId xmlns:a16="http://schemas.microsoft.com/office/drawing/2014/main" id="{B306D798-D6DA-46BE-B8E9-D5B77CC55612}"/>
                    </a:ext>
                  </a:extLst>
                </p:cNvPr>
                <p:cNvSpPr>
                  <a:spLocks/>
                </p:cNvSpPr>
                <p:nvPr/>
              </p:nvSpPr>
              <p:spPr bwMode="auto">
                <a:xfrm>
                  <a:off x="4728" y="3011"/>
                  <a:ext cx="235" cy="246"/>
                </a:xfrm>
                <a:custGeom>
                  <a:avLst/>
                  <a:gdLst>
                    <a:gd name="T0" fmla="*/ 24 w 235"/>
                    <a:gd name="T1" fmla="*/ 128 h 246"/>
                    <a:gd name="T2" fmla="*/ 6 w 235"/>
                    <a:gd name="T3" fmla="*/ 123 h 246"/>
                    <a:gd name="T4" fmla="*/ 0 w 235"/>
                    <a:gd name="T5" fmla="*/ 162 h 246"/>
                    <a:gd name="T6" fmla="*/ 6 w 235"/>
                    <a:gd name="T7" fmla="*/ 203 h 246"/>
                    <a:gd name="T8" fmla="*/ 40 w 235"/>
                    <a:gd name="T9" fmla="*/ 231 h 246"/>
                    <a:gd name="T10" fmla="*/ 48 w 235"/>
                    <a:gd name="T11" fmla="*/ 245 h 246"/>
                    <a:gd name="T12" fmla="*/ 91 w 235"/>
                    <a:gd name="T13" fmla="*/ 231 h 246"/>
                    <a:gd name="T14" fmla="*/ 142 w 235"/>
                    <a:gd name="T15" fmla="*/ 198 h 246"/>
                    <a:gd name="T16" fmla="*/ 157 w 235"/>
                    <a:gd name="T17" fmla="*/ 126 h 246"/>
                    <a:gd name="T18" fmla="*/ 190 w 235"/>
                    <a:gd name="T19" fmla="*/ 107 h 246"/>
                    <a:gd name="T20" fmla="*/ 208 w 235"/>
                    <a:gd name="T21" fmla="*/ 63 h 246"/>
                    <a:gd name="T22" fmla="*/ 234 w 235"/>
                    <a:gd name="T23" fmla="*/ 51 h 246"/>
                    <a:gd name="T24" fmla="*/ 200 w 235"/>
                    <a:gd name="T25" fmla="*/ 45 h 246"/>
                    <a:gd name="T26" fmla="*/ 141 w 235"/>
                    <a:gd name="T27" fmla="*/ 77 h 246"/>
                    <a:gd name="T28" fmla="*/ 132 w 235"/>
                    <a:gd name="T29" fmla="*/ 46 h 246"/>
                    <a:gd name="T30" fmla="*/ 81 w 235"/>
                    <a:gd name="T31" fmla="*/ 49 h 246"/>
                    <a:gd name="T32" fmla="*/ 69 w 235"/>
                    <a:gd name="T33" fmla="*/ 0 h 246"/>
                    <a:gd name="T34" fmla="*/ 56 w 235"/>
                    <a:gd name="T35" fmla="*/ 13 h 246"/>
                    <a:gd name="T36" fmla="*/ 60 w 235"/>
                    <a:gd name="T37" fmla="*/ 83 h 246"/>
                    <a:gd name="T38" fmla="*/ 37 w 235"/>
                    <a:gd name="T39" fmla="*/ 89 h 246"/>
                    <a:gd name="T40" fmla="*/ 24 w 235"/>
                    <a:gd name="T41" fmla="*/ 128 h 24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5" h="246">
                      <a:moveTo>
                        <a:pt x="24" y="128"/>
                      </a:moveTo>
                      <a:lnTo>
                        <a:pt x="6" y="123"/>
                      </a:lnTo>
                      <a:lnTo>
                        <a:pt x="0" y="162"/>
                      </a:lnTo>
                      <a:lnTo>
                        <a:pt x="6" y="203"/>
                      </a:lnTo>
                      <a:lnTo>
                        <a:pt x="40" y="231"/>
                      </a:lnTo>
                      <a:lnTo>
                        <a:pt x="48" y="245"/>
                      </a:lnTo>
                      <a:lnTo>
                        <a:pt x="91" y="231"/>
                      </a:lnTo>
                      <a:lnTo>
                        <a:pt x="142" y="198"/>
                      </a:lnTo>
                      <a:lnTo>
                        <a:pt x="157" y="126"/>
                      </a:lnTo>
                      <a:lnTo>
                        <a:pt x="190" y="107"/>
                      </a:lnTo>
                      <a:lnTo>
                        <a:pt x="208" y="63"/>
                      </a:lnTo>
                      <a:lnTo>
                        <a:pt x="234" y="51"/>
                      </a:lnTo>
                      <a:lnTo>
                        <a:pt x="200" y="45"/>
                      </a:lnTo>
                      <a:lnTo>
                        <a:pt x="141" y="77"/>
                      </a:lnTo>
                      <a:lnTo>
                        <a:pt x="132" y="46"/>
                      </a:lnTo>
                      <a:lnTo>
                        <a:pt x="81" y="49"/>
                      </a:lnTo>
                      <a:lnTo>
                        <a:pt x="69" y="0"/>
                      </a:lnTo>
                      <a:lnTo>
                        <a:pt x="56" y="13"/>
                      </a:lnTo>
                      <a:lnTo>
                        <a:pt x="60" y="83"/>
                      </a:lnTo>
                      <a:lnTo>
                        <a:pt x="37" y="89"/>
                      </a:lnTo>
                      <a:lnTo>
                        <a:pt x="24" y="128"/>
                      </a:lnTo>
                    </a:path>
                  </a:pathLst>
                </a:custGeom>
                <a:solidFill>
                  <a:srgbClr val="C0E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5" name="Freeform 46">
                  <a:extLst>
                    <a:ext uri="{FF2B5EF4-FFF2-40B4-BE49-F238E27FC236}">
                      <a16:creationId xmlns:a16="http://schemas.microsoft.com/office/drawing/2014/main" id="{065C4602-A933-4119-AF3A-85BA15EA82B2}"/>
                    </a:ext>
                  </a:extLst>
                </p:cNvPr>
                <p:cNvSpPr>
                  <a:spLocks/>
                </p:cNvSpPr>
                <p:nvPr/>
              </p:nvSpPr>
              <p:spPr bwMode="auto">
                <a:xfrm>
                  <a:off x="5061" y="3015"/>
                  <a:ext cx="66" cy="83"/>
                </a:xfrm>
                <a:custGeom>
                  <a:avLst/>
                  <a:gdLst>
                    <a:gd name="T0" fmla="*/ 0 w 66"/>
                    <a:gd name="T1" fmla="*/ 5 h 83"/>
                    <a:gd name="T2" fmla="*/ 13 w 66"/>
                    <a:gd name="T3" fmla="*/ 0 h 83"/>
                    <a:gd name="T4" fmla="*/ 43 w 66"/>
                    <a:gd name="T5" fmla="*/ 18 h 83"/>
                    <a:gd name="T6" fmla="*/ 43 w 66"/>
                    <a:gd name="T7" fmla="*/ 36 h 83"/>
                    <a:gd name="T8" fmla="*/ 64 w 66"/>
                    <a:gd name="T9" fmla="*/ 49 h 83"/>
                    <a:gd name="T10" fmla="*/ 65 w 66"/>
                    <a:gd name="T11" fmla="*/ 73 h 83"/>
                    <a:gd name="T12" fmla="*/ 31 w 66"/>
                    <a:gd name="T13" fmla="*/ 82 h 83"/>
                    <a:gd name="T14" fmla="*/ 0 w 66"/>
                    <a:gd name="T15" fmla="*/ 5 h 8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6" h="83">
                      <a:moveTo>
                        <a:pt x="0" y="5"/>
                      </a:moveTo>
                      <a:lnTo>
                        <a:pt x="13" y="0"/>
                      </a:lnTo>
                      <a:lnTo>
                        <a:pt x="43" y="18"/>
                      </a:lnTo>
                      <a:lnTo>
                        <a:pt x="43" y="36"/>
                      </a:lnTo>
                      <a:lnTo>
                        <a:pt x="64" y="49"/>
                      </a:lnTo>
                      <a:lnTo>
                        <a:pt x="65" y="73"/>
                      </a:lnTo>
                      <a:lnTo>
                        <a:pt x="31" y="82"/>
                      </a:lnTo>
                      <a:lnTo>
                        <a:pt x="0" y="5"/>
                      </a:lnTo>
                    </a:path>
                  </a:pathLst>
                </a:custGeom>
                <a:solidFill>
                  <a:srgbClr val="008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6" name="Freeform 47">
                  <a:extLst>
                    <a:ext uri="{FF2B5EF4-FFF2-40B4-BE49-F238E27FC236}">
                      <a16:creationId xmlns:a16="http://schemas.microsoft.com/office/drawing/2014/main" id="{1EE64EB9-F027-462B-9005-E9466EBFBF2C}"/>
                    </a:ext>
                  </a:extLst>
                </p:cNvPr>
                <p:cNvSpPr>
                  <a:spLocks/>
                </p:cNvSpPr>
                <p:nvPr/>
              </p:nvSpPr>
              <p:spPr bwMode="auto">
                <a:xfrm>
                  <a:off x="4780" y="2856"/>
                  <a:ext cx="317" cy="207"/>
                </a:xfrm>
                <a:custGeom>
                  <a:avLst/>
                  <a:gdLst>
                    <a:gd name="T0" fmla="*/ 29 w 317"/>
                    <a:gd name="T1" fmla="*/ 30 h 207"/>
                    <a:gd name="T2" fmla="*/ 0 w 317"/>
                    <a:gd name="T3" fmla="*/ 58 h 207"/>
                    <a:gd name="T4" fmla="*/ 16 w 317"/>
                    <a:gd name="T5" fmla="*/ 157 h 207"/>
                    <a:gd name="T6" fmla="*/ 29 w 317"/>
                    <a:gd name="T7" fmla="*/ 206 h 207"/>
                    <a:gd name="T8" fmla="*/ 83 w 317"/>
                    <a:gd name="T9" fmla="*/ 202 h 207"/>
                    <a:gd name="T10" fmla="*/ 283 w 317"/>
                    <a:gd name="T11" fmla="*/ 164 h 207"/>
                    <a:gd name="T12" fmla="*/ 296 w 317"/>
                    <a:gd name="T13" fmla="*/ 158 h 207"/>
                    <a:gd name="T14" fmla="*/ 316 w 317"/>
                    <a:gd name="T15" fmla="*/ 111 h 207"/>
                    <a:gd name="T16" fmla="*/ 287 w 317"/>
                    <a:gd name="T17" fmla="*/ 87 h 207"/>
                    <a:gd name="T18" fmla="*/ 302 w 317"/>
                    <a:gd name="T19" fmla="*/ 27 h 207"/>
                    <a:gd name="T20" fmla="*/ 280 w 317"/>
                    <a:gd name="T21" fmla="*/ 21 h 207"/>
                    <a:gd name="T22" fmla="*/ 280 w 317"/>
                    <a:gd name="T23" fmla="*/ 6 h 207"/>
                    <a:gd name="T24" fmla="*/ 270 w 317"/>
                    <a:gd name="T25" fmla="*/ 0 h 207"/>
                    <a:gd name="T26" fmla="*/ 38 w 317"/>
                    <a:gd name="T27" fmla="*/ 43 h 207"/>
                    <a:gd name="T28" fmla="*/ 29 w 317"/>
                    <a:gd name="T29" fmla="*/ 30 h 20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17" h="207">
                      <a:moveTo>
                        <a:pt x="29" y="30"/>
                      </a:moveTo>
                      <a:lnTo>
                        <a:pt x="0" y="58"/>
                      </a:lnTo>
                      <a:lnTo>
                        <a:pt x="16" y="157"/>
                      </a:lnTo>
                      <a:lnTo>
                        <a:pt x="29" y="206"/>
                      </a:lnTo>
                      <a:lnTo>
                        <a:pt x="83" y="202"/>
                      </a:lnTo>
                      <a:lnTo>
                        <a:pt x="283" y="164"/>
                      </a:lnTo>
                      <a:lnTo>
                        <a:pt x="296" y="158"/>
                      </a:lnTo>
                      <a:lnTo>
                        <a:pt x="316" y="111"/>
                      </a:lnTo>
                      <a:lnTo>
                        <a:pt x="287" y="87"/>
                      </a:lnTo>
                      <a:lnTo>
                        <a:pt x="302" y="27"/>
                      </a:lnTo>
                      <a:lnTo>
                        <a:pt x="280" y="21"/>
                      </a:lnTo>
                      <a:lnTo>
                        <a:pt x="280" y="6"/>
                      </a:lnTo>
                      <a:lnTo>
                        <a:pt x="270" y="0"/>
                      </a:lnTo>
                      <a:lnTo>
                        <a:pt x="38" y="43"/>
                      </a:lnTo>
                      <a:lnTo>
                        <a:pt x="29" y="30"/>
                      </a:lnTo>
                    </a:path>
                  </a:pathLst>
                </a:custGeom>
                <a:solidFill>
                  <a:srgbClr val="00C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7" name="Freeform 48">
                  <a:extLst>
                    <a:ext uri="{FF2B5EF4-FFF2-40B4-BE49-F238E27FC236}">
                      <a16:creationId xmlns:a16="http://schemas.microsoft.com/office/drawing/2014/main" id="{0451D41F-2E57-46D2-B96A-9A1661B7B9B0}"/>
                    </a:ext>
                  </a:extLst>
                </p:cNvPr>
                <p:cNvSpPr>
                  <a:spLocks/>
                </p:cNvSpPr>
                <p:nvPr/>
              </p:nvSpPr>
              <p:spPr bwMode="auto">
                <a:xfrm>
                  <a:off x="5067" y="2880"/>
                  <a:ext cx="84" cy="165"/>
                </a:xfrm>
                <a:custGeom>
                  <a:avLst/>
                  <a:gdLst>
                    <a:gd name="T0" fmla="*/ 14 w 84"/>
                    <a:gd name="T1" fmla="*/ 1 h 165"/>
                    <a:gd name="T2" fmla="*/ 34 w 84"/>
                    <a:gd name="T3" fmla="*/ 0 h 165"/>
                    <a:gd name="T4" fmla="*/ 74 w 84"/>
                    <a:gd name="T5" fmla="*/ 25 h 165"/>
                    <a:gd name="T6" fmla="*/ 68 w 84"/>
                    <a:gd name="T7" fmla="*/ 45 h 165"/>
                    <a:gd name="T8" fmla="*/ 82 w 84"/>
                    <a:gd name="T9" fmla="*/ 58 h 165"/>
                    <a:gd name="T10" fmla="*/ 83 w 84"/>
                    <a:gd name="T11" fmla="*/ 134 h 165"/>
                    <a:gd name="T12" fmla="*/ 69 w 84"/>
                    <a:gd name="T13" fmla="*/ 164 h 165"/>
                    <a:gd name="T14" fmla="*/ 53 w 84"/>
                    <a:gd name="T15" fmla="*/ 153 h 165"/>
                    <a:gd name="T16" fmla="*/ 36 w 84"/>
                    <a:gd name="T17" fmla="*/ 152 h 165"/>
                    <a:gd name="T18" fmla="*/ 7 w 84"/>
                    <a:gd name="T19" fmla="*/ 136 h 165"/>
                    <a:gd name="T20" fmla="*/ 29 w 84"/>
                    <a:gd name="T21" fmla="*/ 87 h 165"/>
                    <a:gd name="T22" fmla="*/ 0 w 84"/>
                    <a:gd name="T23" fmla="*/ 63 h 165"/>
                    <a:gd name="T24" fmla="*/ 14 w 84"/>
                    <a:gd name="T25" fmla="*/ 1 h 1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4" h="165">
                      <a:moveTo>
                        <a:pt x="14" y="1"/>
                      </a:moveTo>
                      <a:lnTo>
                        <a:pt x="34" y="0"/>
                      </a:lnTo>
                      <a:lnTo>
                        <a:pt x="74" y="25"/>
                      </a:lnTo>
                      <a:lnTo>
                        <a:pt x="68" y="45"/>
                      </a:lnTo>
                      <a:lnTo>
                        <a:pt x="82" y="58"/>
                      </a:lnTo>
                      <a:lnTo>
                        <a:pt x="83" y="134"/>
                      </a:lnTo>
                      <a:lnTo>
                        <a:pt x="69" y="164"/>
                      </a:lnTo>
                      <a:lnTo>
                        <a:pt x="53" y="153"/>
                      </a:lnTo>
                      <a:lnTo>
                        <a:pt x="36" y="152"/>
                      </a:lnTo>
                      <a:lnTo>
                        <a:pt x="7" y="136"/>
                      </a:lnTo>
                      <a:lnTo>
                        <a:pt x="29" y="87"/>
                      </a:lnTo>
                      <a:lnTo>
                        <a:pt x="0" y="63"/>
                      </a:lnTo>
                      <a:lnTo>
                        <a:pt x="14" y="1"/>
                      </a:lnTo>
                    </a:path>
                  </a:pathLst>
                </a:custGeom>
                <a:solidFill>
                  <a:srgbClr val="FF0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8" name="Freeform 49">
                  <a:extLst>
                    <a:ext uri="{FF2B5EF4-FFF2-40B4-BE49-F238E27FC236}">
                      <a16:creationId xmlns:a16="http://schemas.microsoft.com/office/drawing/2014/main" id="{56BF574D-8511-4E93-8D90-BFC751906B64}"/>
                    </a:ext>
                  </a:extLst>
                </p:cNvPr>
                <p:cNvSpPr>
                  <a:spLocks/>
                </p:cNvSpPr>
                <p:nvPr/>
              </p:nvSpPr>
              <p:spPr bwMode="auto">
                <a:xfrm>
                  <a:off x="4807" y="2621"/>
                  <a:ext cx="351" cy="287"/>
                </a:xfrm>
                <a:custGeom>
                  <a:avLst/>
                  <a:gdLst>
                    <a:gd name="T0" fmla="*/ 27 w 351"/>
                    <a:gd name="T1" fmla="*/ 192 h 287"/>
                    <a:gd name="T2" fmla="*/ 60 w 351"/>
                    <a:gd name="T3" fmla="*/ 175 h 287"/>
                    <a:gd name="T4" fmla="*/ 105 w 351"/>
                    <a:gd name="T5" fmla="*/ 171 h 287"/>
                    <a:gd name="T6" fmla="*/ 116 w 351"/>
                    <a:gd name="T7" fmla="*/ 156 h 287"/>
                    <a:gd name="T8" fmla="*/ 132 w 351"/>
                    <a:gd name="T9" fmla="*/ 154 h 287"/>
                    <a:gd name="T10" fmla="*/ 141 w 351"/>
                    <a:gd name="T11" fmla="*/ 138 h 287"/>
                    <a:gd name="T12" fmla="*/ 156 w 351"/>
                    <a:gd name="T13" fmla="*/ 132 h 287"/>
                    <a:gd name="T14" fmla="*/ 149 w 351"/>
                    <a:gd name="T15" fmla="*/ 102 h 287"/>
                    <a:gd name="T16" fmla="*/ 140 w 351"/>
                    <a:gd name="T17" fmla="*/ 94 h 287"/>
                    <a:gd name="T18" fmla="*/ 159 w 351"/>
                    <a:gd name="T19" fmla="*/ 70 h 287"/>
                    <a:gd name="T20" fmla="*/ 171 w 351"/>
                    <a:gd name="T21" fmla="*/ 70 h 287"/>
                    <a:gd name="T22" fmla="*/ 212 w 351"/>
                    <a:gd name="T23" fmla="*/ 19 h 287"/>
                    <a:gd name="T24" fmla="*/ 274 w 351"/>
                    <a:gd name="T25" fmla="*/ 0 h 287"/>
                    <a:gd name="T26" fmla="*/ 281 w 351"/>
                    <a:gd name="T27" fmla="*/ 48 h 287"/>
                    <a:gd name="T28" fmla="*/ 284 w 351"/>
                    <a:gd name="T29" fmla="*/ 46 h 287"/>
                    <a:gd name="T30" fmla="*/ 299 w 351"/>
                    <a:gd name="T31" fmla="*/ 63 h 287"/>
                    <a:gd name="T32" fmla="*/ 300 w 351"/>
                    <a:gd name="T33" fmla="*/ 112 h 287"/>
                    <a:gd name="T34" fmla="*/ 319 w 351"/>
                    <a:gd name="T35" fmla="*/ 152 h 287"/>
                    <a:gd name="T36" fmla="*/ 326 w 351"/>
                    <a:gd name="T37" fmla="*/ 204 h 287"/>
                    <a:gd name="T38" fmla="*/ 328 w 351"/>
                    <a:gd name="T39" fmla="*/ 249 h 287"/>
                    <a:gd name="T40" fmla="*/ 350 w 351"/>
                    <a:gd name="T41" fmla="*/ 264 h 287"/>
                    <a:gd name="T42" fmla="*/ 334 w 351"/>
                    <a:gd name="T43" fmla="*/ 286 h 287"/>
                    <a:gd name="T44" fmla="*/ 293 w 351"/>
                    <a:gd name="T45" fmla="*/ 260 h 287"/>
                    <a:gd name="T46" fmla="*/ 272 w 351"/>
                    <a:gd name="T47" fmla="*/ 262 h 287"/>
                    <a:gd name="T48" fmla="*/ 252 w 351"/>
                    <a:gd name="T49" fmla="*/ 256 h 287"/>
                    <a:gd name="T50" fmla="*/ 253 w 351"/>
                    <a:gd name="T51" fmla="*/ 241 h 287"/>
                    <a:gd name="T52" fmla="*/ 240 w 351"/>
                    <a:gd name="T53" fmla="*/ 236 h 287"/>
                    <a:gd name="T54" fmla="*/ 10 w 351"/>
                    <a:gd name="T55" fmla="*/ 280 h 287"/>
                    <a:gd name="T56" fmla="*/ 0 w 351"/>
                    <a:gd name="T57" fmla="*/ 267 h 287"/>
                    <a:gd name="T58" fmla="*/ 35 w 351"/>
                    <a:gd name="T59" fmla="*/ 216 h 287"/>
                    <a:gd name="T60" fmla="*/ 27 w 351"/>
                    <a:gd name="T61" fmla="*/ 192 h 28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351" h="287">
                      <a:moveTo>
                        <a:pt x="27" y="192"/>
                      </a:moveTo>
                      <a:lnTo>
                        <a:pt x="60" y="175"/>
                      </a:lnTo>
                      <a:lnTo>
                        <a:pt x="105" y="171"/>
                      </a:lnTo>
                      <a:lnTo>
                        <a:pt x="116" y="156"/>
                      </a:lnTo>
                      <a:lnTo>
                        <a:pt x="132" y="154"/>
                      </a:lnTo>
                      <a:lnTo>
                        <a:pt x="141" y="138"/>
                      </a:lnTo>
                      <a:lnTo>
                        <a:pt x="156" y="132"/>
                      </a:lnTo>
                      <a:lnTo>
                        <a:pt x="149" y="102"/>
                      </a:lnTo>
                      <a:lnTo>
                        <a:pt x="140" y="94"/>
                      </a:lnTo>
                      <a:lnTo>
                        <a:pt x="159" y="70"/>
                      </a:lnTo>
                      <a:lnTo>
                        <a:pt x="171" y="70"/>
                      </a:lnTo>
                      <a:lnTo>
                        <a:pt x="212" y="19"/>
                      </a:lnTo>
                      <a:lnTo>
                        <a:pt x="274" y="0"/>
                      </a:lnTo>
                      <a:lnTo>
                        <a:pt x="281" y="48"/>
                      </a:lnTo>
                      <a:lnTo>
                        <a:pt x="284" y="46"/>
                      </a:lnTo>
                      <a:lnTo>
                        <a:pt x="299" y="63"/>
                      </a:lnTo>
                      <a:lnTo>
                        <a:pt x="300" y="112"/>
                      </a:lnTo>
                      <a:lnTo>
                        <a:pt x="319" y="152"/>
                      </a:lnTo>
                      <a:lnTo>
                        <a:pt x="326" y="204"/>
                      </a:lnTo>
                      <a:lnTo>
                        <a:pt x="328" y="249"/>
                      </a:lnTo>
                      <a:lnTo>
                        <a:pt x="350" y="264"/>
                      </a:lnTo>
                      <a:lnTo>
                        <a:pt x="334" y="286"/>
                      </a:lnTo>
                      <a:lnTo>
                        <a:pt x="293" y="260"/>
                      </a:lnTo>
                      <a:lnTo>
                        <a:pt x="272" y="262"/>
                      </a:lnTo>
                      <a:lnTo>
                        <a:pt x="252" y="256"/>
                      </a:lnTo>
                      <a:lnTo>
                        <a:pt x="253" y="241"/>
                      </a:lnTo>
                      <a:lnTo>
                        <a:pt x="240" y="236"/>
                      </a:lnTo>
                      <a:lnTo>
                        <a:pt x="10" y="280"/>
                      </a:lnTo>
                      <a:lnTo>
                        <a:pt x="0" y="267"/>
                      </a:lnTo>
                      <a:lnTo>
                        <a:pt x="35" y="216"/>
                      </a:lnTo>
                      <a:lnTo>
                        <a:pt x="27" y="192"/>
                      </a:lnTo>
                    </a:path>
                  </a:pathLst>
                </a:custGeom>
                <a:solidFill>
                  <a:srgbClr val="C04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39" name="Freeform 50">
                  <a:extLst>
                    <a:ext uri="{FF2B5EF4-FFF2-40B4-BE49-F238E27FC236}">
                      <a16:creationId xmlns:a16="http://schemas.microsoft.com/office/drawing/2014/main" id="{2C547A70-8F5C-4E4A-AC02-6B8A4B3E38A5}"/>
                    </a:ext>
                  </a:extLst>
                </p:cNvPr>
                <p:cNvSpPr>
                  <a:spLocks/>
                </p:cNvSpPr>
                <p:nvPr/>
              </p:nvSpPr>
              <p:spPr bwMode="auto">
                <a:xfrm>
                  <a:off x="5079" y="2605"/>
                  <a:ext cx="94" cy="173"/>
                </a:xfrm>
                <a:custGeom>
                  <a:avLst/>
                  <a:gdLst>
                    <a:gd name="T0" fmla="*/ 0 w 94"/>
                    <a:gd name="T1" fmla="*/ 18 h 173"/>
                    <a:gd name="T2" fmla="*/ 68 w 94"/>
                    <a:gd name="T3" fmla="*/ 0 h 173"/>
                    <a:gd name="T4" fmla="*/ 93 w 94"/>
                    <a:gd name="T5" fmla="*/ 47 h 173"/>
                    <a:gd name="T6" fmla="*/ 80 w 94"/>
                    <a:gd name="T7" fmla="*/ 59 h 173"/>
                    <a:gd name="T8" fmla="*/ 85 w 94"/>
                    <a:gd name="T9" fmla="*/ 163 h 173"/>
                    <a:gd name="T10" fmla="*/ 46 w 94"/>
                    <a:gd name="T11" fmla="*/ 172 h 173"/>
                    <a:gd name="T12" fmla="*/ 27 w 94"/>
                    <a:gd name="T13" fmla="*/ 129 h 173"/>
                    <a:gd name="T14" fmla="*/ 26 w 94"/>
                    <a:gd name="T15" fmla="*/ 78 h 173"/>
                    <a:gd name="T16" fmla="*/ 9 w 94"/>
                    <a:gd name="T17" fmla="*/ 63 h 173"/>
                    <a:gd name="T18" fmla="*/ 0 w 94"/>
                    <a:gd name="T19" fmla="*/ 18 h 17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4" h="173">
                      <a:moveTo>
                        <a:pt x="0" y="18"/>
                      </a:moveTo>
                      <a:lnTo>
                        <a:pt x="68" y="0"/>
                      </a:lnTo>
                      <a:lnTo>
                        <a:pt x="93" y="47"/>
                      </a:lnTo>
                      <a:lnTo>
                        <a:pt x="80" y="59"/>
                      </a:lnTo>
                      <a:lnTo>
                        <a:pt x="85" y="163"/>
                      </a:lnTo>
                      <a:lnTo>
                        <a:pt x="46" y="172"/>
                      </a:lnTo>
                      <a:lnTo>
                        <a:pt x="27" y="129"/>
                      </a:lnTo>
                      <a:lnTo>
                        <a:pt x="26" y="78"/>
                      </a:lnTo>
                      <a:lnTo>
                        <a:pt x="9" y="63"/>
                      </a:lnTo>
                      <a:lnTo>
                        <a:pt x="0" y="18"/>
                      </a:lnTo>
                    </a:path>
                  </a:pathLst>
                </a:custGeom>
                <a:solidFill>
                  <a:srgbClr val="00E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0" name="Freeform 51">
                  <a:extLst>
                    <a:ext uri="{FF2B5EF4-FFF2-40B4-BE49-F238E27FC236}">
                      <a16:creationId xmlns:a16="http://schemas.microsoft.com/office/drawing/2014/main" id="{A0BAE133-FC53-42E8-961D-F24713550348}"/>
                    </a:ext>
                  </a:extLst>
                </p:cNvPr>
                <p:cNvSpPr>
                  <a:spLocks/>
                </p:cNvSpPr>
                <p:nvPr/>
              </p:nvSpPr>
              <p:spPr bwMode="auto">
                <a:xfrm>
                  <a:off x="5124" y="2739"/>
                  <a:ext cx="199" cy="91"/>
                </a:xfrm>
                <a:custGeom>
                  <a:avLst/>
                  <a:gdLst>
                    <a:gd name="T0" fmla="*/ 0 w 199"/>
                    <a:gd name="T1" fmla="*/ 36 h 91"/>
                    <a:gd name="T2" fmla="*/ 101 w 199"/>
                    <a:gd name="T3" fmla="*/ 11 h 91"/>
                    <a:gd name="T4" fmla="*/ 113 w 199"/>
                    <a:gd name="T5" fmla="*/ 12 h 91"/>
                    <a:gd name="T6" fmla="*/ 125 w 199"/>
                    <a:gd name="T7" fmla="*/ 0 h 91"/>
                    <a:gd name="T8" fmla="*/ 135 w 199"/>
                    <a:gd name="T9" fmla="*/ 6 h 91"/>
                    <a:gd name="T10" fmla="*/ 123 w 199"/>
                    <a:gd name="T11" fmla="*/ 32 h 91"/>
                    <a:gd name="T12" fmla="*/ 144 w 199"/>
                    <a:gd name="T13" fmla="*/ 30 h 91"/>
                    <a:gd name="T14" fmla="*/ 156 w 199"/>
                    <a:gd name="T15" fmla="*/ 50 h 91"/>
                    <a:gd name="T16" fmla="*/ 170 w 199"/>
                    <a:gd name="T17" fmla="*/ 52 h 91"/>
                    <a:gd name="T18" fmla="*/ 180 w 199"/>
                    <a:gd name="T19" fmla="*/ 49 h 91"/>
                    <a:gd name="T20" fmla="*/ 180 w 199"/>
                    <a:gd name="T21" fmla="*/ 38 h 91"/>
                    <a:gd name="T22" fmla="*/ 163 w 199"/>
                    <a:gd name="T23" fmla="*/ 24 h 91"/>
                    <a:gd name="T24" fmla="*/ 176 w 199"/>
                    <a:gd name="T25" fmla="*/ 23 h 91"/>
                    <a:gd name="T26" fmla="*/ 198 w 199"/>
                    <a:gd name="T27" fmla="*/ 53 h 91"/>
                    <a:gd name="T28" fmla="*/ 177 w 199"/>
                    <a:gd name="T29" fmla="*/ 71 h 91"/>
                    <a:gd name="T30" fmla="*/ 153 w 199"/>
                    <a:gd name="T31" fmla="*/ 62 h 91"/>
                    <a:gd name="T32" fmla="*/ 138 w 199"/>
                    <a:gd name="T33" fmla="*/ 84 h 91"/>
                    <a:gd name="T34" fmla="*/ 108 w 199"/>
                    <a:gd name="T35" fmla="*/ 62 h 91"/>
                    <a:gd name="T36" fmla="*/ 8 w 199"/>
                    <a:gd name="T37" fmla="*/ 90 h 91"/>
                    <a:gd name="T38" fmla="*/ 0 w 199"/>
                    <a:gd name="T39" fmla="*/ 36 h 9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99" h="91">
                      <a:moveTo>
                        <a:pt x="0" y="36"/>
                      </a:moveTo>
                      <a:lnTo>
                        <a:pt x="101" y="11"/>
                      </a:lnTo>
                      <a:lnTo>
                        <a:pt x="113" y="12"/>
                      </a:lnTo>
                      <a:lnTo>
                        <a:pt x="125" y="0"/>
                      </a:lnTo>
                      <a:lnTo>
                        <a:pt x="135" y="6"/>
                      </a:lnTo>
                      <a:lnTo>
                        <a:pt x="123" y="32"/>
                      </a:lnTo>
                      <a:lnTo>
                        <a:pt x="144" y="30"/>
                      </a:lnTo>
                      <a:lnTo>
                        <a:pt x="156" y="50"/>
                      </a:lnTo>
                      <a:lnTo>
                        <a:pt x="170" y="52"/>
                      </a:lnTo>
                      <a:lnTo>
                        <a:pt x="180" y="49"/>
                      </a:lnTo>
                      <a:lnTo>
                        <a:pt x="180" y="38"/>
                      </a:lnTo>
                      <a:lnTo>
                        <a:pt x="163" y="24"/>
                      </a:lnTo>
                      <a:lnTo>
                        <a:pt x="176" y="23"/>
                      </a:lnTo>
                      <a:lnTo>
                        <a:pt x="198" y="53"/>
                      </a:lnTo>
                      <a:lnTo>
                        <a:pt x="177" y="71"/>
                      </a:lnTo>
                      <a:lnTo>
                        <a:pt x="153" y="62"/>
                      </a:lnTo>
                      <a:lnTo>
                        <a:pt x="138" y="84"/>
                      </a:lnTo>
                      <a:lnTo>
                        <a:pt x="108" y="62"/>
                      </a:lnTo>
                      <a:lnTo>
                        <a:pt x="8" y="90"/>
                      </a:lnTo>
                      <a:lnTo>
                        <a:pt x="0" y="36"/>
                      </a:lnTo>
                    </a:path>
                  </a:pathLst>
                </a:custGeom>
                <a:solidFill>
                  <a:srgbClr val="6000A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1" name="Freeform 52">
                  <a:extLst>
                    <a:ext uri="{FF2B5EF4-FFF2-40B4-BE49-F238E27FC236}">
                      <a16:creationId xmlns:a16="http://schemas.microsoft.com/office/drawing/2014/main" id="{8683B01C-BC16-4A21-98A8-719F8A4CD7BA}"/>
                    </a:ext>
                  </a:extLst>
                </p:cNvPr>
                <p:cNvSpPr>
                  <a:spLocks/>
                </p:cNvSpPr>
                <p:nvPr/>
              </p:nvSpPr>
              <p:spPr bwMode="auto">
                <a:xfrm>
                  <a:off x="5131" y="2807"/>
                  <a:ext cx="104" cy="80"/>
                </a:xfrm>
                <a:custGeom>
                  <a:avLst/>
                  <a:gdLst>
                    <a:gd name="T0" fmla="*/ 0 w 104"/>
                    <a:gd name="T1" fmla="*/ 20 h 80"/>
                    <a:gd name="T2" fmla="*/ 79 w 104"/>
                    <a:gd name="T3" fmla="*/ 0 h 80"/>
                    <a:gd name="T4" fmla="*/ 103 w 104"/>
                    <a:gd name="T5" fmla="*/ 36 h 80"/>
                    <a:gd name="T6" fmla="*/ 89 w 104"/>
                    <a:gd name="T7" fmla="*/ 52 h 80"/>
                    <a:gd name="T8" fmla="*/ 64 w 104"/>
                    <a:gd name="T9" fmla="*/ 46 h 80"/>
                    <a:gd name="T10" fmla="*/ 25 w 104"/>
                    <a:gd name="T11" fmla="*/ 79 h 80"/>
                    <a:gd name="T12" fmla="*/ 4 w 104"/>
                    <a:gd name="T13" fmla="*/ 62 h 80"/>
                    <a:gd name="T14" fmla="*/ 0 w 104"/>
                    <a:gd name="T15" fmla="*/ 20 h 8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4" h="80">
                      <a:moveTo>
                        <a:pt x="0" y="20"/>
                      </a:moveTo>
                      <a:lnTo>
                        <a:pt x="79" y="0"/>
                      </a:lnTo>
                      <a:lnTo>
                        <a:pt x="103" y="36"/>
                      </a:lnTo>
                      <a:lnTo>
                        <a:pt x="89" y="52"/>
                      </a:lnTo>
                      <a:lnTo>
                        <a:pt x="64" y="46"/>
                      </a:lnTo>
                      <a:lnTo>
                        <a:pt x="25" y="79"/>
                      </a:lnTo>
                      <a:lnTo>
                        <a:pt x="4" y="62"/>
                      </a:lnTo>
                      <a:lnTo>
                        <a:pt x="0" y="20"/>
                      </a:lnTo>
                    </a:path>
                  </a:pathLst>
                </a:custGeom>
                <a:solidFill>
                  <a:srgbClr val="E0C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2" name="Freeform 53">
                  <a:extLst>
                    <a:ext uri="{FF2B5EF4-FFF2-40B4-BE49-F238E27FC236}">
                      <a16:creationId xmlns:a16="http://schemas.microsoft.com/office/drawing/2014/main" id="{63E09771-8AB9-42CE-B3E4-458604DE31D0}"/>
                    </a:ext>
                  </a:extLst>
                </p:cNvPr>
                <p:cNvSpPr>
                  <a:spLocks/>
                </p:cNvSpPr>
                <p:nvPr/>
              </p:nvSpPr>
              <p:spPr bwMode="auto">
                <a:xfrm>
                  <a:off x="5148" y="2861"/>
                  <a:ext cx="103" cy="62"/>
                </a:xfrm>
                <a:custGeom>
                  <a:avLst/>
                  <a:gdLst>
                    <a:gd name="T0" fmla="*/ 0 w 103"/>
                    <a:gd name="T1" fmla="*/ 45 h 62"/>
                    <a:gd name="T2" fmla="*/ 42 w 103"/>
                    <a:gd name="T3" fmla="*/ 25 h 62"/>
                    <a:gd name="T4" fmla="*/ 83 w 103"/>
                    <a:gd name="T5" fmla="*/ 0 h 62"/>
                    <a:gd name="T6" fmla="*/ 90 w 103"/>
                    <a:gd name="T7" fmla="*/ 1 h 62"/>
                    <a:gd name="T8" fmla="*/ 102 w 103"/>
                    <a:gd name="T9" fmla="*/ 2 h 62"/>
                    <a:gd name="T10" fmla="*/ 62 w 103"/>
                    <a:gd name="T11" fmla="*/ 34 h 62"/>
                    <a:gd name="T12" fmla="*/ 12 w 103"/>
                    <a:gd name="T13" fmla="*/ 61 h 62"/>
                    <a:gd name="T14" fmla="*/ 0 w 103"/>
                    <a:gd name="T15" fmla="*/ 45 h 6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3" h="62">
                      <a:moveTo>
                        <a:pt x="0" y="45"/>
                      </a:moveTo>
                      <a:lnTo>
                        <a:pt x="42" y="25"/>
                      </a:lnTo>
                      <a:lnTo>
                        <a:pt x="83" y="0"/>
                      </a:lnTo>
                      <a:lnTo>
                        <a:pt x="90" y="1"/>
                      </a:lnTo>
                      <a:lnTo>
                        <a:pt x="102" y="2"/>
                      </a:lnTo>
                      <a:lnTo>
                        <a:pt x="62" y="34"/>
                      </a:lnTo>
                      <a:lnTo>
                        <a:pt x="12" y="61"/>
                      </a:lnTo>
                      <a:lnTo>
                        <a:pt x="0" y="45"/>
                      </a:lnTo>
                    </a:path>
                  </a:pathLst>
                </a:custGeom>
                <a:solidFill>
                  <a:srgbClr val="C04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3" name="Freeform 54">
                  <a:extLst>
                    <a:ext uri="{FF2B5EF4-FFF2-40B4-BE49-F238E27FC236}">
                      <a16:creationId xmlns:a16="http://schemas.microsoft.com/office/drawing/2014/main" id="{47135907-372F-4A42-9792-423CF0C44175}"/>
                    </a:ext>
                  </a:extLst>
                </p:cNvPr>
                <p:cNvSpPr>
                  <a:spLocks/>
                </p:cNvSpPr>
                <p:nvPr/>
              </p:nvSpPr>
              <p:spPr bwMode="auto">
                <a:xfrm>
                  <a:off x="5147" y="2572"/>
                  <a:ext cx="110" cy="195"/>
                </a:xfrm>
                <a:custGeom>
                  <a:avLst/>
                  <a:gdLst>
                    <a:gd name="T0" fmla="*/ 23 w 110"/>
                    <a:gd name="T1" fmla="*/ 0 h 195"/>
                    <a:gd name="T2" fmla="*/ 0 w 110"/>
                    <a:gd name="T3" fmla="*/ 34 h 195"/>
                    <a:gd name="T4" fmla="*/ 25 w 110"/>
                    <a:gd name="T5" fmla="*/ 79 h 195"/>
                    <a:gd name="T6" fmla="*/ 10 w 110"/>
                    <a:gd name="T7" fmla="*/ 91 h 195"/>
                    <a:gd name="T8" fmla="*/ 16 w 110"/>
                    <a:gd name="T9" fmla="*/ 194 h 195"/>
                    <a:gd name="T10" fmla="*/ 77 w 110"/>
                    <a:gd name="T11" fmla="*/ 179 h 195"/>
                    <a:gd name="T12" fmla="*/ 93 w 110"/>
                    <a:gd name="T13" fmla="*/ 179 h 195"/>
                    <a:gd name="T14" fmla="*/ 102 w 110"/>
                    <a:gd name="T15" fmla="*/ 168 h 195"/>
                    <a:gd name="T16" fmla="*/ 102 w 110"/>
                    <a:gd name="T17" fmla="*/ 149 h 195"/>
                    <a:gd name="T18" fmla="*/ 109 w 110"/>
                    <a:gd name="T19" fmla="*/ 137 h 195"/>
                    <a:gd name="T20" fmla="*/ 75 w 110"/>
                    <a:gd name="T21" fmla="*/ 122 h 195"/>
                    <a:gd name="T22" fmla="*/ 31 w 110"/>
                    <a:gd name="T23" fmla="*/ 9 h 195"/>
                    <a:gd name="T24" fmla="*/ 23 w 110"/>
                    <a:gd name="T25" fmla="*/ 0 h 1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195">
                      <a:moveTo>
                        <a:pt x="23" y="0"/>
                      </a:moveTo>
                      <a:lnTo>
                        <a:pt x="0" y="34"/>
                      </a:lnTo>
                      <a:lnTo>
                        <a:pt x="25" y="79"/>
                      </a:lnTo>
                      <a:lnTo>
                        <a:pt x="10" y="91"/>
                      </a:lnTo>
                      <a:lnTo>
                        <a:pt x="16" y="194"/>
                      </a:lnTo>
                      <a:lnTo>
                        <a:pt x="77" y="179"/>
                      </a:lnTo>
                      <a:lnTo>
                        <a:pt x="93" y="179"/>
                      </a:lnTo>
                      <a:lnTo>
                        <a:pt x="102" y="168"/>
                      </a:lnTo>
                      <a:lnTo>
                        <a:pt x="102" y="149"/>
                      </a:lnTo>
                      <a:lnTo>
                        <a:pt x="109" y="137"/>
                      </a:lnTo>
                      <a:lnTo>
                        <a:pt x="75" y="122"/>
                      </a:lnTo>
                      <a:lnTo>
                        <a:pt x="31" y="9"/>
                      </a:lnTo>
                      <a:lnTo>
                        <a:pt x="23" y="0"/>
                      </a:lnTo>
                    </a:path>
                  </a:pathLst>
                </a:custGeom>
                <a:solidFill>
                  <a:srgbClr val="80FFE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4" name="Freeform 55">
                  <a:extLst>
                    <a:ext uri="{FF2B5EF4-FFF2-40B4-BE49-F238E27FC236}">
                      <a16:creationId xmlns:a16="http://schemas.microsoft.com/office/drawing/2014/main" id="{4593F728-6A59-4C1F-8734-120FAFC9DB18}"/>
                    </a:ext>
                  </a:extLst>
                </p:cNvPr>
                <p:cNvSpPr>
                  <a:spLocks/>
                </p:cNvSpPr>
                <p:nvPr/>
              </p:nvSpPr>
              <p:spPr bwMode="auto">
                <a:xfrm>
                  <a:off x="5210" y="2800"/>
                  <a:ext cx="53" cy="44"/>
                </a:xfrm>
                <a:custGeom>
                  <a:avLst/>
                  <a:gdLst>
                    <a:gd name="T0" fmla="*/ 0 w 53"/>
                    <a:gd name="T1" fmla="*/ 7 h 44"/>
                    <a:gd name="T2" fmla="*/ 22 w 53"/>
                    <a:gd name="T3" fmla="*/ 0 h 44"/>
                    <a:gd name="T4" fmla="*/ 52 w 53"/>
                    <a:gd name="T5" fmla="*/ 22 h 44"/>
                    <a:gd name="T6" fmla="*/ 46 w 53"/>
                    <a:gd name="T7" fmla="*/ 28 h 44"/>
                    <a:gd name="T8" fmla="*/ 31 w 53"/>
                    <a:gd name="T9" fmla="*/ 28 h 44"/>
                    <a:gd name="T10" fmla="*/ 24 w 53"/>
                    <a:gd name="T11" fmla="*/ 43 h 44"/>
                    <a:gd name="T12" fmla="*/ 0 w 53"/>
                    <a:gd name="T13" fmla="*/ 7 h 4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 h="44">
                      <a:moveTo>
                        <a:pt x="0" y="7"/>
                      </a:moveTo>
                      <a:lnTo>
                        <a:pt x="22" y="0"/>
                      </a:lnTo>
                      <a:lnTo>
                        <a:pt x="52" y="22"/>
                      </a:lnTo>
                      <a:lnTo>
                        <a:pt x="46" y="28"/>
                      </a:lnTo>
                      <a:lnTo>
                        <a:pt x="31" y="28"/>
                      </a:lnTo>
                      <a:lnTo>
                        <a:pt x="24" y="43"/>
                      </a:lnTo>
                      <a:lnTo>
                        <a:pt x="0" y="7"/>
                      </a:lnTo>
                    </a:path>
                  </a:pathLst>
                </a:custGeom>
                <a:solidFill>
                  <a:srgbClr val="80808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445" name="Freeform 56">
                  <a:extLst>
                    <a:ext uri="{FF2B5EF4-FFF2-40B4-BE49-F238E27FC236}">
                      <a16:creationId xmlns:a16="http://schemas.microsoft.com/office/drawing/2014/main" id="{EEDAA260-373D-4002-B423-56953941D589}"/>
                    </a:ext>
                  </a:extLst>
                </p:cNvPr>
                <p:cNvSpPr>
                  <a:spLocks/>
                </p:cNvSpPr>
                <p:nvPr/>
              </p:nvSpPr>
              <p:spPr bwMode="auto">
                <a:xfrm>
                  <a:off x="5099" y="3126"/>
                  <a:ext cx="29" cy="49"/>
                </a:xfrm>
                <a:custGeom>
                  <a:avLst/>
                  <a:gdLst>
                    <a:gd name="T0" fmla="*/ 0 w 29"/>
                    <a:gd name="T1" fmla="*/ 4 h 49"/>
                    <a:gd name="T2" fmla="*/ 28 w 29"/>
                    <a:gd name="T3" fmla="*/ 0 h 49"/>
                    <a:gd name="T4" fmla="*/ 12 w 29"/>
                    <a:gd name="T5" fmla="*/ 48 h 49"/>
                    <a:gd name="T6" fmla="*/ 1 w 29"/>
                    <a:gd name="T7" fmla="*/ 47 h 49"/>
                    <a:gd name="T8" fmla="*/ 0 w 29"/>
                    <a:gd name="T9" fmla="*/ 4 h 4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 h="49">
                      <a:moveTo>
                        <a:pt x="0" y="4"/>
                      </a:moveTo>
                      <a:lnTo>
                        <a:pt x="28" y="0"/>
                      </a:lnTo>
                      <a:lnTo>
                        <a:pt x="12" y="48"/>
                      </a:lnTo>
                      <a:lnTo>
                        <a:pt x="1" y="47"/>
                      </a:lnTo>
                      <a:lnTo>
                        <a:pt x="0" y="4"/>
                      </a:lnTo>
                    </a:path>
                  </a:pathLst>
                </a:custGeom>
                <a:solidFill>
                  <a:srgbClr val="C060FF"/>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5383" name="Freeform 57">
              <a:extLst>
                <a:ext uri="{FF2B5EF4-FFF2-40B4-BE49-F238E27FC236}">
                  <a16:creationId xmlns:a16="http://schemas.microsoft.com/office/drawing/2014/main" id="{6E02A55F-0B3B-4F7C-9009-D4A1467A9846}"/>
                </a:ext>
              </a:extLst>
            </p:cNvPr>
            <p:cNvSpPr>
              <a:spLocks/>
            </p:cNvSpPr>
            <p:nvPr/>
          </p:nvSpPr>
          <p:spPr bwMode="auto">
            <a:xfrm>
              <a:off x="1515" y="943"/>
              <a:ext cx="824" cy="802"/>
            </a:xfrm>
            <a:custGeom>
              <a:avLst/>
              <a:gdLst>
                <a:gd name="T0" fmla="*/ 132 w 824"/>
                <a:gd name="T1" fmla="*/ 120 h 802"/>
                <a:gd name="T2" fmla="*/ 297 w 824"/>
                <a:gd name="T3" fmla="*/ 0 h 802"/>
                <a:gd name="T4" fmla="*/ 376 w 824"/>
                <a:gd name="T5" fmla="*/ 21 h 802"/>
                <a:gd name="T6" fmla="*/ 414 w 824"/>
                <a:gd name="T7" fmla="*/ 59 h 802"/>
                <a:gd name="T8" fmla="*/ 570 w 824"/>
                <a:gd name="T9" fmla="*/ 74 h 802"/>
                <a:gd name="T10" fmla="*/ 575 w 824"/>
                <a:gd name="T11" fmla="*/ 470 h 802"/>
                <a:gd name="T12" fmla="*/ 626 w 824"/>
                <a:gd name="T13" fmla="*/ 482 h 802"/>
                <a:gd name="T14" fmla="*/ 649 w 824"/>
                <a:gd name="T15" fmla="*/ 530 h 802"/>
                <a:gd name="T16" fmla="*/ 685 w 824"/>
                <a:gd name="T17" fmla="*/ 513 h 802"/>
                <a:gd name="T18" fmla="*/ 759 w 824"/>
                <a:gd name="T19" fmla="*/ 621 h 802"/>
                <a:gd name="T20" fmla="*/ 823 w 824"/>
                <a:gd name="T21" fmla="*/ 671 h 802"/>
                <a:gd name="T22" fmla="*/ 821 w 824"/>
                <a:gd name="T23" fmla="*/ 714 h 802"/>
                <a:gd name="T24" fmla="*/ 741 w 824"/>
                <a:gd name="T25" fmla="*/ 720 h 802"/>
                <a:gd name="T26" fmla="*/ 705 w 824"/>
                <a:gd name="T27" fmla="*/ 588 h 802"/>
                <a:gd name="T28" fmla="*/ 448 w 824"/>
                <a:gd name="T29" fmla="*/ 458 h 802"/>
                <a:gd name="T30" fmla="*/ 455 w 824"/>
                <a:gd name="T31" fmla="*/ 499 h 802"/>
                <a:gd name="T32" fmla="*/ 397 w 824"/>
                <a:gd name="T33" fmla="*/ 552 h 802"/>
                <a:gd name="T34" fmla="*/ 388 w 824"/>
                <a:gd name="T35" fmla="*/ 532 h 802"/>
                <a:gd name="T36" fmla="*/ 371 w 824"/>
                <a:gd name="T37" fmla="*/ 532 h 802"/>
                <a:gd name="T38" fmla="*/ 325 w 824"/>
                <a:gd name="T39" fmla="*/ 642 h 802"/>
                <a:gd name="T40" fmla="*/ 182 w 824"/>
                <a:gd name="T41" fmla="*/ 749 h 802"/>
                <a:gd name="T42" fmla="*/ 41 w 824"/>
                <a:gd name="T43" fmla="*/ 801 h 802"/>
                <a:gd name="T44" fmla="*/ 0 w 824"/>
                <a:gd name="T45" fmla="*/ 794 h 802"/>
                <a:gd name="T46" fmla="*/ 163 w 824"/>
                <a:gd name="T47" fmla="*/ 703 h 802"/>
                <a:gd name="T48" fmla="*/ 182 w 824"/>
                <a:gd name="T49" fmla="*/ 703 h 802"/>
                <a:gd name="T50" fmla="*/ 242 w 824"/>
                <a:gd name="T51" fmla="*/ 631 h 802"/>
                <a:gd name="T52" fmla="*/ 268 w 824"/>
                <a:gd name="T53" fmla="*/ 628 h 802"/>
                <a:gd name="T54" fmla="*/ 309 w 824"/>
                <a:gd name="T55" fmla="*/ 574 h 802"/>
                <a:gd name="T56" fmla="*/ 294 w 824"/>
                <a:gd name="T57" fmla="*/ 549 h 802"/>
                <a:gd name="T58" fmla="*/ 208 w 824"/>
                <a:gd name="T59" fmla="*/ 561 h 802"/>
                <a:gd name="T60" fmla="*/ 149 w 824"/>
                <a:gd name="T61" fmla="*/ 425 h 802"/>
                <a:gd name="T62" fmla="*/ 182 w 824"/>
                <a:gd name="T63" fmla="*/ 363 h 802"/>
                <a:gd name="T64" fmla="*/ 237 w 824"/>
                <a:gd name="T65" fmla="*/ 341 h 802"/>
                <a:gd name="T66" fmla="*/ 218 w 824"/>
                <a:gd name="T67" fmla="*/ 287 h 802"/>
                <a:gd name="T68" fmla="*/ 161 w 824"/>
                <a:gd name="T69" fmla="*/ 313 h 802"/>
                <a:gd name="T70" fmla="*/ 117 w 824"/>
                <a:gd name="T71" fmla="*/ 234 h 802"/>
                <a:gd name="T72" fmla="*/ 165 w 824"/>
                <a:gd name="T73" fmla="*/ 215 h 802"/>
                <a:gd name="T74" fmla="*/ 208 w 824"/>
                <a:gd name="T75" fmla="*/ 236 h 802"/>
                <a:gd name="T76" fmla="*/ 228 w 824"/>
                <a:gd name="T77" fmla="*/ 224 h 802"/>
                <a:gd name="T78" fmla="*/ 192 w 824"/>
                <a:gd name="T79" fmla="*/ 157 h 802"/>
                <a:gd name="T80" fmla="*/ 129 w 824"/>
                <a:gd name="T81" fmla="*/ 152 h 802"/>
                <a:gd name="T82" fmla="*/ 132 w 824"/>
                <a:gd name="T83" fmla="*/ 120 h 802"/>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824" h="802">
                  <a:moveTo>
                    <a:pt x="132" y="120"/>
                  </a:moveTo>
                  <a:lnTo>
                    <a:pt x="297" y="0"/>
                  </a:lnTo>
                  <a:lnTo>
                    <a:pt x="376" y="21"/>
                  </a:lnTo>
                  <a:lnTo>
                    <a:pt x="414" y="59"/>
                  </a:lnTo>
                  <a:lnTo>
                    <a:pt x="570" y="74"/>
                  </a:lnTo>
                  <a:lnTo>
                    <a:pt x="575" y="470"/>
                  </a:lnTo>
                  <a:lnTo>
                    <a:pt x="626" y="482"/>
                  </a:lnTo>
                  <a:lnTo>
                    <a:pt x="649" y="530"/>
                  </a:lnTo>
                  <a:lnTo>
                    <a:pt x="685" y="513"/>
                  </a:lnTo>
                  <a:lnTo>
                    <a:pt x="759" y="621"/>
                  </a:lnTo>
                  <a:lnTo>
                    <a:pt x="823" y="671"/>
                  </a:lnTo>
                  <a:lnTo>
                    <a:pt x="821" y="714"/>
                  </a:lnTo>
                  <a:lnTo>
                    <a:pt x="741" y="720"/>
                  </a:lnTo>
                  <a:lnTo>
                    <a:pt x="705" y="588"/>
                  </a:lnTo>
                  <a:lnTo>
                    <a:pt x="448" y="458"/>
                  </a:lnTo>
                  <a:lnTo>
                    <a:pt x="455" y="499"/>
                  </a:lnTo>
                  <a:lnTo>
                    <a:pt x="397" y="552"/>
                  </a:lnTo>
                  <a:lnTo>
                    <a:pt x="388" y="532"/>
                  </a:lnTo>
                  <a:lnTo>
                    <a:pt x="371" y="532"/>
                  </a:lnTo>
                  <a:lnTo>
                    <a:pt x="325" y="642"/>
                  </a:lnTo>
                  <a:lnTo>
                    <a:pt x="182" y="749"/>
                  </a:lnTo>
                  <a:lnTo>
                    <a:pt x="41" y="801"/>
                  </a:lnTo>
                  <a:lnTo>
                    <a:pt x="0" y="794"/>
                  </a:lnTo>
                  <a:lnTo>
                    <a:pt x="163" y="703"/>
                  </a:lnTo>
                  <a:lnTo>
                    <a:pt x="182" y="703"/>
                  </a:lnTo>
                  <a:lnTo>
                    <a:pt x="242" y="631"/>
                  </a:lnTo>
                  <a:lnTo>
                    <a:pt x="268" y="628"/>
                  </a:lnTo>
                  <a:lnTo>
                    <a:pt x="309" y="574"/>
                  </a:lnTo>
                  <a:lnTo>
                    <a:pt x="294" y="549"/>
                  </a:lnTo>
                  <a:lnTo>
                    <a:pt x="208" y="561"/>
                  </a:lnTo>
                  <a:lnTo>
                    <a:pt x="149" y="425"/>
                  </a:lnTo>
                  <a:lnTo>
                    <a:pt x="182" y="363"/>
                  </a:lnTo>
                  <a:lnTo>
                    <a:pt x="237" y="341"/>
                  </a:lnTo>
                  <a:lnTo>
                    <a:pt x="218" y="287"/>
                  </a:lnTo>
                  <a:lnTo>
                    <a:pt x="161" y="313"/>
                  </a:lnTo>
                  <a:lnTo>
                    <a:pt x="117" y="234"/>
                  </a:lnTo>
                  <a:lnTo>
                    <a:pt x="165" y="215"/>
                  </a:lnTo>
                  <a:lnTo>
                    <a:pt x="208" y="236"/>
                  </a:lnTo>
                  <a:lnTo>
                    <a:pt x="228" y="224"/>
                  </a:lnTo>
                  <a:lnTo>
                    <a:pt x="192" y="157"/>
                  </a:lnTo>
                  <a:lnTo>
                    <a:pt x="129" y="152"/>
                  </a:lnTo>
                  <a:lnTo>
                    <a:pt x="132" y="120"/>
                  </a:lnTo>
                </a:path>
              </a:pathLst>
            </a:custGeom>
            <a:solidFill>
              <a:srgbClr val="4020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5384" name="Group 58">
              <a:extLst>
                <a:ext uri="{FF2B5EF4-FFF2-40B4-BE49-F238E27FC236}">
                  <a16:creationId xmlns:a16="http://schemas.microsoft.com/office/drawing/2014/main" id="{F0C03BB9-7DFC-48BC-80AC-552B7E2D0782}"/>
                </a:ext>
              </a:extLst>
            </p:cNvPr>
            <p:cNvGrpSpPr>
              <a:grpSpLocks/>
            </p:cNvGrpSpPr>
            <p:nvPr/>
          </p:nvGrpSpPr>
          <p:grpSpPr bwMode="auto">
            <a:xfrm>
              <a:off x="299" y="3798"/>
              <a:ext cx="289" cy="223"/>
              <a:chOff x="299" y="3798"/>
              <a:chExt cx="289" cy="223"/>
            </a:xfrm>
          </p:grpSpPr>
          <p:grpSp>
            <p:nvGrpSpPr>
              <p:cNvPr id="15385" name="Group 59">
                <a:extLst>
                  <a:ext uri="{FF2B5EF4-FFF2-40B4-BE49-F238E27FC236}">
                    <a16:creationId xmlns:a16="http://schemas.microsoft.com/office/drawing/2014/main" id="{B9DBE6A8-9E16-4438-8912-B7EEC2F51FCF}"/>
                  </a:ext>
                </a:extLst>
              </p:cNvPr>
              <p:cNvGrpSpPr>
                <a:grpSpLocks/>
              </p:cNvGrpSpPr>
              <p:nvPr/>
            </p:nvGrpSpPr>
            <p:grpSpPr bwMode="auto">
              <a:xfrm>
                <a:off x="299" y="3798"/>
                <a:ext cx="289" cy="223"/>
                <a:chOff x="299" y="3798"/>
                <a:chExt cx="289" cy="223"/>
              </a:xfrm>
            </p:grpSpPr>
            <p:sp>
              <p:nvSpPr>
                <p:cNvPr id="15387" name="Freeform 60">
                  <a:extLst>
                    <a:ext uri="{FF2B5EF4-FFF2-40B4-BE49-F238E27FC236}">
                      <a16:creationId xmlns:a16="http://schemas.microsoft.com/office/drawing/2014/main" id="{E3E1B371-DF1C-45BD-9746-F069D9ED880E}"/>
                    </a:ext>
                  </a:extLst>
                </p:cNvPr>
                <p:cNvSpPr>
                  <a:spLocks/>
                </p:cNvSpPr>
                <p:nvPr/>
              </p:nvSpPr>
              <p:spPr bwMode="auto">
                <a:xfrm>
                  <a:off x="299" y="3826"/>
                  <a:ext cx="23" cy="33"/>
                </a:xfrm>
                <a:custGeom>
                  <a:avLst/>
                  <a:gdLst>
                    <a:gd name="T0" fmla="*/ 0 w 23"/>
                    <a:gd name="T1" fmla="*/ 32 h 33"/>
                    <a:gd name="T2" fmla="*/ 0 w 23"/>
                    <a:gd name="T3" fmla="*/ 23 h 33"/>
                    <a:gd name="T4" fmla="*/ 13 w 23"/>
                    <a:gd name="T5" fmla="*/ 0 h 33"/>
                    <a:gd name="T6" fmla="*/ 22 w 23"/>
                    <a:gd name="T7" fmla="*/ 7 h 33"/>
                    <a:gd name="T8" fmla="*/ 12 w 23"/>
                    <a:gd name="T9" fmla="*/ 32 h 33"/>
                    <a:gd name="T10" fmla="*/ 0 w 23"/>
                    <a:gd name="T11" fmla="*/ 32 h 3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 h="33">
                      <a:moveTo>
                        <a:pt x="0" y="32"/>
                      </a:moveTo>
                      <a:lnTo>
                        <a:pt x="0" y="23"/>
                      </a:lnTo>
                      <a:lnTo>
                        <a:pt x="13" y="0"/>
                      </a:lnTo>
                      <a:lnTo>
                        <a:pt x="22" y="7"/>
                      </a:lnTo>
                      <a:lnTo>
                        <a:pt x="12" y="32"/>
                      </a:lnTo>
                      <a:lnTo>
                        <a:pt x="0" y="32"/>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8" name="Freeform 61">
                  <a:extLst>
                    <a:ext uri="{FF2B5EF4-FFF2-40B4-BE49-F238E27FC236}">
                      <a16:creationId xmlns:a16="http://schemas.microsoft.com/office/drawing/2014/main" id="{25284ED0-BBCD-486A-8566-899D699E2BDC}"/>
                    </a:ext>
                  </a:extLst>
                </p:cNvPr>
                <p:cNvSpPr>
                  <a:spLocks/>
                </p:cNvSpPr>
                <p:nvPr/>
              </p:nvSpPr>
              <p:spPr bwMode="auto">
                <a:xfrm>
                  <a:off x="331" y="3798"/>
                  <a:ext cx="42" cy="42"/>
                </a:xfrm>
                <a:custGeom>
                  <a:avLst/>
                  <a:gdLst>
                    <a:gd name="T0" fmla="*/ 9 w 42"/>
                    <a:gd name="T1" fmla="*/ 5 h 42"/>
                    <a:gd name="T2" fmla="*/ 0 w 42"/>
                    <a:gd name="T3" fmla="*/ 24 h 42"/>
                    <a:gd name="T4" fmla="*/ 16 w 42"/>
                    <a:gd name="T5" fmla="*/ 37 h 42"/>
                    <a:gd name="T6" fmla="*/ 34 w 42"/>
                    <a:gd name="T7" fmla="*/ 41 h 42"/>
                    <a:gd name="T8" fmla="*/ 41 w 42"/>
                    <a:gd name="T9" fmla="*/ 25 h 42"/>
                    <a:gd name="T10" fmla="*/ 37 w 42"/>
                    <a:gd name="T11" fmla="*/ 0 h 42"/>
                    <a:gd name="T12" fmla="*/ 9 w 42"/>
                    <a:gd name="T13" fmla="*/ 5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9" y="5"/>
                      </a:moveTo>
                      <a:lnTo>
                        <a:pt x="0" y="24"/>
                      </a:lnTo>
                      <a:lnTo>
                        <a:pt x="16" y="37"/>
                      </a:lnTo>
                      <a:lnTo>
                        <a:pt x="34" y="41"/>
                      </a:lnTo>
                      <a:lnTo>
                        <a:pt x="41" y="25"/>
                      </a:lnTo>
                      <a:lnTo>
                        <a:pt x="37" y="0"/>
                      </a:lnTo>
                      <a:lnTo>
                        <a:pt x="9" y="5"/>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89" name="Freeform 62">
                  <a:extLst>
                    <a:ext uri="{FF2B5EF4-FFF2-40B4-BE49-F238E27FC236}">
                      <a16:creationId xmlns:a16="http://schemas.microsoft.com/office/drawing/2014/main" id="{5372B0FD-653C-4DFC-98C4-1E505B7A1B01}"/>
                    </a:ext>
                  </a:extLst>
                </p:cNvPr>
                <p:cNvSpPr>
                  <a:spLocks/>
                </p:cNvSpPr>
                <p:nvPr/>
              </p:nvSpPr>
              <p:spPr bwMode="auto">
                <a:xfrm>
                  <a:off x="370" y="3826"/>
                  <a:ext cx="62" cy="47"/>
                </a:xfrm>
                <a:custGeom>
                  <a:avLst/>
                  <a:gdLst>
                    <a:gd name="T0" fmla="*/ 0 w 62"/>
                    <a:gd name="T1" fmla="*/ 16 h 47"/>
                    <a:gd name="T2" fmla="*/ 42 w 62"/>
                    <a:gd name="T3" fmla="*/ 0 h 47"/>
                    <a:gd name="T4" fmla="*/ 50 w 62"/>
                    <a:gd name="T5" fmla="*/ 20 h 47"/>
                    <a:gd name="T6" fmla="*/ 58 w 62"/>
                    <a:gd name="T7" fmla="*/ 24 h 47"/>
                    <a:gd name="T8" fmla="*/ 61 w 62"/>
                    <a:gd name="T9" fmla="*/ 40 h 47"/>
                    <a:gd name="T10" fmla="*/ 40 w 62"/>
                    <a:gd name="T11" fmla="*/ 43 h 47"/>
                    <a:gd name="T12" fmla="*/ 25 w 62"/>
                    <a:gd name="T13" fmla="*/ 46 h 47"/>
                    <a:gd name="T14" fmla="*/ 0 w 62"/>
                    <a:gd name="T15" fmla="*/ 16 h 4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2" h="47">
                      <a:moveTo>
                        <a:pt x="0" y="16"/>
                      </a:moveTo>
                      <a:lnTo>
                        <a:pt x="42" y="0"/>
                      </a:lnTo>
                      <a:lnTo>
                        <a:pt x="50" y="20"/>
                      </a:lnTo>
                      <a:lnTo>
                        <a:pt x="58" y="24"/>
                      </a:lnTo>
                      <a:lnTo>
                        <a:pt x="61" y="40"/>
                      </a:lnTo>
                      <a:lnTo>
                        <a:pt x="40" y="43"/>
                      </a:lnTo>
                      <a:lnTo>
                        <a:pt x="25" y="46"/>
                      </a:lnTo>
                      <a:lnTo>
                        <a:pt x="0" y="16"/>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0" name="Freeform 63">
                  <a:extLst>
                    <a:ext uri="{FF2B5EF4-FFF2-40B4-BE49-F238E27FC236}">
                      <a16:creationId xmlns:a16="http://schemas.microsoft.com/office/drawing/2014/main" id="{B4AA7C97-7DDC-4589-B911-67981432483B}"/>
                    </a:ext>
                  </a:extLst>
                </p:cNvPr>
                <p:cNvSpPr>
                  <a:spLocks/>
                </p:cNvSpPr>
                <p:nvPr/>
              </p:nvSpPr>
              <p:spPr bwMode="auto">
                <a:xfrm>
                  <a:off x="433" y="3861"/>
                  <a:ext cx="50" cy="25"/>
                </a:xfrm>
                <a:custGeom>
                  <a:avLst/>
                  <a:gdLst>
                    <a:gd name="T0" fmla="*/ 8 w 50"/>
                    <a:gd name="T1" fmla="*/ 1 h 25"/>
                    <a:gd name="T2" fmla="*/ 0 w 50"/>
                    <a:gd name="T3" fmla="*/ 23 h 25"/>
                    <a:gd name="T4" fmla="*/ 13 w 50"/>
                    <a:gd name="T5" fmla="*/ 24 h 25"/>
                    <a:gd name="T6" fmla="*/ 21 w 50"/>
                    <a:gd name="T7" fmla="*/ 19 h 25"/>
                    <a:gd name="T8" fmla="*/ 36 w 50"/>
                    <a:gd name="T9" fmla="*/ 20 h 25"/>
                    <a:gd name="T10" fmla="*/ 49 w 50"/>
                    <a:gd name="T11" fmla="*/ 10 h 25"/>
                    <a:gd name="T12" fmla="*/ 41 w 50"/>
                    <a:gd name="T13" fmla="*/ 7 h 25"/>
                    <a:gd name="T14" fmla="*/ 34 w 50"/>
                    <a:gd name="T15" fmla="*/ 0 h 25"/>
                    <a:gd name="T16" fmla="*/ 8 w 50"/>
                    <a:gd name="T17" fmla="*/ 1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0" h="25">
                      <a:moveTo>
                        <a:pt x="8" y="1"/>
                      </a:moveTo>
                      <a:lnTo>
                        <a:pt x="0" y="23"/>
                      </a:lnTo>
                      <a:lnTo>
                        <a:pt x="13" y="24"/>
                      </a:lnTo>
                      <a:lnTo>
                        <a:pt x="21" y="19"/>
                      </a:lnTo>
                      <a:lnTo>
                        <a:pt x="36" y="20"/>
                      </a:lnTo>
                      <a:lnTo>
                        <a:pt x="49" y="10"/>
                      </a:lnTo>
                      <a:lnTo>
                        <a:pt x="41" y="7"/>
                      </a:lnTo>
                      <a:lnTo>
                        <a:pt x="34" y="0"/>
                      </a:lnTo>
                      <a:lnTo>
                        <a:pt x="8" y="1"/>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1" name="Freeform 64">
                  <a:extLst>
                    <a:ext uri="{FF2B5EF4-FFF2-40B4-BE49-F238E27FC236}">
                      <a16:creationId xmlns:a16="http://schemas.microsoft.com/office/drawing/2014/main" id="{F253E9B7-5AF3-4022-A4B1-3653A7921949}"/>
                    </a:ext>
                  </a:extLst>
                </p:cNvPr>
                <p:cNvSpPr>
                  <a:spLocks/>
                </p:cNvSpPr>
                <p:nvPr/>
              </p:nvSpPr>
              <p:spPr bwMode="auto">
                <a:xfrm>
                  <a:off x="448" y="3895"/>
                  <a:ext cx="21" cy="18"/>
                </a:xfrm>
                <a:custGeom>
                  <a:avLst/>
                  <a:gdLst>
                    <a:gd name="T0" fmla="*/ 18 w 21"/>
                    <a:gd name="T1" fmla="*/ 0 h 18"/>
                    <a:gd name="T2" fmla="*/ 0 w 21"/>
                    <a:gd name="T3" fmla="*/ 1 h 18"/>
                    <a:gd name="T4" fmla="*/ 3 w 21"/>
                    <a:gd name="T5" fmla="*/ 17 h 18"/>
                    <a:gd name="T6" fmla="*/ 20 w 21"/>
                    <a:gd name="T7" fmla="*/ 13 h 18"/>
                    <a:gd name="T8" fmla="*/ 18 w 21"/>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 h="18">
                      <a:moveTo>
                        <a:pt x="18" y="0"/>
                      </a:moveTo>
                      <a:lnTo>
                        <a:pt x="0" y="1"/>
                      </a:lnTo>
                      <a:lnTo>
                        <a:pt x="3" y="17"/>
                      </a:lnTo>
                      <a:lnTo>
                        <a:pt x="20" y="13"/>
                      </a:lnTo>
                      <a:lnTo>
                        <a:pt x="18" y="0"/>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2" name="Freeform 65">
                  <a:extLst>
                    <a:ext uri="{FF2B5EF4-FFF2-40B4-BE49-F238E27FC236}">
                      <a16:creationId xmlns:a16="http://schemas.microsoft.com/office/drawing/2014/main" id="{A62FC0DB-14AA-4592-889A-808A39A1821A}"/>
                    </a:ext>
                  </a:extLst>
                </p:cNvPr>
                <p:cNvSpPr>
                  <a:spLocks/>
                </p:cNvSpPr>
                <p:nvPr/>
              </p:nvSpPr>
              <p:spPr bwMode="auto">
                <a:xfrm>
                  <a:off x="470" y="3914"/>
                  <a:ext cx="14" cy="17"/>
                </a:xfrm>
                <a:custGeom>
                  <a:avLst/>
                  <a:gdLst>
                    <a:gd name="T0" fmla="*/ 0 w 14"/>
                    <a:gd name="T1" fmla="*/ 6 h 17"/>
                    <a:gd name="T2" fmla="*/ 13 w 14"/>
                    <a:gd name="T3" fmla="*/ 0 h 17"/>
                    <a:gd name="T4" fmla="*/ 13 w 14"/>
                    <a:gd name="T5" fmla="*/ 15 h 17"/>
                    <a:gd name="T6" fmla="*/ 4 w 14"/>
                    <a:gd name="T7" fmla="*/ 16 h 17"/>
                    <a:gd name="T8" fmla="*/ 0 w 14"/>
                    <a:gd name="T9" fmla="*/ 6 h 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4" h="17">
                      <a:moveTo>
                        <a:pt x="0" y="6"/>
                      </a:moveTo>
                      <a:lnTo>
                        <a:pt x="13" y="0"/>
                      </a:lnTo>
                      <a:lnTo>
                        <a:pt x="13" y="15"/>
                      </a:lnTo>
                      <a:lnTo>
                        <a:pt x="4" y="16"/>
                      </a:lnTo>
                      <a:lnTo>
                        <a:pt x="0" y="6"/>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393" name="Freeform 66">
                  <a:extLst>
                    <a:ext uri="{FF2B5EF4-FFF2-40B4-BE49-F238E27FC236}">
                      <a16:creationId xmlns:a16="http://schemas.microsoft.com/office/drawing/2014/main" id="{6E058648-D67F-4FB6-BA7D-8AA2175DE19C}"/>
                    </a:ext>
                  </a:extLst>
                </p:cNvPr>
                <p:cNvSpPr>
                  <a:spLocks/>
                </p:cNvSpPr>
                <p:nvPr/>
              </p:nvSpPr>
              <p:spPr bwMode="auto">
                <a:xfrm>
                  <a:off x="504" y="3922"/>
                  <a:ext cx="84" cy="99"/>
                </a:xfrm>
                <a:custGeom>
                  <a:avLst/>
                  <a:gdLst>
                    <a:gd name="T0" fmla="*/ 14 w 84"/>
                    <a:gd name="T1" fmla="*/ 0 h 99"/>
                    <a:gd name="T2" fmla="*/ 0 w 84"/>
                    <a:gd name="T3" fmla="*/ 37 h 99"/>
                    <a:gd name="T4" fmla="*/ 10 w 84"/>
                    <a:gd name="T5" fmla="*/ 56 h 99"/>
                    <a:gd name="T6" fmla="*/ 10 w 84"/>
                    <a:gd name="T7" fmla="*/ 89 h 99"/>
                    <a:gd name="T8" fmla="*/ 30 w 84"/>
                    <a:gd name="T9" fmla="*/ 98 h 99"/>
                    <a:gd name="T10" fmla="*/ 39 w 84"/>
                    <a:gd name="T11" fmla="*/ 79 h 99"/>
                    <a:gd name="T12" fmla="*/ 64 w 84"/>
                    <a:gd name="T13" fmla="*/ 74 h 99"/>
                    <a:gd name="T14" fmla="*/ 83 w 84"/>
                    <a:gd name="T15" fmla="*/ 53 h 99"/>
                    <a:gd name="T16" fmla="*/ 63 w 84"/>
                    <a:gd name="T17" fmla="*/ 19 h 99"/>
                    <a:gd name="T18" fmla="*/ 14 w 84"/>
                    <a:gd name="T19" fmla="*/ 0 h 9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84" h="99">
                      <a:moveTo>
                        <a:pt x="14" y="0"/>
                      </a:moveTo>
                      <a:lnTo>
                        <a:pt x="0" y="37"/>
                      </a:lnTo>
                      <a:lnTo>
                        <a:pt x="10" y="56"/>
                      </a:lnTo>
                      <a:lnTo>
                        <a:pt x="10" y="89"/>
                      </a:lnTo>
                      <a:lnTo>
                        <a:pt x="30" y="98"/>
                      </a:lnTo>
                      <a:lnTo>
                        <a:pt x="39" y="79"/>
                      </a:lnTo>
                      <a:lnTo>
                        <a:pt x="64" y="74"/>
                      </a:lnTo>
                      <a:lnTo>
                        <a:pt x="83" y="53"/>
                      </a:lnTo>
                      <a:lnTo>
                        <a:pt x="63" y="19"/>
                      </a:lnTo>
                      <a:lnTo>
                        <a:pt x="14" y="0"/>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5386" name="Freeform 67">
                <a:extLst>
                  <a:ext uri="{FF2B5EF4-FFF2-40B4-BE49-F238E27FC236}">
                    <a16:creationId xmlns:a16="http://schemas.microsoft.com/office/drawing/2014/main" id="{816D27A3-6F85-4AFD-ADC1-0D3DB3459D12}"/>
                  </a:ext>
                </a:extLst>
              </p:cNvPr>
              <p:cNvSpPr>
                <a:spLocks/>
              </p:cNvSpPr>
              <p:nvPr/>
            </p:nvSpPr>
            <p:spPr bwMode="auto">
              <a:xfrm>
                <a:off x="475" y="3876"/>
                <a:ext cx="47" cy="39"/>
              </a:xfrm>
              <a:custGeom>
                <a:avLst/>
                <a:gdLst>
                  <a:gd name="T0" fmla="*/ 10 w 47"/>
                  <a:gd name="T1" fmla="*/ 0 h 39"/>
                  <a:gd name="T2" fmla="*/ 0 w 47"/>
                  <a:gd name="T3" fmla="*/ 11 h 39"/>
                  <a:gd name="T4" fmla="*/ 4 w 47"/>
                  <a:gd name="T5" fmla="*/ 20 h 39"/>
                  <a:gd name="T6" fmla="*/ 13 w 47"/>
                  <a:gd name="T7" fmla="*/ 23 h 39"/>
                  <a:gd name="T8" fmla="*/ 22 w 47"/>
                  <a:gd name="T9" fmla="*/ 38 h 39"/>
                  <a:gd name="T10" fmla="*/ 46 w 47"/>
                  <a:gd name="T11" fmla="*/ 32 h 39"/>
                  <a:gd name="T12" fmla="*/ 46 w 47"/>
                  <a:gd name="T13" fmla="*/ 16 h 39"/>
                  <a:gd name="T14" fmla="*/ 29 w 47"/>
                  <a:gd name="T15" fmla="*/ 3 h 39"/>
                  <a:gd name="T16" fmla="*/ 10 w 47"/>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7" h="39">
                    <a:moveTo>
                      <a:pt x="10" y="0"/>
                    </a:moveTo>
                    <a:lnTo>
                      <a:pt x="0" y="11"/>
                    </a:lnTo>
                    <a:lnTo>
                      <a:pt x="4" y="20"/>
                    </a:lnTo>
                    <a:lnTo>
                      <a:pt x="13" y="23"/>
                    </a:lnTo>
                    <a:lnTo>
                      <a:pt x="22" y="38"/>
                    </a:lnTo>
                    <a:lnTo>
                      <a:pt x="46" y="32"/>
                    </a:lnTo>
                    <a:lnTo>
                      <a:pt x="46" y="16"/>
                    </a:lnTo>
                    <a:lnTo>
                      <a:pt x="29" y="3"/>
                    </a:lnTo>
                    <a:lnTo>
                      <a:pt x="10" y="0"/>
                    </a:lnTo>
                  </a:path>
                </a:pathLst>
              </a:custGeom>
              <a:solidFill>
                <a:srgbClr val="00FF00"/>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15365" name="Arc 68">
            <a:extLst>
              <a:ext uri="{FF2B5EF4-FFF2-40B4-BE49-F238E27FC236}">
                <a16:creationId xmlns:a16="http://schemas.microsoft.com/office/drawing/2014/main" id="{DD88C50F-6931-483B-B608-67DB63811A35}"/>
              </a:ext>
            </a:extLst>
          </p:cNvPr>
          <p:cNvSpPr>
            <a:spLocks/>
          </p:cNvSpPr>
          <p:nvPr/>
        </p:nvSpPr>
        <p:spPr bwMode="auto">
          <a:xfrm>
            <a:off x="6305550" y="0"/>
            <a:ext cx="1498600" cy="793750"/>
          </a:xfrm>
          <a:custGeom>
            <a:avLst/>
            <a:gdLst>
              <a:gd name="T0" fmla="*/ 1498600 w 21600"/>
              <a:gd name="T1" fmla="*/ 0 h 21600"/>
              <a:gd name="T2" fmla="*/ 0 w 21600"/>
              <a:gd name="T3" fmla="*/ 79375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6" name="Arc 69">
            <a:extLst>
              <a:ext uri="{FF2B5EF4-FFF2-40B4-BE49-F238E27FC236}">
                <a16:creationId xmlns:a16="http://schemas.microsoft.com/office/drawing/2014/main" id="{8A862A3C-C2BC-4386-950E-017E42D61D0E}"/>
              </a:ext>
            </a:extLst>
          </p:cNvPr>
          <p:cNvSpPr>
            <a:spLocks/>
          </p:cNvSpPr>
          <p:nvPr/>
        </p:nvSpPr>
        <p:spPr bwMode="auto">
          <a:xfrm>
            <a:off x="4999038" y="0"/>
            <a:ext cx="1289050" cy="793750"/>
          </a:xfrm>
          <a:custGeom>
            <a:avLst/>
            <a:gdLst>
              <a:gd name="T0" fmla="*/ 1289050 w 21600"/>
              <a:gd name="T1" fmla="*/ 793750 h 21600"/>
              <a:gd name="T2" fmla="*/ 0 w 21600"/>
              <a:gd name="T3" fmla="*/ 0 h 21600"/>
              <a:gd name="T4" fmla="*/ 128905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lnTo>
                  <a:pt x="21600" y="21599"/>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7" name="Arc 70">
            <a:extLst>
              <a:ext uri="{FF2B5EF4-FFF2-40B4-BE49-F238E27FC236}">
                <a16:creationId xmlns:a16="http://schemas.microsoft.com/office/drawing/2014/main" id="{0EF66F21-E4BA-49D5-ABD9-B539CE6287F1}"/>
              </a:ext>
            </a:extLst>
          </p:cNvPr>
          <p:cNvSpPr>
            <a:spLocks/>
          </p:cNvSpPr>
          <p:nvPr/>
        </p:nvSpPr>
        <p:spPr bwMode="auto">
          <a:xfrm>
            <a:off x="6096000" y="0"/>
            <a:ext cx="4089400" cy="2698750"/>
          </a:xfrm>
          <a:custGeom>
            <a:avLst/>
            <a:gdLst>
              <a:gd name="T0" fmla="*/ 4089400 w 21600"/>
              <a:gd name="T1" fmla="*/ 0 h 21600"/>
              <a:gd name="T2" fmla="*/ 0 w 21600"/>
              <a:gd name="T3" fmla="*/ 269875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8" name="Arc 71">
            <a:extLst>
              <a:ext uri="{FF2B5EF4-FFF2-40B4-BE49-F238E27FC236}">
                <a16:creationId xmlns:a16="http://schemas.microsoft.com/office/drawing/2014/main" id="{AD668406-0ACE-4BA7-9B4C-83CCC2E5F8E7}"/>
              </a:ext>
            </a:extLst>
          </p:cNvPr>
          <p:cNvSpPr>
            <a:spLocks/>
          </p:cNvSpPr>
          <p:nvPr/>
        </p:nvSpPr>
        <p:spPr bwMode="auto">
          <a:xfrm>
            <a:off x="5943600" y="4476750"/>
            <a:ext cx="4724400" cy="584200"/>
          </a:xfrm>
          <a:custGeom>
            <a:avLst/>
            <a:gdLst>
              <a:gd name="T0" fmla="*/ 4724400 w 21600"/>
              <a:gd name="T1" fmla="*/ 0 h 21600"/>
              <a:gd name="T2" fmla="*/ 0 w 21600"/>
              <a:gd name="T3" fmla="*/ 58420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69" name="Arc 72">
            <a:extLst>
              <a:ext uri="{FF2B5EF4-FFF2-40B4-BE49-F238E27FC236}">
                <a16:creationId xmlns:a16="http://schemas.microsoft.com/office/drawing/2014/main" id="{90C5F3A2-988F-4298-B1C5-0194702084D0}"/>
              </a:ext>
            </a:extLst>
          </p:cNvPr>
          <p:cNvSpPr>
            <a:spLocks/>
          </p:cNvSpPr>
          <p:nvPr/>
        </p:nvSpPr>
        <p:spPr bwMode="auto">
          <a:xfrm>
            <a:off x="1589088" y="1524000"/>
            <a:ext cx="4375150" cy="3536950"/>
          </a:xfrm>
          <a:custGeom>
            <a:avLst/>
            <a:gdLst>
              <a:gd name="T0" fmla="*/ 4375150 w 21600"/>
              <a:gd name="T1" fmla="*/ 3536950 h 21600"/>
              <a:gd name="T2" fmla="*/ 0 w 21600"/>
              <a:gd name="T3" fmla="*/ 0 h 21600"/>
              <a:gd name="T4" fmla="*/ 437515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lnTo>
                  <a:pt x="21600" y="21599"/>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0" name="Arc 73">
            <a:extLst>
              <a:ext uri="{FF2B5EF4-FFF2-40B4-BE49-F238E27FC236}">
                <a16:creationId xmlns:a16="http://schemas.microsoft.com/office/drawing/2014/main" id="{99943C31-0175-4002-8A37-74779C738745}"/>
              </a:ext>
            </a:extLst>
          </p:cNvPr>
          <p:cNvSpPr>
            <a:spLocks/>
          </p:cNvSpPr>
          <p:nvPr/>
        </p:nvSpPr>
        <p:spPr bwMode="auto">
          <a:xfrm>
            <a:off x="2789238" y="0"/>
            <a:ext cx="3289300" cy="2698750"/>
          </a:xfrm>
          <a:custGeom>
            <a:avLst/>
            <a:gdLst>
              <a:gd name="T0" fmla="*/ 3289300 w 21600"/>
              <a:gd name="T1" fmla="*/ 2698750 h 21600"/>
              <a:gd name="T2" fmla="*/ 0 w 21600"/>
              <a:gd name="T3" fmla="*/ 0 h 21600"/>
              <a:gd name="T4" fmla="*/ 32893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lnTo>
                  <a:pt x="21600" y="21599"/>
                </a:lnTo>
                <a:close/>
              </a:path>
            </a:pathLst>
          </a:custGeom>
          <a:noFill/>
          <a:ln w="50800" cap="rnd">
            <a:solidFill>
              <a:schemeClr val="tx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1" name="Rectangle 74">
            <a:extLst>
              <a:ext uri="{FF2B5EF4-FFF2-40B4-BE49-F238E27FC236}">
                <a16:creationId xmlns:a16="http://schemas.microsoft.com/office/drawing/2014/main" id="{DEC7457C-59EA-4B6F-A319-D60331B1ACE3}"/>
              </a:ext>
            </a:extLst>
          </p:cNvPr>
          <p:cNvSpPr>
            <a:spLocks noChangeArrowheads="1"/>
          </p:cNvSpPr>
          <p:nvPr/>
        </p:nvSpPr>
        <p:spPr bwMode="auto">
          <a:xfrm>
            <a:off x="6307139" y="325439"/>
            <a:ext cx="725487" cy="5159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D0903"/>
                </a:solidFill>
              </a:rPr>
              <a:t>80</a:t>
            </a:r>
            <a:r>
              <a:rPr lang="en-US" altLang="en-US" sz="2800" b="1" baseline="30000">
                <a:solidFill>
                  <a:srgbClr val="0D0903"/>
                </a:solidFill>
              </a:rPr>
              <a:t>o</a:t>
            </a:r>
          </a:p>
        </p:txBody>
      </p:sp>
      <p:sp>
        <p:nvSpPr>
          <p:cNvPr id="15372" name="Rectangle 75">
            <a:extLst>
              <a:ext uri="{FF2B5EF4-FFF2-40B4-BE49-F238E27FC236}">
                <a16:creationId xmlns:a16="http://schemas.microsoft.com/office/drawing/2014/main" id="{49823669-C25A-4E50-A81D-ED81DEF15195}"/>
              </a:ext>
            </a:extLst>
          </p:cNvPr>
          <p:cNvSpPr>
            <a:spLocks noChangeArrowheads="1"/>
          </p:cNvSpPr>
          <p:nvPr/>
        </p:nvSpPr>
        <p:spPr bwMode="auto">
          <a:xfrm>
            <a:off x="6291264" y="2282825"/>
            <a:ext cx="725487"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t>60</a:t>
            </a:r>
            <a:r>
              <a:rPr lang="en-US" altLang="en-US" sz="2800" b="1" baseline="30000"/>
              <a:t>o</a:t>
            </a:r>
          </a:p>
        </p:txBody>
      </p:sp>
      <p:sp>
        <p:nvSpPr>
          <p:cNvPr id="15373" name="Rectangle 76">
            <a:extLst>
              <a:ext uri="{FF2B5EF4-FFF2-40B4-BE49-F238E27FC236}">
                <a16:creationId xmlns:a16="http://schemas.microsoft.com/office/drawing/2014/main" id="{D9756D7A-A260-4718-A1B4-8F8D8FDAFB3F}"/>
              </a:ext>
            </a:extLst>
          </p:cNvPr>
          <p:cNvSpPr>
            <a:spLocks noChangeArrowheads="1"/>
          </p:cNvSpPr>
          <p:nvPr/>
        </p:nvSpPr>
        <p:spPr bwMode="auto">
          <a:xfrm>
            <a:off x="4919664" y="4568825"/>
            <a:ext cx="725487" cy="515938"/>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D0903"/>
                </a:solidFill>
              </a:rPr>
              <a:t>40</a:t>
            </a:r>
            <a:r>
              <a:rPr lang="en-US" altLang="en-US" sz="2800" b="1" baseline="30000">
                <a:solidFill>
                  <a:srgbClr val="0D0903"/>
                </a:solidFill>
              </a:rPr>
              <a:t>o</a:t>
            </a:r>
          </a:p>
        </p:txBody>
      </p:sp>
      <p:sp>
        <p:nvSpPr>
          <p:cNvPr id="15374" name="Rectangle 77">
            <a:extLst>
              <a:ext uri="{FF2B5EF4-FFF2-40B4-BE49-F238E27FC236}">
                <a16:creationId xmlns:a16="http://schemas.microsoft.com/office/drawing/2014/main" id="{0AA0EF95-7EE8-415C-81DA-EA2029312C3D}"/>
              </a:ext>
            </a:extLst>
          </p:cNvPr>
          <p:cNvSpPr>
            <a:spLocks noChangeArrowheads="1"/>
          </p:cNvSpPr>
          <p:nvPr/>
        </p:nvSpPr>
        <p:spPr bwMode="auto">
          <a:xfrm>
            <a:off x="1604964" y="5529263"/>
            <a:ext cx="1157369"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0D0903"/>
                </a:solidFill>
              </a:rPr>
              <a:t>Hawaii</a:t>
            </a:r>
          </a:p>
        </p:txBody>
      </p:sp>
      <p:sp>
        <p:nvSpPr>
          <p:cNvPr id="15375" name="Rectangle 78">
            <a:extLst>
              <a:ext uri="{FF2B5EF4-FFF2-40B4-BE49-F238E27FC236}">
                <a16:creationId xmlns:a16="http://schemas.microsoft.com/office/drawing/2014/main" id="{FC67DE25-2DE2-4D24-8AD3-2054AB33871D}"/>
              </a:ext>
            </a:extLst>
          </p:cNvPr>
          <p:cNvSpPr>
            <a:spLocks noChangeArrowheads="1"/>
          </p:cNvSpPr>
          <p:nvPr/>
        </p:nvSpPr>
        <p:spPr bwMode="auto">
          <a:xfrm>
            <a:off x="2786063" y="1871663"/>
            <a:ext cx="182808"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z="2400" b="1">
              <a:solidFill>
                <a:schemeClr val="bg1"/>
              </a:solidFill>
            </a:endParaRPr>
          </a:p>
        </p:txBody>
      </p:sp>
      <p:sp>
        <p:nvSpPr>
          <p:cNvPr id="15376" name="Arc 79">
            <a:extLst>
              <a:ext uri="{FF2B5EF4-FFF2-40B4-BE49-F238E27FC236}">
                <a16:creationId xmlns:a16="http://schemas.microsoft.com/office/drawing/2014/main" id="{0CBA9C3D-48F6-45A5-919B-9F8B200B972F}"/>
              </a:ext>
            </a:extLst>
          </p:cNvPr>
          <p:cNvSpPr>
            <a:spLocks/>
          </p:cNvSpPr>
          <p:nvPr/>
        </p:nvSpPr>
        <p:spPr bwMode="auto">
          <a:xfrm>
            <a:off x="6210300" y="0"/>
            <a:ext cx="3060700" cy="1841500"/>
          </a:xfrm>
          <a:custGeom>
            <a:avLst/>
            <a:gdLst>
              <a:gd name="T0" fmla="*/ 3060700 w 21600"/>
              <a:gd name="T1" fmla="*/ 0 h 21600"/>
              <a:gd name="T2" fmla="*/ 0 w 21600"/>
              <a:gd name="T3" fmla="*/ 184150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599"/>
                </a:cubicBezTo>
              </a:path>
              <a:path w="21600" h="21600" stroke="0" extrusionOk="0">
                <a:moveTo>
                  <a:pt x="21600" y="0"/>
                </a:moveTo>
                <a:cubicBezTo>
                  <a:pt x="21600" y="11929"/>
                  <a:pt x="11929" y="21599"/>
                  <a:pt x="0" y="21599"/>
                </a:cubicBezTo>
                <a:lnTo>
                  <a:pt x="0" y="0"/>
                </a:lnTo>
                <a:lnTo>
                  <a:pt x="21600" y="0"/>
                </a:lnTo>
                <a:close/>
              </a:path>
            </a:pathLst>
          </a:custGeom>
          <a:noFill/>
          <a:ln w="50800" cap="rnd">
            <a:solidFill>
              <a:srgbClr val="0000FB"/>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7" name="Arc 80">
            <a:extLst>
              <a:ext uri="{FF2B5EF4-FFF2-40B4-BE49-F238E27FC236}">
                <a16:creationId xmlns:a16="http://schemas.microsoft.com/office/drawing/2014/main" id="{92087500-5D56-4852-BC6A-82455AC1698E}"/>
              </a:ext>
            </a:extLst>
          </p:cNvPr>
          <p:cNvSpPr>
            <a:spLocks/>
          </p:cNvSpPr>
          <p:nvPr/>
        </p:nvSpPr>
        <p:spPr bwMode="auto">
          <a:xfrm>
            <a:off x="3494088" y="0"/>
            <a:ext cx="2660650" cy="1841500"/>
          </a:xfrm>
          <a:custGeom>
            <a:avLst/>
            <a:gdLst>
              <a:gd name="T0" fmla="*/ 2660650 w 21600"/>
              <a:gd name="T1" fmla="*/ 1841500 h 21600"/>
              <a:gd name="T2" fmla="*/ 0 w 21600"/>
              <a:gd name="T3" fmla="*/ 0 h 21600"/>
              <a:gd name="T4" fmla="*/ 266065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599"/>
                </a:moveTo>
                <a:cubicBezTo>
                  <a:pt x="9670" y="21599"/>
                  <a:pt x="0" y="11929"/>
                  <a:pt x="0" y="0"/>
                </a:cubicBezTo>
              </a:path>
              <a:path w="21600" h="21600" stroke="0" extrusionOk="0">
                <a:moveTo>
                  <a:pt x="21600" y="21599"/>
                </a:moveTo>
                <a:cubicBezTo>
                  <a:pt x="9670" y="21599"/>
                  <a:pt x="0" y="11929"/>
                  <a:pt x="0" y="0"/>
                </a:cubicBezTo>
                <a:lnTo>
                  <a:pt x="21600" y="0"/>
                </a:lnTo>
                <a:lnTo>
                  <a:pt x="21600" y="21599"/>
                </a:lnTo>
                <a:close/>
              </a:path>
            </a:pathLst>
          </a:custGeom>
          <a:noFill/>
          <a:ln w="50800" cap="rnd">
            <a:solidFill>
              <a:srgbClr val="0000FB"/>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378" name="Rectangle 81">
            <a:extLst>
              <a:ext uri="{FF2B5EF4-FFF2-40B4-BE49-F238E27FC236}">
                <a16:creationId xmlns:a16="http://schemas.microsoft.com/office/drawing/2014/main" id="{DD5C7704-1BED-438C-BCD2-F3432EB32368}"/>
              </a:ext>
            </a:extLst>
          </p:cNvPr>
          <p:cNvSpPr>
            <a:spLocks noChangeArrowheads="1"/>
          </p:cNvSpPr>
          <p:nvPr/>
        </p:nvSpPr>
        <p:spPr bwMode="auto">
          <a:xfrm>
            <a:off x="7148514" y="1109663"/>
            <a:ext cx="1997343"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Arctic Circle</a:t>
            </a:r>
          </a:p>
        </p:txBody>
      </p:sp>
      <p:sp>
        <p:nvSpPr>
          <p:cNvPr id="15379" name="Rectangle 82">
            <a:extLst>
              <a:ext uri="{FF2B5EF4-FFF2-40B4-BE49-F238E27FC236}">
                <a16:creationId xmlns:a16="http://schemas.microsoft.com/office/drawing/2014/main" id="{A441559F-2DC8-4BF4-A04A-D330E20D7A26}"/>
              </a:ext>
            </a:extLst>
          </p:cNvPr>
          <p:cNvSpPr>
            <a:spLocks noChangeArrowheads="1"/>
          </p:cNvSpPr>
          <p:nvPr/>
        </p:nvSpPr>
        <p:spPr bwMode="auto">
          <a:xfrm>
            <a:off x="4610101" y="1981200"/>
            <a:ext cx="1176605" cy="4591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Alaska</a:t>
            </a:r>
          </a:p>
        </p:txBody>
      </p:sp>
      <p:sp>
        <p:nvSpPr>
          <p:cNvPr id="15380" name="Text Box 83">
            <a:extLst>
              <a:ext uri="{FF2B5EF4-FFF2-40B4-BE49-F238E27FC236}">
                <a16:creationId xmlns:a16="http://schemas.microsoft.com/office/drawing/2014/main" id="{9DA2692E-788B-4742-98B1-15DA1E18C098}"/>
              </a:ext>
            </a:extLst>
          </p:cNvPr>
          <p:cNvSpPr txBox="1">
            <a:spLocks noChangeArrowheads="1"/>
          </p:cNvSpPr>
          <p:nvPr/>
        </p:nvSpPr>
        <p:spPr bwMode="auto">
          <a:xfrm>
            <a:off x="2886076" y="5246688"/>
            <a:ext cx="2003425" cy="9652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b="1">
                <a:solidFill>
                  <a:srgbClr val="0D0903"/>
                </a:solidFill>
              </a:rPr>
              <a:t>Latitudinal</a:t>
            </a:r>
          </a:p>
          <a:p>
            <a:pPr algn="ctr" eaLnBrk="1" hangingPunct="1"/>
            <a:r>
              <a:rPr lang="en-US" altLang="en-US" sz="2800" b="1">
                <a:solidFill>
                  <a:srgbClr val="0D0903"/>
                </a:solidFill>
              </a:rPr>
              <a:t>Impact</a:t>
            </a:r>
          </a:p>
        </p:txBody>
      </p:sp>
      <p:sp>
        <p:nvSpPr>
          <p:cNvPr id="2" name="TextBox 1">
            <a:extLst>
              <a:ext uri="{FF2B5EF4-FFF2-40B4-BE49-F238E27FC236}">
                <a16:creationId xmlns:a16="http://schemas.microsoft.com/office/drawing/2014/main" id="{05D7C307-1E11-41B4-8A35-20C9E619C095}"/>
              </a:ext>
            </a:extLst>
          </p:cNvPr>
          <p:cNvSpPr txBox="1"/>
          <p:nvPr/>
        </p:nvSpPr>
        <p:spPr>
          <a:xfrm>
            <a:off x="231494" y="115747"/>
            <a:ext cx="6186770" cy="523220"/>
          </a:xfrm>
          <a:prstGeom prst="rect">
            <a:avLst/>
          </a:prstGeom>
          <a:noFill/>
        </p:spPr>
        <p:txBody>
          <a:bodyPr wrap="square" rtlCol="0">
            <a:spAutoFit/>
          </a:bodyPr>
          <a:lstStyle/>
          <a:p>
            <a:r>
              <a:rPr lang="en-US" sz="2800" b="1" dirty="0">
                <a:solidFill>
                  <a:schemeClr val="accent1">
                    <a:lumMod val="50000"/>
                  </a:schemeClr>
                </a:solidFill>
              </a:rPr>
              <a:t>USA compared to Soviet Union</a:t>
            </a:r>
          </a:p>
        </p:txBody>
      </p:sp>
      <p:sp>
        <p:nvSpPr>
          <p:cNvPr id="3" name="TextBox 2">
            <a:extLst>
              <a:ext uri="{FF2B5EF4-FFF2-40B4-BE49-F238E27FC236}">
                <a16:creationId xmlns:a16="http://schemas.microsoft.com/office/drawing/2014/main" id="{8AFB7F99-4599-460A-BD46-91985AFE4514}"/>
              </a:ext>
            </a:extLst>
          </p:cNvPr>
          <p:cNvSpPr txBox="1"/>
          <p:nvPr/>
        </p:nvSpPr>
        <p:spPr>
          <a:xfrm>
            <a:off x="4757195" y="3044142"/>
            <a:ext cx="2065881" cy="523220"/>
          </a:xfrm>
          <a:prstGeom prst="rect">
            <a:avLst/>
          </a:prstGeom>
          <a:noFill/>
        </p:spPr>
        <p:txBody>
          <a:bodyPr wrap="square" rtlCol="0">
            <a:spAutoFit/>
          </a:bodyPr>
          <a:lstStyle/>
          <a:p>
            <a:r>
              <a:rPr lang="en-US" sz="2800" b="1" dirty="0">
                <a:solidFill>
                  <a:schemeClr val="accent1">
                    <a:lumMod val="50000"/>
                  </a:schemeClr>
                </a:solidFill>
              </a:rPr>
              <a:t>Russia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AFDA007F-D642-4372-8AB8-5607B781E40E}"/>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6" name="Slide Number Placeholder 3">
            <a:extLst>
              <a:ext uri="{FF2B5EF4-FFF2-40B4-BE49-F238E27FC236}">
                <a16:creationId xmlns:a16="http://schemas.microsoft.com/office/drawing/2014/main" id="{EF78076C-BDE8-4D42-9207-39B217BC7C52}"/>
              </a:ext>
            </a:extLst>
          </p:cNvPr>
          <p:cNvSpPr>
            <a:spLocks noGrp="1"/>
          </p:cNvSpPr>
          <p:nvPr>
            <p:ph type="sldNum" sz="quarter" idx="12"/>
          </p:nvPr>
        </p:nvSpPr>
        <p:spPr/>
        <p:txBody>
          <a:bodyPr/>
          <a:lstStyle/>
          <a:p>
            <a:pPr>
              <a:defRPr/>
            </a:pPr>
            <a:fld id="{E612F0A9-B0E8-4020-B9DF-7FA1B5611243}" type="slidenum">
              <a:rPr lang="en-US" altLang="en-US"/>
              <a:pPr>
                <a:defRPr/>
              </a:pPr>
              <a:t>15</a:t>
            </a:fld>
            <a:endParaRPr lang="en-US" altLang="en-US"/>
          </a:p>
        </p:txBody>
      </p:sp>
      <p:pic>
        <p:nvPicPr>
          <p:cNvPr id="16388" name="Picture 2">
            <a:extLst>
              <a:ext uri="{FF2B5EF4-FFF2-40B4-BE49-F238E27FC236}">
                <a16:creationId xmlns:a16="http://schemas.microsoft.com/office/drawing/2014/main" id="{071AE5C3-6C2D-41DD-B0D7-AA9384CF70D4}"/>
              </a:ext>
            </a:extLst>
          </p:cNvPr>
          <p:cNvPicPr>
            <a:picLocks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636609" y="1"/>
            <a:ext cx="10926500" cy="647541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389" name="Rectangle 3">
            <a:extLst>
              <a:ext uri="{FF2B5EF4-FFF2-40B4-BE49-F238E27FC236}">
                <a16:creationId xmlns:a16="http://schemas.microsoft.com/office/drawing/2014/main" id="{423F4AB2-E038-4FDD-BE13-08ACC9C3976D}"/>
              </a:ext>
            </a:extLst>
          </p:cNvPr>
          <p:cNvSpPr>
            <a:spLocks noChangeArrowheads="1"/>
          </p:cNvSpPr>
          <p:nvPr/>
        </p:nvSpPr>
        <p:spPr bwMode="auto">
          <a:xfrm>
            <a:off x="185195" y="3194614"/>
            <a:ext cx="11806177" cy="2483872"/>
          </a:xfrm>
          <a:prstGeom prst="rect">
            <a:avLst/>
          </a:prstGeom>
          <a:noFill/>
          <a:ln w="50800">
            <a:solidFill>
              <a:schemeClr val="tx1"/>
            </a:solidFill>
            <a:miter lim="800000"/>
            <a:headEnd/>
            <a:tailEnd/>
          </a:ln>
          <a:effectLst/>
          <a:extLst>
            <a:ext uri="{909E8E84-426E-40DD-AFC4-6F175D3DCCD1}">
              <a14:hiddenFill xmlns:a14="http://schemas.microsoft.com/office/drawing/2010/main">
                <a:solidFill>
                  <a:srgbClr val="0000E8"/>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342900" indent="-342900">
              <a:spcBef>
                <a:spcPct val="20000"/>
              </a:spcBef>
              <a:buChar char="•"/>
              <a:defRPr sz="2800">
                <a:solidFill>
                  <a:srgbClr val="79551B"/>
                </a:solidFill>
                <a:latin typeface="Palatino Linotype" panose="02040502050505030304" pitchFamily="18" charset="0"/>
              </a:defRPr>
            </a:lvl1pPr>
            <a:lvl2pPr marL="742950" indent="-285750">
              <a:spcBef>
                <a:spcPct val="20000"/>
              </a:spcBef>
              <a:buChar char="–"/>
              <a:defRPr sz="2400">
                <a:solidFill>
                  <a:srgbClr val="79551B"/>
                </a:solidFill>
                <a:latin typeface="Palatino Linotype" panose="02040502050505030304" pitchFamily="18" charset="0"/>
              </a:defRPr>
            </a:lvl2pPr>
            <a:lvl3pPr marL="1143000" indent="-228600">
              <a:spcBef>
                <a:spcPct val="20000"/>
              </a:spcBef>
              <a:buChar char="•"/>
              <a:defRPr sz="2000">
                <a:solidFill>
                  <a:srgbClr val="79551B"/>
                </a:solidFill>
                <a:latin typeface="Palatino Linotype" panose="02040502050505030304" pitchFamily="18" charset="0"/>
              </a:defRPr>
            </a:lvl3pPr>
            <a:lvl4pPr marL="1600200" indent="-228600">
              <a:spcBef>
                <a:spcPct val="20000"/>
              </a:spcBef>
              <a:buChar char="–"/>
              <a:defRPr>
                <a:solidFill>
                  <a:srgbClr val="79551B"/>
                </a:solidFill>
                <a:latin typeface="Palatino Linotype" panose="02040502050505030304" pitchFamily="18" charset="0"/>
              </a:defRPr>
            </a:lvl4pPr>
            <a:lvl5pPr marL="2057400" indent="-228600">
              <a:spcBef>
                <a:spcPct val="20000"/>
              </a:spcBef>
              <a:buChar char="»"/>
              <a:defRPr sz="1600">
                <a:solidFill>
                  <a:srgbClr val="79551B"/>
                </a:solidFill>
                <a:latin typeface="Palatino Linotype" panose="02040502050505030304" pitchFamily="18" charset="0"/>
              </a:defRPr>
            </a:lvl5pPr>
            <a:lvl6pPr marL="2514600" indent="-228600" eaLnBrk="0" fontAlgn="base" hangingPunct="0">
              <a:spcBef>
                <a:spcPct val="20000"/>
              </a:spcBef>
              <a:spcAft>
                <a:spcPct val="0"/>
              </a:spcAft>
              <a:buChar char="»"/>
              <a:defRPr sz="1600">
                <a:solidFill>
                  <a:srgbClr val="79551B"/>
                </a:solidFill>
                <a:latin typeface="Palatino Linotype" panose="02040502050505030304" pitchFamily="18" charset="0"/>
              </a:defRPr>
            </a:lvl6pPr>
            <a:lvl7pPr marL="2971800" indent="-228600" eaLnBrk="0" fontAlgn="base" hangingPunct="0">
              <a:spcBef>
                <a:spcPct val="20000"/>
              </a:spcBef>
              <a:spcAft>
                <a:spcPct val="0"/>
              </a:spcAft>
              <a:buChar char="»"/>
              <a:defRPr sz="1600">
                <a:solidFill>
                  <a:srgbClr val="79551B"/>
                </a:solidFill>
                <a:latin typeface="Palatino Linotype" panose="02040502050505030304" pitchFamily="18" charset="0"/>
              </a:defRPr>
            </a:lvl7pPr>
            <a:lvl8pPr marL="3429000" indent="-228600" eaLnBrk="0" fontAlgn="base" hangingPunct="0">
              <a:spcBef>
                <a:spcPct val="20000"/>
              </a:spcBef>
              <a:spcAft>
                <a:spcPct val="0"/>
              </a:spcAft>
              <a:buChar char="»"/>
              <a:defRPr sz="1600">
                <a:solidFill>
                  <a:srgbClr val="79551B"/>
                </a:solidFill>
                <a:latin typeface="Palatino Linotype" panose="02040502050505030304" pitchFamily="18" charset="0"/>
              </a:defRPr>
            </a:lvl8pPr>
            <a:lvl9pPr marL="3886200" indent="-228600" eaLnBrk="0" fontAlgn="base" hangingPunct="0">
              <a:spcBef>
                <a:spcPct val="20000"/>
              </a:spcBef>
              <a:spcAft>
                <a:spcPct val="0"/>
              </a:spcAft>
              <a:buChar char="»"/>
              <a:defRPr sz="1600">
                <a:solidFill>
                  <a:srgbClr val="79551B"/>
                </a:solidFill>
                <a:latin typeface="Palatino Linotype" panose="02040502050505030304" pitchFamily="18" charset="0"/>
              </a:defRPr>
            </a:lvl9pPr>
          </a:lstStyle>
          <a:p>
            <a:pPr eaLnBrk="1" hangingPunct="1">
              <a:lnSpc>
                <a:spcPct val="90000"/>
              </a:lnSpc>
            </a:pPr>
            <a:r>
              <a:rPr lang="en-US" altLang="en-US" sz="3200" b="1" dirty="0">
                <a:solidFill>
                  <a:srgbClr val="0D0903"/>
                </a:solidFill>
                <a:latin typeface="Arial" panose="020B0604020202020204" pitchFamily="34" charset="0"/>
              </a:rPr>
              <a:t>Affected by 3 natural conditions:</a:t>
            </a:r>
          </a:p>
          <a:p>
            <a:pPr marL="754380" lvl="2" indent="-342900" eaLnBrk="1" hangingPunct="1"/>
            <a:r>
              <a:rPr lang="en-US" altLang="en-US" sz="2400" b="1" dirty="0">
                <a:solidFill>
                  <a:srgbClr val="0D0903"/>
                </a:solidFill>
                <a:latin typeface="Arial" panose="020B0604020202020204" pitchFamily="34" charset="0"/>
              </a:rPr>
              <a:t>Latitudinal Position – northern latitudes</a:t>
            </a:r>
          </a:p>
          <a:p>
            <a:pPr marL="754380" lvl="2" indent="-342900" eaLnBrk="1" hangingPunct="1"/>
            <a:r>
              <a:rPr lang="en-US" altLang="en-US" sz="2400" b="1" dirty="0">
                <a:solidFill>
                  <a:srgbClr val="0D0903"/>
                </a:solidFill>
                <a:latin typeface="Arial" panose="020B0604020202020204" pitchFamily="34" charset="0"/>
              </a:rPr>
              <a:t>Continental Position – far removed from moderating influence of water bodies particularly warm ocean currants</a:t>
            </a:r>
          </a:p>
          <a:p>
            <a:pPr marL="754380" lvl="2" indent="-342900" eaLnBrk="1" hangingPunct="1"/>
            <a:r>
              <a:rPr lang="en-US" altLang="en-US" sz="2400" b="1" dirty="0">
                <a:solidFill>
                  <a:srgbClr val="0D0903"/>
                </a:solidFill>
                <a:latin typeface="Arial" panose="020B0604020202020204" pitchFamily="34" charset="0"/>
              </a:rPr>
              <a:t>Location of major mountains – the south blocking warm air masses</a:t>
            </a:r>
          </a:p>
        </p:txBody>
      </p:sp>
      <p:sp>
        <p:nvSpPr>
          <p:cNvPr id="16390" name="Rectangle 4">
            <a:extLst>
              <a:ext uri="{FF2B5EF4-FFF2-40B4-BE49-F238E27FC236}">
                <a16:creationId xmlns:a16="http://schemas.microsoft.com/office/drawing/2014/main" id="{3B17125E-5E52-4D50-B1F6-CF7F46E29FAB}"/>
              </a:ext>
            </a:extLst>
          </p:cNvPr>
          <p:cNvSpPr>
            <a:spLocks noChangeArrowheads="1"/>
          </p:cNvSpPr>
          <p:nvPr/>
        </p:nvSpPr>
        <p:spPr bwMode="auto">
          <a:xfrm>
            <a:off x="2971800" y="685801"/>
            <a:ext cx="6211888" cy="766877"/>
          </a:xfrm>
          <a:prstGeom prst="rect">
            <a:avLst/>
          </a:prstGeom>
          <a:noFill/>
          <a:ln>
            <a:noFill/>
          </a:ln>
          <a:effectLst/>
          <a:extLst>
            <a:ext uri="{909E8E84-426E-40DD-AFC4-6F175D3DCCD1}">
              <a14:hiddenFill xmlns:a14="http://schemas.microsoft.com/office/drawing/2010/main">
                <a:solidFill>
                  <a:srgbClr val="0000FB"/>
                </a:solidFill>
              </a14:hiddenFill>
            </a:ext>
            <a:ext uri="{91240B29-F687-4F45-9708-019B960494DF}">
              <a14:hiddenLine xmlns:a14="http://schemas.microsoft.com/office/drawing/2010/main" w="508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tx1"/>
                  </a:outerShdw>
                </a:effectLst>
              </a14:hiddenEffects>
            </a:ext>
          </a:extLst>
        </p:spPr>
        <p:txBody>
          <a:bodyPr lIns="90488" tIns="44450" rIns="90488" bIns="4445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4400" b="1">
                <a:solidFill>
                  <a:srgbClr val="0D0903"/>
                </a:solidFill>
              </a:rPr>
              <a:t>RUSSIAN CLIMATE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3" name="Rectangle 3">
            <a:extLst>
              <a:ext uri="{FF2B5EF4-FFF2-40B4-BE49-F238E27FC236}">
                <a16:creationId xmlns:a16="http://schemas.microsoft.com/office/drawing/2014/main" id="{A207F1A6-D0CF-4CA1-AB08-435B29013BCA}"/>
              </a:ext>
            </a:extLst>
          </p:cNvPr>
          <p:cNvSpPr>
            <a:spLocks noGrp="1" noChangeArrowheads="1"/>
          </p:cNvSpPr>
          <p:nvPr>
            <p:ph type="title"/>
          </p:nvPr>
        </p:nvSpPr>
        <p:spPr>
          <a:xfrm>
            <a:off x="1524000" y="304800"/>
            <a:ext cx="8610600" cy="838200"/>
          </a:xfrm>
        </p:spPr>
        <p:txBody>
          <a:bodyPr/>
          <a:lstStyle/>
          <a:p>
            <a:pPr eaLnBrk="1" hangingPunct="1"/>
            <a:r>
              <a:rPr lang="en-US" altLang="en-US" sz="3600" b="1">
                <a:solidFill>
                  <a:srgbClr val="0D0903"/>
                </a:solidFill>
                <a:latin typeface="Arial" panose="020B0604020202020204" pitchFamily="34" charset="0"/>
              </a:rPr>
              <a:t>Agricultural Regions </a:t>
            </a:r>
            <a:r>
              <a:rPr lang="en-US" altLang="en-US" sz="2000" b="1">
                <a:solidFill>
                  <a:srgbClr val="0D0903"/>
                </a:solidFill>
                <a:latin typeface="Arial" panose="020B0604020202020204" pitchFamily="34" charset="0"/>
              </a:rPr>
              <a:t>(Fig. 9.5)</a:t>
            </a:r>
            <a:endParaRPr lang="en-US" altLang="en-US" sz="3600" b="1">
              <a:solidFill>
                <a:srgbClr val="0D0903"/>
              </a:solidFill>
              <a:latin typeface="Arial" panose="020B0604020202020204" pitchFamily="34" charset="0"/>
            </a:endParaRPr>
          </a:p>
        </p:txBody>
      </p:sp>
      <p:sp>
        <p:nvSpPr>
          <p:cNvPr id="8" name="Footer Placeholder 3">
            <a:extLst>
              <a:ext uri="{FF2B5EF4-FFF2-40B4-BE49-F238E27FC236}">
                <a16:creationId xmlns:a16="http://schemas.microsoft.com/office/drawing/2014/main" id="{90A62624-DC1C-4390-B75A-1911E37719EA}"/>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9" name="Slide Number Placeholder 4">
            <a:extLst>
              <a:ext uri="{FF2B5EF4-FFF2-40B4-BE49-F238E27FC236}">
                <a16:creationId xmlns:a16="http://schemas.microsoft.com/office/drawing/2014/main" id="{4BA4C8CF-83C1-4481-B1B5-39BDB50480E9}"/>
              </a:ext>
            </a:extLst>
          </p:cNvPr>
          <p:cNvSpPr>
            <a:spLocks noGrp="1"/>
          </p:cNvSpPr>
          <p:nvPr>
            <p:ph type="sldNum" sz="quarter" idx="12"/>
          </p:nvPr>
        </p:nvSpPr>
        <p:spPr/>
        <p:txBody>
          <a:bodyPr/>
          <a:lstStyle/>
          <a:p>
            <a:pPr>
              <a:defRPr/>
            </a:pPr>
            <a:fld id="{D434C59F-542F-4EE0-B168-27269D49C9F2}" type="slidenum">
              <a:rPr lang="en-US" altLang="en-US"/>
              <a:pPr>
                <a:defRPr/>
              </a:pPr>
              <a:t>16</a:t>
            </a:fld>
            <a:endParaRPr lang="en-US" altLang="en-US"/>
          </a:p>
        </p:txBody>
      </p:sp>
      <p:pic>
        <p:nvPicPr>
          <p:cNvPr id="17412" name="Picture 2" descr="FG09_05">
            <a:extLst>
              <a:ext uri="{FF2B5EF4-FFF2-40B4-BE49-F238E27FC236}">
                <a16:creationId xmlns:a16="http://schemas.microsoft.com/office/drawing/2014/main" id="{FF237691-296B-411F-BF77-20F55EF376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4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AB07FF18-990E-4829-AD2A-83952F6FE63E}"/>
              </a:ext>
            </a:extLst>
          </p:cNvPr>
          <p:cNvSpPr>
            <a:spLocks noChangeShapeType="1"/>
          </p:cNvSpPr>
          <p:nvPr/>
        </p:nvSpPr>
        <p:spPr bwMode="auto">
          <a:xfrm flipH="1">
            <a:off x="2209800" y="2743200"/>
            <a:ext cx="1066800" cy="11430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5">
            <a:extLst>
              <a:ext uri="{FF2B5EF4-FFF2-40B4-BE49-F238E27FC236}">
                <a16:creationId xmlns:a16="http://schemas.microsoft.com/office/drawing/2014/main" id="{FEC921A6-D28E-4D7D-9C3A-73571A132991}"/>
              </a:ext>
            </a:extLst>
          </p:cNvPr>
          <p:cNvSpPr>
            <a:spLocks noChangeShapeType="1"/>
          </p:cNvSpPr>
          <p:nvPr/>
        </p:nvSpPr>
        <p:spPr bwMode="auto">
          <a:xfrm>
            <a:off x="2209800" y="3886200"/>
            <a:ext cx="3505200" cy="685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4" name="Line 6">
            <a:extLst>
              <a:ext uri="{FF2B5EF4-FFF2-40B4-BE49-F238E27FC236}">
                <a16:creationId xmlns:a16="http://schemas.microsoft.com/office/drawing/2014/main" id="{9B0B34DE-03EB-42B3-BF52-E30CE9C90C6B}"/>
              </a:ext>
            </a:extLst>
          </p:cNvPr>
          <p:cNvSpPr>
            <a:spLocks noChangeShapeType="1"/>
          </p:cNvSpPr>
          <p:nvPr/>
        </p:nvSpPr>
        <p:spPr bwMode="auto">
          <a:xfrm flipH="1" flipV="1">
            <a:off x="3276600" y="2743200"/>
            <a:ext cx="2438400" cy="1828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415" name="Text Box 7">
            <a:extLst>
              <a:ext uri="{FF2B5EF4-FFF2-40B4-BE49-F238E27FC236}">
                <a16:creationId xmlns:a16="http://schemas.microsoft.com/office/drawing/2014/main" id="{E306FB44-5C6B-41D5-A652-D99947D50797}"/>
              </a:ext>
            </a:extLst>
          </p:cNvPr>
          <p:cNvSpPr txBox="1">
            <a:spLocks noChangeArrowheads="1"/>
          </p:cNvSpPr>
          <p:nvPr/>
        </p:nvSpPr>
        <p:spPr bwMode="auto">
          <a:xfrm>
            <a:off x="5775325" y="5221289"/>
            <a:ext cx="3210174"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FF0000"/>
                </a:solidFill>
              </a:rPr>
              <a:t>Agricultural Triangle</a:t>
            </a:r>
          </a:p>
          <a:p>
            <a:pPr eaLnBrk="1" hangingPunct="1"/>
            <a:r>
              <a:rPr lang="en-US" altLang="en-US" sz="2400" b="1">
                <a:solidFill>
                  <a:srgbClr val="FF0000"/>
                </a:solidFill>
              </a:rPr>
              <a:t>(Developed Triangle)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3000"/>
                                        <p:tgtEl>
                                          <p:spTgt spid="2"/>
                                        </p:tgtEl>
                                      </p:cBhvr>
                                    </p:animEffect>
                                  </p:childTnLst>
                                </p:cTn>
                              </p:par>
                            </p:childTnLst>
                          </p:cTn>
                        </p:par>
                        <p:par>
                          <p:cTn id="12" fill="hold" nodeType="afterGroup">
                            <p:stCondLst>
                              <p:cond delay="6000"/>
                            </p:stCondLst>
                            <p:childTnLst>
                              <p:par>
                                <p:cTn id="13" presetID="10" presetClass="entr" presetSubtype="0" fill="hold" nodeType="afterEffect">
                                  <p:stCondLst>
                                    <p:cond delay="0"/>
                                  </p:stCondLst>
                                  <p:childTnLst>
                                    <p:set>
                                      <p:cBhvr>
                                        <p:cTn id="14" dur="1" fill="hold">
                                          <p:stCondLst>
                                            <p:cond delay="0"/>
                                          </p:stCondLst>
                                        </p:cTn>
                                        <p:tgtEl>
                                          <p:spTgt spid="17414"/>
                                        </p:tgtEl>
                                        <p:attrNameLst>
                                          <p:attrName>style.visibility</p:attrName>
                                        </p:attrNameLst>
                                      </p:cBhvr>
                                      <p:to>
                                        <p:strVal val="visible"/>
                                      </p:to>
                                    </p:set>
                                    <p:animEffect transition="in" filter="fade">
                                      <p:cBhvr>
                                        <p:cTn id="15" dur="3000"/>
                                        <p:tgtEl>
                                          <p:spTgt spid="17414"/>
                                        </p:tgtEl>
                                      </p:cBhvr>
                                    </p:animEffect>
                                  </p:childTnLst>
                                </p:cTn>
                              </p:par>
                            </p:childTnLst>
                          </p:cTn>
                        </p:par>
                        <p:par>
                          <p:cTn id="16" fill="hold" nodeType="afterGroup">
                            <p:stCondLst>
                              <p:cond delay="9000"/>
                            </p:stCondLst>
                            <p:childTnLst>
                              <p:par>
                                <p:cTn id="17" presetID="15" presetClass="entr" presetSubtype="0" fill="hold" nodeType="afterEffect">
                                  <p:stCondLst>
                                    <p:cond delay="0"/>
                                  </p:stCondLst>
                                  <p:childTnLst>
                                    <p:set>
                                      <p:cBhvr>
                                        <p:cTn id="18" dur="1" fill="hold">
                                          <p:stCondLst>
                                            <p:cond delay="0"/>
                                          </p:stCondLst>
                                        </p:cTn>
                                        <p:tgtEl>
                                          <p:spTgt spid="17415">
                                            <p:txEl>
                                              <p:pRg st="0" end="0"/>
                                            </p:txEl>
                                          </p:spTgt>
                                        </p:tgtEl>
                                        <p:attrNameLst>
                                          <p:attrName>style.visibility</p:attrName>
                                        </p:attrNameLst>
                                      </p:cBhvr>
                                      <p:to>
                                        <p:strVal val="visible"/>
                                      </p:to>
                                    </p:set>
                                    <p:anim calcmode="lin" valueType="num">
                                      <p:cBhvr>
                                        <p:cTn id="19" dur="1000" fill="hold"/>
                                        <p:tgtEl>
                                          <p:spTgt spid="17415">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17415">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1741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41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3" fill="hold" nodeType="afterGroup">
                            <p:stCondLst>
                              <p:cond delay="10000"/>
                            </p:stCondLst>
                            <p:childTnLst>
                              <p:par>
                                <p:cTn id="24" presetID="15" presetClass="entr" presetSubtype="0" fill="hold" nodeType="afterEffect">
                                  <p:stCondLst>
                                    <p:cond delay="0"/>
                                  </p:stCondLst>
                                  <p:childTnLst>
                                    <p:set>
                                      <p:cBhvr>
                                        <p:cTn id="25" dur="1" fill="hold">
                                          <p:stCondLst>
                                            <p:cond delay="0"/>
                                          </p:stCondLst>
                                        </p:cTn>
                                        <p:tgtEl>
                                          <p:spTgt spid="17415">
                                            <p:txEl>
                                              <p:pRg st="1" end="1"/>
                                            </p:txEl>
                                          </p:spTgt>
                                        </p:tgtEl>
                                        <p:attrNameLst>
                                          <p:attrName>style.visibility</p:attrName>
                                        </p:attrNameLst>
                                      </p:cBhvr>
                                      <p:to>
                                        <p:strVal val="visible"/>
                                      </p:to>
                                    </p:set>
                                    <p:anim calcmode="lin" valueType="num">
                                      <p:cBhvr>
                                        <p:cTn id="26" dur="1000" fill="hold"/>
                                        <p:tgtEl>
                                          <p:spTgt spid="17415">
                                            <p:txEl>
                                              <p:pRg st="1" end="1"/>
                                            </p:txEl>
                                          </p:spTgt>
                                        </p:tgtEl>
                                        <p:attrNameLst>
                                          <p:attrName>ppt_w</p:attrName>
                                        </p:attrNameLst>
                                      </p:cBhvr>
                                      <p:tavLst>
                                        <p:tav tm="0">
                                          <p:val>
                                            <p:fltVal val="0"/>
                                          </p:val>
                                        </p:tav>
                                        <p:tav tm="100000">
                                          <p:val>
                                            <p:strVal val="#ppt_w"/>
                                          </p:val>
                                        </p:tav>
                                      </p:tavLst>
                                    </p:anim>
                                    <p:anim calcmode="lin" valueType="num">
                                      <p:cBhvr>
                                        <p:cTn id="27" dur="1000" fill="hold"/>
                                        <p:tgtEl>
                                          <p:spTgt spid="17415">
                                            <p:txEl>
                                              <p:pRg st="1" end="1"/>
                                            </p:txEl>
                                          </p:spTgt>
                                        </p:tgtEl>
                                        <p:attrNameLst>
                                          <p:attrName>ppt_h</p:attrName>
                                        </p:attrNameLst>
                                      </p:cBhvr>
                                      <p:tavLst>
                                        <p:tav tm="0">
                                          <p:val>
                                            <p:fltVal val="0"/>
                                          </p:val>
                                        </p:tav>
                                        <p:tav tm="100000">
                                          <p:val>
                                            <p:strVal val="#ppt_h"/>
                                          </p:val>
                                        </p:tav>
                                      </p:tavLst>
                                    </p:anim>
                                    <p:anim calcmode="lin" valueType="num">
                                      <p:cBhvr>
                                        <p:cTn id="28" dur="1000" fill="hold"/>
                                        <p:tgtEl>
                                          <p:spTgt spid="1741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1741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2">
            <a:extLst>
              <a:ext uri="{FF2B5EF4-FFF2-40B4-BE49-F238E27FC236}">
                <a16:creationId xmlns:a16="http://schemas.microsoft.com/office/drawing/2014/main" id="{EF7EF743-39AC-479D-97B9-A1EA05BC5D1B}"/>
              </a:ext>
            </a:extLst>
          </p:cNvPr>
          <p:cNvSpPr>
            <a:spLocks noGrp="1" noChangeArrowheads="1"/>
          </p:cNvSpPr>
          <p:nvPr>
            <p:ph type="title"/>
          </p:nvPr>
        </p:nvSpPr>
        <p:spPr>
          <a:xfrm>
            <a:off x="466845" y="0"/>
            <a:ext cx="10853195" cy="590550"/>
          </a:xfrm>
        </p:spPr>
        <p:txBody>
          <a:bodyPr/>
          <a:lstStyle/>
          <a:p>
            <a:pPr eaLnBrk="1" hangingPunct="1"/>
            <a:r>
              <a:rPr lang="en-US" altLang="en-US" sz="2800" b="1" dirty="0">
                <a:solidFill>
                  <a:srgbClr val="0D0903"/>
                </a:solidFill>
                <a:latin typeface="Arial" panose="020B0604020202020204" pitchFamily="34" charset="0"/>
              </a:rPr>
              <a:t>Environmental Geography: A Vast and Challenging Land </a:t>
            </a:r>
            <a:r>
              <a:rPr lang="en-US" altLang="en-US" sz="2400" b="1" dirty="0">
                <a:solidFill>
                  <a:srgbClr val="0D0903"/>
                </a:solidFill>
                <a:latin typeface="Arial" panose="020B0604020202020204" pitchFamily="34" charset="0"/>
              </a:rPr>
              <a:t>(cont.)</a:t>
            </a:r>
          </a:p>
        </p:txBody>
      </p:sp>
      <p:sp>
        <p:nvSpPr>
          <p:cNvPr id="18437" name="Rectangle 3">
            <a:extLst>
              <a:ext uri="{FF2B5EF4-FFF2-40B4-BE49-F238E27FC236}">
                <a16:creationId xmlns:a16="http://schemas.microsoft.com/office/drawing/2014/main" id="{DE052A22-BED8-4BEE-80E2-B9122F63F6AF}"/>
              </a:ext>
            </a:extLst>
          </p:cNvPr>
          <p:cNvSpPr>
            <a:spLocks noGrp="1" noChangeArrowheads="1"/>
          </p:cNvSpPr>
          <p:nvPr>
            <p:ph idx="1"/>
          </p:nvPr>
        </p:nvSpPr>
        <p:spPr>
          <a:xfrm>
            <a:off x="300942" y="729205"/>
            <a:ext cx="11424212" cy="6128795"/>
          </a:xfrm>
        </p:spPr>
        <p:txBody>
          <a:bodyPr/>
          <a:lstStyle/>
          <a:p>
            <a:pPr eaLnBrk="1" hangingPunct="1"/>
            <a:r>
              <a:rPr lang="en-US" altLang="en-US" sz="2400" b="1" dirty="0">
                <a:solidFill>
                  <a:srgbClr val="0D0903"/>
                </a:solidFill>
                <a:latin typeface="Arial" panose="020B0604020202020204" pitchFamily="34" charset="0"/>
              </a:rPr>
              <a:t>The Russian Far East</a:t>
            </a:r>
          </a:p>
          <a:p>
            <a:pPr lvl="1" eaLnBrk="1" hangingPunct="1"/>
            <a:r>
              <a:rPr lang="en-US" altLang="en-US" dirty="0">
                <a:solidFill>
                  <a:srgbClr val="0D0903"/>
                </a:solidFill>
                <a:latin typeface="Arial" panose="020B0604020202020204" pitchFamily="34" charset="0"/>
              </a:rPr>
              <a:t>Near Vladivostok, about same latitude as New England (in N. America)</a:t>
            </a:r>
          </a:p>
          <a:p>
            <a:pPr lvl="1" eaLnBrk="1" hangingPunct="1"/>
            <a:r>
              <a:rPr lang="en-US" altLang="en-US" dirty="0">
                <a:solidFill>
                  <a:srgbClr val="0D0903"/>
                </a:solidFill>
                <a:latin typeface="Arial" panose="020B0604020202020204" pitchFamily="34" charset="0"/>
              </a:rPr>
              <a:t>Longer growing seasons and milder climates than Siberia, seismically active</a:t>
            </a:r>
          </a:p>
          <a:p>
            <a:pPr lvl="1" eaLnBrk="1" hangingPunct="1"/>
            <a:r>
              <a:rPr lang="en-US" altLang="en-US" dirty="0">
                <a:solidFill>
                  <a:srgbClr val="0D0903"/>
                </a:solidFill>
                <a:latin typeface="Arial" panose="020B0604020202020204" pitchFamily="34" charset="0"/>
              </a:rPr>
              <a:t>Ussuri and Amur River Valleys have mixed crop and livestock farming</a:t>
            </a:r>
          </a:p>
          <a:p>
            <a:pPr lvl="1" eaLnBrk="1" hangingPunct="1"/>
            <a:r>
              <a:rPr lang="en-US" altLang="en-US" dirty="0">
                <a:solidFill>
                  <a:srgbClr val="0D0903"/>
                </a:solidFill>
                <a:latin typeface="Arial" panose="020B0604020202020204" pitchFamily="34" charset="0"/>
              </a:rPr>
              <a:t>Vegetation includes conifers, taiga, Asian hardwoods </a:t>
            </a:r>
          </a:p>
          <a:p>
            <a:pPr eaLnBrk="1" hangingPunct="1"/>
            <a:r>
              <a:rPr lang="en-US" altLang="en-US" sz="2400" b="1" dirty="0">
                <a:solidFill>
                  <a:srgbClr val="0D0903"/>
                </a:solidFill>
                <a:latin typeface="Arial" panose="020B0604020202020204" pitchFamily="34" charset="0"/>
              </a:rPr>
              <a:t>The Caucasus and Transcaucasia</a:t>
            </a:r>
          </a:p>
          <a:p>
            <a:pPr lvl="1" eaLnBrk="1" hangingPunct="1"/>
            <a:r>
              <a:rPr lang="en-US" altLang="en-US" dirty="0">
                <a:solidFill>
                  <a:srgbClr val="0D0903"/>
                </a:solidFill>
                <a:latin typeface="Arial" panose="020B0604020202020204" pitchFamily="34" charset="0"/>
              </a:rPr>
              <a:t>In extreme south of European Russia, forms Russia’s southern boundary, between the Black and Caspian seas</a:t>
            </a:r>
          </a:p>
          <a:p>
            <a:pPr lvl="1" eaLnBrk="1" hangingPunct="1"/>
            <a:r>
              <a:rPr lang="en-US" altLang="en-US" dirty="0">
                <a:solidFill>
                  <a:srgbClr val="0D0903"/>
                </a:solidFill>
                <a:latin typeface="Arial" panose="020B0604020202020204" pitchFamily="34" charset="0"/>
              </a:rPr>
              <a:t>Highest peak is Mt. Elbrus (18,000 feet)</a:t>
            </a:r>
          </a:p>
          <a:p>
            <a:pPr lvl="1" eaLnBrk="1" hangingPunct="1"/>
            <a:r>
              <a:rPr lang="en-US" altLang="en-US" dirty="0">
                <a:solidFill>
                  <a:srgbClr val="0D0903"/>
                </a:solidFill>
                <a:latin typeface="Arial" panose="020B0604020202020204" pitchFamily="34" charset="0"/>
              </a:rPr>
              <a:t>Georgia and Armenia are in Transcaucasia; Lesser Caucasus Mountains form border between Armenia and Azerbaijan</a:t>
            </a:r>
          </a:p>
          <a:p>
            <a:pPr lvl="1" eaLnBrk="1" hangingPunct="1"/>
            <a:r>
              <a:rPr lang="en-US" altLang="en-US" dirty="0">
                <a:solidFill>
                  <a:srgbClr val="0D0903"/>
                </a:solidFill>
                <a:latin typeface="Arial" panose="020B0604020202020204" pitchFamily="34" charset="0"/>
              </a:rPr>
              <a:t>Climate: high rainfall in west, arid or semi-arid in east; good soils and farming</a:t>
            </a:r>
            <a:endParaRPr lang="en-US" altLang="en-US" sz="2000" dirty="0">
              <a:solidFill>
                <a:srgbClr val="0D0903"/>
              </a:solidFill>
              <a:latin typeface="Arial" panose="020B0604020202020204" pitchFamily="34" charset="0"/>
            </a:endParaRPr>
          </a:p>
        </p:txBody>
      </p:sp>
      <p:sp>
        <p:nvSpPr>
          <p:cNvPr id="5" name="Slide Number Placeholder 5">
            <a:extLst>
              <a:ext uri="{FF2B5EF4-FFF2-40B4-BE49-F238E27FC236}">
                <a16:creationId xmlns:a16="http://schemas.microsoft.com/office/drawing/2014/main" id="{9BAB5EB0-4E22-4217-8CF3-DC346A780C0C}"/>
              </a:ext>
            </a:extLst>
          </p:cNvPr>
          <p:cNvSpPr>
            <a:spLocks noGrp="1"/>
          </p:cNvSpPr>
          <p:nvPr>
            <p:ph type="sldNum" sz="quarter" idx="12"/>
          </p:nvPr>
        </p:nvSpPr>
        <p:spPr/>
        <p:txBody>
          <a:bodyPr/>
          <a:lstStyle/>
          <a:p>
            <a:pPr>
              <a:defRPr/>
            </a:pPr>
            <a:fld id="{6192C7D9-574B-4833-9557-47074443F2D8}" type="slidenum">
              <a:rPr lang="en-US" altLang="en-US"/>
              <a:pPr>
                <a:defRPr/>
              </a:pPr>
              <a:t>17</a:t>
            </a:fld>
            <a:endParaRPr lang="en-US" alt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a:extLst>
              <a:ext uri="{FF2B5EF4-FFF2-40B4-BE49-F238E27FC236}">
                <a16:creationId xmlns:a16="http://schemas.microsoft.com/office/drawing/2014/main" id="{C36C72F7-1813-4D5F-8A0D-5C8EF677FD82}"/>
              </a:ext>
            </a:extLst>
          </p:cNvPr>
          <p:cNvSpPr>
            <a:spLocks noGrp="1" noChangeArrowheads="1"/>
          </p:cNvSpPr>
          <p:nvPr>
            <p:ph idx="1"/>
          </p:nvPr>
        </p:nvSpPr>
        <p:spPr>
          <a:xfrm>
            <a:off x="279722" y="113577"/>
            <a:ext cx="11632556" cy="6153873"/>
          </a:xfrm>
        </p:spPr>
        <p:txBody>
          <a:bodyPr/>
          <a:lstStyle/>
          <a:p>
            <a:pPr eaLnBrk="1" hangingPunct="1"/>
            <a:r>
              <a:rPr lang="en-US" altLang="en-US" sz="2400" b="1" dirty="0">
                <a:solidFill>
                  <a:srgbClr val="0D0903"/>
                </a:solidFill>
                <a:latin typeface="Arial" panose="020B0604020202020204" pitchFamily="34" charset="0"/>
              </a:rPr>
              <a:t>A Devastated Environment (cont.)</a:t>
            </a:r>
          </a:p>
          <a:p>
            <a:pPr lvl="1" eaLnBrk="1" hangingPunct="1"/>
            <a:r>
              <a:rPr lang="en-US" altLang="en-US" dirty="0">
                <a:solidFill>
                  <a:srgbClr val="0D0903"/>
                </a:solidFill>
                <a:latin typeface="Arial" panose="020B0604020202020204" pitchFamily="34" charset="0"/>
              </a:rPr>
              <a:t>Air and Water Pollution</a:t>
            </a:r>
          </a:p>
          <a:p>
            <a:pPr lvl="2" eaLnBrk="1" hangingPunct="1"/>
            <a:r>
              <a:rPr lang="en-US" altLang="en-US" dirty="0">
                <a:solidFill>
                  <a:srgbClr val="0D0903"/>
                </a:solidFill>
                <a:latin typeface="Arial" panose="020B0604020202020204" pitchFamily="34" charset="0"/>
              </a:rPr>
              <a:t>Extreme environmental pollution, from industrialization, urbanization, careless mining, nuclear energy production; legacy of U.S.S.R.</a:t>
            </a:r>
          </a:p>
          <a:p>
            <a:pPr lvl="2" eaLnBrk="1" hangingPunct="1"/>
            <a:r>
              <a:rPr lang="en-US" altLang="en-US" dirty="0">
                <a:solidFill>
                  <a:srgbClr val="0D0903"/>
                </a:solidFill>
                <a:latin typeface="Arial" panose="020B0604020202020204" pitchFamily="34" charset="0"/>
              </a:rPr>
              <a:t>Air pollution caused by clustered factories, few environmental controls, reliance on low quality coal</a:t>
            </a:r>
          </a:p>
          <a:p>
            <a:pPr lvl="2" eaLnBrk="1" hangingPunct="1"/>
            <a:r>
              <a:rPr lang="en-US" altLang="en-US" dirty="0">
                <a:solidFill>
                  <a:srgbClr val="0D0903"/>
                </a:solidFill>
                <a:latin typeface="Arial" panose="020B0604020202020204" pitchFamily="34" charset="0"/>
              </a:rPr>
              <a:t>Water pollution caused by industrial waste, raw sewage, oil spills; pulp and paper factories polluted Lake Baikal (1950s-60s)</a:t>
            </a:r>
          </a:p>
          <a:p>
            <a:pPr lvl="1" eaLnBrk="1" hangingPunct="1"/>
            <a:r>
              <a:rPr lang="en-US" altLang="en-US" dirty="0">
                <a:solidFill>
                  <a:srgbClr val="0D0903"/>
                </a:solidFill>
                <a:latin typeface="Arial" panose="020B0604020202020204" pitchFamily="34" charset="0"/>
              </a:rPr>
              <a:t>The Nuclear Threat</a:t>
            </a:r>
          </a:p>
          <a:p>
            <a:pPr lvl="2" eaLnBrk="1" hangingPunct="1"/>
            <a:r>
              <a:rPr lang="en-US" altLang="en-US" dirty="0">
                <a:solidFill>
                  <a:srgbClr val="0D0903"/>
                </a:solidFill>
                <a:latin typeface="Arial" panose="020B0604020202020204" pitchFamily="34" charset="0"/>
              </a:rPr>
              <a:t>Former U.S.S.R. nuclear weapons, energy production caused pollution</a:t>
            </a:r>
          </a:p>
          <a:p>
            <a:pPr lvl="3" eaLnBrk="1" hangingPunct="1"/>
            <a:r>
              <a:rPr lang="en-US" altLang="en-US" sz="2000" dirty="0">
                <a:solidFill>
                  <a:srgbClr val="0D0903"/>
                </a:solidFill>
                <a:latin typeface="Arial" panose="020B0604020202020204" pitchFamily="34" charset="0"/>
              </a:rPr>
              <a:t>Above-ground testing made radioactive fallout; nuclear waste dumped</a:t>
            </a:r>
          </a:p>
          <a:p>
            <a:pPr lvl="3" eaLnBrk="1" hangingPunct="1"/>
            <a:r>
              <a:rPr lang="en-US" altLang="en-US" sz="2000" dirty="0">
                <a:solidFill>
                  <a:srgbClr val="0D0903"/>
                </a:solidFill>
                <a:latin typeface="Arial" panose="020B0604020202020204" pitchFamily="34" charset="0"/>
              </a:rPr>
              <a:t>Nuclear weapons used for seismic experiments, oil exploration, dam building</a:t>
            </a:r>
          </a:p>
          <a:p>
            <a:pPr lvl="3" eaLnBrk="1" hangingPunct="1"/>
            <a:r>
              <a:rPr lang="en-US" altLang="en-US" sz="2000" dirty="0">
                <a:solidFill>
                  <a:srgbClr val="0D0903"/>
                </a:solidFill>
                <a:latin typeface="Arial" panose="020B0604020202020204" pitchFamily="34" charset="0"/>
              </a:rPr>
              <a:t>Russia has many old nuclear reactors; major nuclear accidents: 1986 meltdown in Chernobyl (Ukraine); another in 1956 </a:t>
            </a:r>
          </a:p>
          <a:p>
            <a:pPr lvl="2" eaLnBrk="1" hangingPunct="1"/>
            <a:r>
              <a:rPr lang="en-US" altLang="en-US" dirty="0">
                <a:solidFill>
                  <a:srgbClr val="0D0903"/>
                </a:solidFill>
                <a:latin typeface="Arial" panose="020B0604020202020204" pitchFamily="34" charset="0"/>
              </a:rPr>
              <a:t>Construction of new nuclear plants</a:t>
            </a:r>
          </a:p>
          <a:p>
            <a:pPr lvl="2" eaLnBrk="1" hangingPunct="1"/>
            <a:r>
              <a:rPr lang="en-US" altLang="en-US" dirty="0">
                <a:solidFill>
                  <a:srgbClr val="0D0903"/>
                </a:solidFill>
                <a:latin typeface="Arial" panose="020B0604020202020204" pitchFamily="34" charset="0"/>
              </a:rPr>
              <a:t>Possibility of warehousing of international nuclear wastes</a:t>
            </a:r>
          </a:p>
        </p:txBody>
      </p:sp>
      <p:sp>
        <p:nvSpPr>
          <p:cNvPr id="4" name="Slide Number Placeholder 5">
            <a:extLst>
              <a:ext uri="{FF2B5EF4-FFF2-40B4-BE49-F238E27FC236}">
                <a16:creationId xmlns:a16="http://schemas.microsoft.com/office/drawing/2014/main" id="{7EA621DD-A49C-4714-8946-18CA15F6649B}"/>
              </a:ext>
            </a:extLst>
          </p:cNvPr>
          <p:cNvSpPr>
            <a:spLocks noGrp="1"/>
          </p:cNvSpPr>
          <p:nvPr>
            <p:ph type="sldNum" sz="quarter" idx="12"/>
          </p:nvPr>
        </p:nvSpPr>
        <p:spPr/>
        <p:txBody>
          <a:bodyPr/>
          <a:lstStyle/>
          <a:p>
            <a:pPr>
              <a:defRPr/>
            </a:pPr>
            <a:fld id="{3FD8AC58-F442-4BE5-B184-A9C22F6DF4A8}" type="slidenum">
              <a:rPr lang="en-US" altLang="en-US"/>
              <a:pPr>
                <a:defRPr/>
              </a:pPr>
              <a:t>18</a:t>
            </a:fld>
            <a:endParaRPr lang="en-US" alt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3">
            <a:extLst>
              <a:ext uri="{FF2B5EF4-FFF2-40B4-BE49-F238E27FC236}">
                <a16:creationId xmlns:a16="http://schemas.microsoft.com/office/drawing/2014/main" id="{3EE72661-951A-44F2-8BE9-ED80B94ED906}"/>
              </a:ext>
            </a:extLst>
          </p:cNvPr>
          <p:cNvSpPr>
            <a:spLocks noGrp="1" noChangeArrowheads="1"/>
          </p:cNvSpPr>
          <p:nvPr>
            <p:ph type="title"/>
          </p:nvPr>
        </p:nvSpPr>
        <p:spPr>
          <a:xfrm>
            <a:off x="76200" y="-32715"/>
            <a:ext cx="2597552" cy="2393950"/>
          </a:xfrm>
        </p:spPr>
        <p:txBody>
          <a:bodyPr>
            <a:normAutofit/>
          </a:bodyPr>
          <a:lstStyle/>
          <a:p>
            <a:pPr algn="ctr" eaLnBrk="1" hangingPunct="1"/>
            <a:r>
              <a:rPr lang="en-US" altLang="en-US" sz="2800" dirty="0">
                <a:solidFill>
                  <a:srgbClr val="0D0903"/>
                </a:solidFill>
                <a:latin typeface="Arial" panose="020B0604020202020204" pitchFamily="34" charset="0"/>
              </a:rPr>
              <a:t>Environmental Issues in Russia</a:t>
            </a:r>
          </a:p>
        </p:txBody>
      </p:sp>
      <p:sp>
        <p:nvSpPr>
          <p:cNvPr id="8" name="Slide Number Placeholder 4">
            <a:extLst>
              <a:ext uri="{FF2B5EF4-FFF2-40B4-BE49-F238E27FC236}">
                <a16:creationId xmlns:a16="http://schemas.microsoft.com/office/drawing/2014/main" id="{271F4BE8-706B-4EC7-AB87-997294A821F0}"/>
              </a:ext>
            </a:extLst>
          </p:cNvPr>
          <p:cNvSpPr>
            <a:spLocks noGrp="1"/>
          </p:cNvSpPr>
          <p:nvPr>
            <p:ph type="sldNum" sz="quarter" idx="12"/>
          </p:nvPr>
        </p:nvSpPr>
        <p:spPr/>
        <p:txBody>
          <a:bodyPr/>
          <a:lstStyle/>
          <a:p>
            <a:pPr>
              <a:defRPr/>
            </a:pPr>
            <a:fld id="{A4476CF7-E4CF-46CF-89F9-E62FF820254D}" type="slidenum">
              <a:rPr lang="en-US" altLang="en-US"/>
              <a:pPr>
                <a:defRPr/>
              </a:pPr>
              <a:t>19</a:t>
            </a:fld>
            <a:endParaRPr lang="en-US" altLang="en-US"/>
          </a:p>
        </p:txBody>
      </p:sp>
      <p:pic>
        <p:nvPicPr>
          <p:cNvPr id="20484" name="Picture 2" descr="FG09_09">
            <a:extLst>
              <a:ext uri="{FF2B5EF4-FFF2-40B4-BE49-F238E27FC236}">
                <a16:creationId xmlns:a16="http://schemas.microsoft.com/office/drawing/2014/main" id="{14A77DCF-077D-45E5-96FC-EA07526BC0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264" y="0"/>
            <a:ext cx="936773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C38E7819-ABF6-48BA-8144-77A0FBE2901C}"/>
              </a:ext>
            </a:extLst>
          </p:cNvPr>
          <p:cNvSpPr>
            <a:spLocks noChangeShapeType="1"/>
          </p:cNvSpPr>
          <p:nvPr/>
        </p:nvSpPr>
        <p:spPr bwMode="auto">
          <a:xfrm flipH="1">
            <a:off x="3505200" y="2819400"/>
            <a:ext cx="990600" cy="12192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5">
            <a:extLst>
              <a:ext uri="{FF2B5EF4-FFF2-40B4-BE49-F238E27FC236}">
                <a16:creationId xmlns:a16="http://schemas.microsoft.com/office/drawing/2014/main" id="{94DF1E4D-67F0-4E79-A0E0-FA75E5B82B02}"/>
              </a:ext>
            </a:extLst>
          </p:cNvPr>
          <p:cNvSpPr>
            <a:spLocks noChangeShapeType="1"/>
          </p:cNvSpPr>
          <p:nvPr/>
        </p:nvSpPr>
        <p:spPr bwMode="auto">
          <a:xfrm>
            <a:off x="4495800" y="2819400"/>
            <a:ext cx="2611056" cy="1447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486" name="Line 6">
            <a:extLst>
              <a:ext uri="{FF2B5EF4-FFF2-40B4-BE49-F238E27FC236}">
                <a16:creationId xmlns:a16="http://schemas.microsoft.com/office/drawing/2014/main" id="{781CC8FA-050D-4DB6-A27E-5A7777E518E8}"/>
              </a:ext>
            </a:extLst>
          </p:cNvPr>
          <p:cNvSpPr>
            <a:spLocks noChangeShapeType="1"/>
          </p:cNvSpPr>
          <p:nvPr/>
        </p:nvSpPr>
        <p:spPr bwMode="auto">
          <a:xfrm flipH="1" flipV="1">
            <a:off x="3505199" y="4038600"/>
            <a:ext cx="3763701" cy="228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0486"/>
                                        </p:tgtEl>
                                        <p:attrNameLst>
                                          <p:attrName>style.visibility</p:attrName>
                                        </p:attrNameLst>
                                      </p:cBhvr>
                                      <p:to>
                                        <p:strVal val="visible"/>
                                      </p:to>
                                    </p:set>
                                    <p:animEffect transition="in" filter="fade">
                                      <p:cBhvr>
                                        <p:cTn id="7" dur="3000"/>
                                        <p:tgtEl>
                                          <p:spTgt spid="20486"/>
                                        </p:tgtEl>
                                      </p:cBhvr>
                                    </p:animEffect>
                                  </p:childTnLst>
                                </p:cTn>
                              </p:par>
                            </p:childTnLst>
                          </p:cTn>
                        </p:par>
                        <p:par>
                          <p:cTn id="8" fill="hold" nodeType="afterGroup">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nodeType="afterGroup">
                            <p:stCondLst>
                              <p:cond delay="60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3000"/>
                                        <p:tgtEl>
                                          <p:spTgt spid="2"/>
                                        </p:tgtEl>
                                      </p:cBhvr>
                                    </p:animEffect>
                                  </p:childTnLst>
                                </p:cTn>
                              </p:par>
                            </p:childTnLst>
                          </p:cTn>
                        </p:par>
                        <p:par>
                          <p:cTn id="16" fill="hold" nodeType="afterGroup">
                            <p:stCondLst>
                              <p:cond delay="9000"/>
                            </p:stCondLst>
                            <p:childTnLst>
                              <p:par>
                                <p:cTn id="17" presetID="10" presetClass="exit" presetSubtype="0" fill="hold" nodeType="afterEffect">
                                  <p:stCondLst>
                                    <p:cond delay="0"/>
                                  </p:stCondLst>
                                  <p:childTnLst>
                                    <p:animEffect transition="out" filter="fade">
                                      <p:cBhvr>
                                        <p:cTn id="18" dur="3000"/>
                                        <p:tgtEl>
                                          <p:spTgt spid="20486"/>
                                        </p:tgtEl>
                                      </p:cBhvr>
                                    </p:animEffect>
                                    <p:set>
                                      <p:cBhvr>
                                        <p:cTn id="19" dur="1" fill="hold">
                                          <p:stCondLst>
                                            <p:cond delay="2999"/>
                                          </p:stCondLst>
                                        </p:cTn>
                                        <p:tgtEl>
                                          <p:spTgt spid="20486"/>
                                        </p:tgtEl>
                                        <p:attrNameLst>
                                          <p:attrName>style.visibility</p:attrName>
                                        </p:attrNameLst>
                                      </p:cBhvr>
                                      <p:to>
                                        <p:strVal val="hidden"/>
                                      </p:to>
                                    </p:set>
                                  </p:childTnLst>
                                </p:cTn>
                              </p:par>
                            </p:childTnLst>
                          </p:cTn>
                        </p:par>
                        <p:par>
                          <p:cTn id="20" fill="hold" nodeType="afterGroup">
                            <p:stCondLst>
                              <p:cond delay="12000"/>
                            </p:stCondLst>
                            <p:childTnLst>
                              <p:par>
                                <p:cTn id="21" presetID="10" presetClass="exit" presetSubtype="0" fill="hold" nodeType="afterEffect">
                                  <p:stCondLst>
                                    <p:cond delay="0"/>
                                  </p:stCondLst>
                                  <p:childTnLst>
                                    <p:animEffect transition="out" filter="fade">
                                      <p:cBhvr>
                                        <p:cTn id="22" dur="3000"/>
                                        <p:tgtEl>
                                          <p:spTgt spid="3"/>
                                        </p:tgtEl>
                                      </p:cBhvr>
                                    </p:animEffect>
                                    <p:set>
                                      <p:cBhvr>
                                        <p:cTn id="23" dur="1" fill="hold">
                                          <p:stCondLst>
                                            <p:cond delay="2999"/>
                                          </p:stCondLst>
                                        </p:cTn>
                                        <p:tgtEl>
                                          <p:spTgt spid="3"/>
                                        </p:tgtEl>
                                        <p:attrNameLst>
                                          <p:attrName>style.visibility</p:attrName>
                                        </p:attrNameLst>
                                      </p:cBhvr>
                                      <p:to>
                                        <p:strVal val="hidden"/>
                                      </p:to>
                                    </p:set>
                                  </p:childTnLst>
                                </p:cTn>
                              </p:par>
                            </p:childTnLst>
                          </p:cTn>
                        </p:par>
                        <p:par>
                          <p:cTn id="24" fill="hold" nodeType="afterGroup">
                            <p:stCondLst>
                              <p:cond delay="15000"/>
                            </p:stCondLst>
                            <p:childTnLst>
                              <p:par>
                                <p:cTn id="25" presetID="10" presetClass="exit" presetSubtype="0" fill="hold" nodeType="afterEffect">
                                  <p:stCondLst>
                                    <p:cond delay="0"/>
                                  </p:stCondLst>
                                  <p:childTnLst>
                                    <p:animEffect transition="out" filter="fade">
                                      <p:cBhvr>
                                        <p:cTn id="26" dur="3000"/>
                                        <p:tgtEl>
                                          <p:spTgt spid="2"/>
                                        </p:tgtEl>
                                      </p:cBhvr>
                                    </p:animEffect>
                                    <p:set>
                                      <p:cBhvr>
                                        <p:cTn id="27" dur="1" fill="hold">
                                          <p:stCondLst>
                                            <p:cond delay="2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5" name="Rectangle 3">
            <a:extLst>
              <a:ext uri="{FF2B5EF4-FFF2-40B4-BE49-F238E27FC236}">
                <a16:creationId xmlns:a16="http://schemas.microsoft.com/office/drawing/2014/main" id="{8F64F797-D663-4C4D-9E77-ACBCABAAAA23}"/>
              </a:ext>
            </a:extLst>
          </p:cNvPr>
          <p:cNvSpPr>
            <a:spLocks noGrp="1" noChangeArrowheads="1"/>
          </p:cNvSpPr>
          <p:nvPr>
            <p:ph type="title"/>
          </p:nvPr>
        </p:nvSpPr>
        <p:spPr>
          <a:xfrm>
            <a:off x="1524000" y="0"/>
            <a:ext cx="9144000" cy="609600"/>
          </a:xfrm>
        </p:spPr>
        <p:txBody>
          <a:bodyPr>
            <a:normAutofit fontScale="90000"/>
          </a:bodyPr>
          <a:lstStyle/>
          <a:p>
            <a:pPr eaLnBrk="1" hangingPunct="1"/>
            <a:r>
              <a:rPr lang="en-US" altLang="en-US" sz="2800" dirty="0">
                <a:solidFill>
                  <a:srgbClr val="0D0903"/>
                </a:solidFill>
                <a:latin typeface="Arial" panose="020B0604020202020204" pitchFamily="34" charset="0"/>
              </a:rPr>
              <a:t>Chapter 3:  </a:t>
            </a:r>
            <a:r>
              <a:rPr lang="en-US" altLang="en-US" sz="4000" dirty="0">
                <a:solidFill>
                  <a:srgbClr val="0D0903"/>
                </a:solidFill>
                <a:latin typeface="Arial" panose="020B0604020202020204" pitchFamily="34" charset="0"/>
              </a:rPr>
              <a:t>The Russian Realm</a:t>
            </a:r>
          </a:p>
        </p:txBody>
      </p:sp>
      <p:sp>
        <p:nvSpPr>
          <p:cNvPr id="5" name="Slide Number Placeholder 4">
            <a:extLst>
              <a:ext uri="{FF2B5EF4-FFF2-40B4-BE49-F238E27FC236}">
                <a16:creationId xmlns:a16="http://schemas.microsoft.com/office/drawing/2014/main" id="{5F45488F-6D3E-45BF-8C49-52C94560B6E8}"/>
              </a:ext>
            </a:extLst>
          </p:cNvPr>
          <p:cNvSpPr>
            <a:spLocks noGrp="1"/>
          </p:cNvSpPr>
          <p:nvPr>
            <p:ph type="sldNum" sz="quarter" idx="12"/>
          </p:nvPr>
        </p:nvSpPr>
        <p:spPr/>
        <p:txBody>
          <a:bodyPr/>
          <a:lstStyle/>
          <a:p>
            <a:pPr>
              <a:defRPr/>
            </a:pPr>
            <a:fld id="{1AFC6A0D-95B6-40D1-8A3A-7E7717FD4FD9}" type="slidenum">
              <a:rPr lang="en-US" altLang="en-US"/>
              <a:pPr>
                <a:defRPr/>
              </a:pPr>
              <a:t>2</a:t>
            </a:fld>
            <a:endParaRPr lang="en-US" altLang="en-US"/>
          </a:p>
        </p:txBody>
      </p:sp>
      <p:pic>
        <p:nvPicPr>
          <p:cNvPr id="2" name="Picture 1">
            <a:extLst>
              <a:ext uri="{FF2B5EF4-FFF2-40B4-BE49-F238E27FC236}">
                <a16:creationId xmlns:a16="http://schemas.microsoft.com/office/drawing/2014/main" id="{BC6CEA50-B617-4CCC-9530-8D2EA3AAED6A}"/>
              </a:ext>
            </a:extLst>
          </p:cNvPr>
          <p:cNvPicPr>
            <a:picLocks noChangeAspect="1"/>
          </p:cNvPicPr>
          <p:nvPr/>
        </p:nvPicPr>
        <p:blipFill>
          <a:blip r:embed="rId2"/>
          <a:stretch>
            <a:fillRect/>
          </a:stretch>
        </p:blipFill>
        <p:spPr>
          <a:xfrm>
            <a:off x="0" y="639097"/>
            <a:ext cx="12192000" cy="621890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8" name="Rectangle 2">
            <a:extLst>
              <a:ext uri="{FF2B5EF4-FFF2-40B4-BE49-F238E27FC236}">
                <a16:creationId xmlns:a16="http://schemas.microsoft.com/office/drawing/2014/main" id="{B6749C60-7B18-491F-BB22-365AC5689923}"/>
              </a:ext>
            </a:extLst>
          </p:cNvPr>
          <p:cNvSpPr>
            <a:spLocks noGrp="1" noChangeArrowheads="1"/>
          </p:cNvSpPr>
          <p:nvPr>
            <p:ph type="title"/>
          </p:nvPr>
        </p:nvSpPr>
        <p:spPr>
          <a:xfrm>
            <a:off x="1981200" y="0"/>
            <a:ext cx="8382000" cy="533400"/>
          </a:xfrm>
        </p:spPr>
        <p:txBody>
          <a:bodyPr>
            <a:normAutofit/>
          </a:bodyPr>
          <a:lstStyle/>
          <a:p>
            <a:pPr algn="ctr" eaLnBrk="1" hangingPunct="1"/>
            <a:r>
              <a:rPr lang="en-US" altLang="en-US" sz="2800" u="sng" dirty="0">
                <a:solidFill>
                  <a:srgbClr val="0D0903"/>
                </a:solidFill>
                <a:latin typeface="Arial" panose="020B0604020202020204" pitchFamily="34" charset="0"/>
              </a:rPr>
              <a:t>Population &amp; Settlement: An Urban Realm</a:t>
            </a:r>
          </a:p>
        </p:txBody>
      </p:sp>
      <p:sp>
        <p:nvSpPr>
          <p:cNvPr id="21509" name="Rectangle 3">
            <a:extLst>
              <a:ext uri="{FF2B5EF4-FFF2-40B4-BE49-F238E27FC236}">
                <a16:creationId xmlns:a16="http://schemas.microsoft.com/office/drawing/2014/main" id="{551AD07D-BEDA-4785-8433-E426029CE305}"/>
              </a:ext>
            </a:extLst>
          </p:cNvPr>
          <p:cNvSpPr>
            <a:spLocks noGrp="1" noChangeArrowheads="1"/>
          </p:cNvSpPr>
          <p:nvPr>
            <p:ph idx="1"/>
          </p:nvPr>
        </p:nvSpPr>
        <p:spPr>
          <a:xfrm>
            <a:off x="81023" y="609600"/>
            <a:ext cx="10586977" cy="5486400"/>
          </a:xfrm>
        </p:spPr>
        <p:txBody>
          <a:bodyPr/>
          <a:lstStyle/>
          <a:p>
            <a:pPr eaLnBrk="1" hangingPunct="1">
              <a:lnSpc>
                <a:spcPct val="80000"/>
              </a:lnSpc>
            </a:pPr>
            <a:r>
              <a:rPr lang="en-US" altLang="en-US" dirty="0">
                <a:solidFill>
                  <a:srgbClr val="0D0903"/>
                </a:solidFill>
                <a:latin typeface="Arial" panose="020B0604020202020204" pitchFamily="34" charset="0"/>
              </a:rPr>
              <a:t>Overview of the Russian Realm</a:t>
            </a:r>
          </a:p>
          <a:p>
            <a:pPr lvl="1" eaLnBrk="1" hangingPunct="1">
              <a:lnSpc>
                <a:spcPct val="80000"/>
              </a:lnSpc>
            </a:pPr>
            <a:r>
              <a:rPr lang="en-US" altLang="en-US" dirty="0">
                <a:solidFill>
                  <a:srgbClr val="0D0903"/>
                </a:solidFill>
                <a:latin typeface="Arial" panose="020B0604020202020204" pitchFamily="34" charset="0"/>
              </a:rPr>
              <a:t>Approximately150 million residents, most in cities</a:t>
            </a:r>
          </a:p>
          <a:p>
            <a:pPr eaLnBrk="1" hangingPunct="1">
              <a:lnSpc>
                <a:spcPct val="80000"/>
              </a:lnSpc>
            </a:pPr>
            <a:r>
              <a:rPr lang="en-US" altLang="en-US" dirty="0">
                <a:solidFill>
                  <a:srgbClr val="0D0903"/>
                </a:solidFill>
                <a:latin typeface="Arial" panose="020B0604020202020204" pitchFamily="34" charset="0"/>
              </a:rPr>
              <a:t>Population Distribution</a:t>
            </a:r>
          </a:p>
          <a:p>
            <a:pPr lvl="1" eaLnBrk="1" hangingPunct="1">
              <a:lnSpc>
                <a:spcPct val="80000"/>
              </a:lnSpc>
            </a:pPr>
            <a:r>
              <a:rPr lang="en-US" altLang="en-US" dirty="0">
                <a:solidFill>
                  <a:srgbClr val="0D0903"/>
                </a:solidFill>
                <a:latin typeface="Arial" panose="020B0604020202020204" pitchFamily="34" charset="0"/>
              </a:rPr>
              <a:t>Most people in best farmlands</a:t>
            </a:r>
          </a:p>
          <a:p>
            <a:pPr lvl="2" eaLnBrk="1" hangingPunct="1">
              <a:lnSpc>
                <a:spcPct val="80000"/>
              </a:lnSpc>
            </a:pPr>
            <a:r>
              <a:rPr lang="en-US" altLang="en-US" dirty="0">
                <a:solidFill>
                  <a:srgbClr val="0D0903"/>
                </a:solidFill>
                <a:latin typeface="Arial" panose="020B0604020202020204" pitchFamily="34" charset="0"/>
              </a:rPr>
              <a:t>European Russia; 110 mil.; Siberia: 35 mil.</a:t>
            </a:r>
          </a:p>
          <a:p>
            <a:pPr lvl="1" eaLnBrk="1" hangingPunct="1">
              <a:lnSpc>
                <a:spcPct val="80000"/>
              </a:lnSpc>
            </a:pPr>
            <a:r>
              <a:rPr lang="en-US" altLang="en-US" dirty="0">
                <a:solidFill>
                  <a:srgbClr val="0D0903"/>
                </a:solidFill>
                <a:latin typeface="Arial" panose="020B0604020202020204" pitchFamily="34" charset="0"/>
              </a:rPr>
              <a:t>The European Core (Western Russia)</a:t>
            </a:r>
          </a:p>
          <a:p>
            <a:pPr lvl="2" eaLnBrk="1" hangingPunct="1">
              <a:lnSpc>
                <a:spcPct val="80000"/>
              </a:lnSpc>
            </a:pPr>
            <a:r>
              <a:rPr lang="en-US" altLang="en-US" sz="2400" dirty="0">
                <a:solidFill>
                  <a:srgbClr val="0D0903"/>
                </a:solidFill>
                <a:latin typeface="Arial" panose="020B0604020202020204" pitchFamily="34" charset="0"/>
              </a:rPr>
              <a:t>Contains the Russian Realm’s largest cities, biggest industrial complexes, most productive farms, higher population densities</a:t>
            </a:r>
          </a:p>
          <a:p>
            <a:pPr lvl="1" eaLnBrk="1" hangingPunct="1">
              <a:lnSpc>
                <a:spcPct val="80000"/>
              </a:lnSpc>
            </a:pPr>
            <a:r>
              <a:rPr lang="en-US" altLang="en-US" dirty="0">
                <a:solidFill>
                  <a:srgbClr val="0D0903"/>
                </a:solidFill>
                <a:latin typeface="Arial" panose="020B0604020202020204" pitchFamily="34" charset="0"/>
              </a:rPr>
              <a:t>Siberian Hinterlands</a:t>
            </a:r>
          </a:p>
          <a:p>
            <a:pPr lvl="2" eaLnBrk="1" hangingPunct="1">
              <a:lnSpc>
                <a:spcPct val="80000"/>
              </a:lnSpc>
            </a:pPr>
            <a:r>
              <a:rPr lang="en-US" altLang="en-US" sz="2400" dirty="0">
                <a:solidFill>
                  <a:srgbClr val="0D0903"/>
                </a:solidFill>
                <a:latin typeface="Arial" panose="020B0604020202020204" pitchFamily="34" charset="0"/>
              </a:rPr>
              <a:t>Relatively sparse settlement, with two zones influenced by transportation</a:t>
            </a:r>
          </a:p>
          <a:p>
            <a:pPr lvl="3" eaLnBrk="1" hangingPunct="1">
              <a:lnSpc>
                <a:spcPct val="80000"/>
              </a:lnSpc>
            </a:pPr>
            <a:r>
              <a:rPr lang="en-US" altLang="en-US" sz="2400" dirty="0">
                <a:solidFill>
                  <a:srgbClr val="0D0903"/>
                </a:solidFill>
                <a:latin typeface="Arial" panose="020B0604020202020204" pitchFamily="34" charset="0"/>
              </a:rPr>
              <a:t>Industrial cities along Trans-Siberian Railroad (1904)</a:t>
            </a:r>
          </a:p>
          <a:p>
            <a:pPr lvl="3" eaLnBrk="1" hangingPunct="1">
              <a:lnSpc>
                <a:spcPct val="80000"/>
              </a:lnSpc>
            </a:pPr>
            <a:r>
              <a:rPr lang="en-US" altLang="en-US" sz="2400" dirty="0">
                <a:solidFill>
                  <a:srgbClr val="0D0903"/>
                </a:solidFill>
                <a:latin typeface="Arial" panose="020B0604020202020204" pitchFamily="34" charset="0"/>
              </a:rPr>
              <a:t>Thinner settlement along the Baikal-Amur Mainline (BAM) Railroad  -- newer (1984)</a:t>
            </a:r>
          </a:p>
        </p:txBody>
      </p:sp>
      <p:sp>
        <p:nvSpPr>
          <p:cNvPr id="5" name="Slide Number Placeholder 5">
            <a:extLst>
              <a:ext uri="{FF2B5EF4-FFF2-40B4-BE49-F238E27FC236}">
                <a16:creationId xmlns:a16="http://schemas.microsoft.com/office/drawing/2014/main" id="{47F06628-8EE2-454F-8765-61264BA58FFA}"/>
              </a:ext>
            </a:extLst>
          </p:cNvPr>
          <p:cNvSpPr>
            <a:spLocks noGrp="1"/>
          </p:cNvSpPr>
          <p:nvPr>
            <p:ph type="sldNum" sz="quarter" idx="12"/>
          </p:nvPr>
        </p:nvSpPr>
        <p:spPr/>
        <p:txBody>
          <a:bodyPr/>
          <a:lstStyle/>
          <a:p>
            <a:pPr>
              <a:defRPr/>
            </a:pPr>
            <a:fld id="{313D81E1-72AA-4A0E-ACC8-2799794B876C}" type="slidenum">
              <a:rPr lang="en-US" altLang="en-US"/>
              <a:pPr>
                <a:defRPr/>
              </a:pPr>
              <a:t>20</a:t>
            </a:fld>
            <a:endParaRPr lang="en-US" alt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3" name="Rectangle 3">
            <a:extLst>
              <a:ext uri="{FF2B5EF4-FFF2-40B4-BE49-F238E27FC236}">
                <a16:creationId xmlns:a16="http://schemas.microsoft.com/office/drawing/2014/main" id="{5767976B-6CC0-401B-A684-092B16D5B175}"/>
              </a:ext>
            </a:extLst>
          </p:cNvPr>
          <p:cNvSpPr>
            <a:spLocks noGrp="1" noChangeArrowheads="1"/>
          </p:cNvSpPr>
          <p:nvPr>
            <p:ph type="title"/>
          </p:nvPr>
        </p:nvSpPr>
        <p:spPr>
          <a:xfrm>
            <a:off x="1981200" y="0"/>
            <a:ext cx="8458200" cy="381000"/>
          </a:xfrm>
        </p:spPr>
        <p:txBody>
          <a:bodyPr>
            <a:normAutofit fontScale="90000"/>
          </a:bodyPr>
          <a:lstStyle/>
          <a:p>
            <a:pPr algn="ctr" eaLnBrk="1" hangingPunct="1"/>
            <a:r>
              <a:rPr lang="en-US" altLang="en-US" dirty="0">
                <a:solidFill>
                  <a:srgbClr val="0D0903"/>
                </a:solidFill>
                <a:latin typeface="Arial" panose="020B0604020202020204" pitchFamily="34" charset="0"/>
              </a:rPr>
              <a:t>Population Map of the Russian Realm</a:t>
            </a:r>
          </a:p>
        </p:txBody>
      </p:sp>
      <p:sp>
        <p:nvSpPr>
          <p:cNvPr id="5" name="Slide Number Placeholder 4">
            <a:extLst>
              <a:ext uri="{FF2B5EF4-FFF2-40B4-BE49-F238E27FC236}">
                <a16:creationId xmlns:a16="http://schemas.microsoft.com/office/drawing/2014/main" id="{91282B52-2DD2-4B53-9E8E-0B4DC855E0F4}"/>
              </a:ext>
            </a:extLst>
          </p:cNvPr>
          <p:cNvSpPr>
            <a:spLocks noGrp="1"/>
          </p:cNvSpPr>
          <p:nvPr>
            <p:ph type="sldNum" sz="quarter" idx="12"/>
          </p:nvPr>
        </p:nvSpPr>
        <p:spPr/>
        <p:txBody>
          <a:bodyPr/>
          <a:lstStyle/>
          <a:p>
            <a:pPr>
              <a:defRPr/>
            </a:pPr>
            <a:fld id="{611D47E1-60BB-4F99-A1DB-1B5FBBBF964E}" type="slidenum">
              <a:rPr lang="en-US" altLang="en-US"/>
              <a:pPr>
                <a:defRPr/>
              </a:pPr>
              <a:t>21</a:t>
            </a:fld>
            <a:endParaRPr lang="en-US" altLang="en-US"/>
          </a:p>
        </p:txBody>
      </p:sp>
      <p:pic>
        <p:nvPicPr>
          <p:cNvPr id="2" name="Picture 1">
            <a:extLst>
              <a:ext uri="{FF2B5EF4-FFF2-40B4-BE49-F238E27FC236}">
                <a16:creationId xmlns:a16="http://schemas.microsoft.com/office/drawing/2014/main" id="{23CA166D-3F18-452F-92F1-99523A50A33F}"/>
              </a:ext>
            </a:extLst>
          </p:cNvPr>
          <p:cNvPicPr>
            <a:picLocks noChangeAspect="1"/>
          </p:cNvPicPr>
          <p:nvPr/>
        </p:nvPicPr>
        <p:blipFill>
          <a:blip r:embed="rId2"/>
          <a:stretch>
            <a:fillRect/>
          </a:stretch>
        </p:blipFill>
        <p:spPr>
          <a:xfrm>
            <a:off x="875501" y="0"/>
            <a:ext cx="10440997"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4">
            <a:extLst>
              <a:ext uri="{FF2B5EF4-FFF2-40B4-BE49-F238E27FC236}">
                <a16:creationId xmlns:a16="http://schemas.microsoft.com/office/drawing/2014/main" id="{02EF3B43-380E-4D37-AD32-EEE305154B33}"/>
              </a:ext>
            </a:extLst>
          </p:cNvPr>
          <p:cNvSpPr>
            <a:spLocks noGrp="1" noChangeArrowheads="1"/>
          </p:cNvSpPr>
          <p:nvPr>
            <p:ph type="title"/>
          </p:nvPr>
        </p:nvSpPr>
        <p:spPr>
          <a:xfrm>
            <a:off x="1981200" y="0"/>
            <a:ext cx="7772400" cy="609600"/>
          </a:xfrm>
        </p:spPr>
        <p:txBody>
          <a:bodyPr/>
          <a:lstStyle/>
          <a:p>
            <a:pPr eaLnBrk="1" hangingPunct="1"/>
            <a:r>
              <a:rPr lang="en-US" altLang="en-US" sz="2800" b="1">
                <a:solidFill>
                  <a:srgbClr val="0D0903"/>
                </a:solidFill>
                <a:latin typeface="Arial" panose="020B0604020202020204" pitchFamily="34" charset="0"/>
              </a:rPr>
              <a:t>Population Density</a:t>
            </a:r>
          </a:p>
        </p:txBody>
      </p:sp>
      <p:sp>
        <p:nvSpPr>
          <p:cNvPr id="5" name="Footer Placeholder 3">
            <a:extLst>
              <a:ext uri="{FF2B5EF4-FFF2-40B4-BE49-F238E27FC236}">
                <a16:creationId xmlns:a16="http://schemas.microsoft.com/office/drawing/2014/main" id="{61613F39-0C90-4C9B-A4EC-1D27D883340F}"/>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6" name="Slide Number Placeholder 4">
            <a:extLst>
              <a:ext uri="{FF2B5EF4-FFF2-40B4-BE49-F238E27FC236}">
                <a16:creationId xmlns:a16="http://schemas.microsoft.com/office/drawing/2014/main" id="{93D6DA35-B18E-4A3F-BAD5-7430B8527AA7}"/>
              </a:ext>
            </a:extLst>
          </p:cNvPr>
          <p:cNvSpPr>
            <a:spLocks noGrp="1"/>
          </p:cNvSpPr>
          <p:nvPr>
            <p:ph type="sldNum" sz="quarter" idx="12"/>
          </p:nvPr>
        </p:nvSpPr>
        <p:spPr/>
        <p:txBody>
          <a:bodyPr/>
          <a:lstStyle/>
          <a:p>
            <a:pPr>
              <a:defRPr/>
            </a:pPr>
            <a:fld id="{F078EFEA-49E8-43FD-8E25-C44D572D9DEB}" type="slidenum">
              <a:rPr lang="en-US" altLang="en-US"/>
              <a:pPr>
                <a:defRPr/>
              </a:pPr>
              <a:t>22</a:t>
            </a:fld>
            <a:endParaRPr lang="en-US" altLang="en-US"/>
          </a:p>
        </p:txBody>
      </p:sp>
      <p:pic>
        <p:nvPicPr>
          <p:cNvPr id="25604" name="Picture 2" descr="figure-05-03">
            <a:extLst>
              <a:ext uri="{FF2B5EF4-FFF2-40B4-BE49-F238E27FC236}">
                <a16:creationId xmlns:a16="http://schemas.microsoft.com/office/drawing/2014/main" id="{308D49BC-AE14-4F02-B369-D09E1DD9B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04800"/>
            <a:ext cx="9067800"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Freeform 3">
            <a:extLst>
              <a:ext uri="{FF2B5EF4-FFF2-40B4-BE49-F238E27FC236}">
                <a16:creationId xmlns:a16="http://schemas.microsoft.com/office/drawing/2014/main" id="{3DFA3529-4715-4B6F-A484-01343C9AC6B0}"/>
              </a:ext>
            </a:extLst>
          </p:cNvPr>
          <p:cNvSpPr>
            <a:spLocks/>
          </p:cNvSpPr>
          <p:nvPr/>
        </p:nvSpPr>
        <p:spPr bwMode="auto">
          <a:xfrm>
            <a:off x="2133600" y="1981200"/>
            <a:ext cx="3505200" cy="2971800"/>
          </a:xfrm>
          <a:custGeom>
            <a:avLst/>
            <a:gdLst>
              <a:gd name="T0" fmla="*/ 963930 w 1920"/>
              <a:gd name="T1" fmla="*/ 0 h 1488"/>
              <a:gd name="T2" fmla="*/ 0 w 1920"/>
              <a:gd name="T3" fmla="*/ 1917290 h 1488"/>
              <a:gd name="T4" fmla="*/ 3505200 w 1920"/>
              <a:gd name="T5" fmla="*/ 2971800 h 1488"/>
              <a:gd name="T6" fmla="*/ 963930 w 1920"/>
              <a:gd name="T7" fmla="*/ 0 h 148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20" h="1488">
                <a:moveTo>
                  <a:pt x="528" y="0"/>
                </a:moveTo>
                <a:lnTo>
                  <a:pt x="0" y="960"/>
                </a:lnTo>
                <a:lnTo>
                  <a:pt x="1920" y="1488"/>
                </a:lnTo>
                <a:lnTo>
                  <a:pt x="528" y="0"/>
                </a:lnTo>
                <a:close/>
              </a:path>
            </a:pathLst>
          </a:custGeom>
          <a:noFill/>
          <a:ln w="76200">
            <a:solidFill>
              <a:srgbClr val="00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nodeType="afterEffect">
                                  <p:stCondLst>
                                    <p:cond delay="1000"/>
                                  </p:stCondLst>
                                  <p:childTnLst>
                                    <p:set>
                                      <p:cBhvr>
                                        <p:cTn id="6" dur="1" fill="hold">
                                          <p:stCondLst>
                                            <p:cond delay="0"/>
                                          </p:stCondLst>
                                        </p:cTn>
                                        <p:tgtEl>
                                          <p:spTgt spid="25603"/>
                                        </p:tgtEl>
                                        <p:attrNameLst>
                                          <p:attrName>style.visibility</p:attrName>
                                        </p:attrNameLst>
                                      </p:cBhvr>
                                      <p:to>
                                        <p:strVal val="visible"/>
                                      </p:to>
                                    </p:set>
                                    <p:anim calcmode="lin" valueType="num">
                                      <p:cBhvr>
                                        <p:cTn id="7" dur="500" fill="hold"/>
                                        <p:tgtEl>
                                          <p:spTgt spid="25603"/>
                                        </p:tgtEl>
                                        <p:attrNameLst>
                                          <p:attrName>ppt_w</p:attrName>
                                        </p:attrNameLst>
                                      </p:cBhvr>
                                      <p:tavLst>
                                        <p:tav tm="0">
                                          <p:val>
                                            <p:strVal val="(6*min(max(#ppt_w*#ppt_h,.3),1)-7.4)/-.7*#ppt_w"/>
                                          </p:val>
                                        </p:tav>
                                        <p:tav tm="100000">
                                          <p:val>
                                            <p:strVal val="#ppt_w"/>
                                          </p:val>
                                        </p:tav>
                                      </p:tavLst>
                                    </p:anim>
                                    <p:anim calcmode="lin" valueType="num">
                                      <p:cBhvr>
                                        <p:cTn id="8" dur="500" fill="hold"/>
                                        <p:tgtEl>
                                          <p:spTgt spid="25603"/>
                                        </p:tgtEl>
                                        <p:attrNameLst>
                                          <p:attrName>ppt_h</p:attrName>
                                        </p:attrNameLst>
                                      </p:cBhvr>
                                      <p:tavLst>
                                        <p:tav tm="0">
                                          <p:val>
                                            <p:strVal val="(6*min(max(#ppt_w*#ppt_h,.3),1)-7.4)/-.7*#ppt_h"/>
                                          </p:val>
                                        </p:tav>
                                        <p:tav tm="100000">
                                          <p:val>
                                            <p:strVal val="#ppt_h"/>
                                          </p:val>
                                        </p:tav>
                                      </p:tavLst>
                                    </p:anim>
                                    <p:anim calcmode="lin" valueType="num">
                                      <p:cBhvr>
                                        <p:cTn id="9" dur="500" fill="hold"/>
                                        <p:tgtEl>
                                          <p:spTgt spid="25603"/>
                                        </p:tgtEl>
                                        <p:attrNameLst>
                                          <p:attrName>ppt_x</p:attrName>
                                        </p:attrNameLst>
                                      </p:cBhvr>
                                      <p:tavLst>
                                        <p:tav tm="0">
                                          <p:val>
                                            <p:fltVal val="0.5"/>
                                          </p:val>
                                        </p:tav>
                                        <p:tav tm="100000">
                                          <p:val>
                                            <p:strVal val="#ppt_x"/>
                                          </p:val>
                                        </p:tav>
                                      </p:tavLst>
                                    </p:anim>
                                    <p:anim calcmode="lin" valueType="num">
                                      <p:cBhvr>
                                        <p:cTn id="10" dur="500" fill="hold"/>
                                        <p:tgtEl>
                                          <p:spTgt spid="25603"/>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A4F17-2D73-4DBE-B886-0729F53B3DD1}"/>
              </a:ext>
            </a:extLst>
          </p:cNvPr>
          <p:cNvSpPr>
            <a:spLocks noGrp="1"/>
          </p:cNvSpPr>
          <p:nvPr>
            <p:ph type="title"/>
          </p:nvPr>
        </p:nvSpPr>
        <p:spPr>
          <a:xfrm>
            <a:off x="1548891" y="0"/>
            <a:ext cx="7313083" cy="694481"/>
          </a:xfrm>
        </p:spPr>
        <p:txBody>
          <a:bodyPr/>
          <a:lstStyle/>
          <a:p>
            <a:r>
              <a:rPr lang="en-US" sz="4000" b="1" dirty="0">
                <a:solidFill>
                  <a:schemeClr val="accent1">
                    <a:lumMod val="50000"/>
                  </a:schemeClr>
                </a:solidFill>
              </a:rPr>
              <a:t>Demographics</a:t>
            </a:r>
          </a:p>
        </p:txBody>
      </p:sp>
      <p:sp>
        <p:nvSpPr>
          <p:cNvPr id="5" name="Content Placeholder 4">
            <a:extLst>
              <a:ext uri="{FF2B5EF4-FFF2-40B4-BE49-F238E27FC236}">
                <a16:creationId xmlns:a16="http://schemas.microsoft.com/office/drawing/2014/main" id="{380C760F-3EFA-4AEF-B013-AA4471A28724}"/>
              </a:ext>
            </a:extLst>
          </p:cNvPr>
          <p:cNvSpPr>
            <a:spLocks noGrp="1"/>
          </p:cNvSpPr>
          <p:nvPr>
            <p:ph sz="half" idx="1"/>
          </p:nvPr>
        </p:nvSpPr>
        <p:spPr>
          <a:xfrm>
            <a:off x="194652" y="914399"/>
            <a:ext cx="5766309" cy="5943601"/>
          </a:xfrm>
        </p:spPr>
        <p:txBody>
          <a:bodyPr/>
          <a:lstStyle/>
          <a:p>
            <a:r>
              <a:rPr lang="en-US" dirty="0">
                <a:solidFill>
                  <a:schemeClr val="accent1">
                    <a:lumMod val="50000"/>
                  </a:schemeClr>
                </a:solidFill>
              </a:rPr>
              <a:t>Population</a:t>
            </a:r>
            <a:r>
              <a:rPr lang="en-US" dirty="0"/>
              <a:t>	144,438,554 (excluding Crimea), 146.8 million (including Crimea)</a:t>
            </a:r>
          </a:p>
          <a:p>
            <a:pPr lvl="1"/>
            <a:r>
              <a:rPr lang="en-US" dirty="0"/>
              <a:t>Decrease 146,793,744 as of January 1, 2019</a:t>
            </a:r>
          </a:p>
          <a:p>
            <a:r>
              <a:rPr lang="en-US" dirty="0">
                <a:solidFill>
                  <a:schemeClr val="accent1">
                    <a:lumMod val="50000"/>
                  </a:schemeClr>
                </a:solidFill>
              </a:rPr>
              <a:t>Birth rate</a:t>
            </a:r>
            <a:r>
              <a:rPr lang="en-US" dirty="0"/>
              <a:t>		12.05 births/1,000 population (2017)</a:t>
            </a:r>
          </a:p>
          <a:p>
            <a:r>
              <a:rPr lang="en-US" dirty="0">
                <a:solidFill>
                  <a:schemeClr val="accent1">
                    <a:lumMod val="50000"/>
                  </a:schemeClr>
                </a:solidFill>
              </a:rPr>
              <a:t>Death rate</a:t>
            </a:r>
            <a:r>
              <a:rPr lang="en-US" dirty="0"/>
              <a:t>	12.0 deaths/1,000 population (2017)</a:t>
            </a:r>
          </a:p>
          <a:p>
            <a:r>
              <a:rPr lang="en-US" dirty="0">
                <a:solidFill>
                  <a:schemeClr val="accent1">
                    <a:lumMod val="50000"/>
                  </a:schemeClr>
                </a:solidFill>
              </a:rPr>
              <a:t>Life expectancy</a:t>
            </a:r>
            <a:r>
              <a:rPr lang="en-US" dirty="0"/>
              <a:t>	72.70 years (2017)</a:t>
            </a:r>
          </a:p>
          <a:p>
            <a:pPr lvl="1"/>
            <a:r>
              <a:rPr lang="en-US" dirty="0"/>
              <a:t> male	67.51 years</a:t>
            </a:r>
          </a:p>
          <a:p>
            <a:pPr lvl="1"/>
            <a:r>
              <a:rPr lang="en-US" dirty="0"/>
              <a:t> female	77.64 years</a:t>
            </a:r>
          </a:p>
        </p:txBody>
      </p:sp>
      <p:sp>
        <p:nvSpPr>
          <p:cNvPr id="6" name="Content Placeholder 5">
            <a:extLst>
              <a:ext uri="{FF2B5EF4-FFF2-40B4-BE49-F238E27FC236}">
                <a16:creationId xmlns:a16="http://schemas.microsoft.com/office/drawing/2014/main" id="{E71423D7-4784-4922-AAC1-D22B3F347933}"/>
              </a:ext>
            </a:extLst>
          </p:cNvPr>
          <p:cNvSpPr>
            <a:spLocks noGrp="1"/>
          </p:cNvSpPr>
          <p:nvPr>
            <p:ph sz="half" idx="2"/>
          </p:nvPr>
        </p:nvSpPr>
        <p:spPr>
          <a:xfrm>
            <a:off x="6556040" y="34723"/>
            <a:ext cx="5441308" cy="2986270"/>
          </a:xfrm>
        </p:spPr>
        <p:txBody>
          <a:bodyPr/>
          <a:lstStyle/>
          <a:p>
            <a:r>
              <a:rPr lang="en-US" dirty="0">
                <a:solidFill>
                  <a:schemeClr val="accent1">
                    <a:lumMod val="50000"/>
                  </a:schemeClr>
                </a:solidFill>
              </a:rPr>
              <a:t>Fertility rate</a:t>
            </a:r>
            <a:r>
              <a:rPr lang="en-US" dirty="0"/>
              <a:t>	1.62 (2017)</a:t>
            </a:r>
          </a:p>
          <a:p>
            <a:r>
              <a:rPr lang="en-US" dirty="0">
                <a:solidFill>
                  <a:schemeClr val="accent1">
                    <a:lumMod val="50000"/>
                  </a:schemeClr>
                </a:solidFill>
              </a:rPr>
              <a:t>Infant mortality rate</a:t>
            </a:r>
            <a:r>
              <a:rPr lang="en-US" dirty="0"/>
              <a:t>	5.6 deaths/1,000 live births (2017)</a:t>
            </a:r>
          </a:p>
          <a:p>
            <a:r>
              <a:rPr lang="en-US" dirty="0">
                <a:solidFill>
                  <a:schemeClr val="accent1">
                    <a:lumMod val="50000"/>
                  </a:schemeClr>
                </a:solidFill>
              </a:rPr>
              <a:t>Net migration rate</a:t>
            </a:r>
            <a:r>
              <a:rPr lang="en-US" dirty="0"/>
              <a:t>	1.69 migrant(s)/1,000 population (2014)</a:t>
            </a:r>
          </a:p>
        </p:txBody>
      </p:sp>
      <p:sp>
        <p:nvSpPr>
          <p:cNvPr id="4" name="Slide Number Placeholder 3">
            <a:extLst>
              <a:ext uri="{FF2B5EF4-FFF2-40B4-BE49-F238E27FC236}">
                <a16:creationId xmlns:a16="http://schemas.microsoft.com/office/drawing/2014/main" id="{56828287-F57D-4D08-BD87-83F0A6322018}"/>
              </a:ext>
            </a:extLst>
          </p:cNvPr>
          <p:cNvSpPr>
            <a:spLocks noGrp="1"/>
          </p:cNvSpPr>
          <p:nvPr>
            <p:ph type="sldNum" sz="quarter" idx="12"/>
          </p:nvPr>
        </p:nvSpPr>
        <p:spPr/>
        <p:txBody>
          <a:bodyPr/>
          <a:lstStyle/>
          <a:p>
            <a:pPr>
              <a:defRPr/>
            </a:pPr>
            <a:fld id="{106F9DD3-A319-4EC9-B09A-EBA79DB287FC}" type="slidenum">
              <a:rPr lang="en-US" altLang="en-US" smtClean="0"/>
              <a:pPr>
                <a:defRPr/>
              </a:pPr>
              <a:t>23</a:t>
            </a:fld>
            <a:endParaRPr lang="en-US" altLang="en-US"/>
          </a:p>
        </p:txBody>
      </p:sp>
      <p:pic>
        <p:nvPicPr>
          <p:cNvPr id="8" name="Picture 7">
            <a:extLst>
              <a:ext uri="{FF2B5EF4-FFF2-40B4-BE49-F238E27FC236}">
                <a16:creationId xmlns:a16="http://schemas.microsoft.com/office/drawing/2014/main" id="{3DF3F852-B7C5-4A77-B8BE-1DBA53A2C0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6040" y="2931289"/>
            <a:ext cx="5586148" cy="3891988"/>
          </a:xfrm>
          <a:prstGeom prst="rect">
            <a:avLst/>
          </a:prstGeom>
        </p:spPr>
      </p:pic>
    </p:spTree>
    <p:extLst>
      <p:ext uri="{BB962C8B-B14F-4D97-AF65-F5344CB8AC3E}">
        <p14:creationId xmlns:p14="http://schemas.microsoft.com/office/powerpoint/2010/main" val="40020619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8FA1-8792-4F2D-B029-8C19B8DFD73B}"/>
              </a:ext>
            </a:extLst>
          </p:cNvPr>
          <p:cNvSpPr>
            <a:spLocks noGrp="1"/>
          </p:cNvSpPr>
          <p:nvPr>
            <p:ph type="title"/>
          </p:nvPr>
        </p:nvSpPr>
        <p:spPr>
          <a:xfrm>
            <a:off x="1" y="484207"/>
            <a:ext cx="4116332" cy="2444188"/>
          </a:xfrm>
        </p:spPr>
        <p:txBody>
          <a:bodyPr/>
          <a:lstStyle/>
          <a:p>
            <a:pPr algn="ctr"/>
            <a:r>
              <a:rPr lang="en-US" b="1" dirty="0"/>
              <a:t>Russian Federal Districts</a:t>
            </a:r>
          </a:p>
        </p:txBody>
      </p:sp>
      <p:sp>
        <p:nvSpPr>
          <p:cNvPr id="4" name="Slide Number Placeholder 3">
            <a:extLst>
              <a:ext uri="{FF2B5EF4-FFF2-40B4-BE49-F238E27FC236}">
                <a16:creationId xmlns:a16="http://schemas.microsoft.com/office/drawing/2014/main" id="{48D00887-AE34-463A-872D-8F2B0D457A76}"/>
              </a:ext>
            </a:extLst>
          </p:cNvPr>
          <p:cNvSpPr>
            <a:spLocks noGrp="1"/>
          </p:cNvSpPr>
          <p:nvPr>
            <p:ph type="sldNum" sz="quarter" idx="12"/>
          </p:nvPr>
        </p:nvSpPr>
        <p:spPr/>
        <p:txBody>
          <a:bodyPr/>
          <a:lstStyle/>
          <a:p>
            <a:pPr>
              <a:defRPr/>
            </a:pPr>
            <a:fld id="{106F9DD3-A319-4EC9-B09A-EBA79DB287FC}" type="slidenum">
              <a:rPr lang="en-US" altLang="en-US" smtClean="0"/>
              <a:pPr>
                <a:defRPr/>
              </a:pPr>
              <a:t>24</a:t>
            </a:fld>
            <a:endParaRPr lang="en-US" altLang="en-US"/>
          </a:p>
        </p:txBody>
      </p:sp>
      <p:pic>
        <p:nvPicPr>
          <p:cNvPr id="5" name="Picture 4">
            <a:extLst>
              <a:ext uri="{FF2B5EF4-FFF2-40B4-BE49-F238E27FC236}">
                <a16:creationId xmlns:a16="http://schemas.microsoft.com/office/drawing/2014/main" id="{D5195848-F068-4425-9EF1-788CCD758102}"/>
              </a:ext>
            </a:extLst>
          </p:cNvPr>
          <p:cNvPicPr>
            <a:picLocks noChangeAspect="1"/>
          </p:cNvPicPr>
          <p:nvPr/>
        </p:nvPicPr>
        <p:blipFill>
          <a:blip r:embed="rId2"/>
          <a:stretch>
            <a:fillRect/>
          </a:stretch>
        </p:blipFill>
        <p:spPr>
          <a:xfrm>
            <a:off x="4116332" y="0"/>
            <a:ext cx="8075668" cy="6858000"/>
          </a:xfrm>
          <a:prstGeom prst="rect">
            <a:avLst/>
          </a:prstGeom>
        </p:spPr>
      </p:pic>
    </p:spTree>
    <p:extLst>
      <p:ext uri="{BB962C8B-B14F-4D97-AF65-F5344CB8AC3E}">
        <p14:creationId xmlns:p14="http://schemas.microsoft.com/office/powerpoint/2010/main" val="361295708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6" name="Rectangle 2">
            <a:extLst>
              <a:ext uri="{FF2B5EF4-FFF2-40B4-BE49-F238E27FC236}">
                <a16:creationId xmlns:a16="http://schemas.microsoft.com/office/drawing/2014/main" id="{B572E7B9-14F2-41CC-9F48-A0C6C82F23E0}"/>
              </a:ext>
            </a:extLst>
          </p:cNvPr>
          <p:cNvSpPr>
            <a:spLocks noGrp="1" noChangeArrowheads="1"/>
          </p:cNvSpPr>
          <p:nvPr>
            <p:ph idx="1"/>
          </p:nvPr>
        </p:nvSpPr>
        <p:spPr>
          <a:xfrm>
            <a:off x="243068" y="0"/>
            <a:ext cx="10424932" cy="6858000"/>
          </a:xfrm>
        </p:spPr>
        <p:txBody>
          <a:bodyPr/>
          <a:lstStyle/>
          <a:p>
            <a:pPr eaLnBrk="1" hangingPunct="1"/>
            <a:r>
              <a:rPr lang="en-US" altLang="en-US" sz="3200" dirty="0">
                <a:solidFill>
                  <a:srgbClr val="0D0903"/>
                </a:solidFill>
                <a:latin typeface="Arial" panose="020B0604020202020204" pitchFamily="34" charset="0"/>
              </a:rPr>
              <a:t>Regional Migration Patterns</a:t>
            </a:r>
          </a:p>
          <a:p>
            <a:pPr lvl="1" eaLnBrk="1" hangingPunct="1"/>
            <a:r>
              <a:rPr lang="en-US" altLang="en-US" sz="2800" dirty="0">
                <a:solidFill>
                  <a:srgbClr val="0D0903"/>
                </a:solidFill>
                <a:latin typeface="Arial" panose="020B0604020202020204" pitchFamily="34" charset="0"/>
              </a:rPr>
              <a:t>Eastward Movement (1860-1914)</a:t>
            </a:r>
          </a:p>
          <a:p>
            <a:pPr lvl="2" eaLnBrk="1" hangingPunct="1"/>
            <a:r>
              <a:rPr lang="en-US" altLang="en-US" sz="2400" dirty="0">
                <a:solidFill>
                  <a:srgbClr val="0D0903"/>
                </a:solidFill>
                <a:latin typeface="Arial" panose="020B0604020202020204" pitchFamily="34" charset="0"/>
              </a:rPr>
              <a:t>Trans-Siberian Railroad speeded eastward movement</a:t>
            </a:r>
          </a:p>
          <a:p>
            <a:pPr lvl="2" eaLnBrk="1" hangingPunct="1"/>
            <a:r>
              <a:rPr lang="en-US" altLang="en-US" sz="2400" dirty="0">
                <a:solidFill>
                  <a:srgbClr val="0D0903"/>
                </a:solidFill>
                <a:latin typeface="Arial" panose="020B0604020202020204" pitchFamily="34" charset="0"/>
              </a:rPr>
              <a:t>Almost 1 mil. settlers lured by farming opportunities in southern Siberia, more political freedom away from Tsars</a:t>
            </a:r>
          </a:p>
          <a:p>
            <a:pPr lvl="4" eaLnBrk="1" hangingPunct="1"/>
            <a:r>
              <a:rPr lang="en-US" altLang="en-US" sz="1800" dirty="0">
                <a:solidFill>
                  <a:srgbClr val="0D0903"/>
                </a:solidFill>
                <a:latin typeface="Arial" panose="020B0604020202020204" pitchFamily="34" charset="0"/>
              </a:rPr>
              <a:t>Tsars – czars; authoritarian leaders who dominated politics of pre-1917 Russian Empire (comes from “Caesar”)</a:t>
            </a:r>
          </a:p>
          <a:p>
            <a:pPr lvl="1" eaLnBrk="1" hangingPunct="1"/>
            <a:r>
              <a:rPr lang="en-US" altLang="en-US" sz="2800" dirty="0">
                <a:solidFill>
                  <a:srgbClr val="0D0903"/>
                </a:solidFill>
                <a:latin typeface="Arial" panose="020B0604020202020204" pitchFamily="34" charset="0"/>
              </a:rPr>
              <a:t>Political Motives</a:t>
            </a:r>
          </a:p>
          <a:p>
            <a:pPr lvl="2" eaLnBrk="1" hangingPunct="1"/>
            <a:r>
              <a:rPr lang="en-US" altLang="en-US" sz="2400" dirty="0">
                <a:solidFill>
                  <a:srgbClr val="0D0903"/>
                </a:solidFill>
                <a:latin typeface="Arial" panose="020B0604020202020204" pitchFamily="34" charset="0"/>
              </a:rPr>
              <a:t>Infill in Siberia has economic and political benefits</a:t>
            </a:r>
          </a:p>
          <a:p>
            <a:pPr lvl="2" eaLnBrk="1" hangingPunct="1"/>
            <a:r>
              <a:rPr lang="en-US" altLang="en-US" sz="2400" dirty="0">
                <a:solidFill>
                  <a:srgbClr val="0D0903"/>
                </a:solidFill>
                <a:latin typeface="Arial" panose="020B0604020202020204" pitchFamily="34" charset="0"/>
              </a:rPr>
              <a:t>Political dissidents sent to Siberia (Gulags Archipelago)</a:t>
            </a:r>
          </a:p>
          <a:p>
            <a:pPr lvl="2" eaLnBrk="1" hangingPunct="1"/>
            <a:r>
              <a:rPr lang="en-US" altLang="en-US" sz="2400" dirty="0">
                <a:solidFill>
                  <a:srgbClr val="0D0903"/>
                </a:solidFill>
                <a:latin typeface="Arial" panose="020B0604020202020204" pitchFamily="34" charset="0"/>
              </a:rPr>
              <a:t>Russification: Soviet policy moved Russians into non-Russian portions of U.S.S.R to increase Russian dominance in those areas; Russians are a significant minority in former Soviet republics</a:t>
            </a:r>
          </a:p>
        </p:txBody>
      </p:sp>
      <p:sp>
        <p:nvSpPr>
          <p:cNvPr id="4" name="Slide Number Placeholder 5">
            <a:extLst>
              <a:ext uri="{FF2B5EF4-FFF2-40B4-BE49-F238E27FC236}">
                <a16:creationId xmlns:a16="http://schemas.microsoft.com/office/drawing/2014/main" id="{E27CF85A-942D-4BCE-9C84-48B352AFDEBB}"/>
              </a:ext>
            </a:extLst>
          </p:cNvPr>
          <p:cNvSpPr>
            <a:spLocks noGrp="1"/>
          </p:cNvSpPr>
          <p:nvPr>
            <p:ph type="sldNum" sz="quarter" idx="12"/>
          </p:nvPr>
        </p:nvSpPr>
        <p:spPr/>
        <p:txBody>
          <a:bodyPr/>
          <a:lstStyle/>
          <a:p>
            <a:pPr>
              <a:defRPr/>
            </a:pPr>
            <a:fld id="{A87EADCB-47E5-4143-9447-FB56BF05A0C8}" type="slidenum">
              <a:rPr lang="en-US" altLang="en-US"/>
              <a:pPr>
                <a:defRPr/>
              </a:pPr>
              <a:t>25</a:t>
            </a:fld>
            <a:endParaRPr lang="en-US" alt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0" name="Rectangle 2">
            <a:extLst>
              <a:ext uri="{FF2B5EF4-FFF2-40B4-BE49-F238E27FC236}">
                <a16:creationId xmlns:a16="http://schemas.microsoft.com/office/drawing/2014/main" id="{E30C0540-BF7E-43D8-ACBA-1D6FA38B07EB}"/>
              </a:ext>
            </a:extLst>
          </p:cNvPr>
          <p:cNvSpPr>
            <a:spLocks noGrp="1" noChangeArrowheads="1"/>
          </p:cNvSpPr>
          <p:nvPr>
            <p:ph type="title"/>
          </p:nvPr>
        </p:nvSpPr>
        <p:spPr>
          <a:xfrm>
            <a:off x="100314" y="-88899"/>
            <a:ext cx="3048000" cy="1095896"/>
          </a:xfrm>
        </p:spPr>
        <p:txBody>
          <a:bodyPr>
            <a:normAutofit fontScale="90000"/>
          </a:bodyPr>
          <a:lstStyle/>
          <a:p>
            <a:pPr eaLnBrk="1" hangingPunct="1"/>
            <a:r>
              <a:rPr lang="en-US" altLang="en-US" sz="2800" dirty="0">
                <a:solidFill>
                  <a:srgbClr val="0D0903"/>
                </a:solidFill>
                <a:latin typeface="Arial" panose="020B0604020202020204" pitchFamily="34" charset="0"/>
              </a:rPr>
              <a:t>Recent Migration Flows in the Russian Realm</a:t>
            </a:r>
          </a:p>
        </p:txBody>
      </p:sp>
      <p:pic>
        <p:nvPicPr>
          <p:cNvPr id="24581" name="Picture 3" descr="FG09_17">
            <a:extLst>
              <a:ext uri="{FF2B5EF4-FFF2-40B4-BE49-F238E27FC236}">
                <a16:creationId xmlns:a16="http://schemas.microsoft.com/office/drawing/2014/main" id="{1D1AB241-2507-4AA7-B812-343D7D996D8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51997" y="1"/>
            <a:ext cx="8240003"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474CEAD8-1EFD-4B99-8A21-66C694E18A60}"/>
              </a:ext>
            </a:extLst>
          </p:cNvPr>
          <p:cNvSpPr>
            <a:spLocks noGrp="1"/>
          </p:cNvSpPr>
          <p:nvPr>
            <p:ph type="sldNum" sz="quarter" idx="12"/>
          </p:nvPr>
        </p:nvSpPr>
        <p:spPr/>
        <p:txBody>
          <a:bodyPr/>
          <a:lstStyle/>
          <a:p>
            <a:pPr>
              <a:defRPr/>
            </a:pPr>
            <a:fld id="{9B1FDD00-A71E-4D70-8816-AED4D89086C3}" type="slidenum">
              <a:rPr lang="en-US" altLang="en-US"/>
              <a:pPr>
                <a:defRPr/>
              </a:pPr>
              <a:t>26</a:t>
            </a:fld>
            <a:endParaRPr lang="en-US" altLang="en-US"/>
          </a:p>
        </p:txBody>
      </p:sp>
      <p:sp>
        <p:nvSpPr>
          <p:cNvPr id="2" name="TextBox 1">
            <a:extLst>
              <a:ext uri="{FF2B5EF4-FFF2-40B4-BE49-F238E27FC236}">
                <a16:creationId xmlns:a16="http://schemas.microsoft.com/office/drawing/2014/main" id="{2F713A26-E925-4863-AA42-3232E8955D53}"/>
              </a:ext>
            </a:extLst>
          </p:cNvPr>
          <p:cNvSpPr txBox="1"/>
          <p:nvPr/>
        </p:nvSpPr>
        <p:spPr>
          <a:xfrm>
            <a:off x="312516" y="1551008"/>
            <a:ext cx="3518704" cy="6463308"/>
          </a:xfrm>
          <a:prstGeom prst="rect">
            <a:avLst/>
          </a:prstGeom>
          <a:noFill/>
        </p:spPr>
        <p:txBody>
          <a:bodyPr wrap="square" rtlCol="0">
            <a:spAutoFit/>
          </a:bodyPr>
          <a:lstStyle/>
          <a:p>
            <a:pPr algn="ctr"/>
            <a:r>
              <a:rPr lang="en-US" dirty="0">
                <a:solidFill>
                  <a:schemeClr val="accent1">
                    <a:lumMod val="50000"/>
                  </a:schemeClr>
                </a:solidFill>
              </a:rPr>
              <a:t>INFLUX </a:t>
            </a:r>
          </a:p>
          <a:p>
            <a:endParaRPr lang="en-US" dirty="0">
              <a:solidFill>
                <a:schemeClr val="accent1">
                  <a:lumMod val="50000"/>
                </a:schemeClr>
              </a:solidFill>
            </a:endParaRPr>
          </a:p>
          <a:p>
            <a:r>
              <a:rPr lang="en-US" dirty="0">
                <a:solidFill>
                  <a:schemeClr val="accent1">
                    <a:lumMod val="50000"/>
                  </a:schemeClr>
                </a:solidFill>
              </a:rPr>
              <a:t>Russians to western Russia from less desirable locations</a:t>
            </a:r>
          </a:p>
          <a:p>
            <a:endParaRPr lang="en-US" dirty="0">
              <a:solidFill>
                <a:schemeClr val="accent1">
                  <a:lumMod val="50000"/>
                </a:schemeClr>
              </a:solidFill>
            </a:endParaRPr>
          </a:p>
          <a:p>
            <a:r>
              <a:rPr lang="en-US" dirty="0">
                <a:solidFill>
                  <a:schemeClr val="accent1">
                    <a:lumMod val="50000"/>
                  </a:schemeClr>
                </a:solidFill>
              </a:rPr>
              <a:t>Russians who were minorities in the newly independent states return to western Russia</a:t>
            </a:r>
          </a:p>
          <a:p>
            <a:endParaRPr lang="en-US" dirty="0">
              <a:solidFill>
                <a:schemeClr val="accent1">
                  <a:lumMod val="50000"/>
                </a:schemeClr>
              </a:solidFill>
            </a:endParaRPr>
          </a:p>
          <a:p>
            <a:pPr algn="ctr"/>
            <a:r>
              <a:rPr lang="en-US" dirty="0">
                <a:solidFill>
                  <a:schemeClr val="accent1">
                    <a:lumMod val="50000"/>
                  </a:schemeClr>
                </a:solidFill>
              </a:rPr>
              <a:t>OUTFLOW </a:t>
            </a:r>
          </a:p>
          <a:p>
            <a:endParaRPr lang="en-US" dirty="0">
              <a:solidFill>
                <a:schemeClr val="accent1">
                  <a:lumMod val="50000"/>
                </a:schemeClr>
              </a:solidFill>
            </a:endParaRPr>
          </a:p>
          <a:p>
            <a:r>
              <a:rPr lang="en-US" dirty="0">
                <a:solidFill>
                  <a:schemeClr val="accent1">
                    <a:lumMod val="50000"/>
                  </a:schemeClr>
                </a:solidFill>
              </a:rPr>
              <a:t>Jews and others escaping persecution or seeking greater opportunities outside Russia</a:t>
            </a: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a:p>
            <a:endParaRPr lang="en-US" dirty="0">
              <a:solidFill>
                <a:schemeClr val="accent1">
                  <a:lumMod val="50000"/>
                </a:schemeClr>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8" name="Rectangle 2">
            <a:extLst>
              <a:ext uri="{FF2B5EF4-FFF2-40B4-BE49-F238E27FC236}">
                <a16:creationId xmlns:a16="http://schemas.microsoft.com/office/drawing/2014/main" id="{BB76EC7B-7CC7-4C10-87DA-787E440DBFA0}"/>
              </a:ext>
            </a:extLst>
          </p:cNvPr>
          <p:cNvSpPr>
            <a:spLocks noGrp="1" noChangeArrowheads="1"/>
          </p:cNvSpPr>
          <p:nvPr>
            <p:ph idx="1"/>
          </p:nvPr>
        </p:nvSpPr>
        <p:spPr>
          <a:xfrm>
            <a:off x="243068" y="0"/>
            <a:ext cx="10424932" cy="6324600"/>
          </a:xfrm>
        </p:spPr>
        <p:txBody>
          <a:bodyPr>
            <a:normAutofit/>
          </a:bodyPr>
          <a:lstStyle/>
          <a:p>
            <a:pPr eaLnBrk="1" hangingPunct="1"/>
            <a:r>
              <a:rPr lang="en-US" altLang="en-US" dirty="0">
                <a:solidFill>
                  <a:srgbClr val="0D0903"/>
                </a:solidFill>
                <a:latin typeface="Arial" panose="020B0604020202020204" pitchFamily="34" charset="0"/>
              </a:rPr>
              <a:t>Regional Migration Patterns (cont.)</a:t>
            </a:r>
          </a:p>
          <a:p>
            <a:pPr lvl="1" eaLnBrk="1" hangingPunct="1"/>
            <a:r>
              <a:rPr lang="en-US" altLang="en-US" sz="2800" dirty="0">
                <a:solidFill>
                  <a:srgbClr val="0D0903"/>
                </a:solidFill>
                <a:latin typeface="Arial" panose="020B0604020202020204" pitchFamily="34" charset="0"/>
              </a:rPr>
              <a:t>New International Movements</a:t>
            </a:r>
          </a:p>
          <a:p>
            <a:pPr lvl="2" eaLnBrk="1" hangingPunct="1"/>
            <a:r>
              <a:rPr lang="en-US" altLang="en-US" sz="2400" dirty="0">
                <a:solidFill>
                  <a:srgbClr val="0D0903"/>
                </a:solidFill>
                <a:latin typeface="Arial" panose="020B0604020202020204" pitchFamily="34" charset="0"/>
              </a:rPr>
              <a:t>Russification often reversed in post-Soviet era</a:t>
            </a:r>
          </a:p>
          <a:p>
            <a:pPr lvl="3" eaLnBrk="1" hangingPunct="1"/>
            <a:r>
              <a:rPr lang="en-US" altLang="en-US" sz="2000" dirty="0">
                <a:solidFill>
                  <a:srgbClr val="0D0903"/>
                </a:solidFill>
                <a:latin typeface="Arial" panose="020B0604020202020204" pitchFamily="34" charset="0"/>
              </a:rPr>
              <a:t>Citizenship, language requirements encourage Russians to go</a:t>
            </a:r>
          </a:p>
          <a:p>
            <a:pPr lvl="2" eaLnBrk="1" hangingPunct="1"/>
            <a:r>
              <a:rPr lang="en-US" altLang="en-US" sz="2400" dirty="0">
                <a:solidFill>
                  <a:srgbClr val="0D0903"/>
                </a:solidFill>
                <a:latin typeface="Arial" panose="020B0604020202020204" pitchFamily="34" charset="0"/>
              </a:rPr>
              <a:t>Movement to other regions</a:t>
            </a:r>
          </a:p>
          <a:p>
            <a:pPr lvl="3" eaLnBrk="1" hangingPunct="1"/>
            <a:r>
              <a:rPr lang="en-US" altLang="en-US" sz="2000" dirty="0">
                <a:solidFill>
                  <a:srgbClr val="0D0903"/>
                </a:solidFill>
                <a:latin typeface="Arial" panose="020B0604020202020204" pitchFamily="34" charset="0"/>
              </a:rPr>
              <a:t>“Brain drain” to other countries </a:t>
            </a:r>
          </a:p>
          <a:p>
            <a:pPr lvl="3" eaLnBrk="1" hangingPunct="1"/>
            <a:r>
              <a:rPr lang="en-US" altLang="en-US" sz="2000" dirty="0">
                <a:solidFill>
                  <a:srgbClr val="0D0903"/>
                </a:solidFill>
                <a:latin typeface="Arial" panose="020B0604020202020204" pitchFamily="34" charset="0"/>
              </a:rPr>
              <a:t>Jewish Russians move to Israel or U.S.</a:t>
            </a:r>
          </a:p>
          <a:p>
            <a:pPr lvl="3" eaLnBrk="1" hangingPunct="1"/>
            <a:r>
              <a:rPr lang="en-US" altLang="en-US" sz="2000" dirty="0">
                <a:solidFill>
                  <a:srgbClr val="0D0903"/>
                </a:solidFill>
                <a:latin typeface="Arial" panose="020B0604020202020204" pitchFamily="34" charset="0"/>
              </a:rPr>
              <a:t>Mail-order Ukrainian brides to the U.S.</a:t>
            </a:r>
          </a:p>
          <a:p>
            <a:pPr lvl="1" eaLnBrk="1" hangingPunct="1"/>
            <a:r>
              <a:rPr lang="en-US" altLang="en-US" sz="2800" dirty="0">
                <a:solidFill>
                  <a:srgbClr val="0D0903"/>
                </a:solidFill>
                <a:latin typeface="Arial" panose="020B0604020202020204" pitchFamily="34" charset="0"/>
              </a:rPr>
              <a:t>The Urban Attraction</a:t>
            </a:r>
          </a:p>
          <a:p>
            <a:pPr lvl="2" eaLnBrk="1" hangingPunct="1"/>
            <a:r>
              <a:rPr lang="en-US" altLang="en-US" sz="2400" dirty="0">
                <a:solidFill>
                  <a:srgbClr val="0D0903"/>
                </a:solidFill>
                <a:latin typeface="Arial" panose="020B0604020202020204" pitchFamily="34" charset="0"/>
              </a:rPr>
              <a:t>Soviet planners’ encouraged migration to cities</a:t>
            </a:r>
          </a:p>
          <a:p>
            <a:pPr lvl="2" eaLnBrk="1" hangingPunct="1"/>
            <a:r>
              <a:rPr lang="en-US" altLang="en-US" sz="2400" dirty="0">
                <a:solidFill>
                  <a:srgbClr val="0D0903"/>
                </a:solidFill>
                <a:latin typeface="Arial" panose="020B0604020202020204" pitchFamily="34" charset="0"/>
              </a:rPr>
              <a:t>Soviets planned cities, limited population levels and regulated migration</a:t>
            </a:r>
          </a:p>
          <a:p>
            <a:pPr lvl="2" eaLnBrk="1" hangingPunct="1"/>
            <a:r>
              <a:rPr lang="en-US" altLang="en-US" sz="2400" dirty="0">
                <a:solidFill>
                  <a:srgbClr val="0D0903"/>
                </a:solidFill>
                <a:latin typeface="Arial" panose="020B0604020202020204" pitchFamily="34" charset="0"/>
              </a:rPr>
              <a:t>Post-Soviet era, citizens have greater freedom to move; many older industrial areas are now losing population</a:t>
            </a:r>
          </a:p>
        </p:txBody>
      </p:sp>
      <p:sp>
        <p:nvSpPr>
          <p:cNvPr id="4" name="Slide Number Placeholder 5">
            <a:extLst>
              <a:ext uri="{FF2B5EF4-FFF2-40B4-BE49-F238E27FC236}">
                <a16:creationId xmlns:a16="http://schemas.microsoft.com/office/drawing/2014/main" id="{867E6A59-9FBB-4320-951C-11107D7D7A4F}"/>
              </a:ext>
            </a:extLst>
          </p:cNvPr>
          <p:cNvSpPr>
            <a:spLocks noGrp="1"/>
          </p:cNvSpPr>
          <p:nvPr>
            <p:ph type="sldNum" sz="quarter" idx="12"/>
          </p:nvPr>
        </p:nvSpPr>
        <p:spPr/>
        <p:txBody>
          <a:bodyPr/>
          <a:lstStyle/>
          <a:p>
            <a:pPr>
              <a:defRPr/>
            </a:pPr>
            <a:fld id="{87BDB7A3-5636-4B83-9480-2B003EC5B7CC}" type="slidenum">
              <a:rPr lang="en-US" altLang="en-US"/>
              <a:pPr>
                <a:defRPr/>
              </a:pPr>
              <a:t>27</a:t>
            </a:fld>
            <a:endParaRPr lang="en-US" alt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Rectangle 2">
            <a:extLst>
              <a:ext uri="{FF2B5EF4-FFF2-40B4-BE49-F238E27FC236}">
                <a16:creationId xmlns:a16="http://schemas.microsoft.com/office/drawing/2014/main" id="{9FFB1D37-60BF-4504-AAFC-3248067A5F3A}"/>
              </a:ext>
            </a:extLst>
          </p:cNvPr>
          <p:cNvSpPr>
            <a:spLocks noGrp="1" noChangeArrowheads="1"/>
          </p:cNvSpPr>
          <p:nvPr>
            <p:ph idx="1"/>
          </p:nvPr>
        </p:nvSpPr>
        <p:spPr>
          <a:xfrm>
            <a:off x="1" y="304800"/>
            <a:ext cx="12192000" cy="4012557"/>
          </a:xfrm>
        </p:spPr>
        <p:txBody>
          <a:bodyPr/>
          <a:lstStyle/>
          <a:p>
            <a:pPr eaLnBrk="1" hangingPunct="1">
              <a:lnSpc>
                <a:spcPct val="80000"/>
              </a:lnSpc>
            </a:pPr>
            <a:r>
              <a:rPr lang="en-US" altLang="en-US" sz="3200" dirty="0">
                <a:solidFill>
                  <a:srgbClr val="0D0903"/>
                </a:solidFill>
                <a:latin typeface="Arial" panose="020B0604020202020204" pitchFamily="34" charset="0"/>
              </a:rPr>
              <a:t>Inside the Russian City</a:t>
            </a:r>
          </a:p>
          <a:p>
            <a:pPr lvl="2" eaLnBrk="1" hangingPunct="1">
              <a:lnSpc>
                <a:spcPct val="80000"/>
              </a:lnSpc>
            </a:pPr>
            <a:r>
              <a:rPr lang="en-US" altLang="en-US" sz="3200" dirty="0">
                <a:solidFill>
                  <a:srgbClr val="0D0903"/>
                </a:solidFill>
                <a:latin typeface="Arial" panose="020B0604020202020204" pitchFamily="34" charset="0"/>
              </a:rPr>
              <a:t>Russian cities carefully in planned form and function, with circular land-use zones</a:t>
            </a:r>
          </a:p>
          <a:p>
            <a:pPr lvl="3" eaLnBrk="1" hangingPunct="1">
              <a:lnSpc>
                <a:spcPct val="80000"/>
              </a:lnSpc>
            </a:pPr>
            <a:r>
              <a:rPr lang="en-US" altLang="en-US" sz="3200" dirty="0">
                <a:solidFill>
                  <a:srgbClr val="0D0903"/>
                </a:solidFill>
                <a:latin typeface="Arial" panose="020B0604020202020204" pitchFamily="34" charset="0"/>
              </a:rPr>
              <a:t>Core has superior transportation, best stores and housing</a:t>
            </a:r>
          </a:p>
          <a:p>
            <a:pPr lvl="4" eaLnBrk="1" hangingPunct="1">
              <a:lnSpc>
                <a:spcPct val="80000"/>
              </a:lnSpc>
            </a:pPr>
            <a:r>
              <a:rPr lang="en-US" altLang="en-US" sz="2800" dirty="0">
                <a:solidFill>
                  <a:srgbClr val="0D0903"/>
                </a:solidFill>
                <a:latin typeface="Arial" panose="020B0604020202020204" pitchFamily="34" charset="0"/>
              </a:rPr>
              <a:t>Core predates Soviets era</a:t>
            </a:r>
          </a:p>
          <a:p>
            <a:pPr lvl="4" eaLnBrk="1" hangingPunct="1">
              <a:lnSpc>
                <a:spcPct val="80000"/>
              </a:lnSpc>
            </a:pPr>
            <a:r>
              <a:rPr lang="en-US" altLang="en-US" sz="2800" dirty="0" err="1">
                <a:solidFill>
                  <a:srgbClr val="0D0903"/>
                </a:solidFill>
                <a:latin typeface="Arial" panose="020B0604020202020204" pitchFamily="34" charset="0"/>
              </a:rPr>
              <a:t>Sotzgorods</a:t>
            </a:r>
            <a:r>
              <a:rPr lang="en-US" altLang="en-US" sz="2800" dirty="0">
                <a:solidFill>
                  <a:srgbClr val="0D0903"/>
                </a:solidFill>
                <a:latin typeface="Arial" panose="020B0604020202020204" pitchFamily="34" charset="0"/>
              </a:rPr>
              <a:t>: work-linked housing (including dorms)</a:t>
            </a:r>
          </a:p>
          <a:p>
            <a:pPr lvl="4" eaLnBrk="1" hangingPunct="1">
              <a:lnSpc>
                <a:spcPct val="80000"/>
              </a:lnSpc>
            </a:pPr>
            <a:r>
              <a:rPr lang="en-US" altLang="en-US" sz="2800" dirty="0">
                <a:solidFill>
                  <a:srgbClr val="0D0903"/>
                </a:solidFill>
                <a:latin typeface="Arial" panose="020B0604020202020204" pitchFamily="34" charset="0"/>
              </a:rPr>
              <a:t> </a:t>
            </a:r>
            <a:r>
              <a:rPr lang="en-US" altLang="en-US" sz="2800" dirty="0" err="1">
                <a:solidFill>
                  <a:srgbClr val="0D0903"/>
                </a:solidFill>
                <a:latin typeface="Arial" panose="020B0604020202020204" pitchFamily="34" charset="0"/>
              </a:rPr>
              <a:t>Chermoyuski</a:t>
            </a:r>
            <a:r>
              <a:rPr lang="en-US" altLang="en-US" sz="2800" dirty="0">
                <a:solidFill>
                  <a:srgbClr val="0D0903"/>
                </a:solidFill>
                <a:latin typeface="Arial" panose="020B0604020202020204" pitchFamily="34" charset="0"/>
              </a:rPr>
              <a:t>:</a:t>
            </a:r>
            <a:r>
              <a:rPr lang="en-US" altLang="en-US" sz="2800" i="1" dirty="0">
                <a:solidFill>
                  <a:srgbClr val="0D0903"/>
                </a:solidFill>
                <a:latin typeface="Arial" panose="020B0604020202020204" pitchFamily="34" charset="0"/>
              </a:rPr>
              <a:t> </a:t>
            </a:r>
            <a:r>
              <a:rPr lang="en-US" altLang="en-US" sz="2800" dirty="0">
                <a:solidFill>
                  <a:srgbClr val="0D0903"/>
                </a:solidFill>
                <a:latin typeface="Arial" panose="020B0604020202020204" pitchFamily="34" charset="0"/>
              </a:rPr>
              <a:t> apartment blocks from 1950s/60s</a:t>
            </a:r>
          </a:p>
          <a:p>
            <a:pPr lvl="4" eaLnBrk="1" hangingPunct="1">
              <a:lnSpc>
                <a:spcPct val="80000"/>
              </a:lnSpc>
            </a:pPr>
            <a:r>
              <a:rPr lang="en-US" altLang="en-US" sz="2800" dirty="0" err="1">
                <a:solidFill>
                  <a:srgbClr val="0D0903"/>
                </a:solidFill>
                <a:latin typeface="Arial" panose="020B0604020202020204" pitchFamily="34" charset="0"/>
              </a:rPr>
              <a:t>Mikrorayons</a:t>
            </a:r>
            <a:r>
              <a:rPr lang="en-US" altLang="en-US" sz="2800" dirty="0">
                <a:solidFill>
                  <a:srgbClr val="0D0903"/>
                </a:solidFill>
                <a:latin typeface="Arial" panose="020B0604020202020204" pitchFamily="34" charset="0"/>
              </a:rPr>
              <a:t>:  Self-contained housing projects of 1970s/80s</a:t>
            </a:r>
          </a:p>
          <a:p>
            <a:pPr lvl="4" eaLnBrk="1" hangingPunct="1">
              <a:lnSpc>
                <a:spcPct val="80000"/>
              </a:lnSpc>
            </a:pPr>
            <a:r>
              <a:rPr lang="en-US" altLang="en-US" sz="2800" dirty="0">
                <a:solidFill>
                  <a:srgbClr val="0D0903"/>
                </a:solidFill>
                <a:latin typeface="Arial" panose="020B0604020202020204" pitchFamily="34" charset="0"/>
              </a:rPr>
              <a:t>Dachas: country houses available only to the elite</a:t>
            </a:r>
          </a:p>
          <a:p>
            <a:pPr eaLnBrk="1" hangingPunct="1">
              <a:lnSpc>
                <a:spcPct val="80000"/>
              </a:lnSpc>
            </a:pPr>
            <a:endParaRPr lang="en-US" altLang="en-US" sz="4400" dirty="0">
              <a:solidFill>
                <a:srgbClr val="0D0903"/>
              </a:solidFill>
              <a:latin typeface="Arial" panose="020B0604020202020204" pitchFamily="34" charset="0"/>
            </a:endParaRPr>
          </a:p>
        </p:txBody>
      </p:sp>
      <p:sp>
        <p:nvSpPr>
          <p:cNvPr id="4" name="Slide Number Placeholder 5">
            <a:extLst>
              <a:ext uri="{FF2B5EF4-FFF2-40B4-BE49-F238E27FC236}">
                <a16:creationId xmlns:a16="http://schemas.microsoft.com/office/drawing/2014/main" id="{D48110AE-4FAA-40B9-806D-DA3558A58E83}"/>
              </a:ext>
            </a:extLst>
          </p:cNvPr>
          <p:cNvSpPr>
            <a:spLocks noGrp="1"/>
          </p:cNvSpPr>
          <p:nvPr>
            <p:ph type="sldNum" sz="quarter" idx="12"/>
          </p:nvPr>
        </p:nvSpPr>
        <p:spPr/>
        <p:txBody>
          <a:bodyPr/>
          <a:lstStyle/>
          <a:p>
            <a:pPr>
              <a:defRPr/>
            </a:pPr>
            <a:fld id="{A84F80F7-4806-4870-92D6-E67B3D9AADF7}" type="slidenum">
              <a:rPr lang="en-US" altLang="en-US"/>
              <a:pPr>
                <a:defRPr/>
              </a:pPr>
              <a:t>28</a:t>
            </a:fld>
            <a:endParaRPr lang="en-US" altLang="en-US"/>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Rectangle 2">
            <a:extLst>
              <a:ext uri="{FF2B5EF4-FFF2-40B4-BE49-F238E27FC236}">
                <a16:creationId xmlns:a16="http://schemas.microsoft.com/office/drawing/2014/main" id="{E3A70B1F-0921-4E50-A4E1-672459053813}"/>
              </a:ext>
            </a:extLst>
          </p:cNvPr>
          <p:cNvSpPr>
            <a:spLocks noGrp="1" noChangeArrowheads="1"/>
          </p:cNvSpPr>
          <p:nvPr>
            <p:ph idx="1"/>
          </p:nvPr>
        </p:nvSpPr>
        <p:spPr>
          <a:xfrm>
            <a:off x="1524000" y="152400"/>
            <a:ext cx="9144000" cy="5791200"/>
          </a:xfrm>
        </p:spPr>
        <p:txBody>
          <a:bodyPr>
            <a:normAutofit/>
          </a:bodyPr>
          <a:lstStyle/>
          <a:p>
            <a:pPr eaLnBrk="1" hangingPunct="1"/>
            <a:r>
              <a:rPr lang="en-US" altLang="en-US">
                <a:solidFill>
                  <a:srgbClr val="0D0903"/>
                </a:solidFill>
                <a:latin typeface="Arial" panose="020B0604020202020204" pitchFamily="34" charset="0"/>
              </a:rPr>
              <a:t>The Demographic Crisis</a:t>
            </a:r>
          </a:p>
          <a:p>
            <a:pPr lvl="2" eaLnBrk="1" hangingPunct="1"/>
            <a:r>
              <a:rPr lang="en-US" altLang="en-US" sz="2800">
                <a:solidFill>
                  <a:srgbClr val="0D0903"/>
                </a:solidFill>
                <a:latin typeface="Arial" panose="020B0604020202020204" pitchFamily="34" charset="0"/>
              </a:rPr>
              <a:t>General population decline caused by low birth rates and rising death (mortality) rates, especially among middle-aged males</a:t>
            </a:r>
          </a:p>
          <a:p>
            <a:pPr lvl="3" eaLnBrk="1" hangingPunct="1"/>
            <a:r>
              <a:rPr lang="en-US" altLang="en-US" sz="2800">
                <a:solidFill>
                  <a:srgbClr val="0D0903"/>
                </a:solidFill>
                <a:latin typeface="Arial" panose="020B0604020202020204" pitchFamily="34" charset="0"/>
              </a:rPr>
              <a:t>Causes</a:t>
            </a:r>
          </a:p>
          <a:p>
            <a:pPr lvl="4" eaLnBrk="1" hangingPunct="1"/>
            <a:r>
              <a:rPr lang="en-US" altLang="en-US" sz="2000">
                <a:solidFill>
                  <a:srgbClr val="0D0903"/>
                </a:solidFill>
                <a:latin typeface="Arial" panose="020B0604020202020204" pitchFamily="34" charset="0"/>
              </a:rPr>
              <a:t>fraying social fabric</a:t>
            </a:r>
          </a:p>
          <a:p>
            <a:pPr lvl="4" eaLnBrk="1" hangingPunct="1"/>
            <a:r>
              <a:rPr lang="en-US" altLang="en-US" sz="2000">
                <a:solidFill>
                  <a:srgbClr val="0D0903"/>
                </a:solidFill>
                <a:latin typeface="Arial" panose="020B0604020202020204" pitchFamily="34" charset="0"/>
              </a:rPr>
              <a:t>economic uncertainty</a:t>
            </a:r>
          </a:p>
          <a:p>
            <a:pPr lvl="4" eaLnBrk="1" hangingPunct="1"/>
            <a:r>
              <a:rPr lang="en-US" altLang="en-US" sz="2000">
                <a:solidFill>
                  <a:srgbClr val="0D0903"/>
                </a:solidFill>
                <a:latin typeface="Arial" panose="020B0604020202020204" pitchFamily="34" charset="0"/>
              </a:rPr>
              <a:t>declining health among women of child-bearing age</a:t>
            </a:r>
          </a:p>
          <a:p>
            <a:pPr lvl="4" eaLnBrk="1" hangingPunct="1"/>
            <a:r>
              <a:rPr lang="en-US" altLang="en-US" sz="2000">
                <a:solidFill>
                  <a:srgbClr val="0D0903"/>
                </a:solidFill>
                <a:latin typeface="Arial" panose="020B0604020202020204" pitchFamily="34" charset="0"/>
              </a:rPr>
              <a:t>stress-related diseases</a:t>
            </a:r>
          </a:p>
          <a:p>
            <a:pPr lvl="4" eaLnBrk="1" hangingPunct="1"/>
            <a:r>
              <a:rPr lang="en-US" altLang="en-US" sz="2000">
                <a:solidFill>
                  <a:srgbClr val="0D0903"/>
                </a:solidFill>
                <a:latin typeface="Arial" panose="020B0604020202020204" pitchFamily="34" charset="0"/>
              </a:rPr>
              <a:t>rising murder and suicide</a:t>
            </a:r>
          </a:p>
          <a:p>
            <a:pPr lvl="4" eaLnBrk="1" hangingPunct="1"/>
            <a:r>
              <a:rPr lang="en-US" altLang="en-US" sz="2000">
                <a:solidFill>
                  <a:srgbClr val="0D0903"/>
                </a:solidFill>
                <a:latin typeface="Arial" panose="020B0604020202020204" pitchFamily="34" charset="0"/>
              </a:rPr>
              <a:t>toxic environments</a:t>
            </a:r>
          </a:p>
          <a:p>
            <a:pPr lvl="2" eaLnBrk="1" hangingPunct="1"/>
            <a:r>
              <a:rPr lang="en-US" altLang="en-US" sz="2800">
                <a:solidFill>
                  <a:srgbClr val="0D0903"/>
                </a:solidFill>
                <a:latin typeface="Arial" panose="020B0604020202020204" pitchFamily="34" charset="0"/>
              </a:rPr>
              <a:t>Russia’s population could fall by 3 million by 25 million by 2030</a:t>
            </a:r>
          </a:p>
        </p:txBody>
      </p:sp>
      <p:sp>
        <p:nvSpPr>
          <p:cNvPr id="3" name="Footer Placeholder 4">
            <a:extLst>
              <a:ext uri="{FF2B5EF4-FFF2-40B4-BE49-F238E27FC236}">
                <a16:creationId xmlns:a16="http://schemas.microsoft.com/office/drawing/2014/main" id="{313CF126-CF9F-48C0-856A-82B6D14CCFCB}"/>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4" name="Slide Number Placeholder 5">
            <a:extLst>
              <a:ext uri="{FF2B5EF4-FFF2-40B4-BE49-F238E27FC236}">
                <a16:creationId xmlns:a16="http://schemas.microsoft.com/office/drawing/2014/main" id="{7C94AE12-29F6-447E-BC77-6143B7A25B3A}"/>
              </a:ext>
            </a:extLst>
          </p:cNvPr>
          <p:cNvSpPr>
            <a:spLocks noGrp="1"/>
          </p:cNvSpPr>
          <p:nvPr>
            <p:ph type="sldNum" sz="quarter" idx="12"/>
          </p:nvPr>
        </p:nvSpPr>
        <p:spPr/>
        <p:txBody>
          <a:bodyPr/>
          <a:lstStyle/>
          <a:p>
            <a:pPr>
              <a:defRPr/>
            </a:pPr>
            <a:fld id="{433F5A69-CAC0-4A64-BEF4-B3FFD335FF4B}" type="slidenum">
              <a:rPr lang="en-US" altLang="en-US"/>
              <a:pPr>
                <a:defRPr/>
              </a:pPr>
              <a:t>29</a:t>
            </a:fld>
            <a:endParaRPr lang="en-US" alt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a:extLst>
              <a:ext uri="{FF2B5EF4-FFF2-40B4-BE49-F238E27FC236}">
                <a16:creationId xmlns:a16="http://schemas.microsoft.com/office/drawing/2014/main" id="{B49D48B9-4EE3-4FB9-B3C2-8C154CFDD8F2}"/>
              </a:ext>
            </a:extLst>
          </p:cNvPr>
          <p:cNvSpPr>
            <a:spLocks noGrp="1" noChangeArrowheads="1"/>
          </p:cNvSpPr>
          <p:nvPr>
            <p:ph type="title"/>
          </p:nvPr>
        </p:nvSpPr>
        <p:spPr>
          <a:xfrm>
            <a:off x="3505201" y="0"/>
            <a:ext cx="5484813" cy="427038"/>
          </a:xfrm>
        </p:spPr>
        <p:txBody>
          <a:bodyPr>
            <a:normAutofit fontScale="90000"/>
          </a:bodyPr>
          <a:lstStyle/>
          <a:p>
            <a:pPr eaLnBrk="1" hangingPunct="1"/>
            <a:r>
              <a:rPr lang="en-US" altLang="en-US" sz="2800" b="1">
                <a:solidFill>
                  <a:srgbClr val="0D0903"/>
                </a:solidFill>
                <a:latin typeface="Arial" panose="020B0604020202020204" pitchFamily="34" charset="0"/>
              </a:rPr>
              <a:t>Learning Objectives</a:t>
            </a:r>
          </a:p>
        </p:txBody>
      </p:sp>
      <p:sp>
        <p:nvSpPr>
          <p:cNvPr id="6149" name="Rectangle 3">
            <a:extLst>
              <a:ext uri="{FF2B5EF4-FFF2-40B4-BE49-F238E27FC236}">
                <a16:creationId xmlns:a16="http://schemas.microsoft.com/office/drawing/2014/main" id="{438707F5-BC08-418C-BE26-934A4A73B336}"/>
              </a:ext>
            </a:extLst>
          </p:cNvPr>
          <p:cNvSpPr>
            <a:spLocks noGrp="1" noChangeArrowheads="1"/>
          </p:cNvSpPr>
          <p:nvPr>
            <p:ph idx="1"/>
          </p:nvPr>
        </p:nvSpPr>
        <p:spPr>
          <a:xfrm>
            <a:off x="393538" y="533400"/>
            <a:ext cx="11157995" cy="4648200"/>
          </a:xfrm>
        </p:spPr>
        <p:txBody>
          <a:bodyPr>
            <a:normAutofit/>
          </a:bodyPr>
          <a:lstStyle/>
          <a:p>
            <a:pPr eaLnBrk="1" hangingPunct="1"/>
            <a:r>
              <a:rPr lang="en-US" altLang="en-US" sz="2400" b="1" dirty="0">
                <a:solidFill>
                  <a:srgbClr val="0D0903"/>
                </a:solidFill>
                <a:latin typeface="Arial" panose="020B0604020202020204" pitchFamily="34" charset="0"/>
              </a:rPr>
              <a:t>Understand the challenges of cold, northern climate that affects this region</a:t>
            </a:r>
          </a:p>
          <a:p>
            <a:pPr eaLnBrk="1" hangingPunct="1"/>
            <a:r>
              <a:rPr lang="en-US" altLang="en-US" sz="2400" b="1" dirty="0">
                <a:solidFill>
                  <a:srgbClr val="0D0903"/>
                </a:solidFill>
                <a:latin typeface="Arial" panose="020B0604020202020204" pitchFamily="34" charset="0"/>
              </a:rPr>
              <a:t>Learn about the cold war between the U.S. and U.S.S.R./Russia (1945-1990)</a:t>
            </a:r>
          </a:p>
          <a:p>
            <a:pPr eaLnBrk="1" hangingPunct="1"/>
            <a:r>
              <a:rPr lang="en-US" altLang="en-US" sz="2400" b="1" dirty="0">
                <a:solidFill>
                  <a:srgbClr val="0D0903"/>
                </a:solidFill>
                <a:latin typeface="Arial" panose="020B0604020202020204" pitchFamily="34" charset="0"/>
              </a:rPr>
              <a:t>Know the difference between a political system and an economic system</a:t>
            </a:r>
          </a:p>
          <a:p>
            <a:pPr eaLnBrk="1" hangingPunct="1"/>
            <a:r>
              <a:rPr lang="en-US" altLang="en-US" sz="2400" b="1" dirty="0">
                <a:solidFill>
                  <a:srgbClr val="0D0903"/>
                </a:solidFill>
                <a:latin typeface="Arial" panose="020B0604020202020204" pitchFamily="34" charset="0"/>
              </a:rPr>
              <a:t>Students should become familiar with the physical, demographic, cultural, political, and economic characteristics of the Russian Domain</a:t>
            </a:r>
          </a:p>
          <a:p>
            <a:pPr eaLnBrk="1" hangingPunct="1"/>
            <a:r>
              <a:rPr lang="en-US" altLang="en-US" sz="2400" b="1" dirty="0">
                <a:solidFill>
                  <a:srgbClr val="0D0903"/>
                </a:solidFill>
                <a:latin typeface="Arial" panose="020B0604020202020204" pitchFamily="34" charset="0"/>
              </a:rPr>
              <a:t>Understand these concepts and models:</a:t>
            </a:r>
            <a:endParaRPr lang="en-US" altLang="en-US" b="1" dirty="0">
              <a:solidFill>
                <a:srgbClr val="0D0903"/>
              </a:solidFill>
              <a:latin typeface="Arial" panose="020B0604020202020204" pitchFamily="34" charset="0"/>
            </a:endParaRPr>
          </a:p>
        </p:txBody>
      </p:sp>
      <p:sp>
        <p:nvSpPr>
          <p:cNvPr id="7" name="Slide Number Placeholder 5">
            <a:extLst>
              <a:ext uri="{FF2B5EF4-FFF2-40B4-BE49-F238E27FC236}">
                <a16:creationId xmlns:a16="http://schemas.microsoft.com/office/drawing/2014/main" id="{754F0C7A-803B-402D-A300-91E1105C90F3}"/>
              </a:ext>
            </a:extLst>
          </p:cNvPr>
          <p:cNvSpPr>
            <a:spLocks noGrp="1"/>
          </p:cNvSpPr>
          <p:nvPr>
            <p:ph type="sldNum" sz="quarter" idx="12"/>
          </p:nvPr>
        </p:nvSpPr>
        <p:spPr/>
        <p:txBody>
          <a:bodyPr/>
          <a:lstStyle/>
          <a:p>
            <a:pPr>
              <a:defRPr/>
            </a:pPr>
            <a:fld id="{29FCFA4C-84B9-4D3D-8A7A-CDA05D51D789}" type="slidenum">
              <a:rPr lang="en-US" altLang="en-US"/>
              <a:pPr>
                <a:defRPr/>
              </a:pPr>
              <a:t>3</a:t>
            </a:fld>
            <a:endParaRPr lang="en-US" altLang="en-US"/>
          </a:p>
        </p:txBody>
      </p:sp>
      <p:sp>
        <p:nvSpPr>
          <p:cNvPr id="6150" name="Rectangle 4">
            <a:extLst>
              <a:ext uri="{FF2B5EF4-FFF2-40B4-BE49-F238E27FC236}">
                <a16:creationId xmlns:a16="http://schemas.microsoft.com/office/drawing/2014/main" id="{8C6D81F3-F1D1-4D4B-89CB-CCB7E156D26E}"/>
              </a:ext>
            </a:extLst>
          </p:cNvPr>
          <p:cNvSpPr>
            <a:spLocks noChangeArrowheads="1"/>
          </p:cNvSpPr>
          <p:nvPr/>
        </p:nvSpPr>
        <p:spPr bwMode="auto">
          <a:xfrm>
            <a:off x="640467" y="4137958"/>
            <a:ext cx="5571762"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FF0000"/>
                </a:solidFill>
              </a:rPr>
              <a:t>-Centralized economic planning</a:t>
            </a:r>
          </a:p>
          <a:p>
            <a:pPr eaLnBrk="1" hangingPunct="1"/>
            <a:r>
              <a:rPr lang="en-US" altLang="en-US" sz="2400" b="1" dirty="0">
                <a:solidFill>
                  <a:srgbClr val="FF0000"/>
                </a:solidFill>
              </a:rPr>
              <a:t>-Cold War</a:t>
            </a:r>
          </a:p>
          <a:p>
            <a:pPr eaLnBrk="1" hangingPunct="1"/>
            <a:r>
              <a:rPr lang="en-US" altLang="en-US" sz="2400" b="1" dirty="0">
                <a:solidFill>
                  <a:srgbClr val="FF0000"/>
                </a:solidFill>
              </a:rPr>
              <a:t>-Permafrost</a:t>
            </a:r>
          </a:p>
          <a:p>
            <a:pPr eaLnBrk="1" hangingPunct="1"/>
            <a:r>
              <a:rPr lang="en-US" altLang="en-US" sz="2400" b="1" dirty="0">
                <a:solidFill>
                  <a:srgbClr val="FF0000"/>
                </a:solidFill>
              </a:rPr>
              <a:t>-Autonomous areas</a:t>
            </a:r>
          </a:p>
        </p:txBody>
      </p:sp>
      <p:sp>
        <p:nvSpPr>
          <p:cNvPr id="6151" name="Text Box 5">
            <a:extLst>
              <a:ext uri="{FF2B5EF4-FFF2-40B4-BE49-F238E27FC236}">
                <a16:creationId xmlns:a16="http://schemas.microsoft.com/office/drawing/2014/main" id="{BA3267D0-0FAC-4D54-851B-36C2DB6A2161}"/>
              </a:ext>
            </a:extLst>
          </p:cNvPr>
          <p:cNvSpPr txBox="1">
            <a:spLocks noChangeArrowheads="1"/>
          </p:cNvSpPr>
          <p:nvPr/>
        </p:nvSpPr>
        <p:spPr bwMode="auto">
          <a:xfrm>
            <a:off x="6652066" y="4115556"/>
            <a:ext cx="4459630" cy="15081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FF0000"/>
                </a:solidFill>
              </a:rPr>
              <a:t>-Glasnost and Perestroika</a:t>
            </a:r>
          </a:p>
          <a:p>
            <a:pPr eaLnBrk="1" hangingPunct="1"/>
            <a:r>
              <a:rPr lang="en-US" altLang="en-US" sz="2400" b="1" dirty="0">
                <a:solidFill>
                  <a:srgbClr val="FF0000"/>
                </a:solidFill>
              </a:rPr>
              <a:t>-Russification</a:t>
            </a:r>
          </a:p>
          <a:p>
            <a:pPr eaLnBrk="1" hangingPunct="1"/>
            <a:r>
              <a:rPr lang="en-US" altLang="en-US" sz="2400" b="1" dirty="0">
                <a:solidFill>
                  <a:srgbClr val="FF0000"/>
                </a:solidFill>
              </a:rPr>
              <a:t>-Denuclearization</a:t>
            </a:r>
          </a:p>
          <a:p>
            <a:pPr lvl="1" eaLnBrk="1" hangingPunct="1"/>
            <a:endParaRPr lang="en-US" altLang="en-US" sz="2000" dirty="0">
              <a:solidFill>
                <a:srgbClr val="339966"/>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0" name="Rectangle 2">
            <a:extLst>
              <a:ext uri="{FF2B5EF4-FFF2-40B4-BE49-F238E27FC236}">
                <a16:creationId xmlns:a16="http://schemas.microsoft.com/office/drawing/2014/main" id="{83320B16-D377-4C07-B424-C30E6D912232}"/>
              </a:ext>
            </a:extLst>
          </p:cNvPr>
          <p:cNvSpPr>
            <a:spLocks noGrp="1" noChangeArrowheads="1"/>
          </p:cNvSpPr>
          <p:nvPr>
            <p:ph type="title"/>
          </p:nvPr>
        </p:nvSpPr>
        <p:spPr>
          <a:xfrm>
            <a:off x="2133600" y="0"/>
            <a:ext cx="7772400" cy="533400"/>
          </a:xfrm>
        </p:spPr>
        <p:txBody>
          <a:bodyPr/>
          <a:lstStyle/>
          <a:p>
            <a:pPr algn="ctr" eaLnBrk="1" hangingPunct="1"/>
            <a:r>
              <a:rPr lang="en-US" altLang="en-US" sz="2800">
                <a:solidFill>
                  <a:srgbClr val="0D0903"/>
                </a:solidFill>
                <a:latin typeface="Arial" panose="020B0604020202020204" pitchFamily="34" charset="0"/>
              </a:rPr>
              <a:t>The Legacy of Slavic Dominance</a:t>
            </a:r>
          </a:p>
        </p:txBody>
      </p:sp>
      <p:sp>
        <p:nvSpPr>
          <p:cNvPr id="29701" name="Rectangle 3">
            <a:extLst>
              <a:ext uri="{FF2B5EF4-FFF2-40B4-BE49-F238E27FC236}">
                <a16:creationId xmlns:a16="http://schemas.microsoft.com/office/drawing/2014/main" id="{57CDC89F-B7A0-43C6-B5E0-1EE0F83E07DF}"/>
              </a:ext>
            </a:extLst>
          </p:cNvPr>
          <p:cNvSpPr>
            <a:spLocks noGrp="1" noChangeArrowheads="1"/>
          </p:cNvSpPr>
          <p:nvPr>
            <p:ph type="body" sz="half" idx="1"/>
          </p:nvPr>
        </p:nvSpPr>
        <p:spPr>
          <a:xfrm>
            <a:off x="208343" y="609600"/>
            <a:ext cx="11655707" cy="5715000"/>
          </a:xfrm>
        </p:spPr>
        <p:txBody>
          <a:bodyPr>
            <a:normAutofit/>
          </a:bodyPr>
          <a:lstStyle/>
          <a:p>
            <a:pPr eaLnBrk="1" hangingPunct="1"/>
            <a:r>
              <a:rPr lang="en-US" altLang="en-US" sz="3200">
                <a:solidFill>
                  <a:srgbClr val="0D0903"/>
                </a:solidFill>
                <a:latin typeface="Arial" panose="020B0604020202020204" pitchFamily="34" charset="0"/>
              </a:rPr>
              <a:t>The Heritage of the Russian Empire</a:t>
            </a:r>
          </a:p>
          <a:p>
            <a:pPr lvl="1" eaLnBrk="1" hangingPunct="1"/>
            <a:r>
              <a:rPr lang="en-US" altLang="en-US" sz="2800">
                <a:solidFill>
                  <a:srgbClr val="0D0903"/>
                </a:solidFill>
                <a:latin typeface="Arial" panose="020B0604020202020204" pitchFamily="34" charset="0"/>
              </a:rPr>
              <a:t>Growth of the Russian Empire</a:t>
            </a:r>
          </a:p>
          <a:p>
            <a:pPr lvl="2" eaLnBrk="1" hangingPunct="1"/>
            <a:r>
              <a:rPr lang="en-US" altLang="en-US" sz="2400">
                <a:solidFill>
                  <a:srgbClr val="0D0903"/>
                </a:solidFill>
                <a:latin typeface="Arial" panose="020B0604020202020204" pitchFamily="34" charset="0"/>
              </a:rPr>
              <a:t>Slavic “Rus” in power from 900AD around Kiev </a:t>
            </a:r>
          </a:p>
          <a:p>
            <a:pPr lvl="2" eaLnBrk="1" hangingPunct="1"/>
            <a:r>
              <a:rPr lang="en-US" altLang="en-US" sz="2400">
                <a:solidFill>
                  <a:srgbClr val="0D0903"/>
                </a:solidFill>
                <a:latin typeface="Arial" panose="020B0604020202020204" pitchFamily="34" charset="0"/>
              </a:rPr>
              <a:t>Eastern Orthodox Christianity came in 1000AD</a:t>
            </a:r>
          </a:p>
          <a:p>
            <a:pPr lvl="2" eaLnBrk="1" hangingPunct="1"/>
            <a:r>
              <a:rPr lang="en-US" altLang="en-US" sz="2400">
                <a:solidFill>
                  <a:srgbClr val="0D0903"/>
                </a:solidFill>
                <a:latin typeface="Arial" panose="020B0604020202020204" pitchFamily="34" charset="0"/>
              </a:rPr>
              <a:t>By 1400s, new and expanding Russian state after Tatar and Mongol rule</a:t>
            </a:r>
          </a:p>
          <a:p>
            <a:pPr lvl="2" eaLnBrk="1" hangingPunct="1"/>
            <a:r>
              <a:rPr lang="en-US" altLang="en-US" sz="2400">
                <a:solidFill>
                  <a:srgbClr val="0D0903"/>
                </a:solidFill>
                <a:latin typeface="Arial" panose="020B0604020202020204" pitchFamily="34" charset="0"/>
              </a:rPr>
              <a:t>Expansion eastward in 16</a:t>
            </a:r>
            <a:r>
              <a:rPr lang="en-US" altLang="en-US" sz="2400" baseline="30000">
                <a:solidFill>
                  <a:srgbClr val="0D0903"/>
                </a:solidFill>
                <a:latin typeface="Arial" panose="020B0604020202020204" pitchFamily="34" charset="0"/>
              </a:rPr>
              <a:t>th</a:t>
            </a:r>
            <a:r>
              <a:rPr lang="en-US" altLang="en-US" sz="2400">
                <a:solidFill>
                  <a:srgbClr val="0D0903"/>
                </a:solidFill>
                <a:latin typeface="Arial" panose="020B0604020202020204" pitchFamily="34" charset="0"/>
              </a:rPr>
              <a:t> &amp; 17</a:t>
            </a:r>
            <a:r>
              <a:rPr lang="en-US" altLang="en-US" sz="2400" baseline="30000">
                <a:solidFill>
                  <a:srgbClr val="0D0903"/>
                </a:solidFill>
                <a:latin typeface="Arial" panose="020B0604020202020204" pitchFamily="34" charset="0"/>
              </a:rPr>
              <a:t>th</a:t>
            </a:r>
            <a:r>
              <a:rPr lang="en-US" altLang="en-US" sz="2400">
                <a:solidFill>
                  <a:srgbClr val="0D0903"/>
                </a:solidFill>
                <a:latin typeface="Arial" panose="020B0604020202020204" pitchFamily="34" charset="0"/>
              </a:rPr>
              <a:t> centuries; westward expansion slow</a:t>
            </a:r>
          </a:p>
          <a:p>
            <a:pPr lvl="2" eaLnBrk="1" hangingPunct="1"/>
            <a:r>
              <a:rPr lang="en-US" altLang="en-US" sz="2400">
                <a:solidFill>
                  <a:srgbClr val="0D0903"/>
                </a:solidFill>
                <a:latin typeface="Arial" panose="020B0604020202020204" pitchFamily="34" charset="0"/>
              </a:rPr>
              <a:t>Final expansion of Russian Empire in 19</a:t>
            </a:r>
            <a:r>
              <a:rPr lang="en-US" altLang="en-US" sz="2400" baseline="30000">
                <a:solidFill>
                  <a:srgbClr val="0D0903"/>
                </a:solidFill>
                <a:latin typeface="Arial" panose="020B0604020202020204" pitchFamily="34" charset="0"/>
              </a:rPr>
              <a:t>th</a:t>
            </a:r>
            <a:r>
              <a:rPr lang="en-US" altLang="en-US" sz="2400">
                <a:solidFill>
                  <a:srgbClr val="0D0903"/>
                </a:solidFill>
                <a:latin typeface="Arial" panose="020B0604020202020204" pitchFamily="34" charset="0"/>
              </a:rPr>
              <a:t> Century in Central Asia</a:t>
            </a:r>
          </a:p>
          <a:p>
            <a:pPr lvl="1" eaLnBrk="1" hangingPunct="1"/>
            <a:r>
              <a:rPr lang="en-US" altLang="en-US" sz="2800">
                <a:solidFill>
                  <a:srgbClr val="0D0903"/>
                </a:solidFill>
                <a:latin typeface="Arial" panose="020B0604020202020204" pitchFamily="34" charset="0"/>
              </a:rPr>
              <a:t>The Significance of Empire</a:t>
            </a:r>
          </a:p>
          <a:p>
            <a:pPr lvl="2" eaLnBrk="1" hangingPunct="1"/>
            <a:r>
              <a:rPr lang="en-US" altLang="en-US" sz="2400">
                <a:solidFill>
                  <a:srgbClr val="0D0903"/>
                </a:solidFill>
                <a:latin typeface="Arial" panose="020B0604020202020204" pitchFamily="34" charset="0"/>
              </a:rPr>
              <a:t>1900, Russians ruled from St. Petersburg to Vladivostok</a:t>
            </a:r>
            <a:endParaRPr lang="en-US" altLang="en-US"/>
          </a:p>
        </p:txBody>
      </p:sp>
      <p:sp>
        <p:nvSpPr>
          <p:cNvPr id="5" name="Slide Number Placeholder 6">
            <a:extLst>
              <a:ext uri="{FF2B5EF4-FFF2-40B4-BE49-F238E27FC236}">
                <a16:creationId xmlns:a16="http://schemas.microsoft.com/office/drawing/2014/main" id="{D45C4791-1E65-4E7F-A6B7-9351A528914D}"/>
              </a:ext>
            </a:extLst>
          </p:cNvPr>
          <p:cNvSpPr>
            <a:spLocks noGrp="1"/>
          </p:cNvSpPr>
          <p:nvPr>
            <p:ph type="sldNum" sz="quarter" idx="12"/>
          </p:nvPr>
        </p:nvSpPr>
        <p:spPr/>
        <p:txBody>
          <a:bodyPr/>
          <a:lstStyle/>
          <a:p>
            <a:pPr>
              <a:defRPr/>
            </a:pPr>
            <a:fld id="{27B2A54E-4701-4C06-BC0A-8728838D5A00}" type="slidenum">
              <a:rPr lang="en-US" altLang="en-US"/>
              <a:pPr>
                <a:defRPr/>
              </a:pPr>
              <a:t>30</a:t>
            </a:fld>
            <a:endParaRPr lang="en-US" alt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Rectangle 2">
            <a:extLst>
              <a:ext uri="{FF2B5EF4-FFF2-40B4-BE49-F238E27FC236}">
                <a16:creationId xmlns:a16="http://schemas.microsoft.com/office/drawing/2014/main" id="{6D87DB0B-09B8-4B8B-8C5A-2174C6321355}"/>
              </a:ext>
            </a:extLst>
          </p:cNvPr>
          <p:cNvSpPr>
            <a:spLocks noGrp="1" noChangeArrowheads="1"/>
          </p:cNvSpPr>
          <p:nvPr>
            <p:ph type="title"/>
          </p:nvPr>
        </p:nvSpPr>
        <p:spPr>
          <a:xfrm>
            <a:off x="0" y="162044"/>
            <a:ext cx="2916820" cy="1666755"/>
          </a:xfrm>
        </p:spPr>
        <p:txBody>
          <a:bodyPr>
            <a:normAutofit/>
          </a:bodyPr>
          <a:lstStyle/>
          <a:p>
            <a:pPr eaLnBrk="1" hangingPunct="1"/>
            <a:r>
              <a:rPr lang="en-US" altLang="en-US" sz="2800" b="1" dirty="0">
                <a:solidFill>
                  <a:srgbClr val="0D0903"/>
                </a:solidFill>
                <a:latin typeface="Arial" panose="020B0604020202020204" pitchFamily="34" charset="0"/>
              </a:rPr>
              <a:t>Growth of the Russian Empire</a:t>
            </a:r>
            <a:endParaRPr lang="en-US" altLang="en-US" b="1" dirty="0">
              <a:solidFill>
                <a:srgbClr val="0D0903"/>
              </a:solidFill>
              <a:latin typeface="Arial" panose="020B0604020202020204" pitchFamily="34" charset="0"/>
            </a:endParaRPr>
          </a:p>
        </p:txBody>
      </p:sp>
      <p:pic>
        <p:nvPicPr>
          <p:cNvPr id="30725" name="Picture 3" descr="FG09_22">
            <a:extLst>
              <a:ext uri="{FF2B5EF4-FFF2-40B4-BE49-F238E27FC236}">
                <a16:creationId xmlns:a16="http://schemas.microsoft.com/office/drawing/2014/main" id="{C4FE8B8E-9161-49BA-80C2-F7559BD8E75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00622" y="0"/>
            <a:ext cx="9391378"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75003FA8-4DEA-446B-B6BD-139E3C210BD8}"/>
              </a:ext>
            </a:extLst>
          </p:cNvPr>
          <p:cNvSpPr>
            <a:spLocks noGrp="1"/>
          </p:cNvSpPr>
          <p:nvPr>
            <p:ph type="sldNum" sz="quarter" idx="12"/>
          </p:nvPr>
        </p:nvSpPr>
        <p:spPr/>
        <p:txBody>
          <a:bodyPr/>
          <a:lstStyle/>
          <a:p>
            <a:pPr>
              <a:defRPr/>
            </a:pPr>
            <a:fld id="{84F11EF6-6104-4756-A381-3091583E667F}" type="slidenum">
              <a:rPr lang="en-US" altLang="en-US"/>
              <a:pPr>
                <a:defRPr/>
              </a:pPr>
              <a:t>31</a:t>
            </a:fld>
            <a:endParaRPr lang="en-US" alt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2">
            <a:extLst>
              <a:ext uri="{FF2B5EF4-FFF2-40B4-BE49-F238E27FC236}">
                <a16:creationId xmlns:a16="http://schemas.microsoft.com/office/drawing/2014/main" id="{3934A6EE-C216-4A99-8EFE-42C5ECBF8A02}"/>
              </a:ext>
            </a:extLst>
          </p:cNvPr>
          <p:cNvSpPr>
            <a:spLocks noGrp="1" noChangeArrowheads="1"/>
          </p:cNvSpPr>
          <p:nvPr>
            <p:ph idx="1"/>
          </p:nvPr>
        </p:nvSpPr>
        <p:spPr>
          <a:xfrm>
            <a:off x="266217" y="0"/>
            <a:ext cx="11840901" cy="6858000"/>
          </a:xfrm>
        </p:spPr>
        <p:txBody>
          <a:bodyPr/>
          <a:lstStyle/>
          <a:p>
            <a:pPr eaLnBrk="1" hangingPunct="1"/>
            <a:r>
              <a:rPr lang="en-US" altLang="en-US" sz="3600" dirty="0">
                <a:solidFill>
                  <a:srgbClr val="0D0903"/>
                </a:solidFill>
                <a:latin typeface="Arial" panose="020B0604020202020204" pitchFamily="34" charset="0"/>
              </a:rPr>
              <a:t>Geographies of Language</a:t>
            </a:r>
          </a:p>
          <a:p>
            <a:pPr lvl="1" eaLnBrk="1" hangingPunct="1"/>
            <a:r>
              <a:rPr lang="en-US" altLang="en-US" sz="3200" dirty="0">
                <a:solidFill>
                  <a:srgbClr val="0D0903"/>
                </a:solidFill>
                <a:latin typeface="Arial" panose="020B0604020202020204" pitchFamily="34" charset="0"/>
              </a:rPr>
              <a:t>Slavic languages dominate in the Russian Domain</a:t>
            </a:r>
          </a:p>
          <a:p>
            <a:pPr lvl="2" eaLnBrk="1" hangingPunct="1"/>
            <a:r>
              <a:rPr lang="en-US" altLang="en-US" sz="2800" dirty="0">
                <a:solidFill>
                  <a:srgbClr val="0D0903"/>
                </a:solidFill>
                <a:latin typeface="Arial" panose="020B0604020202020204" pitchFamily="34" charset="0"/>
              </a:rPr>
              <a:t>80% of Russia’s people are ethnic Russians</a:t>
            </a:r>
          </a:p>
          <a:p>
            <a:pPr lvl="2" eaLnBrk="1" hangingPunct="1"/>
            <a:r>
              <a:rPr lang="en-US" altLang="en-US" sz="2800" dirty="0">
                <a:solidFill>
                  <a:srgbClr val="0D0903"/>
                </a:solidFill>
                <a:latin typeface="Arial" panose="020B0604020202020204" pitchFamily="34" charset="0"/>
              </a:rPr>
              <a:t>There are other language groups – 100 or more</a:t>
            </a:r>
          </a:p>
          <a:p>
            <a:pPr lvl="3" eaLnBrk="1" hangingPunct="1"/>
            <a:r>
              <a:rPr lang="en-US" altLang="en-US" sz="2800" dirty="0">
                <a:solidFill>
                  <a:srgbClr val="0D0903"/>
                </a:solidFill>
                <a:latin typeface="Arial" panose="020B0604020202020204" pitchFamily="34" charset="0"/>
              </a:rPr>
              <a:t>Finno-Ugric (Finnish) in the north</a:t>
            </a:r>
          </a:p>
          <a:p>
            <a:pPr lvl="3" eaLnBrk="1" hangingPunct="1"/>
            <a:r>
              <a:rPr lang="en-US" altLang="en-US" sz="2800" dirty="0">
                <a:solidFill>
                  <a:srgbClr val="0D0903"/>
                </a:solidFill>
                <a:latin typeface="Arial" panose="020B0604020202020204" pitchFamily="34" charset="0"/>
              </a:rPr>
              <a:t>Altaic (Tatars &amp; Turkic peoples) middle Volga</a:t>
            </a:r>
          </a:p>
          <a:p>
            <a:pPr lvl="3" eaLnBrk="1" hangingPunct="1"/>
            <a:r>
              <a:rPr lang="en-US" altLang="en-US" sz="2800" dirty="0">
                <a:solidFill>
                  <a:srgbClr val="0D0903"/>
                </a:solidFill>
                <a:latin typeface="Arial" panose="020B0604020202020204" pitchFamily="34" charset="0"/>
              </a:rPr>
              <a:t>Transcaucasia has many languages</a:t>
            </a:r>
          </a:p>
          <a:p>
            <a:pPr lvl="3" eaLnBrk="1" hangingPunct="1"/>
            <a:r>
              <a:rPr lang="en-US" altLang="en-US" sz="2800" dirty="0">
                <a:solidFill>
                  <a:srgbClr val="0D0903"/>
                </a:solidFill>
                <a:latin typeface="Arial" panose="020B0604020202020204" pitchFamily="34" charset="0"/>
              </a:rPr>
              <a:t>Yakut (Turkic) in Siberia; Buryats near Lake Baikal</a:t>
            </a:r>
          </a:p>
          <a:p>
            <a:pPr lvl="4" eaLnBrk="1" hangingPunct="1"/>
            <a:r>
              <a:rPr lang="en-US" altLang="en-US" sz="2400" dirty="0">
                <a:solidFill>
                  <a:srgbClr val="0D0903"/>
                </a:solidFill>
                <a:latin typeface="Arial" panose="020B0604020202020204" pitchFamily="34" charset="0"/>
              </a:rPr>
              <a:t>Similar treatment to indigenous in U.S., Canada, Australia</a:t>
            </a:r>
          </a:p>
        </p:txBody>
      </p:sp>
      <p:sp>
        <p:nvSpPr>
          <p:cNvPr id="4" name="Slide Number Placeholder 5">
            <a:extLst>
              <a:ext uri="{FF2B5EF4-FFF2-40B4-BE49-F238E27FC236}">
                <a16:creationId xmlns:a16="http://schemas.microsoft.com/office/drawing/2014/main" id="{455579E9-C1E4-4378-AE45-FB1AA80558CE}"/>
              </a:ext>
            </a:extLst>
          </p:cNvPr>
          <p:cNvSpPr>
            <a:spLocks noGrp="1"/>
          </p:cNvSpPr>
          <p:nvPr>
            <p:ph type="sldNum" sz="quarter" idx="12"/>
          </p:nvPr>
        </p:nvSpPr>
        <p:spPr/>
        <p:txBody>
          <a:bodyPr/>
          <a:lstStyle/>
          <a:p>
            <a:pPr>
              <a:defRPr/>
            </a:pPr>
            <a:fld id="{8FA72F26-074E-4777-998B-00869452AC6F}" type="slidenum">
              <a:rPr lang="en-US" altLang="en-US"/>
              <a:pPr>
                <a:defRPr/>
              </a:pPr>
              <a:t>32</a:t>
            </a:fld>
            <a:endParaRPr lang="en-US" alt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2" name="Rectangle 2">
            <a:extLst>
              <a:ext uri="{FF2B5EF4-FFF2-40B4-BE49-F238E27FC236}">
                <a16:creationId xmlns:a16="http://schemas.microsoft.com/office/drawing/2014/main" id="{3E9A9B6B-E4E1-44A1-8148-7B76A858B763}"/>
              </a:ext>
            </a:extLst>
          </p:cNvPr>
          <p:cNvSpPr>
            <a:spLocks noGrp="1" noChangeArrowheads="1"/>
          </p:cNvSpPr>
          <p:nvPr>
            <p:ph idx="1"/>
          </p:nvPr>
        </p:nvSpPr>
        <p:spPr>
          <a:xfrm>
            <a:off x="243068" y="304800"/>
            <a:ext cx="11948932" cy="5867400"/>
          </a:xfrm>
        </p:spPr>
        <p:txBody>
          <a:bodyPr>
            <a:normAutofit/>
          </a:bodyPr>
          <a:lstStyle/>
          <a:p>
            <a:pPr eaLnBrk="1" hangingPunct="1"/>
            <a:r>
              <a:rPr lang="en-US" altLang="en-US" sz="3600" dirty="0">
                <a:solidFill>
                  <a:srgbClr val="0D0903"/>
                </a:solidFill>
                <a:latin typeface="Arial" panose="020B0604020202020204" pitchFamily="34" charset="0"/>
              </a:rPr>
              <a:t>Geographies of Religion</a:t>
            </a:r>
          </a:p>
          <a:p>
            <a:pPr lvl="1" eaLnBrk="1" hangingPunct="1"/>
            <a:r>
              <a:rPr lang="en-US" altLang="en-US" sz="3200" dirty="0">
                <a:solidFill>
                  <a:srgbClr val="0D0903"/>
                </a:solidFill>
                <a:latin typeface="Arial" panose="020B0604020202020204" pitchFamily="34" charset="0"/>
              </a:rPr>
              <a:t>Soviets prohibited religion, religious revival underway now</a:t>
            </a:r>
          </a:p>
          <a:p>
            <a:pPr lvl="2" eaLnBrk="1" hangingPunct="1"/>
            <a:r>
              <a:rPr lang="en-US" altLang="en-US" sz="2800" dirty="0">
                <a:solidFill>
                  <a:srgbClr val="0D0903"/>
                </a:solidFill>
                <a:latin typeface="Arial" panose="020B0604020202020204" pitchFamily="34" charset="0"/>
              </a:rPr>
              <a:t>Bible became a best selling book</a:t>
            </a:r>
          </a:p>
          <a:p>
            <a:pPr lvl="1" eaLnBrk="1" hangingPunct="1"/>
            <a:r>
              <a:rPr lang="en-US" altLang="en-US" sz="3200" dirty="0">
                <a:solidFill>
                  <a:srgbClr val="0D0903"/>
                </a:solidFill>
                <a:latin typeface="Arial" panose="020B0604020202020204" pitchFamily="34" charset="0"/>
              </a:rPr>
              <a:t>Eastern Orthodox Christianity most common</a:t>
            </a:r>
          </a:p>
          <a:p>
            <a:pPr lvl="2" eaLnBrk="1" hangingPunct="1"/>
            <a:r>
              <a:rPr lang="en-US" altLang="en-US" sz="2800" dirty="0">
                <a:solidFill>
                  <a:srgbClr val="0D0903"/>
                </a:solidFill>
                <a:latin typeface="Arial" panose="020B0604020202020204" pitchFamily="34" charset="0"/>
              </a:rPr>
              <a:t>Other forms of Western Christianity practiced</a:t>
            </a:r>
          </a:p>
          <a:p>
            <a:pPr lvl="1" eaLnBrk="1" hangingPunct="1"/>
            <a:r>
              <a:rPr lang="en-US" altLang="en-US" sz="3200" dirty="0">
                <a:solidFill>
                  <a:srgbClr val="0D0903"/>
                </a:solidFill>
                <a:latin typeface="Arial" panose="020B0604020202020204" pitchFamily="34" charset="0"/>
              </a:rPr>
              <a:t>Non-Christian religions</a:t>
            </a:r>
          </a:p>
          <a:p>
            <a:pPr lvl="2" eaLnBrk="1" hangingPunct="1"/>
            <a:r>
              <a:rPr lang="en-US" altLang="en-US" sz="2800" dirty="0">
                <a:solidFill>
                  <a:srgbClr val="0D0903"/>
                </a:solidFill>
                <a:latin typeface="Arial" panose="020B0604020202020204" pitchFamily="34" charset="0"/>
              </a:rPr>
              <a:t>20-25 million Sunni Muslims live in the North Caucasus</a:t>
            </a:r>
          </a:p>
          <a:p>
            <a:pPr lvl="3" eaLnBrk="1" hangingPunct="1"/>
            <a:r>
              <a:rPr lang="en-US" altLang="en-US" sz="2600" dirty="0">
                <a:solidFill>
                  <a:srgbClr val="0D0903"/>
                </a:solidFill>
                <a:latin typeface="Arial" panose="020B0604020202020204" pitchFamily="34" charset="0"/>
              </a:rPr>
              <a:t>Quran became a best selling book</a:t>
            </a:r>
          </a:p>
          <a:p>
            <a:pPr lvl="2" eaLnBrk="1" hangingPunct="1"/>
            <a:r>
              <a:rPr lang="en-US" altLang="en-US" sz="2800" dirty="0">
                <a:solidFill>
                  <a:srgbClr val="0D0903"/>
                </a:solidFill>
                <a:latin typeface="Arial" panose="020B0604020202020204" pitchFamily="34" charset="0"/>
              </a:rPr>
              <a:t>Over 1 million Jews, mostly in larger western cities</a:t>
            </a:r>
          </a:p>
        </p:txBody>
      </p:sp>
      <p:sp>
        <p:nvSpPr>
          <p:cNvPr id="4" name="Slide Number Placeholder 5">
            <a:extLst>
              <a:ext uri="{FF2B5EF4-FFF2-40B4-BE49-F238E27FC236}">
                <a16:creationId xmlns:a16="http://schemas.microsoft.com/office/drawing/2014/main" id="{CE02709F-E7B3-4757-AACA-B7978649EAED}"/>
              </a:ext>
            </a:extLst>
          </p:cNvPr>
          <p:cNvSpPr>
            <a:spLocks noGrp="1"/>
          </p:cNvSpPr>
          <p:nvPr>
            <p:ph type="sldNum" sz="quarter" idx="12"/>
          </p:nvPr>
        </p:nvSpPr>
        <p:spPr/>
        <p:txBody>
          <a:bodyPr/>
          <a:lstStyle/>
          <a:p>
            <a:pPr>
              <a:defRPr/>
            </a:pPr>
            <a:fld id="{BFA06055-0CBF-4156-BF3B-769A5A0E1726}" type="slidenum">
              <a:rPr lang="en-US" altLang="en-US"/>
              <a:pPr>
                <a:defRPr/>
              </a:pPr>
              <a:t>33</a:t>
            </a:fld>
            <a:endParaRPr lang="en-US" alt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7" name="Rectangle 3">
            <a:extLst>
              <a:ext uri="{FF2B5EF4-FFF2-40B4-BE49-F238E27FC236}">
                <a16:creationId xmlns:a16="http://schemas.microsoft.com/office/drawing/2014/main" id="{F6475295-A644-43F3-8359-0141CEBFEC47}"/>
              </a:ext>
            </a:extLst>
          </p:cNvPr>
          <p:cNvSpPr>
            <a:spLocks noGrp="1" noChangeArrowheads="1"/>
          </p:cNvSpPr>
          <p:nvPr>
            <p:ph type="title"/>
          </p:nvPr>
        </p:nvSpPr>
        <p:spPr>
          <a:xfrm>
            <a:off x="0" y="36512"/>
            <a:ext cx="3020992" cy="3392487"/>
          </a:xfrm>
        </p:spPr>
        <p:txBody>
          <a:bodyPr/>
          <a:lstStyle/>
          <a:p>
            <a:pPr algn="ctr" eaLnBrk="1" hangingPunct="1"/>
            <a:r>
              <a:rPr lang="en-US" altLang="en-US" sz="2800" b="1" dirty="0">
                <a:solidFill>
                  <a:srgbClr val="0D0903"/>
                </a:solidFill>
                <a:latin typeface="Arial" panose="020B0604020202020204" pitchFamily="34" charset="0"/>
              </a:rPr>
              <a:t>Languages of the Russian Realm</a:t>
            </a:r>
            <a:br>
              <a:rPr lang="en-US" altLang="en-US" sz="2800" b="1" dirty="0">
                <a:solidFill>
                  <a:srgbClr val="0D0903"/>
                </a:solidFill>
                <a:latin typeface="Arial" panose="020B0604020202020204" pitchFamily="34" charset="0"/>
              </a:rPr>
            </a:br>
            <a:br>
              <a:rPr lang="en-US" altLang="en-US" sz="2800" b="1" dirty="0">
                <a:solidFill>
                  <a:srgbClr val="0D0903"/>
                </a:solidFill>
                <a:latin typeface="Arial" panose="020B0604020202020204" pitchFamily="34" charset="0"/>
              </a:rPr>
            </a:br>
            <a:r>
              <a:rPr lang="en-US" altLang="en-US" sz="2800" b="1" dirty="0">
                <a:solidFill>
                  <a:srgbClr val="0D0903"/>
                </a:solidFill>
                <a:latin typeface="Arial" panose="020B0604020202020204" pitchFamily="34" charset="0"/>
              </a:rPr>
              <a:t>More than 100 languages spoken</a:t>
            </a:r>
          </a:p>
        </p:txBody>
      </p:sp>
      <p:sp>
        <p:nvSpPr>
          <p:cNvPr id="4" name="Footer Placeholder 3">
            <a:extLst>
              <a:ext uri="{FF2B5EF4-FFF2-40B4-BE49-F238E27FC236}">
                <a16:creationId xmlns:a16="http://schemas.microsoft.com/office/drawing/2014/main" id="{73E34987-5C71-4466-859B-7E8BFE05AAEE}"/>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5A9FF410-8A6B-4B7A-8DE7-821974CD06FA}"/>
              </a:ext>
            </a:extLst>
          </p:cNvPr>
          <p:cNvSpPr>
            <a:spLocks noGrp="1"/>
          </p:cNvSpPr>
          <p:nvPr>
            <p:ph type="sldNum" sz="quarter" idx="12"/>
          </p:nvPr>
        </p:nvSpPr>
        <p:spPr/>
        <p:txBody>
          <a:bodyPr/>
          <a:lstStyle/>
          <a:p>
            <a:pPr>
              <a:defRPr/>
            </a:pPr>
            <a:fld id="{673C7109-D973-4382-BCC8-C6A32AEC4ECA}" type="slidenum">
              <a:rPr lang="en-US" altLang="en-US"/>
              <a:pPr>
                <a:defRPr/>
              </a:pPr>
              <a:t>34</a:t>
            </a:fld>
            <a:endParaRPr lang="en-US" altLang="en-US"/>
          </a:p>
        </p:txBody>
      </p:sp>
      <p:pic>
        <p:nvPicPr>
          <p:cNvPr id="33796" name="Picture 2" descr="FG09_24">
            <a:extLst>
              <a:ext uri="{FF2B5EF4-FFF2-40B4-BE49-F238E27FC236}">
                <a16:creationId xmlns:a16="http://schemas.microsoft.com/office/drawing/2014/main" id="{6EB133E3-B7EE-4C29-B42F-87552E880D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4655" y="36513"/>
            <a:ext cx="9176421" cy="682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C6AD-3D68-4F02-888F-8C156571B390}"/>
              </a:ext>
            </a:extLst>
          </p:cNvPr>
          <p:cNvSpPr>
            <a:spLocks noGrp="1"/>
          </p:cNvSpPr>
          <p:nvPr>
            <p:ph type="title"/>
          </p:nvPr>
        </p:nvSpPr>
        <p:spPr>
          <a:xfrm>
            <a:off x="1062755" y="553656"/>
            <a:ext cx="9678551" cy="914400"/>
          </a:xfrm>
        </p:spPr>
        <p:txBody>
          <a:bodyPr/>
          <a:lstStyle/>
          <a:p>
            <a:pPr algn="ctr"/>
            <a:br>
              <a:rPr lang="en-US" dirty="0"/>
            </a:br>
            <a:r>
              <a:rPr lang="en-US" dirty="0"/>
              <a:t>form of Cyrillic alphabet</a:t>
            </a:r>
          </a:p>
        </p:txBody>
      </p:sp>
      <p:sp>
        <p:nvSpPr>
          <p:cNvPr id="4" name="Slide Number Placeholder 3">
            <a:extLst>
              <a:ext uri="{FF2B5EF4-FFF2-40B4-BE49-F238E27FC236}">
                <a16:creationId xmlns:a16="http://schemas.microsoft.com/office/drawing/2014/main" id="{CEBDAD90-8101-40A8-ADDC-EA6D61D6B37F}"/>
              </a:ext>
            </a:extLst>
          </p:cNvPr>
          <p:cNvSpPr>
            <a:spLocks noGrp="1"/>
          </p:cNvSpPr>
          <p:nvPr>
            <p:ph type="sldNum" sz="quarter" idx="12"/>
          </p:nvPr>
        </p:nvSpPr>
        <p:spPr/>
        <p:txBody>
          <a:bodyPr/>
          <a:lstStyle/>
          <a:p>
            <a:pPr>
              <a:defRPr/>
            </a:pPr>
            <a:fld id="{106F9DD3-A319-4EC9-B09A-EBA79DB287FC}" type="slidenum">
              <a:rPr lang="en-US" altLang="en-US" smtClean="0"/>
              <a:pPr>
                <a:defRPr/>
              </a:pPr>
              <a:t>35</a:t>
            </a:fld>
            <a:endParaRPr lang="en-US" altLang="en-US"/>
          </a:p>
        </p:txBody>
      </p:sp>
      <p:pic>
        <p:nvPicPr>
          <p:cNvPr id="5" name="Picture 4">
            <a:extLst>
              <a:ext uri="{FF2B5EF4-FFF2-40B4-BE49-F238E27FC236}">
                <a16:creationId xmlns:a16="http://schemas.microsoft.com/office/drawing/2014/main" id="{1E11D7DF-5D1D-4080-A65A-ACA794A8CB0C}"/>
              </a:ext>
            </a:extLst>
          </p:cNvPr>
          <p:cNvPicPr>
            <a:picLocks noChangeAspect="1"/>
          </p:cNvPicPr>
          <p:nvPr/>
        </p:nvPicPr>
        <p:blipFill>
          <a:blip r:embed="rId2"/>
          <a:stretch>
            <a:fillRect/>
          </a:stretch>
        </p:blipFill>
        <p:spPr>
          <a:xfrm>
            <a:off x="0" y="1695622"/>
            <a:ext cx="12192000" cy="5162378"/>
          </a:xfrm>
          <a:prstGeom prst="rect">
            <a:avLst/>
          </a:prstGeom>
        </p:spPr>
      </p:pic>
    </p:spTree>
    <p:extLst>
      <p:ext uri="{BB962C8B-B14F-4D97-AF65-F5344CB8AC3E}">
        <p14:creationId xmlns:p14="http://schemas.microsoft.com/office/powerpoint/2010/main" val="24230117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0" name="Rectangle 2">
            <a:extLst>
              <a:ext uri="{FF2B5EF4-FFF2-40B4-BE49-F238E27FC236}">
                <a16:creationId xmlns:a16="http://schemas.microsoft.com/office/drawing/2014/main" id="{6ACA7438-3014-4B61-A962-1D5F56E15B56}"/>
              </a:ext>
            </a:extLst>
          </p:cNvPr>
          <p:cNvSpPr>
            <a:spLocks noGrp="1" noChangeArrowheads="1"/>
          </p:cNvSpPr>
          <p:nvPr>
            <p:ph idx="1"/>
          </p:nvPr>
        </p:nvSpPr>
        <p:spPr>
          <a:xfrm>
            <a:off x="324091" y="228600"/>
            <a:ext cx="11505236" cy="5512443"/>
          </a:xfrm>
        </p:spPr>
        <p:txBody>
          <a:bodyPr/>
          <a:lstStyle/>
          <a:p>
            <a:pPr eaLnBrk="1" hangingPunct="1">
              <a:lnSpc>
                <a:spcPct val="90000"/>
              </a:lnSpc>
            </a:pPr>
            <a:r>
              <a:rPr lang="en-US" altLang="en-US" dirty="0">
                <a:solidFill>
                  <a:srgbClr val="0D0903"/>
                </a:solidFill>
                <a:latin typeface="Arial" panose="020B0604020202020204" pitchFamily="34" charset="0"/>
              </a:rPr>
              <a:t>Russian Culture in Global Context</a:t>
            </a:r>
          </a:p>
          <a:p>
            <a:pPr lvl="1" eaLnBrk="1" hangingPunct="1">
              <a:lnSpc>
                <a:spcPct val="90000"/>
              </a:lnSpc>
            </a:pPr>
            <a:r>
              <a:rPr lang="en-US" altLang="en-US" sz="2800" dirty="0">
                <a:solidFill>
                  <a:srgbClr val="0D0903"/>
                </a:solidFill>
                <a:latin typeface="Arial" panose="020B0604020202020204" pitchFamily="34" charset="0"/>
              </a:rPr>
              <a:t>Strong traditions, influenced by Western Europe</a:t>
            </a:r>
          </a:p>
          <a:p>
            <a:pPr lvl="1" eaLnBrk="1" hangingPunct="1">
              <a:lnSpc>
                <a:spcPct val="90000"/>
              </a:lnSpc>
            </a:pPr>
            <a:r>
              <a:rPr lang="en-US" altLang="en-US" sz="2800" dirty="0">
                <a:solidFill>
                  <a:srgbClr val="0D0903"/>
                </a:solidFill>
                <a:latin typeface="Arial" panose="020B0604020202020204" pitchFamily="34" charset="0"/>
              </a:rPr>
              <a:t>Soviet Days</a:t>
            </a:r>
          </a:p>
          <a:p>
            <a:pPr lvl="2" eaLnBrk="1" hangingPunct="1">
              <a:lnSpc>
                <a:spcPct val="90000"/>
              </a:lnSpc>
            </a:pPr>
            <a:r>
              <a:rPr lang="en-US" altLang="en-US" sz="2400" dirty="0">
                <a:solidFill>
                  <a:srgbClr val="0D0903"/>
                </a:solidFill>
                <a:latin typeface="Arial" panose="020B0604020202020204" pitchFamily="34" charset="0"/>
              </a:rPr>
              <a:t>Soviets promoted social realism: a style devoted to the realistic depiction of workers harnessing the forces of nature or struggling against capitalism</a:t>
            </a:r>
          </a:p>
          <a:p>
            <a:pPr lvl="1" eaLnBrk="1" hangingPunct="1">
              <a:lnSpc>
                <a:spcPct val="90000"/>
              </a:lnSpc>
            </a:pPr>
            <a:r>
              <a:rPr lang="en-US" altLang="en-US" sz="2800" dirty="0">
                <a:solidFill>
                  <a:srgbClr val="0D0903"/>
                </a:solidFill>
                <a:latin typeface="Arial" panose="020B0604020202020204" pitchFamily="34" charset="0"/>
              </a:rPr>
              <a:t>Turn to the West</a:t>
            </a:r>
          </a:p>
          <a:p>
            <a:pPr lvl="2" eaLnBrk="1" hangingPunct="1">
              <a:lnSpc>
                <a:spcPct val="90000"/>
              </a:lnSpc>
            </a:pPr>
            <a:r>
              <a:rPr lang="en-US" altLang="en-US" sz="2400" dirty="0">
                <a:solidFill>
                  <a:srgbClr val="0D0903"/>
                </a:solidFill>
                <a:latin typeface="Arial" panose="020B0604020202020204" pitchFamily="34" charset="0"/>
              </a:rPr>
              <a:t>Young Russians adopted consumer culture in 1980s</a:t>
            </a:r>
          </a:p>
          <a:p>
            <a:pPr lvl="2" eaLnBrk="1" hangingPunct="1">
              <a:lnSpc>
                <a:spcPct val="90000"/>
              </a:lnSpc>
            </a:pPr>
            <a:r>
              <a:rPr lang="en-US" altLang="en-US" sz="2400" dirty="0">
                <a:solidFill>
                  <a:srgbClr val="0D0903"/>
                </a:solidFill>
                <a:latin typeface="Arial" panose="020B0604020202020204" pitchFamily="34" charset="0"/>
              </a:rPr>
              <a:t>In post-Soviet era, globalism and consumerism came to Russia from the West and elsewhere (India, Hong Kong, Latin America)</a:t>
            </a:r>
          </a:p>
          <a:p>
            <a:pPr lvl="1" eaLnBrk="1" hangingPunct="1">
              <a:lnSpc>
                <a:spcPct val="90000"/>
              </a:lnSpc>
            </a:pPr>
            <a:r>
              <a:rPr lang="en-US" altLang="en-US" sz="2800" dirty="0">
                <a:solidFill>
                  <a:srgbClr val="0D0903"/>
                </a:solidFill>
                <a:latin typeface="Arial" panose="020B0604020202020204" pitchFamily="34" charset="0"/>
              </a:rPr>
              <a:t>The Music Scene</a:t>
            </a:r>
          </a:p>
          <a:p>
            <a:pPr lvl="2" eaLnBrk="1" hangingPunct="1">
              <a:lnSpc>
                <a:spcPct val="90000"/>
              </a:lnSpc>
            </a:pPr>
            <a:r>
              <a:rPr lang="en-US" altLang="en-US" sz="2400" dirty="0">
                <a:solidFill>
                  <a:srgbClr val="0D0903"/>
                </a:solidFill>
                <a:latin typeface="Arial" panose="020B0604020202020204" pitchFamily="34" charset="0"/>
              </a:rPr>
              <a:t>American and European popular music gaining fans</a:t>
            </a:r>
          </a:p>
          <a:p>
            <a:pPr lvl="2" eaLnBrk="1" hangingPunct="1">
              <a:lnSpc>
                <a:spcPct val="90000"/>
              </a:lnSpc>
            </a:pPr>
            <a:r>
              <a:rPr lang="en-US" altLang="en-US" sz="2400" dirty="0">
                <a:solidFill>
                  <a:srgbClr val="0D0903"/>
                </a:solidFill>
                <a:latin typeface="Arial" panose="020B0604020202020204" pitchFamily="34" charset="0"/>
              </a:rPr>
              <a:t>Home-grown music industry is evolving</a:t>
            </a:r>
          </a:p>
        </p:txBody>
      </p:sp>
      <p:sp>
        <p:nvSpPr>
          <p:cNvPr id="4" name="Slide Number Placeholder 5">
            <a:extLst>
              <a:ext uri="{FF2B5EF4-FFF2-40B4-BE49-F238E27FC236}">
                <a16:creationId xmlns:a16="http://schemas.microsoft.com/office/drawing/2014/main" id="{B244C85C-0387-4CB2-AF53-80320B0765B5}"/>
              </a:ext>
            </a:extLst>
          </p:cNvPr>
          <p:cNvSpPr>
            <a:spLocks noGrp="1"/>
          </p:cNvSpPr>
          <p:nvPr>
            <p:ph type="sldNum" sz="quarter" idx="12"/>
          </p:nvPr>
        </p:nvSpPr>
        <p:spPr/>
        <p:txBody>
          <a:bodyPr/>
          <a:lstStyle/>
          <a:p>
            <a:pPr>
              <a:defRPr/>
            </a:pPr>
            <a:fld id="{0F5F5762-0D59-443B-BDAE-B577D3254424}" type="slidenum">
              <a:rPr lang="en-US" altLang="en-US"/>
              <a:pPr>
                <a:defRPr/>
              </a:pPr>
              <a:t>36</a:t>
            </a:fld>
            <a:endParaRPr lang="en-US" alt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4" name="Rectangle 2">
            <a:extLst>
              <a:ext uri="{FF2B5EF4-FFF2-40B4-BE49-F238E27FC236}">
                <a16:creationId xmlns:a16="http://schemas.microsoft.com/office/drawing/2014/main" id="{BC19C639-8CD2-4932-A87C-B016D6ED56DB}"/>
              </a:ext>
            </a:extLst>
          </p:cNvPr>
          <p:cNvSpPr>
            <a:spLocks noGrp="1" noChangeArrowheads="1"/>
          </p:cNvSpPr>
          <p:nvPr>
            <p:ph type="title"/>
          </p:nvPr>
        </p:nvSpPr>
        <p:spPr>
          <a:xfrm>
            <a:off x="2209800" y="0"/>
            <a:ext cx="7772400" cy="381000"/>
          </a:xfrm>
        </p:spPr>
        <p:txBody>
          <a:bodyPr>
            <a:normAutofit fontScale="90000"/>
          </a:bodyPr>
          <a:lstStyle/>
          <a:p>
            <a:pPr algn="ctr" eaLnBrk="1" hangingPunct="1"/>
            <a:r>
              <a:rPr lang="en-US" altLang="en-US" sz="2800" u="sng">
                <a:solidFill>
                  <a:srgbClr val="0D0903"/>
                </a:solidFill>
                <a:latin typeface="Arial" panose="020B0604020202020204" pitchFamily="34" charset="0"/>
              </a:rPr>
              <a:t>The Remnants of a Global Superpower</a:t>
            </a:r>
          </a:p>
        </p:txBody>
      </p:sp>
      <p:sp>
        <p:nvSpPr>
          <p:cNvPr id="35845" name="Rectangle 3">
            <a:extLst>
              <a:ext uri="{FF2B5EF4-FFF2-40B4-BE49-F238E27FC236}">
                <a16:creationId xmlns:a16="http://schemas.microsoft.com/office/drawing/2014/main" id="{61F688B6-F949-433F-B7C2-2578F1CBEA5D}"/>
              </a:ext>
            </a:extLst>
          </p:cNvPr>
          <p:cNvSpPr>
            <a:spLocks noGrp="1" noChangeArrowheads="1"/>
          </p:cNvSpPr>
          <p:nvPr>
            <p:ph idx="1"/>
          </p:nvPr>
        </p:nvSpPr>
        <p:spPr>
          <a:xfrm>
            <a:off x="138896" y="533400"/>
            <a:ext cx="11875626" cy="5791200"/>
          </a:xfrm>
        </p:spPr>
        <p:txBody>
          <a:bodyPr/>
          <a:lstStyle/>
          <a:p>
            <a:pPr eaLnBrk="1" hangingPunct="1">
              <a:lnSpc>
                <a:spcPct val="90000"/>
              </a:lnSpc>
            </a:pPr>
            <a:r>
              <a:rPr lang="en-US" altLang="en-US" dirty="0">
                <a:solidFill>
                  <a:srgbClr val="0D0903"/>
                </a:solidFill>
                <a:latin typeface="Arial" panose="020B0604020202020204" pitchFamily="34" charset="0"/>
              </a:rPr>
              <a:t>Geopolitical Structure of Former Soviet Union</a:t>
            </a:r>
          </a:p>
          <a:p>
            <a:pPr lvl="1" eaLnBrk="1" hangingPunct="1">
              <a:lnSpc>
                <a:spcPct val="90000"/>
              </a:lnSpc>
            </a:pPr>
            <a:r>
              <a:rPr lang="en-US" altLang="en-US" dirty="0">
                <a:solidFill>
                  <a:srgbClr val="0D0903"/>
                </a:solidFill>
                <a:latin typeface="Arial" panose="020B0604020202020204" pitchFamily="34" charset="0"/>
              </a:rPr>
              <a:t>Russian Empire collapsed abruptly in 1917</a:t>
            </a:r>
          </a:p>
          <a:p>
            <a:pPr lvl="2" eaLnBrk="1" hangingPunct="1">
              <a:lnSpc>
                <a:spcPct val="90000"/>
              </a:lnSpc>
            </a:pPr>
            <a:r>
              <a:rPr lang="en-US" altLang="en-US" sz="2400" dirty="0">
                <a:solidFill>
                  <a:srgbClr val="0D0903"/>
                </a:solidFill>
                <a:latin typeface="Arial" panose="020B0604020202020204" pitchFamily="34" charset="0"/>
              </a:rPr>
              <a:t>Briefly, a broad-based coalition of business people, workers, and peasants replaced tsars</a:t>
            </a:r>
          </a:p>
          <a:p>
            <a:pPr lvl="2" eaLnBrk="1" hangingPunct="1">
              <a:lnSpc>
                <a:spcPct val="90000"/>
              </a:lnSpc>
            </a:pPr>
            <a:r>
              <a:rPr lang="en-US" altLang="en-US" sz="2400" dirty="0">
                <a:solidFill>
                  <a:srgbClr val="0D0903"/>
                </a:solidFill>
                <a:latin typeface="Arial" panose="020B0604020202020204" pitchFamily="34" charset="0"/>
              </a:rPr>
              <a:t>Soon, Bolsheviks  (faction of Russian Communists representing the interests of the industrial workers), led by Lenin, centralized power and introduced communism The Soviet Republics and Autonomous Areas</a:t>
            </a:r>
          </a:p>
          <a:p>
            <a:pPr lvl="2" eaLnBrk="1" hangingPunct="1">
              <a:lnSpc>
                <a:spcPct val="90000"/>
              </a:lnSpc>
            </a:pPr>
            <a:r>
              <a:rPr lang="en-US" altLang="en-US" sz="2400" dirty="0">
                <a:solidFill>
                  <a:srgbClr val="0D0903"/>
                </a:solidFill>
                <a:latin typeface="Arial" panose="020B0604020202020204" pitchFamily="34" charset="0"/>
              </a:rPr>
              <a:t>Soviet leaders designed a geopolitical solution to maintain the country’s territorial boundaries, and theoretically acknowledged the rights of non-Russian citizens by creating Union Republics</a:t>
            </a:r>
          </a:p>
          <a:p>
            <a:pPr lvl="3" eaLnBrk="1" hangingPunct="1">
              <a:lnSpc>
                <a:spcPct val="90000"/>
              </a:lnSpc>
            </a:pPr>
            <a:r>
              <a:rPr lang="en-US" altLang="en-US" sz="2400" dirty="0">
                <a:solidFill>
                  <a:srgbClr val="0D0903"/>
                </a:solidFill>
                <a:latin typeface="Arial" panose="020B0604020202020204" pitchFamily="34" charset="0"/>
              </a:rPr>
              <a:t>Autonomous areas:  minor political sub-units designed to recognize special status of minority groups within existing republics</a:t>
            </a:r>
          </a:p>
        </p:txBody>
      </p:sp>
      <p:sp>
        <p:nvSpPr>
          <p:cNvPr id="5" name="Slide Number Placeholder 5">
            <a:extLst>
              <a:ext uri="{FF2B5EF4-FFF2-40B4-BE49-F238E27FC236}">
                <a16:creationId xmlns:a16="http://schemas.microsoft.com/office/drawing/2014/main" id="{413C468F-48B9-40E3-867D-EE81C3E926C2}"/>
              </a:ext>
            </a:extLst>
          </p:cNvPr>
          <p:cNvSpPr>
            <a:spLocks noGrp="1"/>
          </p:cNvSpPr>
          <p:nvPr>
            <p:ph type="sldNum" sz="quarter" idx="12"/>
          </p:nvPr>
        </p:nvSpPr>
        <p:spPr/>
        <p:txBody>
          <a:bodyPr/>
          <a:lstStyle/>
          <a:p>
            <a:pPr>
              <a:defRPr/>
            </a:pPr>
            <a:fld id="{A04EC22F-95CA-4AA7-A175-D8518FDA2640}" type="slidenum">
              <a:rPr lang="en-US" altLang="en-US"/>
              <a:pPr>
                <a:defRPr/>
              </a:pPr>
              <a:t>37</a:t>
            </a:fld>
            <a:endParaRPr lang="en-US" alt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2" name="Rectangle 2">
            <a:extLst>
              <a:ext uri="{FF2B5EF4-FFF2-40B4-BE49-F238E27FC236}">
                <a16:creationId xmlns:a16="http://schemas.microsoft.com/office/drawing/2014/main" id="{D078E079-6D39-467B-94F5-CFE7CAA373B0}"/>
              </a:ext>
            </a:extLst>
          </p:cNvPr>
          <p:cNvSpPr>
            <a:spLocks noGrp="1" noChangeArrowheads="1"/>
          </p:cNvSpPr>
          <p:nvPr>
            <p:ph type="title"/>
          </p:nvPr>
        </p:nvSpPr>
        <p:spPr>
          <a:xfrm>
            <a:off x="1524000" y="0"/>
            <a:ext cx="9144000" cy="609600"/>
          </a:xfrm>
        </p:spPr>
        <p:txBody>
          <a:bodyPr>
            <a:normAutofit/>
          </a:bodyPr>
          <a:lstStyle/>
          <a:p>
            <a:pPr algn="ctr" eaLnBrk="1" hangingPunct="1"/>
            <a:r>
              <a:rPr lang="en-US" altLang="en-US" sz="2400" u="sng">
                <a:solidFill>
                  <a:srgbClr val="0D0903"/>
                </a:solidFill>
                <a:latin typeface="Arial" panose="020B0604020202020204" pitchFamily="34" charset="0"/>
              </a:rPr>
              <a:t>Geopolitical Framework: The Remnants of a Global Superpower</a:t>
            </a:r>
          </a:p>
        </p:txBody>
      </p:sp>
      <p:sp>
        <p:nvSpPr>
          <p:cNvPr id="37893" name="Rectangle 3">
            <a:extLst>
              <a:ext uri="{FF2B5EF4-FFF2-40B4-BE49-F238E27FC236}">
                <a16:creationId xmlns:a16="http://schemas.microsoft.com/office/drawing/2014/main" id="{AC677C1F-6CFE-4E32-A323-49AA0FE0F8E0}"/>
              </a:ext>
            </a:extLst>
          </p:cNvPr>
          <p:cNvSpPr>
            <a:spLocks noGrp="1" noChangeArrowheads="1"/>
          </p:cNvSpPr>
          <p:nvPr>
            <p:ph idx="1"/>
          </p:nvPr>
        </p:nvSpPr>
        <p:spPr>
          <a:xfrm>
            <a:off x="0" y="609600"/>
            <a:ext cx="10668000" cy="5409235"/>
          </a:xfrm>
        </p:spPr>
        <p:txBody>
          <a:bodyPr>
            <a:normAutofit/>
          </a:bodyPr>
          <a:lstStyle/>
          <a:p>
            <a:pPr lvl="1" eaLnBrk="1" hangingPunct="1"/>
            <a:r>
              <a:rPr lang="en-US" altLang="en-US" dirty="0">
                <a:solidFill>
                  <a:srgbClr val="0D0903"/>
                </a:solidFill>
                <a:latin typeface="Arial" panose="020B0604020202020204" pitchFamily="34" charset="0"/>
              </a:rPr>
              <a:t>Centralization and Expansion of the Soviet State</a:t>
            </a:r>
          </a:p>
          <a:p>
            <a:pPr lvl="2" eaLnBrk="1" hangingPunct="1"/>
            <a:r>
              <a:rPr lang="en-US" altLang="en-US" sz="2400" dirty="0">
                <a:solidFill>
                  <a:srgbClr val="0D0903"/>
                </a:solidFill>
                <a:latin typeface="Arial" panose="020B0604020202020204" pitchFamily="34" charset="0"/>
              </a:rPr>
              <a:t>Communism did not eliminate ethnic differences </a:t>
            </a:r>
          </a:p>
          <a:p>
            <a:pPr lvl="2" eaLnBrk="1" hangingPunct="1"/>
            <a:r>
              <a:rPr lang="en-US" altLang="en-US" sz="2400" dirty="0">
                <a:solidFill>
                  <a:srgbClr val="0D0903"/>
                </a:solidFill>
                <a:latin typeface="Arial" panose="020B0604020202020204" pitchFamily="34" charset="0"/>
              </a:rPr>
              <a:t>In 1930, Soviet leader Stalin centralized power in Moscow, limiting national autonomy </a:t>
            </a:r>
          </a:p>
          <a:p>
            <a:pPr lvl="2" eaLnBrk="1" hangingPunct="1"/>
            <a:r>
              <a:rPr lang="en-US" altLang="en-US" sz="2400" dirty="0">
                <a:solidFill>
                  <a:srgbClr val="0D0903"/>
                </a:solidFill>
                <a:latin typeface="Arial" panose="020B0604020202020204" pitchFamily="34" charset="0"/>
              </a:rPr>
              <a:t>Land added</a:t>
            </a:r>
          </a:p>
          <a:p>
            <a:pPr lvl="3" eaLnBrk="1" hangingPunct="1"/>
            <a:r>
              <a:rPr lang="en-US" altLang="en-US" sz="2000" dirty="0">
                <a:solidFill>
                  <a:srgbClr val="0D0903"/>
                </a:solidFill>
                <a:latin typeface="Arial" panose="020B0604020202020204" pitchFamily="34" charset="0"/>
              </a:rPr>
              <a:t>Sakhalin, Kuril Islands from Japan; Baltic republics</a:t>
            </a:r>
          </a:p>
          <a:p>
            <a:pPr lvl="3" eaLnBrk="1" hangingPunct="1"/>
            <a:r>
              <a:rPr lang="en-US" altLang="en-US" sz="2000" dirty="0">
                <a:solidFill>
                  <a:srgbClr val="0D0903"/>
                </a:solidFill>
                <a:latin typeface="Arial" panose="020B0604020202020204" pitchFamily="34" charset="0"/>
              </a:rPr>
              <a:t>Occupation of Poland, Romania, Czechoslovakia</a:t>
            </a:r>
          </a:p>
          <a:p>
            <a:pPr lvl="3" eaLnBrk="1" hangingPunct="1"/>
            <a:r>
              <a:rPr lang="en-US" altLang="en-US" sz="2000" dirty="0">
                <a:solidFill>
                  <a:srgbClr val="FF0000"/>
                </a:solidFill>
                <a:latin typeface="Arial" panose="020B0604020202020204" pitchFamily="34" charset="0"/>
              </a:rPr>
              <a:t>Exclave</a:t>
            </a:r>
            <a:r>
              <a:rPr lang="en-US" altLang="en-US" sz="2000" dirty="0">
                <a:solidFill>
                  <a:srgbClr val="0D0903"/>
                </a:solidFill>
                <a:latin typeface="Arial" panose="020B0604020202020204" pitchFamily="34" charset="0"/>
              </a:rPr>
              <a:t> (outside Russia’s contiguous land) added from Germany</a:t>
            </a:r>
          </a:p>
          <a:p>
            <a:pPr lvl="1" eaLnBrk="1" hangingPunct="1"/>
            <a:r>
              <a:rPr lang="en-US" altLang="en-US" dirty="0">
                <a:solidFill>
                  <a:srgbClr val="0D0903"/>
                </a:solidFill>
                <a:latin typeface="Arial" panose="020B0604020202020204" pitchFamily="34" charset="0"/>
              </a:rPr>
              <a:t>End of the Soviet System</a:t>
            </a:r>
          </a:p>
          <a:p>
            <a:pPr lvl="2" eaLnBrk="1" hangingPunct="1"/>
            <a:r>
              <a:rPr lang="en-US" altLang="en-US" sz="2400" dirty="0">
                <a:solidFill>
                  <a:srgbClr val="0D0903"/>
                </a:solidFill>
                <a:latin typeface="Arial" panose="020B0604020202020204" pitchFamily="34" charset="0"/>
              </a:rPr>
              <a:t>Union republics encouraged ethnic identification</a:t>
            </a:r>
          </a:p>
          <a:p>
            <a:pPr lvl="2" eaLnBrk="1" hangingPunct="1"/>
            <a:r>
              <a:rPr lang="en-US" altLang="en-US" sz="2400" dirty="0">
                <a:solidFill>
                  <a:srgbClr val="FF0000"/>
                </a:solidFill>
                <a:latin typeface="Arial" panose="020B0604020202020204" pitchFamily="34" charset="0"/>
              </a:rPr>
              <a:t>Glasnost</a:t>
            </a:r>
            <a:r>
              <a:rPr lang="en-US" altLang="en-US" sz="2400" dirty="0">
                <a:solidFill>
                  <a:srgbClr val="0D0903"/>
                </a:solidFill>
                <a:latin typeface="Arial" panose="020B0604020202020204" pitchFamily="34" charset="0"/>
              </a:rPr>
              <a:t>: greater openness; </a:t>
            </a:r>
            <a:r>
              <a:rPr lang="en-US" altLang="en-US" sz="2400" dirty="0">
                <a:solidFill>
                  <a:srgbClr val="FF0000"/>
                </a:solidFill>
                <a:latin typeface="Arial" panose="020B0604020202020204" pitchFamily="34" charset="0"/>
              </a:rPr>
              <a:t>Perestroika</a:t>
            </a:r>
            <a:r>
              <a:rPr lang="en-US" altLang="en-US" sz="2400" dirty="0">
                <a:solidFill>
                  <a:srgbClr val="0D0903"/>
                </a:solidFill>
                <a:latin typeface="Arial" panose="020B0604020202020204" pitchFamily="34" charset="0"/>
              </a:rPr>
              <a:t>: economic restructuring</a:t>
            </a:r>
          </a:p>
          <a:p>
            <a:pPr lvl="2" eaLnBrk="1" hangingPunct="1"/>
            <a:r>
              <a:rPr lang="en-US" altLang="en-US" sz="2400" dirty="0">
                <a:solidFill>
                  <a:srgbClr val="0D0903"/>
                </a:solidFill>
                <a:latin typeface="Arial" panose="020B0604020202020204" pitchFamily="34" charset="0"/>
              </a:rPr>
              <a:t>1991:  all 15 Union Republics gained independence</a:t>
            </a:r>
          </a:p>
        </p:txBody>
      </p:sp>
      <p:sp>
        <p:nvSpPr>
          <p:cNvPr id="5" name="Slide Number Placeholder 5">
            <a:extLst>
              <a:ext uri="{FF2B5EF4-FFF2-40B4-BE49-F238E27FC236}">
                <a16:creationId xmlns:a16="http://schemas.microsoft.com/office/drawing/2014/main" id="{1F1C12DD-E220-41B3-AE43-BA14681FE674}"/>
              </a:ext>
            </a:extLst>
          </p:cNvPr>
          <p:cNvSpPr>
            <a:spLocks noGrp="1"/>
          </p:cNvSpPr>
          <p:nvPr>
            <p:ph type="sldNum" sz="quarter" idx="12"/>
          </p:nvPr>
        </p:nvSpPr>
        <p:spPr/>
        <p:txBody>
          <a:bodyPr/>
          <a:lstStyle/>
          <a:p>
            <a:pPr>
              <a:defRPr/>
            </a:pPr>
            <a:fld id="{0B2426F7-7E6A-49BC-A768-4F1D8417F9A0}" type="slidenum">
              <a:rPr lang="en-US" altLang="en-US"/>
              <a:pPr>
                <a:defRPr/>
              </a:pPr>
              <a:t>38</a:t>
            </a:fld>
            <a:endParaRPr lang="en-US" alt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2">
            <a:extLst>
              <a:ext uri="{FF2B5EF4-FFF2-40B4-BE49-F238E27FC236}">
                <a16:creationId xmlns:a16="http://schemas.microsoft.com/office/drawing/2014/main" id="{A8283A62-CE27-40C0-92AA-2209EADDDFFC}"/>
              </a:ext>
            </a:extLst>
          </p:cNvPr>
          <p:cNvSpPr>
            <a:spLocks noGrp="1" noChangeArrowheads="1"/>
          </p:cNvSpPr>
          <p:nvPr>
            <p:ph type="title"/>
          </p:nvPr>
        </p:nvSpPr>
        <p:spPr>
          <a:xfrm>
            <a:off x="1524000" y="1"/>
            <a:ext cx="9144000" cy="549275"/>
          </a:xfrm>
        </p:spPr>
        <p:txBody>
          <a:bodyPr>
            <a:normAutofit/>
          </a:bodyPr>
          <a:lstStyle/>
          <a:p>
            <a:pPr algn="ctr" eaLnBrk="1" hangingPunct="1"/>
            <a:r>
              <a:rPr lang="en-US" altLang="en-US" sz="2400">
                <a:solidFill>
                  <a:srgbClr val="0D0903"/>
                </a:solidFill>
                <a:latin typeface="Arial" panose="020B0604020202020204" pitchFamily="34" charset="0"/>
              </a:rPr>
              <a:t>Geopolitical Framework: The Remnants of a Global Superpower </a:t>
            </a:r>
          </a:p>
        </p:txBody>
      </p:sp>
      <p:sp>
        <p:nvSpPr>
          <p:cNvPr id="38917" name="Rectangle 3">
            <a:extLst>
              <a:ext uri="{FF2B5EF4-FFF2-40B4-BE49-F238E27FC236}">
                <a16:creationId xmlns:a16="http://schemas.microsoft.com/office/drawing/2014/main" id="{DECC338D-1978-4921-9938-033B19F65BD7}"/>
              </a:ext>
            </a:extLst>
          </p:cNvPr>
          <p:cNvSpPr>
            <a:spLocks noGrp="1" noChangeArrowheads="1"/>
          </p:cNvSpPr>
          <p:nvPr>
            <p:ph idx="1"/>
          </p:nvPr>
        </p:nvSpPr>
        <p:spPr>
          <a:xfrm>
            <a:off x="358815" y="914400"/>
            <a:ext cx="11833185" cy="4861367"/>
          </a:xfrm>
        </p:spPr>
        <p:txBody>
          <a:bodyPr/>
          <a:lstStyle/>
          <a:p>
            <a:pPr eaLnBrk="1" hangingPunct="1"/>
            <a:r>
              <a:rPr lang="en-US" altLang="en-US" sz="2400" dirty="0">
                <a:solidFill>
                  <a:srgbClr val="0D0903"/>
                </a:solidFill>
                <a:latin typeface="Arial" panose="020B0604020202020204" pitchFamily="34" charset="0"/>
              </a:rPr>
              <a:t>Current Geopolitical Setting (1992-present) (Fig. 9.30)</a:t>
            </a:r>
          </a:p>
          <a:p>
            <a:pPr lvl="1" eaLnBrk="1" hangingPunct="1"/>
            <a:r>
              <a:rPr lang="en-US" altLang="en-US" dirty="0">
                <a:solidFill>
                  <a:srgbClr val="0D0903"/>
                </a:solidFill>
                <a:latin typeface="Arial" panose="020B0604020202020204" pitchFamily="34" charset="0"/>
              </a:rPr>
              <a:t>Russia and the Former Soviet Republics</a:t>
            </a:r>
          </a:p>
          <a:p>
            <a:pPr lvl="2" eaLnBrk="1" hangingPunct="1"/>
            <a:r>
              <a:rPr lang="en-US" altLang="en-US" dirty="0">
                <a:solidFill>
                  <a:srgbClr val="0D0903"/>
                </a:solidFill>
                <a:latin typeface="Arial" panose="020B0604020202020204" pitchFamily="34" charset="0"/>
              </a:rPr>
              <a:t>Formed Commonwealth of Independent States (CIS) – a looser political union that included all but three of the former republics; has no power, and is mostly a forum for discussion</a:t>
            </a:r>
          </a:p>
          <a:p>
            <a:pPr lvl="2" eaLnBrk="1" hangingPunct="1"/>
            <a:r>
              <a:rPr lang="en-US" altLang="en-US" dirty="0">
                <a:solidFill>
                  <a:srgbClr val="0D0903"/>
                </a:solidFill>
                <a:latin typeface="Arial" panose="020B0604020202020204" pitchFamily="34" charset="0"/>
              </a:rPr>
              <a:t>Denuclearization</a:t>
            </a:r>
            <a:r>
              <a:rPr lang="en-US" altLang="en-US" i="1" dirty="0">
                <a:solidFill>
                  <a:srgbClr val="0D0903"/>
                </a:solidFill>
                <a:latin typeface="Arial" panose="020B0604020202020204" pitchFamily="34" charset="0"/>
              </a:rPr>
              <a:t> </a:t>
            </a:r>
            <a:r>
              <a:rPr lang="en-US" altLang="en-US" dirty="0">
                <a:solidFill>
                  <a:srgbClr val="0D0903"/>
                </a:solidFill>
                <a:latin typeface="Arial" panose="020B0604020202020204" pitchFamily="34" charset="0"/>
              </a:rPr>
              <a:t>(the return and partial dismantling of nuclear weapons from outlying republics to Russian control completed in  1990s; tactical nuclear weapons moved to Kaliningrad exclave</a:t>
            </a:r>
          </a:p>
          <a:p>
            <a:pPr lvl="2" eaLnBrk="1" hangingPunct="1"/>
            <a:r>
              <a:rPr lang="en-US" altLang="en-US" dirty="0">
                <a:solidFill>
                  <a:srgbClr val="0D0903"/>
                </a:solidFill>
                <a:latin typeface="Arial" panose="020B0604020202020204" pitchFamily="34" charset="0"/>
              </a:rPr>
              <a:t>Military, political and ethnic tensions remain in parts of the region </a:t>
            </a:r>
          </a:p>
          <a:p>
            <a:pPr lvl="1" eaLnBrk="1" hangingPunct="1"/>
            <a:r>
              <a:rPr lang="en-US" altLang="en-US" dirty="0">
                <a:solidFill>
                  <a:srgbClr val="0D0903"/>
                </a:solidFill>
                <a:latin typeface="Arial" panose="020B0604020202020204" pitchFamily="34" charset="0"/>
              </a:rPr>
              <a:t>Devolution and the Russian Federation</a:t>
            </a:r>
          </a:p>
          <a:p>
            <a:pPr lvl="2" eaLnBrk="1" hangingPunct="1"/>
            <a:r>
              <a:rPr lang="en-US" altLang="en-US" dirty="0">
                <a:solidFill>
                  <a:srgbClr val="0D0903"/>
                </a:solidFill>
                <a:latin typeface="Arial" panose="020B0604020202020204" pitchFamily="34" charset="0"/>
              </a:rPr>
              <a:t>Devolution:</a:t>
            </a:r>
            <a:r>
              <a:rPr lang="en-US" altLang="en-US" i="1" dirty="0">
                <a:solidFill>
                  <a:srgbClr val="0D0903"/>
                </a:solidFill>
                <a:latin typeface="Arial" panose="020B0604020202020204" pitchFamily="34" charset="0"/>
              </a:rPr>
              <a:t> </a:t>
            </a:r>
            <a:r>
              <a:rPr lang="en-US" altLang="en-US" dirty="0">
                <a:solidFill>
                  <a:srgbClr val="0D0903"/>
                </a:solidFill>
                <a:latin typeface="Arial" panose="020B0604020202020204" pitchFamily="34" charset="0"/>
              </a:rPr>
              <a:t> more localized political control in Russia</a:t>
            </a:r>
          </a:p>
          <a:p>
            <a:pPr lvl="2" eaLnBrk="1" hangingPunct="1"/>
            <a:r>
              <a:rPr lang="en-US" altLang="en-US" dirty="0">
                <a:solidFill>
                  <a:srgbClr val="0D0903"/>
                </a:solidFill>
                <a:latin typeface="Arial" panose="020B0604020202020204" pitchFamily="34" charset="0"/>
              </a:rPr>
              <a:t>Russian leaders fear other areas will secede</a:t>
            </a:r>
          </a:p>
          <a:p>
            <a:pPr lvl="2" eaLnBrk="1" hangingPunct="1">
              <a:buFontTx/>
              <a:buNone/>
            </a:pPr>
            <a:endParaRPr lang="en-US" altLang="en-US" dirty="0">
              <a:solidFill>
                <a:srgbClr val="0D0903"/>
              </a:solidFill>
              <a:latin typeface="Arial" panose="020B0604020202020204" pitchFamily="34" charset="0"/>
            </a:endParaRPr>
          </a:p>
        </p:txBody>
      </p:sp>
      <p:sp>
        <p:nvSpPr>
          <p:cNvPr id="5" name="Slide Number Placeholder 5">
            <a:extLst>
              <a:ext uri="{FF2B5EF4-FFF2-40B4-BE49-F238E27FC236}">
                <a16:creationId xmlns:a16="http://schemas.microsoft.com/office/drawing/2014/main" id="{6A133F2E-4F98-41AC-BB8F-CDF70CF57A30}"/>
              </a:ext>
            </a:extLst>
          </p:cNvPr>
          <p:cNvSpPr>
            <a:spLocks noGrp="1"/>
          </p:cNvSpPr>
          <p:nvPr>
            <p:ph type="sldNum" sz="quarter" idx="12"/>
          </p:nvPr>
        </p:nvSpPr>
        <p:spPr/>
        <p:txBody>
          <a:bodyPr/>
          <a:lstStyle/>
          <a:p>
            <a:pPr>
              <a:defRPr/>
            </a:pPr>
            <a:fld id="{67F10FD3-DB9D-47D9-9876-B1C9CF57F9E6}" type="slidenum">
              <a:rPr lang="en-US" altLang="en-US"/>
              <a:pPr>
                <a:defRPr/>
              </a:pPr>
              <a:t>39</a:t>
            </a:fld>
            <a:endParaRPr lang="en-US"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6AE3157F-B1F9-4319-AB21-BF5A52D97543}"/>
              </a:ext>
            </a:extLst>
          </p:cNvPr>
          <p:cNvPicPr>
            <a:picLocks noGrp="1" noChangeAspect="1"/>
          </p:cNvPicPr>
          <p:nvPr>
            <p:ph idx="1"/>
          </p:nvPr>
        </p:nvPicPr>
        <p:blipFill>
          <a:blip r:embed="rId2"/>
          <a:stretch>
            <a:fillRect/>
          </a:stretch>
        </p:blipFill>
        <p:spPr>
          <a:xfrm>
            <a:off x="1675709" y="0"/>
            <a:ext cx="10432594" cy="6858000"/>
          </a:xfrm>
          <a:prstGeom prst="rect">
            <a:avLst/>
          </a:prstGeom>
        </p:spPr>
      </p:pic>
      <p:sp>
        <p:nvSpPr>
          <p:cNvPr id="2" name="Title 1">
            <a:extLst>
              <a:ext uri="{FF2B5EF4-FFF2-40B4-BE49-F238E27FC236}">
                <a16:creationId xmlns:a16="http://schemas.microsoft.com/office/drawing/2014/main" id="{92702070-92DC-4BF6-AD74-83241B1E5C47}"/>
              </a:ext>
            </a:extLst>
          </p:cNvPr>
          <p:cNvSpPr>
            <a:spLocks noGrp="1"/>
          </p:cNvSpPr>
          <p:nvPr>
            <p:ph type="title"/>
          </p:nvPr>
        </p:nvSpPr>
        <p:spPr>
          <a:xfrm>
            <a:off x="0" y="0"/>
            <a:ext cx="1675709" cy="3429000"/>
          </a:xfrm>
        </p:spPr>
        <p:txBody>
          <a:bodyPr/>
          <a:lstStyle/>
          <a:p>
            <a:r>
              <a:rPr lang="en-US" dirty="0"/>
              <a:t>Former Soviet Union</a:t>
            </a:r>
          </a:p>
        </p:txBody>
      </p:sp>
      <p:sp>
        <p:nvSpPr>
          <p:cNvPr id="5" name="Slide Number Placeholder 4">
            <a:extLst>
              <a:ext uri="{FF2B5EF4-FFF2-40B4-BE49-F238E27FC236}">
                <a16:creationId xmlns:a16="http://schemas.microsoft.com/office/drawing/2014/main" id="{3CAD658F-61A6-405D-9E9A-246F1B874BBC}"/>
              </a:ext>
            </a:extLst>
          </p:cNvPr>
          <p:cNvSpPr>
            <a:spLocks noGrp="1"/>
          </p:cNvSpPr>
          <p:nvPr>
            <p:ph type="sldNum" sz="quarter" idx="12"/>
          </p:nvPr>
        </p:nvSpPr>
        <p:spPr/>
        <p:txBody>
          <a:bodyPr/>
          <a:lstStyle/>
          <a:p>
            <a:pPr>
              <a:defRPr/>
            </a:pPr>
            <a:fld id="{CF59F894-DB19-46A4-8A85-7F6367DECB58}" type="slidenum">
              <a:rPr lang="en-US" altLang="en-US" smtClean="0"/>
              <a:pPr>
                <a:defRPr/>
              </a:pPr>
              <a:t>4</a:t>
            </a:fld>
            <a:endParaRPr lang="en-US" altLang="en-US"/>
          </a:p>
        </p:txBody>
      </p:sp>
    </p:spTree>
    <p:extLst>
      <p:ext uri="{BB962C8B-B14F-4D97-AF65-F5344CB8AC3E}">
        <p14:creationId xmlns:p14="http://schemas.microsoft.com/office/powerpoint/2010/main" val="10359618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75A556-BE8A-4382-BEBE-2A2B8CFDB6C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72D3DC7-E31B-48DD-9A3D-1C5CB81983A6}"/>
              </a:ext>
            </a:extLst>
          </p:cNvPr>
          <p:cNvSpPr>
            <a:spLocks noGrp="1"/>
          </p:cNvSpPr>
          <p:nvPr>
            <p:ph idx="1"/>
          </p:nvPr>
        </p:nvSpPr>
        <p:spPr/>
        <p:txBody>
          <a:bodyPr/>
          <a:lstStyle/>
          <a:p>
            <a:endParaRPr lang="en-US"/>
          </a:p>
        </p:txBody>
      </p:sp>
      <p:sp>
        <p:nvSpPr>
          <p:cNvPr id="4" name="Footer Placeholder 3">
            <a:extLst>
              <a:ext uri="{FF2B5EF4-FFF2-40B4-BE49-F238E27FC236}">
                <a16:creationId xmlns:a16="http://schemas.microsoft.com/office/drawing/2014/main" id="{D2CE5666-BE0B-4BF7-8647-255A3B9608FF}"/>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5" name="Slide Number Placeholder 4">
            <a:extLst>
              <a:ext uri="{FF2B5EF4-FFF2-40B4-BE49-F238E27FC236}">
                <a16:creationId xmlns:a16="http://schemas.microsoft.com/office/drawing/2014/main" id="{EDD386ED-AA1A-4338-AF13-CB22907C00D9}"/>
              </a:ext>
            </a:extLst>
          </p:cNvPr>
          <p:cNvSpPr>
            <a:spLocks noGrp="1"/>
          </p:cNvSpPr>
          <p:nvPr>
            <p:ph type="sldNum" sz="quarter" idx="12"/>
          </p:nvPr>
        </p:nvSpPr>
        <p:spPr/>
        <p:txBody>
          <a:bodyPr/>
          <a:lstStyle/>
          <a:p>
            <a:pPr>
              <a:defRPr/>
            </a:pPr>
            <a:fld id="{CF59F894-DB19-46A4-8A85-7F6367DECB58}" type="slidenum">
              <a:rPr lang="en-US" altLang="en-US" smtClean="0"/>
              <a:pPr>
                <a:defRPr/>
              </a:pPr>
              <a:t>40</a:t>
            </a:fld>
            <a:endParaRPr lang="en-US" altLang="en-US"/>
          </a:p>
        </p:txBody>
      </p:sp>
    </p:spTree>
    <p:extLst>
      <p:ext uri="{BB962C8B-B14F-4D97-AF65-F5344CB8AC3E}">
        <p14:creationId xmlns:p14="http://schemas.microsoft.com/office/powerpoint/2010/main" val="3810424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40" name="Rectangle 2">
            <a:extLst>
              <a:ext uri="{FF2B5EF4-FFF2-40B4-BE49-F238E27FC236}">
                <a16:creationId xmlns:a16="http://schemas.microsoft.com/office/drawing/2014/main" id="{2B1BFE54-D248-41F7-8370-9E527F1782A6}"/>
              </a:ext>
            </a:extLst>
          </p:cNvPr>
          <p:cNvSpPr>
            <a:spLocks noGrp="1" noChangeArrowheads="1"/>
          </p:cNvSpPr>
          <p:nvPr>
            <p:ph idx="1"/>
          </p:nvPr>
        </p:nvSpPr>
        <p:spPr>
          <a:xfrm>
            <a:off x="416689" y="152400"/>
            <a:ext cx="10251311" cy="6172200"/>
          </a:xfrm>
        </p:spPr>
        <p:txBody>
          <a:bodyPr>
            <a:normAutofit/>
          </a:bodyPr>
          <a:lstStyle/>
          <a:p>
            <a:pPr lvl="1" eaLnBrk="1" hangingPunct="1"/>
            <a:r>
              <a:rPr lang="en-US" altLang="en-US" sz="3200" dirty="0">
                <a:solidFill>
                  <a:srgbClr val="0D0903"/>
                </a:solidFill>
                <a:latin typeface="Arial" panose="020B0604020202020204" pitchFamily="34" charset="0"/>
              </a:rPr>
              <a:t>Regional Tensions</a:t>
            </a:r>
          </a:p>
          <a:p>
            <a:pPr lvl="2" eaLnBrk="1" hangingPunct="1"/>
            <a:r>
              <a:rPr lang="en-US" altLang="en-US" sz="2800" dirty="0">
                <a:solidFill>
                  <a:srgbClr val="0D0903"/>
                </a:solidFill>
                <a:latin typeface="Arial" panose="020B0604020202020204" pitchFamily="34" charset="0"/>
              </a:rPr>
              <a:t>Chechnyan Republic seeking independence</a:t>
            </a:r>
          </a:p>
          <a:p>
            <a:pPr lvl="3" eaLnBrk="1" hangingPunct="1"/>
            <a:r>
              <a:rPr lang="en-US" altLang="en-US" sz="2400" dirty="0">
                <a:solidFill>
                  <a:srgbClr val="0D0903"/>
                </a:solidFill>
                <a:latin typeface="Arial" panose="020B0604020202020204" pitchFamily="34" charset="0"/>
              </a:rPr>
              <a:t>Russians sent military</a:t>
            </a:r>
          </a:p>
          <a:p>
            <a:pPr lvl="3" eaLnBrk="1" hangingPunct="1"/>
            <a:r>
              <a:rPr lang="en-US" altLang="en-US" sz="2400" dirty="0">
                <a:solidFill>
                  <a:srgbClr val="0D0903"/>
                </a:solidFill>
                <a:latin typeface="Arial" panose="020B0604020202020204" pitchFamily="34" charset="0"/>
              </a:rPr>
              <a:t>Chechnya has metals and oil</a:t>
            </a:r>
          </a:p>
          <a:p>
            <a:pPr lvl="1" eaLnBrk="1" hangingPunct="1"/>
            <a:r>
              <a:rPr lang="en-US" altLang="en-US" sz="3200" dirty="0">
                <a:solidFill>
                  <a:srgbClr val="0D0903"/>
                </a:solidFill>
                <a:latin typeface="Arial" panose="020B0604020202020204" pitchFamily="34" charset="0"/>
              </a:rPr>
              <a:t>The Shifting Global Setting</a:t>
            </a:r>
          </a:p>
          <a:p>
            <a:pPr lvl="2" eaLnBrk="1" hangingPunct="1"/>
            <a:r>
              <a:rPr lang="en-US" altLang="en-US" sz="2800" dirty="0">
                <a:solidFill>
                  <a:srgbClr val="0D0903"/>
                </a:solidFill>
                <a:latin typeface="Arial" panose="020B0604020202020204" pitchFamily="34" charset="0"/>
              </a:rPr>
              <a:t>Boundary issues between Russia and China</a:t>
            </a:r>
          </a:p>
          <a:p>
            <a:pPr lvl="2" eaLnBrk="1" hangingPunct="1"/>
            <a:r>
              <a:rPr lang="en-US" altLang="en-US" sz="2800" dirty="0">
                <a:solidFill>
                  <a:srgbClr val="0D0903"/>
                </a:solidFill>
                <a:latin typeface="Arial" panose="020B0604020202020204" pitchFamily="34" charset="0"/>
              </a:rPr>
              <a:t>Dispute with Japan over Kuril Islands</a:t>
            </a:r>
          </a:p>
          <a:p>
            <a:pPr lvl="2" eaLnBrk="1" hangingPunct="1"/>
            <a:r>
              <a:rPr lang="en-US" altLang="en-US" sz="2800" dirty="0">
                <a:solidFill>
                  <a:srgbClr val="0D0903"/>
                </a:solidFill>
                <a:latin typeface="Arial" panose="020B0604020202020204" pitchFamily="34" charset="0"/>
              </a:rPr>
              <a:t>Expansion of NATO concerns Russian leaders</a:t>
            </a:r>
          </a:p>
          <a:p>
            <a:pPr lvl="2" eaLnBrk="1" hangingPunct="1"/>
            <a:r>
              <a:rPr lang="en-US" altLang="en-US" sz="2800" dirty="0">
                <a:solidFill>
                  <a:srgbClr val="0D0903"/>
                </a:solidFill>
                <a:latin typeface="Arial" panose="020B0604020202020204" pitchFamily="34" charset="0"/>
              </a:rPr>
              <a:t>Russia recently joined the “Group of Seven” (G-7)</a:t>
            </a:r>
          </a:p>
          <a:p>
            <a:pPr lvl="3" eaLnBrk="1" hangingPunct="1"/>
            <a:r>
              <a:rPr lang="en-US" altLang="en-US" sz="2400" dirty="0">
                <a:solidFill>
                  <a:srgbClr val="0D0903"/>
                </a:solidFill>
                <a:latin typeface="Arial" panose="020B0604020202020204" pitchFamily="34" charset="0"/>
              </a:rPr>
              <a:t>Other members: U.S., Canada, Japan, Germany, Great Britain, France</a:t>
            </a:r>
            <a:r>
              <a:rPr lang="en-US" altLang="en-US" sz="2800" dirty="0">
                <a:solidFill>
                  <a:srgbClr val="0D0903"/>
                </a:solidFill>
                <a:latin typeface="Arial" panose="020B0604020202020204" pitchFamily="34" charset="0"/>
              </a:rPr>
              <a:t>,</a:t>
            </a:r>
            <a:r>
              <a:rPr lang="en-US" altLang="en-US" sz="2000" dirty="0">
                <a:solidFill>
                  <a:srgbClr val="0D0903"/>
                </a:solidFill>
                <a:latin typeface="Arial" panose="020B0604020202020204" pitchFamily="34" charset="0"/>
              </a:rPr>
              <a:t> Italy)</a:t>
            </a:r>
          </a:p>
        </p:txBody>
      </p:sp>
      <p:sp>
        <p:nvSpPr>
          <p:cNvPr id="3" name="Footer Placeholder 4">
            <a:extLst>
              <a:ext uri="{FF2B5EF4-FFF2-40B4-BE49-F238E27FC236}">
                <a16:creationId xmlns:a16="http://schemas.microsoft.com/office/drawing/2014/main" id="{E6600CB5-F8EF-4C59-904A-830E2861A9AD}"/>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4" name="Slide Number Placeholder 5">
            <a:extLst>
              <a:ext uri="{FF2B5EF4-FFF2-40B4-BE49-F238E27FC236}">
                <a16:creationId xmlns:a16="http://schemas.microsoft.com/office/drawing/2014/main" id="{52552B26-B983-47AA-9A54-09456DCDA687}"/>
              </a:ext>
            </a:extLst>
          </p:cNvPr>
          <p:cNvSpPr>
            <a:spLocks noGrp="1"/>
          </p:cNvSpPr>
          <p:nvPr>
            <p:ph type="sldNum" sz="quarter" idx="12"/>
          </p:nvPr>
        </p:nvSpPr>
        <p:spPr/>
        <p:txBody>
          <a:bodyPr/>
          <a:lstStyle/>
          <a:p>
            <a:pPr>
              <a:defRPr/>
            </a:pPr>
            <a:fld id="{FC9D952D-D6FF-4086-8F8A-4807AEA4C1AC}" type="slidenum">
              <a:rPr lang="en-US" altLang="en-US"/>
              <a:pPr>
                <a:defRPr/>
              </a:pPr>
              <a:t>41</a:t>
            </a:fld>
            <a:endParaRPr lang="en-US" altLang="en-US"/>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a:extLst>
              <a:ext uri="{FF2B5EF4-FFF2-40B4-BE49-F238E27FC236}">
                <a16:creationId xmlns:a16="http://schemas.microsoft.com/office/drawing/2014/main" id="{833BDCCD-F238-465D-8986-6C7EB652A944}"/>
              </a:ext>
            </a:extLst>
          </p:cNvPr>
          <p:cNvSpPr>
            <a:spLocks noGrp="1" noChangeArrowheads="1"/>
          </p:cNvSpPr>
          <p:nvPr>
            <p:ph type="title"/>
          </p:nvPr>
        </p:nvSpPr>
        <p:spPr>
          <a:xfrm>
            <a:off x="0" y="33335"/>
            <a:ext cx="3819646" cy="1448223"/>
          </a:xfrm>
        </p:spPr>
        <p:txBody>
          <a:bodyPr>
            <a:normAutofit/>
          </a:bodyPr>
          <a:lstStyle/>
          <a:p>
            <a:pPr algn="ctr" eaLnBrk="1" hangingPunct="1"/>
            <a:r>
              <a:rPr lang="en-US" altLang="en-US" sz="2800" b="1" dirty="0">
                <a:solidFill>
                  <a:srgbClr val="0D0903"/>
                </a:solidFill>
                <a:latin typeface="Arial" panose="020B0604020202020204" pitchFamily="34" charset="0"/>
              </a:rPr>
              <a:t>Geopolitical Issues in the Russian Realm</a:t>
            </a:r>
            <a:endParaRPr lang="en-US" altLang="en-US" sz="1600" b="1" dirty="0">
              <a:solidFill>
                <a:srgbClr val="0D0903"/>
              </a:solidFill>
              <a:latin typeface="Arial" panose="020B0604020202020204" pitchFamily="34" charset="0"/>
            </a:endParaRPr>
          </a:p>
        </p:txBody>
      </p:sp>
      <p:pic>
        <p:nvPicPr>
          <p:cNvPr id="40965" name="Picture 3" descr="FG09_30">
            <a:extLst>
              <a:ext uri="{FF2B5EF4-FFF2-40B4-BE49-F238E27FC236}">
                <a16:creationId xmlns:a16="http://schemas.microsoft.com/office/drawing/2014/main" id="{BEBD15FD-358C-4D18-9DDA-6626CFA537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023235" y="59378"/>
            <a:ext cx="8168765" cy="679862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Slide Number Placeholder 5">
            <a:extLst>
              <a:ext uri="{FF2B5EF4-FFF2-40B4-BE49-F238E27FC236}">
                <a16:creationId xmlns:a16="http://schemas.microsoft.com/office/drawing/2014/main" id="{85E1EF68-4187-4D5A-BE2F-B79F114173A0}"/>
              </a:ext>
            </a:extLst>
          </p:cNvPr>
          <p:cNvSpPr>
            <a:spLocks noGrp="1"/>
          </p:cNvSpPr>
          <p:nvPr>
            <p:ph type="sldNum" sz="quarter" idx="12"/>
          </p:nvPr>
        </p:nvSpPr>
        <p:spPr/>
        <p:txBody>
          <a:bodyPr/>
          <a:lstStyle/>
          <a:p>
            <a:pPr>
              <a:defRPr/>
            </a:pPr>
            <a:fld id="{030D37AB-9FD8-488D-8103-61FDA7E63C45}" type="slidenum">
              <a:rPr lang="en-US" altLang="en-US"/>
              <a:pPr>
                <a:defRPr/>
              </a:pPr>
              <a:t>42</a:t>
            </a:fld>
            <a:endParaRPr lang="en-US" altLang="en-US"/>
          </a:p>
        </p:txBody>
      </p:sp>
      <p:pic>
        <p:nvPicPr>
          <p:cNvPr id="2" name="Picture 1">
            <a:extLst>
              <a:ext uri="{FF2B5EF4-FFF2-40B4-BE49-F238E27FC236}">
                <a16:creationId xmlns:a16="http://schemas.microsoft.com/office/drawing/2014/main" id="{BA75A422-F2FF-44BD-B65A-26DB9D6D8DB2}"/>
              </a:ext>
            </a:extLst>
          </p:cNvPr>
          <p:cNvPicPr>
            <a:picLocks noChangeAspect="1"/>
          </p:cNvPicPr>
          <p:nvPr/>
        </p:nvPicPr>
        <p:blipFill>
          <a:blip r:embed="rId3"/>
          <a:stretch>
            <a:fillRect/>
          </a:stretch>
        </p:blipFill>
        <p:spPr>
          <a:xfrm>
            <a:off x="43031" y="1875099"/>
            <a:ext cx="3979964" cy="3877519"/>
          </a:xfrm>
          <a:prstGeom prst="rect">
            <a:avLst/>
          </a:prstGeom>
        </p:spPr>
      </p:pic>
      <p:sp>
        <p:nvSpPr>
          <p:cNvPr id="3" name="Oval 2">
            <a:extLst>
              <a:ext uri="{FF2B5EF4-FFF2-40B4-BE49-F238E27FC236}">
                <a16:creationId xmlns:a16="http://schemas.microsoft.com/office/drawing/2014/main" id="{BFA9A644-DFB5-4FC6-ADDE-93F4D4DD8E17}"/>
              </a:ext>
            </a:extLst>
          </p:cNvPr>
          <p:cNvSpPr/>
          <p:nvPr/>
        </p:nvSpPr>
        <p:spPr>
          <a:xfrm>
            <a:off x="2141317" y="2886377"/>
            <a:ext cx="821803" cy="821803"/>
          </a:xfrm>
          <a:prstGeom prst="ellipse">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8" name="Rectangle 2">
            <a:extLst>
              <a:ext uri="{FF2B5EF4-FFF2-40B4-BE49-F238E27FC236}">
                <a16:creationId xmlns:a16="http://schemas.microsoft.com/office/drawing/2014/main" id="{3ED291F8-956D-485C-9111-C9CF50E355F7}"/>
              </a:ext>
            </a:extLst>
          </p:cNvPr>
          <p:cNvSpPr>
            <a:spLocks noGrp="1" noChangeArrowheads="1"/>
          </p:cNvSpPr>
          <p:nvPr>
            <p:ph type="title"/>
          </p:nvPr>
        </p:nvSpPr>
        <p:spPr>
          <a:xfrm>
            <a:off x="3352801" y="1"/>
            <a:ext cx="5484813" cy="792163"/>
          </a:xfrm>
        </p:spPr>
        <p:txBody>
          <a:bodyPr>
            <a:normAutofit/>
          </a:bodyPr>
          <a:lstStyle/>
          <a:p>
            <a:pPr eaLnBrk="1" hangingPunct="1"/>
            <a:r>
              <a:rPr lang="en-US" altLang="en-US" sz="2800" b="1">
                <a:solidFill>
                  <a:srgbClr val="0D0903"/>
                </a:solidFill>
                <a:latin typeface="Arial" panose="020B0604020202020204" pitchFamily="34" charset="0"/>
              </a:rPr>
              <a:t>An Era of Ongoing Adjustment</a:t>
            </a:r>
          </a:p>
        </p:txBody>
      </p:sp>
      <p:sp>
        <p:nvSpPr>
          <p:cNvPr id="41989" name="Rectangle 3">
            <a:extLst>
              <a:ext uri="{FF2B5EF4-FFF2-40B4-BE49-F238E27FC236}">
                <a16:creationId xmlns:a16="http://schemas.microsoft.com/office/drawing/2014/main" id="{4DCCAAA3-BAF8-4ECF-B6DD-9316B25D82E2}"/>
              </a:ext>
            </a:extLst>
          </p:cNvPr>
          <p:cNvSpPr>
            <a:spLocks noGrp="1" noChangeArrowheads="1"/>
          </p:cNvSpPr>
          <p:nvPr>
            <p:ph idx="1"/>
          </p:nvPr>
        </p:nvSpPr>
        <p:spPr>
          <a:xfrm>
            <a:off x="393539" y="762000"/>
            <a:ext cx="11458937" cy="5291559"/>
          </a:xfrm>
        </p:spPr>
        <p:txBody>
          <a:bodyPr/>
          <a:lstStyle/>
          <a:p>
            <a:pPr eaLnBrk="1" hangingPunct="1">
              <a:lnSpc>
                <a:spcPct val="90000"/>
              </a:lnSpc>
            </a:pPr>
            <a:r>
              <a:rPr lang="en-US" altLang="en-US" dirty="0">
                <a:solidFill>
                  <a:srgbClr val="0D0903"/>
                </a:solidFill>
                <a:latin typeface="Arial" panose="020B0604020202020204" pitchFamily="34" charset="0"/>
              </a:rPr>
              <a:t>After economic decline of 40% in the 1990s, Russia’s economy stabilized in 2000 and 2004</a:t>
            </a:r>
            <a:r>
              <a:rPr lang="en-US" altLang="en-US" sz="3600" dirty="0">
                <a:solidFill>
                  <a:srgbClr val="0D0903"/>
                </a:solidFill>
                <a:latin typeface="Arial" panose="020B0604020202020204" pitchFamily="34" charset="0"/>
              </a:rPr>
              <a:t> </a:t>
            </a:r>
          </a:p>
          <a:p>
            <a:pPr eaLnBrk="1" hangingPunct="1">
              <a:lnSpc>
                <a:spcPct val="90000"/>
              </a:lnSpc>
            </a:pPr>
            <a:r>
              <a:rPr lang="en-US" altLang="en-US" dirty="0">
                <a:solidFill>
                  <a:srgbClr val="0D0903"/>
                </a:solidFill>
                <a:latin typeface="Arial" panose="020B0604020202020204" pitchFamily="34" charset="0"/>
              </a:rPr>
              <a:t>The Legacy of the Soviet Economy</a:t>
            </a:r>
          </a:p>
          <a:p>
            <a:pPr lvl="1" eaLnBrk="1" hangingPunct="1">
              <a:lnSpc>
                <a:spcPct val="90000"/>
              </a:lnSpc>
            </a:pPr>
            <a:r>
              <a:rPr lang="en-US" altLang="en-US" dirty="0">
                <a:solidFill>
                  <a:srgbClr val="0D0903"/>
                </a:solidFill>
                <a:latin typeface="Arial" panose="020B0604020202020204" pitchFamily="34" charset="0"/>
              </a:rPr>
              <a:t>Communists came to power in 1917, and instituted </a:t>
            </a:r>
            <a:r>
              <a:rPr lang="en-US" altLang="en-US" b="1" dirty="0">
                <a:solidFill>
                  <a:srgbClr val="FF0000"/>
                </a:solidFill>
                <a:latin typeface="Arial" panose="020B0604020202020204" pitchFamily="34" charset="0"/>
              </a:rPr>
              <a:t>centralized economic planning</a:t>
            </a:r>
            <a:r>
              <a:rPr lang="en-US" altLang="en-US" dirty="0">
                <a:solidFill>
                  <a:srgbClr val="0D0903"/>
                </a:solidFill>
                <a:latin typeface="Arial" panose="020B0604020202020204" pitchFamily="34" charset="0"/>
              </a:rPr>
              <a:t>:  a situation in which the state controls production targets and industrial output</a:t>
            </a:r>
          </a:p>
          <a:p>
            <a:pPr lvl="1" eaLnBrk="1" hangingPunct="1">
              <a:lnSpc>
                <a:spcPct val="90000"/>
              </a:lnSpc>
            </a:pPr>
            <a:r>
              <a:rPr lang="en-US" altLang="en-US" dirty="0">
                <a:solidFill>
                  <a:srgbClr val="0D0903"/>
                </a:solidFill>
                <a:latin typeface="Arial" panose="020B0604020202020204" pitchFamily="34" charset="0"/>
              </a:rPr>
              <a:t>Soviets nationalized agriculture, but it was inefficient</a:t>
            </a:r>
          </a:p>
          <a:p>
            <a:pPr lvl="1" eaLnBrk="1" hangingPunct="1">
              <a:lnSpc>
                <a:spcPct val="90000"/>
              </a:lnSpc>
            </a:pPr>
            <a:r>
              <a:rPr lang="en-US" altLang="en-US" dirty="0">
                <a:solidFill>
                  <a:srgbClr val="0D0903"/>
                </a:solidFill>
                <a:latin typeface="Arial" panose="020B0604020202020204" pitchFamily="34" charset="0"/>
              </a:rPr>
              <a:t>Soviets expanded industrialization and transportation</a:t>
            </a:r>
          </a:p>
          <a:p>
            <a:pPr lvl="2" eaLnBrk="1" hangingPunct="1">
              <a:lnSpc>
                <a:spcPct val="90000"/>
              </a:lnSpc>
            </a:pPr>
            <a:r>
              <a:rPr lang="en-US" altLang="en-US" dirty="0">
                <a:solidFill>
                  <a:srgbClr val="0D0903"/>
                </a:solidFill>
                <a:latin typeface="Arial" panose="020B0604020202020204" pitchFamily="34" charset="0"/>
              </a:rPr>
              <a:t>Industrialization more successful than collectivized agriculture</a:t>
            </a:r>
          </a:p>
          <a:p>
            <a:pPr lvl="2" eaLnBrk="1" hangingPunct="1">
              <a:lnSpc>
                <a:spcPct val="90000"/>
              </a:lnSpc>
            </a:pPr>
            <a:r>
              <a:rPr lang="en-US" altLang="en-US" dirty="0">
                <a:solidFill>
                  <a:srgbClr val="0D0903"/>
                </a:solidFill>
                <a:latin typeface="Arial" panose="020B0604020202020204" pitchFamily="34" charset="0"/>
              </a:rPr>
              <a:t>Trans-Siberian Railroad, canal system</a:t>
            </a:r>
          </a:p>
          <a:p>
            <a:pPr lvl="1" eaLnBrk="1" hangingPunct="1">
              <a:lnSpc>
                <a:spcPct val="90000"/>
              </a:lnSpc>
            </a:pPr>
            <a:r>
              <a:rPr lang="en-US" altLang="en-US" dirty="0">
                <a:solidFill>
                  <a:srgbClr val="0D0903"/>
                </a:solidFill>
                <a:latin typeface="Arial" panose="020B0604020202020204" pitchFamily="34" charset="0"/>
              </a:rPr>
              <a:t>Improvements in housing and education after WWII</a:t>
            </a:r>
          </a:p>
          <a:p>
            <a:pPr lvl="2" eaLnBrk="1" hangingPunct="1">
              <a:lnSpc>
                <a:spcPct val="90000"/>
              </a:lnSpc>
            </a:pPr>
            <a:r>
              <a:rPr lang="en-US" altLang="en-US" dirty="0">
                <a:solidFill>
                  <a:srgbClr val="0D0903"/>
                </a:solidFill>
                <a:latin typeface="Arial" panose="020B0604020202020204" pitchFamily="34" charset="0"/>
              </a:rPr>
              <a:t>Literacy near 100%</a:t>
            </a:r>
          </a:p>
          <a:p>
            <a:pPr lvl="1" eaLnBrk="1" hangingPunct="1">
              <a:lnSpc>
                <a:spcPct val="90000"/>
              </a:lnSpc>
            </a:pPr>
            <a:r>
              <a:rPr lang="en-US" altLang="en-US" dirty="0">
                <a:solidFill>
                  <a:srgbClr val="0D0903"/>
                </a:solidFill>
                <a:latin typeface="Arial" panose="020B0604020202020204" pitchFamily="34" charset="0"/>
              </a:rPr>
              <a:t>But economic and social problems increased in 1970s-’80s</a:t>
            </a:r>
          </a:p>
        </p:txBody>
      </p:sp>
      <p:sp>
        <p:nvSpPr>
          <p:cNvPr id="5" name="Slide Number Placeholder 5">
            <a:extLst>
              <a:ext uri="{FF2B5EF4-FFF2-40B4-BE49-F238E27FC236}">
                <a16:creationId xmlns:a16="http://schemas.microsoft.com/office/drawing/2014/main" id="{4DE7D889-28FF-4AB4-8A3B-77FECA70B069}"/>
              </a:ext>
            </a:extLst>
          </p:cNvPr>
          <p:cNvSpPr>
            <a:spLocks noGrp="1"/>
          </p:cNvSpPr>
          <p:nvPr>
            <p:ph type="sldNum" sz="quarter" idx="12"/>
          </p:nvPr>
        </p:nvSpPr>
        <p:spPr/>
        <p:txBody>
          <a:bodyPr/>
          <a:lstStyle/>
          <a:p>
            <a:pPr>
              <a:defRPr/>
            </a:pPr>
            <a:fld id="{082C4CB1-130B-4C1E-ACF5-EED96AD260AB}" type="slidenum">
              <a:rPr lang="en-US" altLang="en-US"/>
              <a:pPr>
                <a:defRPr/>
              </a:pPr>
              <a:t>43</a:t>
            </a:fld>
            <a:endParaRPr lang="en-US" altLang="en-US"/>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2" name="Rectangle 2">
            <a:extLst>
              <a:ext uri="{FF2B5EF4-FFF2-40B4-BE49-F238E27FC236}">
                <a16:creationId xmlns:a16="http://schemas.microsoft.com/office/drawing/2014/main" id="{AD79DE0A-C6AC-4A46-A815-D15949FBDD8D}"/>
              </a:ext>
            </a:extLst>
          </p:cNvPr>
          <p:cNvSpPr>
            <a:spLocks noGrp="1" noChangeArrowheads="1"/>
          </p:cNvSpPr>
          <p:nvPr>
            <p:ph idx="1"/>
          </p:nvPr>
        </p:nvSpPr>
        <p:spPr>
          <a:xfrm>
            <a:off x="324091" y="228600"/>
            <a:ext cx="11632557" cy="6172200"/>
          </a:xfrm>
        </p:spPr>
        <p:txBody>
          <a:bodyPr>
            <a:normAutofit/>
          </a:bodyPr>
          <a:lstStyle/>
          <a:p>
            <a:pPr marL="914400" lvl="1" indent="-457200" eaLnBrk="1" hangingPunct="1"/>
            <a:r>
              <a:rPr lang="en-US" altLang="en-US" sz="2800" dirty="0">
                <a:solidFill>
                  <a:srgbClr val="0D0903"/>
                </a:solidFill>
                <a:latin typeface="Arial" panose="020B0604020202020204" pitchFamily="34" charset="0"/>
              </a:rPr>
              <a:t>Soviet industry more successful than agriculture</a:t>
            </a:r>
          </a:p>
          <a:p>
            <a:pPr marL="1295400" lvl="2" indent="-381000" eaLnBrk="1" hangingPunct="1"/>
            <a:r>
              <a:rPr lang="en-US" altLang="en-US" sz="2400" dirty="0">
                <a:solidFill>
                  <a:srgbClr val="0D0903"/>
                </a:solidFill>
                <a:latin typeface="Arial" panose="020B0604020202020204" pitchFamily="34" charset="0"/>
              </a:rPr>
              <a:t>Soviets added major industrial zones, many near energy sources and metals</a:t>
            </a:r>
          </a:p>
          <a:p>
            <a:pPr marL="1295400" lvl="2" indent="-381000" eaLnBrk="1" hangingPunct="1"/>
            <a:r>
              <a:rPr lang="en-US" altLang="en-US" sz="2400" dirty="0">
                <a:solidFill>
                  <a:srgbClr val="0D0903"/>
                </a:solidFill>
                <a:latin typeface="Arial" panose="020B0604020202020204" pitchFamily="34" charset="0"/>
              </a:rPr>
              <a:t>Moscow had fewer raw materials, but had some of Russia’s best infrastructure, large pool of skilled labor, and demand for industrial products</a:t>
            </a:r>
          </a:p>
          <a:p>
            <a:pPr marL="914400" lvl="1" indent="-457200" eaLnBrk="1" hangingPunct="1"/>
            <a:r>
              <a:rPr lang="en-US" altLang="en-US" sz="2800" dirty="0">
                <a:solidFill>
                  <a:srgbClr val="0D0903"/>
                </a:solidFill>
                <a:latin typeface="Arial" panose="020B0604020202020204" pitchFamily="34" charset="0"/>
              </a:rPr>
              <a:t>Soviets developed a good transportation and communication infrastructure</a:t>
            </a:r>
          </a:p>
          <a:p>
            <a:pPr marL="914400" lvl="1" indent="-457200" eaLnBrk="1" hangingPunct="1"/>
            <a:r>
              <a:rPr lang="en-US" altLang="en-US" sz="2800" dirty="0">
                <a:solidFill>
                  <a:srgbClr val="0D0903"/>
                </a:solidFill>
                <a:latin typeface="Arial" panose="020B0604020202020204" pitchFamily="34" charset="0"/>
              </a:rPr>
              <a:t>Soviets had a massive housing campaign in the 1960s</a:t>
            </a:r>
          </a:p>
          <a:p>
            <a:pPr marL="1314450" lvl="2" indent="-457200" eaLnBrk="1" hangingPunct="1"/>
            <a:r>
              <a:rPr lang="en-US" altLang="en-US" sz="2400" dirty="0">
                <a:solidFill>
                  <a:srgbClr val="0D0903"/>
                </a:solidFill>
                <a:latin typeface="Arial" panose="020B0604020202020204" pitchFamily="34" charset="0"/>
              </a:rPr>
              <a:t>Below Western standards of adequate housing</a:t>
            </a:r>
          </a:p>
          <a:p>
            <a:pPr marL="914400" lvl="1" indent="-457200" eaLnBrk="1" hangingPunct="1"/>
            <a:r>
              <a:rPr lang="en-US" altLang="en-US" sz="2800" dirty="0">
                <a:solidFill>
                  <a:srgbClr val="0D0903"/>
                </a:solidFill>
                <a:latin typeface="Arial" panose="020B0604020202020204" pitchFamily="34" charset="0"/>
              </a:rPr>
              <a:t>Soviets made literacy virtually universal, and health care readily available; eliminated the worst of the poverty </a:t>
            </a:r>
          </a:p>
          <a:p>
            <a:pPr marL="533400" indent="-533400" eaLnBrk="1" hangingPunct="1"/>
            <a:endParaRPr lang="en-US" altLang="en-US" sz="3200" dirty="0">
              <a:solidFill>
                <a:srgbClr val="0D0903"/>
              </a:solidFill>
              <a:latin typeface="Arial" panose="020B0604020202020204" pitchFamily="34" charset="0"/>
            </a:endParaRPr>
          </a:p>
        </p:txBody>
      </p:sp>
      <p:sp>
        <p:nvSpPr>
          <p:cNvPr id="4" name="Slide Number Placeholder 5">
            <a:extLst>
              <a:ext uri="{FF2B5EF4-FFF2-40B4-BE49-F238E27FC236}">
                <a16:creationId xmlns:a16="http://schemas.microsoft.com/office/drawing/2014/main" id="{B547C306-3945-48F8-9BC8-F38228CC08A1}"/>
              </a:ext>
            </a:extLst>
          </p:cNvPr>
          <p:cNvSpPr>
            <a:spLocks noGrp="1"/>
          </p:cNvSpPr>
          <p:nvPr>
            <p:ph type="sldNum" sz="quarter" idx="12"/>
          </p:nvPr>
        </p:nvSpPr>
        <p:spPr/>
        <p:txBody>
          <a:bodyPr/>
          <a:lstStyle/>
          <a:p>
            <a:pPr>
              <a:defRPr/>
            </a:pPr>
            <a:fld id="{8823FEB8-EE79-4A92-92BC-4AA22DCB0F19}" type="slidenum">
              <a:rPr lang="en-US" altLang="en-US"/>
              <a:pPr>
                <a:defRPr/>
              </a:pPr>
              <a:t>44</a:t>
            </a:fld>
            <a:endParaRPr lang="en-US" altLang="en-US"/>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2">
            <a:extLst>
              <a:ext uri="{FF2B5EF4-FFF2-40B4-BE49-F238E27FC236}">
                <a16:creationId xmlns:a16="http://schemas.microsoft.com/office/drawing/2014/main" id="{83D9BF37-E032-4F9F-8FA0-E3A9F6B97A97}"/>
              </a:ext>
            </a:extLst>
          </p:cNvPr>
          <p:cNvSpPr>
            <a:spLocks noGrp="1" noChangeArrowheads="1"/>
          </p:cNvSpPr>
          <p:nvPr>
            <p:ph idx="1"/>
          </p:nvPr>
        </p:nvSpPr>
        <p:spPr>
          <a:xfrm>
            <a:off x="196769" y="0"/>
            <a:ext cx="11308465" cy="6400800"/>
          </a:xfrm>
        </p:spPr>
        <p:txBody>
          <a:bodyPr/>
          <a:lstStyle/>
          <a:p>
            <a:pPr marL="533400" indent="-533400" eaLnBrk="1" hangingPunct="1">
              <a:lnSpc>
                <a:spcPct val="90000"/>
              </a:lnSpc>
            </a:pPr>
            <a:r>
              <a:rPr lang="en-US" altLang="en-US" sz="3200" dirty="0">
                <a:solidFill>
                  <a:srgbClr val="0D0903"/>
                </a:solidFill>
                <a:latin typeface="Arial" panose="020B0604020202020204" pitchFamily="34" charset="0"/>
              </a:rPr>
              <a:t>The Post-Soviet Economy</a:t>
            </a:r>
          </a:p>
          <a:p>
            <a:pPr marL="1295400" lvl="2" indent="-381000" eaLnBrk="1" hangingPunct="1">
              <a:lnSpc>
                <a:spcPct val="90000"/>
              </a:lnSpc>
            </a:pPr>
            <a:r>
              <a:rPr lang="en-US" altLang="en-US" sz="2400" dirty="0">
                <a:solidFill>
                  <a:srgbClr val="0D0903"/>
                </a:solidFill>
                <a:latin typeface="Arial" panose="020B0604020202020204" pitchFamily="34" charset="0"/>
              </a:rPr>
              <a:t>The region has replaced its communist system with a mix of state-run operations and private enterprise</a:t>
            </a:r>
          </a:p>
          <a:p>
            <a:pPr marL="914400" lvl="1" indent="-457200" eaLnBrk="1" hangingPunct="1">
              <a:lnSpc>
                <a:spcPct val="90000"/>
              </a:lnSpc>
            </a:pPr>
            <a:r>
              <a:rPr lang="en-US" altLang="en-US" sz="3200" dirty="0">
                <a:solidFill>
                  <a:srgbClr val="0D0903"/>
                </a:solidFill>
                <a:latin typeface="Arial" panose="020B0604020202020204" pitchFamily="34" charset="0"/>
              </a:rPr>
              <a:t>Redefining Regional Economic Ties</a:t>
            </a:r>
          </a:p>
          <a:p>
            <a:pPr marL="1295400" lvl="2" indent="-381000" eaLnBrk="1" hangingPunct="1">
              <a:lnSpc>
                <a:spcPct val="90000"/>
              </a:lnSpc>
            </a:pPr>
            <a:r>
              <a:rPr lang="en-US" altLang="en-US" sz="2400" dirty="0">
                <a:solidFill>
                  <a:srgbClr val="0D0903"/>
                </a:solidFill>
                <a:latin typeface="Arial" panose="020B0604020202020204" pitchFamily="34" charset="0"/>
              </a:rPr>
              <a:t>Independent republics negotiate for needed resources with Russia and each other rather than accept centralized control</a:t>
            </a:r>
          </a:p>
          <a:p>
            <a:pPr marL="1295400" lvl="2" indent="-381000" eaLnBrk="1" hangingPunct="1">
              <a:lnSpc>
                <a:spcPct val="90000"/>
              </a:lnSpc>
            </a:pPr>
            <a:r>
              <a:rPr lang="en-US" altLang="en-US" sz="2400" dirty="0">
                <a:solidFill>
                  <a:srgbClr val="0D0903"/>
                </a:solidFill>
                <a:latin typeface="Arial" panose="020B0604020202020204" pitchFamily="34" charset="0"/>
              </a:rPr>
              <a:t>Russia continues to dominate the region’s economy</a:t>
            </a:r>
          </a:p>
          <a:p>
            <a:pPr marL="914400" lvl="1" indent="-457200" eaLnBrk="1" hangingPunct="1">
              <a:lnSpc>
                <a:spcPct val="90000"/>
              </a:lnSpc>
            </a:pPr>
            <a:r>
              <a:rPr lang="en-US" altLang="en-US" sz="3200" dirty="0">
                <a:solidFill>
                  <a:srgbClr val="0D0903"/>
                </a:solidFill>
                <a:latin typeface="Arial" panose="020B0604020202020204" pitchFamily="34" charset="0"/>
              </a:rPr>
              <a:t>Privatization and Economic Uncertainty</a:t>
            </a:r>
          </a:p>
          <a:p>
            <a:pPr marL="1295400" lvl="2" indent="-381000" eaLnBrk="1" hangingPunct="1">
              <a:lnSpc>
                <a:spcPct val="90000"/>
              </a:lnSpc>
            </a:pPr>
            <a:r>
              <a:rPr lang="en-US" altLang="en-US" sz="2400" dirty="0">
                <a:solidFill>
                  <a:srgbClr val="0D0903"/>
                </a:solidFill>
                <a:latin typeface="Arial" panose="020B0604020202020204" pitchFamily="34" charset="0"/>
              </a:rPr>
              <a:t>Russia removed price controls in 1992; sold state-owned business to private investors in 1993</a:t>
            </a:r>
          </a:p>
          <a:p>
            <a:pPr marL="1714500" lvl="3" indent="-342900" eaLnBrk="1" hangingPunct="1">
              <a:lnSpc>
                <a:spcPct val="90000"/>
              </a:lnSpc>
            </a:pPr>
            <a:r>
              <a:rPr lang="en-US" altLang="en-US" sz="2000" dirty="0">
                <a:solidFill>
                  <a:srgbClr val="0D0903"/>
                </a:solidFill>
                <a:latin typeface="Arial" panose="020B0604020202020204" pitchFamily="34" charset="0"/>
              </a:rPr>
              <a:t>Higher prices, lack of legal safeguards created problems</a:t>
            </a:r>
          </a:p>
          <a:p>
            <a:pPr marL="1295400" lvl="2" indent="-381000" eaLnBrk="1" hangingPunct="1">
              <a:lnSpc>
                <a:spcPct val="90000"/>
              </a:lnSpc>
            </a:pPr>
            <a:r>
              <a:rPr lang="en-US" altLang="en-US" sz="2400" dirty="0">
                <a:solidFill>
                  <a:srgbClr val="0D0903"/>
                </a:solidFill>
                <a:latin typeface="Arial" panose="020B0604020202020204" pitchFamily="34" charset="0"/>
              </a:rPr>
              <a:t>Agriculture still struggles, in part due to harsh climate, landforms</a:t>
            </a:r>
          </a:p>
          <a:p>
            <a:pPr marL="1295400" lvl="2" indent="-381000" eaLnBrk="1" hangingPunct="1">
              <a:lnSpc>
                <a:spcPct val="90000"/>
              </a:lnSpc>
            </a:pPr>
            <a:r>
              <a:rPr lang="en-US" altLang="en-US" sz="2400" dirty="0">
                <a:solidFill>
                  <a:srgbClr val="0D0903"/>
                </a:solidFill>
                <a:latin typeface="Arial" panose="020B0604020202020204" pitchFamily="34" charset="0"/>
              </a:rPr>
              <a:t>Many people see little economic gain from changes</a:t>
            </a:r>
          </a:p>
        </p:txBody>
      </p:sp>
      <p:sp>
        <p:nvSpPr>
          <p:cNvPr id="4" name="Slide Number Placeholder 5">
            <a:extLst>
              <a:ext uri="{FF2B5EF4-FFF2-40B4-BE49-F238E27FC236}">
                <a16:creationId xmlns:a16="http://schemas.microsoft.com/office/drawing/2014/main" id="{CE960D50-26CF-4FC6-9FFD-59F010482331}"/>
              </a:ext>
            </a:extLst>
          </p:cNvPr>
          <p:cNvSpPr>
            <a:spLocks noGrp="1"/>
          </p:cNvSpPr>
          <p:nvPr>
            <p:ph type="sldNum" sz="quarter" idx="12"/>
          </p:nvPr>
        </p:nvSpPr>
        <p:spPr/>
        <p:txBody>
          <a:bodyPr/>
          <a:lstStyle/>
          <a:p>
            <a:pPr>
              <a:defRPr/>
            </a:pPr>
            <a:fld id="{1FD887E9-D1C3-4C07-B786-DD136C77377E}" type="slidenum">
              <a:rPr lang="en-US" altLang="en-US"/>
              <a:pPr>
                <a:defRPr/>
              </a:pPr>
              <a:t>45</a:t>
            </a:fld>
            <a:endParaRPr lang="en-US" alt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1" name="Rectangle 3">
            <a:extLst>
              <a:ext uri="{FF2B5EF4-FFF2-40B4-BE49-F238E27FC236}">
                <a16:creationId xmlns:a16="http://schemas.microsoft.com/office/drawing/2014/main" id="{5F25B01A-8D8E-457B-ADB7-65616CC3895E}"/>
              </a:ext>
            </a:extLst>
          </p:cNvPr>
          <p:cNvSpPr>
            <a:spLocks noGrp="1" noChangeArrowheads="1"/>
          </p:cNvSpPr>
          <p:nvPr>
            <p:ph type="title"/>
          </p:nvPr>
        </p:nvSpPr>
        <p:spPr>
          <a:xfrm>
            <a:off x="1524000" y="0"/>
            <a:ext cx="9144000" cy="304800"/>
          </a:xfrm>
        </p:spPr>
        <p:txBody>
          <a:bodyPr>
            <a:normAutofit fontScale="90000"/>
          </a:bodyPr>
          <a:lstStyle/>
          <a:p>
            <a:pPr algn="ctr" eaLnBrk="1" hangingPunct="1"/>
            <a:r>
              <a:rPr lang="en-US" altLang="en-US" sz="2800" b="1">
                <a:solidFill>
                  <a:srgbClr val="0D0903"/>
                </a:solidFill>
                <a:latin typeface="Arial" panose="020B0604020202020204" pitchFamily="34" charset="0"/>
              </a:rPr>
              <a:t>Major Natural Resources and Industrial Zones </a:t>
            </a:r>
            <a:r>
              <a:rPr lang="en-US" altLang="en-US" sz="1600" b="1">
                <a:solidFill>
                  <a:srgbClr val="0D0903"/>
                </a:solidFill>
                <a:latin typeface="Arial" panose="020B0604020202020204" pitchFamily="34" charset="0"/>
              </a:rPr>
              <a:t>(Fig. 9.30)</a:t>
            </a:r>
            <a:endParaRPr lang="en-US" altLang="en-US" sz="2800" b="1">
              <a:solidFill>
                <a:srgbClr val="0D0903"/>
              </a:solidFill>
              <a:latin typeface="Arial" panose="020B0604020202020204" pitchFamily="34" charset="0"/>
            </a:endParaRPr>
          </a:p>
        </p:txBody>
      </p:sp>
      <p:sp>
        <p:nvSpPr>
          <p:cNvPr id="7" name="Footer Placeholder 3">
            <a:extLst>
              <a:ext uri="{FF2B5EF4-FFF2-40B4-BE49-F238E27FC236}">
                <a16:creationId xmlns:a16="http://schemas.microsoft.com/office/drawing/2014/main" id="{D5935A28-CE57-4193-9DB2-35DC7B6B3C7E}"/>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8" name="Slide Number Placeholder 4">
            <a:extLst>
              <a:ext uri="{FF2B5EF4-FFF2-40B4-BE49-F238E27FC236}">
                <a16:creationId xmlns:a16="http://schemas.microsoft.com/office/drawing/2014/main" id="{0F0E527F-7F64-440A-AA28-9DCB5915A6CB}"/>
              </a:ext>
            </a:extLst>
          </p:cNvPr>
          <p:cNvSpPr>
            <a:spLocks noGrp="1"/>
          </p:cNvSpPr>
          <p:nvPr>
            <p:ph type="sldNum" sz="quarter" idx="12"/>
          </p:nvPr>
        </p:nvSpPr>
        <p:spPr/>
        <p:txBody>
          <a:bodyPr/>
          <a:lstStyle/>
          <a:p>
            <a:pPr>
              <a:defRPr/>
            </a:pPr>
            <a:fld id="{EF58041D-6243-474E-87B9-405D7EE4866B}" type="slidenum">
              <a:rPr lang="en-US" altLang="en-US"/>
              <a:pPr>
                <a:defRPr/>
              </a:pPr>
              <a:t>46</a:t>
            </a:fld>
            <a:endParaRPr lang="en-US" altLang="en-US"/>
          </a:p>
        </p:txBody>
      </p:sp>
      <p:pic>
        <p:nvPicPr>
          <p:cNvPr id="45060" name="Picture 2" descr="FG09_33">
            <a:extLst>
              <a:ext uri="{FF2B5EF4-FFF2-40B4-BE49-F238E27FC236}">
                <a16:creationId xmlns:a16="http://schemas.microsoft.com/office/drawing/2014/main" id="{9EBB24E3-10B0-4054-AECA-41BE4829B5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457201"/>
            <a:ext cx="8153400"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ne 4">
            <a:extLst>
              <a:ext uri="{FF2B5EF4-FFF2-40B4-BE49-F238E27FC236}">
                <a16:creationId xmlns:a16="http://schemas.microsoft.com/office/drawing/2014/main" id="{45B12954-DE35-4BBE-A3B5-3F8EFCD3FC61}"/>
              </a:ext>
            </a:extLst>
          </p:cNvPr>
          <p:cNvSpPr>
            <a:spLocks noChangeShapeType="1"/>
          </p:cNvSpPr>
          <p:nvPr/>
        </p:nvSpPr>
        <p:spPr bwMode="auto">
          <a:xfrm flipH="1">
            <a:off x="2286000" y="1676400"/>
            <a:ext cx="1524000" cy="1066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 name="Line 5">
            <a:extLst>
              <a:ext uri="{FF2B5EF4-FFF2-40B4-BE49-F238E27FC236}">
                <a16:creationId xmlns:a16="http://schemas.microsoft.com/office/drawing/2014/main" id="{469DD1F8-3BBD-4C0E-80E0-FB481D864B07}"/>
              </a:ext>
            </a:extLst>
          </p:cNvPr>
          <p:cNvSpPr>
            <a:spLocks noChangeShapeType="1"/>
          </p:cNvSpPr>
          <p:nvPr/>
        </p:nvSpPr>
        <p:spPr bwMode="auto">
          <a:xfrm>
            <a:off x="3810000" y="1676400"/>
            <a:ext cx="2057400" cy="25146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062" name="Line 6">
            <a:extLst>
              <a:ext uri="{FF2B5EF4-FFF2-40B4-BE49-F238E27FC236}">
                <a16:creationId xmlns:a16="http://schemas.microsoft.com/office/drawing/2014/main" id="{09D2A4F4-8FCA-4585-85F3-AA2133FE91E3}"/>
              </a:ext>
            </a:extLst>
          </p:cNvPr>
          <p:cNvSpPr>
            <a:spLocks noChangeShapeType="1"/>
          </p:cNvSpPr>
          <p:nvPr/>
        </p:nvSpPr>
        <p:spPr bwMode="auto">
          <a:xfrm flipH="1" flipV="1">
            <a:off x="2286000" y="2743200"/>
            <a:ext cx="3581400" cy="1447800"/>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fade">
                                      <p:cBhvr>
                                        <p:cTn id="7" dur="3000"/>
                                        <p:tgtEl>
                                          <p:spTgt spid="45062"/>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3000"/>
                                        <p:tgtEl>
                                          <p:spTgt spid="3"/>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xit" presetSubtype="0" fill="hold" nodeType="clickEffect">
                                  <p:stCondLst>
                                    <p:cond delay="0"/>
                                  </p:stCondLst>
                                  <p:childTnLst>
                                    <p:animEffect transition="out" filter="fade">
                                      <p:cBhvr>
                                        <p:cTn id="17" dur="5000"/>
                                        <p:tgtEl>
                                          <p:spTgt spid="45062"/>
                                        </p:tgtEl>
                                      </p:cBhvr>
                                    </p:animEffect>
                                    <p:set>
                                      <p:cBhvr>
                                        <p:cTn id="18" dur="1" fill="hold">
                                          <p:stCondLst>
                                            <p:cond delay="4999"/>
                                          </p:stCondLst>
                                        </p:cTn>
                                        <p:tgtEl>
                                          <p:spTgt spid="4506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0"/>
                                        <p:tgtEl>
                                          <p:spTgt spid="2"/>
                                        </p:tgtEl>
                                      </p:cBhvr>
                                    </p:animEffect>
                                    <p:set>
                                      <p:cBhvr>
                                        <p:cTn id="21" dur="1" fill="hold">
                                          <p:stCondLst>
                                            <p:cond delay="4999"/>
                                          </p:stCondLst>
                                        </p:cTn>
                                        <p:tgtEl>
                                          <p:spTgt spid="2"/>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0"/>
                                        <p:tgtEl>
                                          <p:spTgt spid="3"/>
                                        </p:tgtEl>
                                      </p:cBhvr>
                                    </p:animEffect>
                                    <p:set>
                                      <p:cBhvr>
                                        <p:cTn id="24" dur="1" fill="hold">
                                          <p:stCondLst>
                                            <p:cond delay="4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4" name="Rectangle 2">
            <a:extLst>
              <a:ext uri="{FF2B5EF4-FFF2-40B4-BE49-F238E27FC236}">
                <a16:creationId xmlns:a16="http://schemas.microsoft.com/office/drawing/2014/main" id="{9C487056-FEAE-4FDE-8524-984B22E4163F}"/>
              </a:ext>
            </a:extLst>
          </p:cNvPr>
          <p:cNvSpPr>
            <a:spLocks noGrp="1" noChangeArrowheads="1"/>
          </p:cNvSpPr>
          <p:nvPr>
            <p:ph idx="1"/>
          </p:nvPr>
        </p:nvSpPr>
        <p:spPr>
          <a:xfrm>
            <a:off x="208344" y="609600"/>
            <a:ext cx="11435788" cy="6248400"/>
          </a:xfrm>
        </p:spPr>
        <p:txBody>
          <a:bodyPr/>
          <a:lstStyle/>
          <a:p>
            <a:pPr lvl="1" eaLnBrk="1" hangingPunct="1"/>
            <a:r>
              <a:rPr lang="en-US" altLang="en-US" sz="3200" dirty="0">
                <a:solidFill>
                  <a:srgbClr val="0D0903"/>
                </a:solidFill>
                <a:latin typeface="Arial" panose="020B0604020202020204" pitchFamily="34" charset="0"/>
              </a:rPr>
              <a:t>The Russian Mafia</a:t>
            </a:r>
          </a:p>
          <a:p>
            <a:pPr lvl="2" eaLnBrk="1" hangingPunct="1"/>
            <a:r>
              <a:rPr lang="en-US" altLang="en-US" sz="2800" dirty="0">
                <a:solidFill>
                  <a:srgbClr val="0D0903"/>
                </a:solidFill>
                <a:latin typeface="Arial" panose="020B0604020202020204" pitchFamily="34" charset="0"/>
              </a:rPr>
              <a:t>Russia Interior Ministry estimates that Russian mafia controls 40% of the private economy &amp; 60% of the state-run enterprises; 80% of banks in Russia may be under mafia influence</a:t>
            </a:r>
          </a:p>
          <a:p>
            <a:pPr lvl="3" eaLnBrk="1" hangingPunct="1"/>
            <a:r>
              <a:rPr lang="en-US" altLang="en-US" sz="2400" dirty="0">
                <a:solidFill>
                  <a:srgbClr val="0D0903"/>
                </a:solidFill>
                <a:latin typeface="Arial" panose="020B0604020202020204" pitchFamily="34" charset="0"/>
              </a:rPr>
              <a:t>Protection money, corruption result</a:t>
            </a:r>
          </a:p>
          <a:p>
            <a:pPr lvl="2" eaLnBrk="1" hangingPunct="1"/>
            <a:r>
              <a:rPr lang="en-US" altLang="en-US" sz="2800" dirty="0">
                <a:solidFill>
                  <a:srgbClr val="0D0903"/>
                </a:solidFill>
                <a:latin typeface="Arial" panose="020B0604020202020204" pitchFamily="34" charset="0"/>
              </a:rPr>
              <a:t>Russian mafia has gone global</a:t>
            </a:r>
          </a:p>
          <a:p>
            <a:pPr lvl="3" eaLnBrk="1" hangingPunct="1"/>
            <a:r>
              <a:rPr lang="en-US" altLang="en-US" sz="2400" dirty="0">
                <a:solidFill>
                  <a:srgbClr val="0D0903"/>
                </a:solidFill>
                <a:latin typeface="Arial" panose="020B0604020202020204" pitchFamily="34" charset="0"/>
              </a:rPr>
              <a:t>Money laundering (Russia, U.K., U.S.); </a:t>
            </a:r>
          </a:p>
          <a:p>
            <a:pPr lvl="3" eaLnBrk="1" hangingPunct="1"/>
            <a:r>
              <a:rPr lang="en-US" altLang="en-US" sz="2400" dirty="0">
                <a:solidFill>
                  <a:srgbClr val="0D0903"/>
                </a:solidFill>
                <a:latin typeface="Arial" panose="020B0604020202020204" pitchFamily="34" charset="0"/>
              </a:rPr>
              <a:t>gambling (Sri Lanka); </a:t>
            </a:r>
          </a:p>
          <a:p>
            <a:pPr lvl="3" eaLnBrk="1" hangingPunct="1"/>
            <a:r>
              <a:rPr lang="en-US" altLang="en-US" sz="2400" dirty="0">
                <a:solidFill>
                  <a:srgbClr val="0D0903"/>
                </a:solidFill>
                <a:latin typeface="Arial" panose="020B0604020202020204" pitchFamily="34" charset="0"/>
              </a:rPr>
              <a:t>drugs (Colombia); </a:t>
            </a:r>
          </a:p>
          <a:p>
            <a:pPr lvl="3" eaLnBrk="1" hangingPunct="1"/>
            <a:r>
              <a:rPr lang="en-US" altLang="en-US" sz="2400" dirty="0">
                <a:solidFill>
                  <a:srgbClr val="0D0903"/>
                </a:solidFill>
                <a:latin typeface="Arial" panose="020B0604020202020204" pitchFamily="34" charset="0"/>
              </a:rPr>
              <a:t>legitimate Israeli high tech companies</a:t>
            </a:r>
          </a:p>
        </p:txBody>
      </p:sp>
      <p:sp>
        <p:nvSpPr>
          <p:cNvPr id="4" name="Slide Number Placeholder 5">
            <a:extLst>
              <a:ext uri="{FF2B5EF4-FFF2-40B4-BE49-F238E27FC236}">
                <a16:creationId xmlns:a16="http://schemas.microsoft.com/office/drawing/2014/main" id="{2A2D44B8-5972-4126-A5CD-1ECF82A6A387}"/>
              </a:ext>
            </a:extLst>
          </p:cNvPr>
          <p:cNvSpPr>
            <a:spLocks noGrp="1"/>
          </p:cNvSpPr>
          <p:nvPr>
            <p:ph type="sldNum" sz="quarter" idx="12"/>
          </p:nvPr>
        </p:nvSpPr>
        <p:spPr/>
        <p:txBody>
          <a:bodyPr/>
          <a:lstStyle/>
          <a:p>
            <a:pPr>
              <a:defRPr/>
            </a:pPr>
            <a:fld id="{2727A900-B1B3-441D-926D-7E8E87AA9DE4}" type="slidenum">
              <a:rPr lang="en-US" altLang="en-US"/>
              <a:pPr>
                <a:defRPr/>
              </a:pPr>
              <a:t>47</a:t>
            </a:fld>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9" name="Rectangle 3">
            <a:extLst>
              <a:ext uri="{FF2B5EF4-FFF2-40B4-BE49-F238E27FC236}">
                <a16:creationId xmlns:a16="http://schemas.microsoft.com/office/drawing/2014/main" id="{B16D533C-5718-4E7E-BC53-F137431DAF8D}"/>
              </a:ext>
            </a:extLst>
          </p:cNvPr>
          <p:cNvSpPr>
            <a:spLocks noGrp="1" noChangeArrowheads="1"/>
          </p:cNvSpPr>
          <p:nvPr>
            <p:ph idx="1"/>
          </p:nvPr>
        </p:nvSpPr>
        <p:spPr>
          <a:xfrm>
            <a:off x="300941" y="609600"/>
            <a:ext cx="11597833" cy="5105400"/>
          </a:xfrm>
        </p:spPr>
        <p:txBody>
          <a:bodyPr/>
          <a:lstStyle/>
          <a:p>
            <a:pPr eaLnBrk="1" hangingPunct="1"/>
            <a:r>
              <a:rPr lang="en-US" altLang="en-US" sz="3200" dirty="0">
                <a:solidFill>
                  <a:srgbClr val="0D0903"/>
                </a:solidFill>
                <a:latin typeface="Arial" panose="020B0604020202020204" pitchFamily="34" charset="0"/>
              </a:rPr>
              <a:t>Social Problems</a:t>
            </a:r>
          </a:p>
          <a:p>
            <a:pPr lvl="1" eaLnBrk="1" hangingPunct="1"/>
            <a:r>
              <a:rPr lang="en-US" altLang="en-US" sz="2800" dirty="0">
                <a:solidFill>
                  <a:srgbClr val="0D0903"/>
                </a:solidFill>
                <a:latin typeface="Arial" panose="020B0604020202020204" pitchFamily="34" charset="0"/>
              </a:rPr>
              <a:t>High unemployment, </a:t>
            </a:r>
          </a:p>
          <a:p>
            <a:pPr lvl="1" eaLnBrk="1" hangingPunct="1"/>
            <a:r>
              <a:rPr lang="en-US" altLang="en-US" sz="2800" dirty="0">
                <a:solidFill>
                  <a:srgbClr val="0D0903"/>
                </a:solidFill>
                <a:latin typeface="Arial" panose="020B0604020202020204" pitchFamily="34" charset="0"/>
              </a:rPr>
              <a:t>rising housing costs; </a:t>
            </a:r>
          </a:p>
          <a:p>
            <a:pPr lvl="1" eaLnBrk="1" hangingPunct="1"/>
            <a:r>
              <a:rPr lang="en-US" altLang="en-US" sz="2800" dirty="0">
                <a:solidFill>
                  <a:srgbClr val="0D0903"/>
                </a:solidFill>
                <a:latin typeface="Arial" panose="020B0604020202020204" pitchFamily="34" charset="0"/>
              </a:rPr>
              <a:t>lower welfare spending</a:t>
            </a:r>
          </a:p>
          <a:p>
            <a:pPr lvl="1" eaLnBrk="1" hangingPunct="1"/>
            <a:r>
              <a:rPr lang="en-US" altLang="en-US" sz="2800" dirty="0">
                <a:solidFill>
                  <a:srgbClr val="0D0903"/>
                </a:solidFill>
                <a:latin typeface="Arial" panose="020B0604020202020204" pitchFamily="34" charset="0"/>
              </a:rPr>
              <a:t>Divorce and domestic violence increasing; </a:t>
            </a:r>
          </a:p>
          <a:p>
            <a:pPr lvl="1" eaLnBrk="1" hangingPunct="1"/>
            <a:r>
              <a:rPr lang="en-US" altLang="en-US" sz="2800" dirty="0">
                <a:solidFill>
                  <a:srgbClr val="0D0903"/>
                </a:solidFill>
                <a:latin typeface="Arial" panose="020B0604020202020204" pitchFamily="34" charset="0"/>
              </a:rPr>
              <a:t>prostitution increasing</a:t>
            </a:r>
          </a:p>
          <a:p>
            <a:pPr lvl="1" eaLnBrk="1" hangingPunct="1"/>
            <a:r>
              <a:rPr lang="en-US" altLang="en-US" sz="2800" dirty="0">
                <a:solidFill>
                  <a:srgbClr val="0D0903"/>
                </a:solidFill>
                <a:latin typeface="Arial" panose="020B0604020202020204" pitchFamily="34" charset="0"/>
              </a:rPr>
              <a:t>Health care spending dropping</a:t>
            </a:r>
          </a:p>
          <a:p>
            <a:pPr lvl="2" eaLnBrk="1" hangingPunct="1"/>
            <a:r>
              <a:rPr lang="en-US" altLang="en-US" sz="2400" dirty="0">
                <a:solidFill>
                  <a:srgbClr val="0D0903"/>
                </a:solidFill>
                <a:latin typeface="Arial" panose="020B0604020202020204" pitchFamily="34" charset="0"/>
              </a:rPr>
              <a:t>Vaccine shortages allow disease to return</a:t>
            </a:r>
          </a:p>
          <a:p>
            <a:pPr lvl="2" eaLnBrk="1" hangingPunct="1"/>
            <a:r>
              <a:rPr lang="en-US" altLang="en-US" sz="2400" dirty="0">
                <a:solidFill>
                  <a:srgbClr val="0D0903"/>
                </a:solidFill>
                <a:latin typeface="Arial" panose="020B0604020202020204" pitchFamily="34" charset="0"/>
              </a:rPr>
              <a:t>Chronic and stress-related illnesses on the rise anxiety &amp; uncertainty</a:t>
            </a:r>
          </a:p>
          <a:p>
            <a:pPr eaLnBrk="1" hangingPunct="1"/>
            <a:endParaRPr lang="en-US" altLang="en-US" dirty="0"/>
          </a:p>
        </p:txBody>
      </p:sp>
      <p:sp>
        <p:nvSpPr>
          <p:cNvPr id="5" name="Slide Number Placeholder 5">
            <a:extLst>
              <a:ext uri="{FF2B5EF4-FFF2-40B4-BE49-F238E27FC236}">
                <a16:creationId xmlns:a16="http://schemas.microsoft.com/office/drawing/2014/main" id="{22F68A9B-0E7B-40C9-920B-C05D8D0DEA4F}"/>
              </a:ext>
            </a:extLst>
          </p:cNvPr>
          <p:cNvSpPr>
            <a:spLocks noGrp="1"/>
          </p:cNvSpPr>
          <p:nvPr>
            <p:ph type="sldNum" sz="quarter" idx="12"/>
          </p:nvPr>
        </p:nvSpPr>
        <p:spPr/>
        <p:txBody>
          <a:bodyPr/>
          <a:lstStyle/>
          <a:p>
            <a:pPr>
              <a:defRPr/>
            </a:pPr>
            <a:fld id="{AA4F1E2B-4839-4A46-B82A-69EBCD215E5A}" type="slidenum">
              <a:rPr lang="en-US" altLang="en-US"/>
              <a:pPr>
                <a:defRPr/>
              </a:pPr>
              <a:t>48</a:t>
            </a:fld>
            <a:endParaRPr lang="en-US" altLang="en-US"/>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2">
            <a:extLst>
              <a:ext uri="{FF2B5EF4-FFF2-40B4-BE49-F238E27FC236}">
                <a16:creationId xmlns:a16="http://schemas.microsoft.com/office/drawing/2014/main" id="{549F7D71-0303-412B-8EBF-DD33785DD7CD}"/>
              </a:ext>
            </a:extLst>
          </p:cNvPr>
          <p:cNvSpPr>
            <a:spLocks noGrp="1" noChangeArrowheads="1"/>
          </p:cNvSpPr>
          <p:nvPr>
            <p:ph idx="1"/>
          </p:nvPr>
        </p:nvSpPr>
        <p:spPr>
          <a:xfrm>
            <a:off x="439838" y="590550"/>
            <a:ext cx="10228162" cy="5625296"/>
          </a:xfrm>
        </p:spPr>
        <p:txBody>
          <a:bodyPr>
            <a:normAutofit/>
          </a:bodyPr>
          <a:lstStyle/>
          <a:p>
            <a:pPr eaLnBrk="1" hangingPunct="1"/>
            <a:r>
              <a:rPr lang="en-US" altLang="en-US" sz="3200" dirty="0">
                <a:solidFill>
                  <a:srgbClr val="0D0903"/>
                </a:solidFill>
                <a:latin typeface="Arial" panose="020B0604020202020204" pitchFamily="34" charset="0"/>
              </a:rPr>
              <a:t>Growing Economic Globalization </a:t>
            </a:r>
          </a:p>
          <a:p>
            <a:pPr lvl="1" eaLnBrk="1" hangingPunct="1"/>
            <a:r>
              <a:rPr lang="en-US" altLang="en-US" sz="2800" dirty="0">
                <a:solidFill>
                  <a:srgbClr val="0D0903"/>
                </a:solidFill>
                <a:latin typeface="Arial" panose="020B0604020202020204" pitchFamily="34" charset="0"/>
              </a:rPr>
              <a:t>Starting in 1970s, Soviets exported fossil fuels, imported food; ties now stronger</a:t>
            </a:r>
          </a:p>
          <a:p>
            <a:pPr lvl="1" eaLnBrk="1" hangingPunct="1"/>
            <a:r>
              <a:rPr lang="en-US" altLang="en-US" sz="2800" dirty="0">
                <a:solidFill>
                  <a:srgbClr val="0D0903"/>
                </a:solidFill>
                <a:latin typeface="Arial" panose="020B0604020202020204" pitchFamily="34" charset="0"/>
              </a:rPr>
              <a:t>A New Day for the Consumer</a:t>
            </a:r>
          </a:p>
          <a:p>
            <a:pPr lvl="2" eaLnBrk="1" hangingPunct="1"/>
            <a:r>
              <a:rPr lang="en-US" altLang="en-US" sz="2400" dirty="0">
                <a:solidFill>
                  <a:srgbClr val="0D0903"/>
                </a:solidFill>
                <a:latin typeface="Arial" panose="020B0604020202020204" pitchFamily="34" charset="0"/>
              </a:rPr>
              <a:t>Western consumer goods available (e.g., McDonald’s, Calvin Klein; even some luxury items)</a:t>
            </a:r>
          </a:p>
          <a:p>
            <a:pPr lvl="1" eaLnBrk="1" hangingPunct="1"/>
            <a:r>
              <a:rPr lang="en-US" altLang="en-US" sz="2800" dirty="0">
                <a:solidFill>
                  <a:srgbClr val="0D0903"/>
                </a:solidFill>
                <a:latin typeface="Arial" panose="020B0604020202020204" pitchFamily="34" charset="0"/>
              </a:rPr>
              <a:t>Attracting Foreign Investment</a:t>
            </a:r>
          </a:p>
          <a:p>
            <a:pPr lvl="2" eaLnBrk="1" hangingPunct="1"/>
            <a:r>
              <a:rPr lang="en-US" altLang="en-US" sz="2400" dirty="0">
                <a:solidFill>
                  <a:srgbClr val="0D0903"/>
                </a:solidFill>
                <a:latin typeface="Arial" panose="020B0604020202020204" pitchFamily="34" charset="0"/>
              </a:rPr>
              <a:t>Region struggles to attract foreign investment </a:t>
            </a:r>
          </a:p>
          <a:p>
            <a:pPr lvl="2" eaLnBrk="1" hangingPunct="1"/>
            <a:r>
              <a:rPr lang="en-US" altLang="en-US" sz="2400" dirty="0">
                <a:solidFill>
                  <a:srgbClr val="0D0903"/>
                </a:solidFill>
                <a:latin typeface="Arial" panose="020B0604020202020204" pitchFamily="34" charset="0"/>
              </a:rPr>
              <a:t>Most investment from U.S., western Europe (esp. Germany, U.K.)</a:t>
            </a:r>
          </a:p>
          <a:p>
            <a:pPr lvl="3" eaLnBrk="1" hangingPunct="1"/>
            <a:r>
              <a:rPr lang="en-US" altLang="en-US" sz="2400" dirty="0">
                <a:solidFill>
                  <a:srgbClr val="0D0903"/>
                </a:solidFill>
                <a:latin typeface="Arial" panose="020B0604020202020204" pitchFamily="34" charset="0"/>
              </a:rPr>
              <a:t>Fossil fuels, food, telecommunications, consumer goods</a:t>
            </a:r>
          </a:p>
          <a:p>
            <a:pPr lvl="3" eaLnBrk="1" hangingPunct="1"/>
            <a:r>
              <a:rPr lang="en-US" altLang="en-US" sz="2400" dirty="0">
                <a:solidFill>
                  <a:srgbClr val="0D0903"/>
                </a:solidFill>
                <a:latin typeface="Arial" panose="020B0604020202020204" pitchFamily="34" charset="0"/>
              </a:rPr>
              <a:t>Foreign investment growing by more than 14% annually</a:t>
            </a:r>
          </a:p>
          <a:p>
            <a:pPr lvl="2" eaLnBrk="1" hangingPunct="1"/>
            <a:endParaRPr lang="en-US" altLang="en-US" sz="2400" dirty="0">
              <a:solidFill>
                <a:srgbClr val="0D0903"/>
              </a:solidFill>
              <a:latin typeface="Arial" panose="020B0604020202020204" pitchFamily="34" charset="0"/>
            </a:endParaRPr>
          </a:p>
        </p:txBody>
      </p:sp>
      <p:sp>
        <p:nvSpPr>
          <p:cNvPr id="4" name="Slide Number Placeholder 5">
            <a:extLst>
              <a:ext uri="{FF2B5EF4-FFF2-40B4-BE49-F238E27FC236}">
                <a16:creationId xmlns:a16="http://schemas.microsoft.com/office/drawing/2014/main" id="{440BE4B6-20DC-4F45-B365-A6F3D67AE17F}"/>
              </a:ext>
            </a:extLst>
          </p:cNvPr>
          <p:cNvSpPr>
            <a:spLocks noGrp="1"/>
          </p:cNvSpPr>
          <p:nvPr>
            <p:ph type="sldNum" sz="quarter" idx="12"/>
          </p:nvPr>
        </p:nvSpPr>
        <p:spPr/>
        <p:txBody>
          <a:bodyPr/>
          <a:lstStyle/>
          <a:p>
            <a:pPr>
              <a:defRPr/>
            </a:pPr>
            <a:fld id="{DFF4CBBE-9955-4512-921D-172E0349F1C3}" type="slidenum">
              <a:rPr lang="en-US" altLang="en-US"/>
              <a:pPr>
                <a:defRPr/>
              </a:pPr>
              <a:t>49</a:t>
            </a:fld>
            <a:endParaRPr lang="en-US" alt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2">
            <a:extLst>
              <a:ext uri="{FF2B5EF4-FFF2-40B4-BE49-F238E27FC236}">
                <a16:creationId xmlns:a16="http://schemas.microsoft.com/office/drawing/2014/main" id="{ECB006A5-B6F1-4E93-A2C8-79475D69F8F4}"/>
              </a:ext>
            </a:extLst>
          </p:cNvPr>
          <p:cNvSpPr>
            <a:spLocks noGrp="1" noChangeArrowheads="1"/>
          </p:cNvSpPr>
          <p:nvPr>
            <p:ph type="title"/>
          </p:nvPr>
        </p:nvSpPr>
        <p:spPr>
          <a:xfrm>
            <a:off x="4114801" y="1"/>
            <a:ext cx="5484813" cy="549275"/>
          </a:xfrm>
        </p:spPr>
        <p:txBody>
          <a:bodyPr>
            <a:normAutofit fontScale="90000"/>
          </a:bodyPr>
          <a:lstStyle/>
          <a:p>
            <a:pPr eaLnBrk="1" hangingPunct="1"/>
            <a:r>
              <a:rPr lang="en-US" altLang="en-US" b="1">
                <a:solidFill>
                  <a:srgbClr val="0D0903"/>
                </a:solidFill>
                <a:latin typeface="Arial" panose="020B0604020202020204" pitchFamily="34" charset="0"/>
              </a:rPr>
              <a:t>Introduction</a:t>
            </a:r>
          </a:p>
        </p:txBody>
      </p:sp>
      <p:sp>
        <p:nvSpPr>
          <p:cNvPr id="7173" name="Rectangle 3">
            <a:extLst>
              <a:ext uri="{FF2B5EF4-FFF2-40B4-BE49-F238E27FC236}">
                <a16:creationId xmlns:a16="http://schemas.microsoft.com/office/drawing/2014/main" id="{32B81588-610A-4B08-A485-65BA6A64EC22}"/>
              </a:ext>
            </a:extLst>
          </p:cNvPr>
          <p:cNvSpPr>
            <a:spLocks noGrp="1" noChangeArrowheads="1"/>
          </p:cNvSpPr>
          <p:nvPr>
            <p:ph idx="1"/>
          </p:nvPr>
        </p:nvSpPr>
        <p:spPr>
          <a:xfrm>
            <a:off x="428263" y="533400"/>
            <a:ext cx="11366340" cy="6019800"/>
          </a:xfrm>
        </p:spPr>
        <p:txBody>
          <a:bodyPr/>
          <a:lstStyle/>
          <a:p>
            <a:pPr eaLnBrk="1" hangingPunct="1">
              <a:lnSpc>
                <a:spcPct val="90000"/>
              </a:lnSpc>
            </a:pPr>
            <a:r>
              <a:rPr lang="en-US" altLang="en-US" b="1" dirty="0">
                <a:solidFill>
                  <a:srgbClr val="0D0903"/>
                </a:solidFill>
                <a:latin typeface="Arial" panose="020B0604020202020204" pitchFamily="34" charset="0"/>
              </a:rPr>
              <a:t>Russian Realm includes Russia</a:t>
            </a:r>
          </a:p>
          <a:p>
            <a:pPr eaLnBrk="1" hangingPunct="1">
              <a:lnSpc>
                <a:spcPct val="90000"/>
              </a:lnSpc>
            </a:pPr>
            <a:r>
              <a:rPr lang="en-US" altLang="en-US" b="1" dirty="0">
                <a:solidFill>
                  <a:srgbClr val="0D0903"/>
                </a:solidFill>
                <a:latin typeface="Arial" panose="020B0604020202020204" pitchFamily="34" charset="0"/>
              </a:rPr>
              <a:t>Russia is the largest country (in land area) on Earth; it spans 10 time zones</a:t>
            </a:r>
          </a:p>
          <a:p>
            <a:pPr lvl="1" eaLnBrk="1" hangingPunct="1">
              <a:lnSpc>
                <a:spcPct val="90000"/>
              </a:lnSpc>
            </a:pPr>
            <a:r>
              <a:rPr lang="en-US" altLang="en-US" b="1" dirty="0">
                <a:solidFill>
                  <a:srgbClr val="0D0903"/>
                </a:solidFill>
                <a:latin typeface="Arial" panose="020B0604020202020204" pitchFamily="34" charset="0"/>
              </a:rPr>
              <a:t>Rich in resources, but has one of the harshest climates</a:t>
            </a:r>
          </a:p>
          <a:p>
            <a:pPr eaLnBrk="1" hangingPunct="1">
              <a:lnSpc>
                <a:spcPct val="90000"/>
              </a:lnSpc>
            </a:pPr>
            <a:r>
              <a:rPr lang="en-US" altLang="en-US" b="1" dirty="0">
                <a:solidFill>
                  <a:srgbClr val="0D0903"/>
                </a:solidFill>
                <a:latin typeface="Arial" panose="020B0604020202020204" pitchFamily="34" charset="0"/>
              </a:rPr>
              <a:t>The Russian Realm has had extremely rapid political and economic change since 1990</a:t>
            </a:r>
          </a:p>
          <a:p>
            <a:pPr lvl="1" eaLnBrk="1" hangingPunct="1">
              <a:lnSpc>
                <a:spcPct val="90000"/>
              </a:lnSpc>
            </a:pPr>
            <a:r>
              <a:rPr lang="en-US" altLang="en-US" b="1" dirty="0">
                <a:solidFill>
                  <a:srgbClr val="0D0903"/>
                </a:solidFill>
                <a:latin typeface="Arial" panose="020B0604020202020204" pitchFamily="34" charset="0"/>
              </a:rPr>
              <a:t>From centrally planned economy to capitalism</a:t>
            </a:r>
          </a:p>
          <a:p>
            <a:pPr lvl="1" eaLnBrk="1" hangingPunct="1">
              <a:lnSpc>
                <a:spcPct val="90000"/>
              </a:lnSpc>
            </a:pPr>
            <a:r>
              <a:rPr lang="en-US" altLang="en-US" b="1" dirty="0">
                <a:solidFill>
                  <a:srgbClr val="0D0903"/>
                </a:solidFill>
                <a:latin typeface="Arial" panose="020B0604020202020204" pitchFamily="34" charset="0"/>
              </a:rPr>
              <a:t>From authoritarian dictatorship to democracy</a:t>
            </a:r>
          </a:p>
          <a:p>
            <a:pPr lvl="2" eaLnBrk="1" hangingPunct="1">
              <a:lnSpc>
                <a:spcPct val="90000"/>
              </a:lnSpc>
            </a:pPr>
            <a:r>
              <a:rPr lang="en-US" altLang="en-US" b="1" dirty="0">
                <a:solidFill>
                  <a:srgbClr val="0D0903"/>
                </a:solidFill>
                <a:latin typeface="Arial" panose="020B0604020202020204" pitchFamily="34" charset="0"/>
              </a:rPr>
              <a:t>Under Putin, Russia seems </a:t>
            </a:r>
            <a:r>
              <a:rPr lang="en-US" altLang="en-US" b="1" dirty="0" err="1">
                <a:solidFill>
                  <a:srgbClr val="0D0903"/>
                </a:solidFill>
                <a:latin typeface="Arial" panose="020B0604020202020204" pitchFamily="34" charset="0"/>
              </a:rPr>
              <a:t>tp</a:t>
            </a:r>
            <a:r>
              <a:rPr lang="en-US" altLang="en-US" b="1" dirty="0">
                <a:solidFill>
                  <a:srgbClr val="0D0903"/>
                </a:solidFill>
                <a:latin typeface="Arial" panose="020B0604020202020204" pitchFamily="34" charset="0"/>
              </a:rPr>
              <a:t> be moving back to dictatorship</a:t>
            </a:r>
          </a:p>
          <a:p>
            <a:pPr lvl="1" eaLnBrk="1" hangingPunct="1">
              <a:lnSpc>
                <a:spcPct val="90000"/>
              </a:lnSpc>
            </a:pPr>
            <a:r>
              <a:rPr lang="en-US" altLang="en-US" b="1" dirty="0">
                <a:solidFill>
                  <a:srgbClr val="0D0903"/>
                </a:solidFill>
                <a:latin typeface="Arial" panose="020B0604020202020204" pitchFamily="34" charset="0"/>
              </a:rPr>
              <a:t>Region’s economy is weak; commitment to democracy uncertain, nationalist movements threaten stability</a:t>
            </a:r>
          </a:p>
          <a:p>
            <a:pPr lvl="1" eaLnBrk="1" hangingPunct="1">
              <a:lnSpc>
                <a:spcPct val="90000"/>
              </a:lnSpc>
            </a:pPr>
            <a:r>
              <a:rPr lang="en-US" altLang="en-US" b="1" dirty="0">
                <a:solidFill>
                  <a:srgbClr val="0D0903"/>
                </a:solidFill>
                <a:latin typeface="Arial" panose="020B0604020202020204" pitchFamily="34" charset="0"/>
              </a:rPr>
              <a:t>Russia was allowed to annex Crimea (part of Ukraine)</a:t>
            </a:r>
          </a:p>
          <a:p>
            <a:pPr lvl="2" eaLnBrk="1" hangingPunct="1">
              <a:lnSpc>
                <a:spcPct val="90000"/>
              </a:lnSpc>
            </a:pPr>
            <a:r>
              <a:rPr lang="en-US" altLang="en-US" b="1" dirty="0">
                <a:solidFill>
                  <a:srgbClr val="0D0903"/>
                </a:solidFill>
                <a:latin typeface="Arial" panose="020B0604020202020204" pitchFamily="34" charset="0"/>
              </a:rPr>
              <a:t>Russia supported and assisted the separation of eastern Ukraine from Ukraine</a:t>
            </a:r>
          </a:p>
          <a:p>
            <a:pPr lvl="2" eaLnBrk="1" hangingPunct="1">
              <a:lnSpc>
                <a:spcPct val="90000"/>
              </a:lnSpc>
            </a:pPr>
            <a:r>
              <a:rPr lang="en-US" altLang="en-US" b="1" dirty="0">
                <a:solidFill>
                  <a:srgbClr val="0D0903"/>
                </a:solidFill>
                <a:latin typeface="Arial" panose="020B0604020202020204" pitchFamily="34" charset="0"/>
              </a:rPr>
              <a:t>Ukraine had been flirting with the European Union which was anathema to Russia</a:t>
            </a:r>
          </a:p>
        </p:txBody>
      </p:sp>
      <p:sp>
        <p:nvSpPr>
          <p:cNvPr id="5" name="Slide Number Placeholder 5">
            <a:extLst>
              <a:ext uri="{FF2B5EF4-FFF2-40B4-BE49-F238E27FC236}">
                <a16:creationId xmlns:a16="http://schemas.microsoft.com/office/drawing/2014/main" id="{531B7F1C-05FD-4F55-B015-17365FD135A1}"/>
              </a:ext>
            </a:extLst>
          </p:cNvPr>
          <p:cNvSpPr>
            <a:spLocks noGrp="1"/>
          </p:cNvSpPr>
          <p:nvPr>
            <p:ph type="sldNum" sz="quarter" idx="12"/>
          </p:nvPr>
        </p:nvSpPr>
        <p:spPr/>
        <p:txBody>
          <a:bodyPr/>
          <a:lstStyle/>
          <a:p>
            <a:pPr>
              <a:defRPr/>
            </a:pPr>
            <a:fld id="{DBFF77D1-2BF5-43CB-881A-1D72CC18697B}" type="slidenum">
              <a:rPr lang="en-US" altLang="en-US"/>
              <a:pPr>
                <a:defRPr/>
              </a:pPr>
              <a:t>5</a:t>
            </a:fld>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6" name="Rectangle 2">
            <a:extLst>
              <a:ext uri="{FF2B5EF4-FFF2-40B4-BE49-F238E27FC236}">
                <a16:creationId xmlns:a16="http://schemas.microsoft.com/office/drawing/2014/main" id="{4364A750-291A-4949-9F45-E9A309A7E8A6}"/>
              </a:ext>
            </a:extLst>
          </p:cNvPr>
          <p:cNvSpPr>
            <a:spLocks noGrp="1" noChangeArrowheads="1"/>
          </p:cNvSpPr>
          <p:nvPr>
            <p:ph idx="1"/>
          </p:nvPr>
        </p:nvSpPr>
        <p:spPr>
          <a:xfrm>
            <a:off x="208343" y="304800"/>
            <a:ext cx="11655707" cy="5737185"/>
          </a:xfrm>
        </p:spPr>
        <p:txBody>
          <a:bodyPr>
            <a:normAutofit/>
          </a:bodyPr>
          <a:lstStyle/>
          <a:p>
            <a:pPr lvl="1" eaLnBrk="1" hangingPunct="1"/>
            <a:r>
              <a:rPr lang="en-US" altLang="en-US" sz="2800" dirty="0">
                <a:solidFill>
                  <a:srgbClr val="0D0903"/>
                </a:solidFill>
                <a:latin typeface="Arial" panose="020B0604020202020204" pitchFamily="34" charset="0"/>
              </a:rPr>
              <a:t>Globalization and Russia’s Petroleum Economy</a:t>
            </a:r>
          </a:p>
          <a:p>
            <a:pPr lvl="2" eaLnBrk="1" hangingPunct="1"/>
            <a:r>
              <a:rPr lang="en-US" altLang="en-US" sz="2400" dirty="0">
                <a:solidFill>
                  <a:srgbClr val="0D0903"/>
                </a:solidFill>
                <a:latin typeface="Arial" panose="020B0604020202020204" pitchFamily="34" charset="0"/>
              </a:rPr>
              <a:t>Russia has 35% of the world’s natural gas reserves</a:t>
            </a:r>
          </a:p>
          <a:p>
            <a:pPr lvl="3" eaLnBrk="1" hangingPunct="1"/>
            <a:r>
              <a:rPr lang="en-US" altLang="en-US" sz="2400" dirty="0">
                <a:solidFill>
                  <a:srgbClr val="0D0903"/>
                </a:solidFill>
                <a:latin typeface="Arial" panose="020B0604020202020204" pitchFamily="34" charset="0"/>
              </a:rPr>
              <a:t>Mostly in Siberia</a:t>
            </a:r>
          </a:p>
          <a:p>
            <a:pPr lvl="3" eaLnBrk="1" hangingPunct="1"/>
            <a:r>
              <a:rPr lang="en-US" altLang="en-US" sz="2400" dirty="0">
                <a:solidFill>
                  <a:srgbClr val="0D0903"/>
                </a:solidFill>
                <a:latin typeface="Arial" panose="020B0604020202020204" pitchFamily="34" charset="0"/>
              </a:rPr>
              <a:t>World’s largest gas exporter</a:t>
            </a:r>
          </a:p>
          <a:p>
            <a:pPr lvl="2" eaLnBrk="1" hangingPunct="1"/>
            <a:r>
              <a:rPr lang="en-US" altLang="en-US" sz="2400" dirty="0">
                <a:solidFill>
                  <a:srgbClr val="0D0903"/>
                </a:solidFill>
                <a:latin typeface="Arial" panose="020B0604020202020204" pitchFamily="34" charset="0"/>
              </a:rPr>
              <a:t>Primary destination for Russian petroleum products is western Europe</a:t>
            </a:r>
          </a:p>
          <a:p>
            <a:pPr lvl="3" eaLnBrk="1" hangingPunct="1"/>
            <a:r>
              <a:rPr lang="en-US" altLang="en-US" sz="2400" dirty="0">
                <a:solidFill>
                  <a:srgbClr val="0D0903"/>
                </a:solidFill>
                <a:latin typeface="Arial" panose="020B0604020202020204" pitchFamily="34" charset="0"/>
              </a:rPr>
              <a:t>Former U.S.S.R. republics depend on Russia’s energy</a:t>
            </a:r>
          </a:p>
          <a:p>
            <a:pPr lvl="3" eaLnBrk="1" hangingPunct="1"/>
            <a:r>
              <a:rPr lang="en-US" altLang="en-US" sz="2400" dirty="0">
                <a:solidFill>
                  <a:srgbClr val="0D0903"/>
                </a:solidFill>
                <a:latin typeface="Arial" panose="020B0604020202020204" pitchFamily="34" charset="0"/>
              </a:rPr>
              <a:t>Foreign investment in new pipelines, other technology</a:t>
            </a:r>
          </a:p>
          <a:p>
            <a:pPr lvl="1" eaLnBrk="1" hangingPunct="1"/>
            <a:r>
              <a:rPr lang="en-US" altLang="en-US" sz="2800" dirty="0">
                <a:solidFill>
                  <a:srgbClr val="0D0903"/>
                </a:solidFill>
                <a:latin typeface="Arial" panose="020B0604020202020204" pitchFamily="34" charset="0"/>
              </a:rPr>
              <a:t>Local impacts of globalization</a:t>
            </a:r>
          </a:p>
          <a:p>
            <a:pPr lvl="2" eaLnBrk="1" hangingPunct="1"/>
            <a:r>
              <a:rPr lang="en-US" altLang="en-US" sz="2400" dirty="0">
                <a:solidFill>
                  <a:srgbClr val="0D0903"/>
                </a:solidFill>
                <a:latin typeface="Arial" panose="020B0604020202020204" pitchFamily="34" charset="0"/>
              </a:rPr>
              <a:t>Vary from place to place</a:t>
            </a:r>
          </a:p>
          <a:p>
            <a:pPr lvl="3" eaLnBrk="1" hangingPunct="1"/>
            <a:r>
              <a:rPr lang="en-US" altLang="en-US" sz="2000" dirty="0">
                <a:solidFill>
                  <a:srgbClr val="0D0903"/>
                </a:solidFill>
                <a:latin typeface="Arial" panose="020B0604020202020204" pitchFamily="34" charset="0"/>
              </a:rPr>
              <a:t>Investment in Moscow, Siberia (oil)</a:t>
            </a:r>
          </a:p>
          <a:p>
            <a:pPr lvl="3" eaLnBrk="1" hangingPunct="1"/>
            <a:r>
              <a:rPr lang="en-US" altLang="en-US" sz="2000" dirty="0">
                <a:solidFill>
                  <a:srgbClr val="0D0903"/>
                </a:solidFill>
                <a:latin typeface="Arial" panose="020B0604020202020204" pitchFamily="34" charset="0"/>
              </a:rPr>
              <a:t>Pro-business Nizhny Novgorod and Samara attract investment</a:t>
            </a:r>
          </a:p>
          <a:p>
            <a:pPr lvl="3" eaLnBrk="1" hangingPunct="1"/>
            <a:r>
              <a:rPr lang="en-US" altLang="en-US" sz="2000" dirty="0">
                <a:solidFill>
                  <a:srgbClr val="0D0903"/>
                </a:solidFill>
                <a:latin typeface="Arial" panose="020B0604020202020204" pitchFamily="34" charset="0"/>
              </a:rPr>
              <a:t>Local economic declines in older, uncompetitive industrial areas</a:t>
            </a:r>
          </a:p>
        </p:txBody>
      </p:sp>
      <p:sp>
        <p:nvSpPr>
          <p:cNvPr id="4" name="Slide Number Placeholder 5">
            <a:extLst>
              <a:ext uri="{FF2B5EF4-FFF2-40B4-BE49-F238E27FC236}">
                <a16:creationId xmlns:a16="http://schemas.microsoft.com/office/drawing/2014/main" id="{C2340B88-82A8-462A-ABFB-7948B555A12C}"/>
              </a:ext>
            </a:extLst>
          </p:cNvPr>
          <p:cNvSpPr>
            <a:spLocks noGrp="1"/>
          </p:cNvSpPr>
          <p:nvPr>
            <p:ph type="sldNum" sz="quarter" idx="12"/>
          </p:nvPr>
        </p:nvSpPr>
        <p:spPr/>
        <p:txBody>
          <a:bodyPr/>
          <a:lstStyle/>
          <a:p>
            <a:pPr>
              <a:defRPr/>
            </a:pPr>
            <a:fld id="{A299708D-CA2D-4C46-A4C3-EE7503DAEF18}" type="slidenum">
              <a:rPr lang="en-US" altLang="en-US"/>
              <a:pPr>
                <a:defRPr/>
              </a:pPr>
              <a:t>50</a:t>
            </a:fld>
            <a:endParaRPr lang="en-US" altLang="en-US"/>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EAB9C-5F21-4087-8792-1DDED4E53357}"/>
              </a:ext>
            </a:extLst>
          </p:cNvPr>
          <p:cNvSpPr>
            <a:spLocks noGrp="1"/>
          </p:cNvSpPr>
          <p:nvPr>
            <p:ph type="title"/>
          </p:nvPr>
        </p:nvSpPr>
        <p:spPr/>
        <p:txBody>
          <a:bodyPr/>
          <a:lstStyle/>
          <a:p>
            <a:r>
              <a:rPr lang="en-US" dirty="0"/>
              <a:t>OUTLINE OF HISTOTRICAL </a:t>
            </a:r>
            <a:br>
              <a:rPr lang="en-US" dirty="0"/>
            </a:br>
            <a:r>
              <a:rPr lang="en-US" dirty="0"/>
              <a:t>GEOGRAPHY</a:t>
            </a:r>
          </a:p>
        </p:txBody>
      </p:sp>
      <p:sp>
        <p:nvSpPr>
          <p:cNvPr id="3" name="Text Placeholder 2">
            <a:extLst>
              <a:ext uri="{FF2B5EF4-FFF2-40B4-BE49-F238E27FC236}">
                <a16:creationId xmlns:a16="http://schemas.microsoft.com/office/drawing/2014/main" id="{07622836-61E4-47E1-BB3E-A86F16249123}"/>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FF03EA8C-927D-4C0F-8788-35EB9E4D0DCF}"/>
              </a:ext>
            </a:extLst>
          </p:cNvPr>
          <p:cNvSpPr>
            <a:spLocks noGrp="1"/>
          </p:cNvSpPr>
          <p:nvPr>
            <p:ph type="sldNum" sz="quarter" idx="12"/>
          </p:nvPr>
        </p:nvSpPr>
        <p:spPr/>
        <p:txBody>
          <a:bodyPr/>
          <a:lstStyle/>
          <a:p>
            <a:pPr>
              <a:defRPr/>
            </a:pPr>
            <a:fld id="{24DD451E-BE04-4668-BE2E-20F208DF3D1B}" type="slidenum">
              <a:rPr lang="en-US" altLang="en-US" smtClean="0"/>
              <a:pPr>
                <a:defRPr/>
              </a:pPr>
              <a:t>51</a:t>
            </a:fld>
            <a:endParaRPr lang="en-US" altLang="en-US"/>
          </a:p>
        </p:txBody>
      </p:sp>
    </p:spTree>
    <p:extLst>
      <p:ext uri="{BB962C8B-B14F-4D97-AF65-F5344CB8AC3E}">
        <p14:creationId xmlns:p14="http://schemas.microsoft.com/office/powerpoint/2010/main" val="1889093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CE3228C-0135-4DB4-BBAF-A37D0E1A1501}"/>
              </a:ext>
            </a:extLst>
          </p:cNvPr>
          <p:cNvSpPr>
            <a:spLocks noGrp="1"/>
          </p:cNvSpPr>
          <p:nvPr>
            <p:ph sz="half" idx="1"/>
          </p:nvPr>
        </p:nvSpPr>
        <p:spPr>
          <a:xfrm>
            <a:off x="356700" y="196766"/>
            <a:ext cx="4863482" cy="6661233"/>
          </a:xfrm>
        </p:spPr>
        <p:txBody>
          <a:bodyPr/>
          <a:lstStyle/>
          <a:p>
            <a:r>
              <a:rPr lang="en-US" dirty="0">
                <a:solidFill>
                  <a:schemeClr val="accent4">
                    <a:lumMod val="10000"/>
                  </a:schemeClr>
                </a:solidFill>
              </a:rPr>
              <a:t>The Region’s Early Heritage</a:t>
            </a:r>
          </a:p>
          <a:p>
            <a:pPr lvl="1"/>
            <a:r>
              <a:rPr lang="en-US" dirty="0">
                <a:solidFill>
                  <a:schemeClr val="accent4">
                    <a:lumMod val="10000"/>
                  </a:schemeClr>
                </a:solidFill>
              </a:rPr>
              <a:t>Vikings created fortified trading towns called </a:t>
            </a:r>
            <a:r>
              <a:rPr lang="en-US" dirty="0" err="1">
                <a:solidFill>
                  <a:schemeClr val="accent4">
                    <a:lumMod val="10000"/>
                  </a:schemeClr>
                </a:solidFill>
              </a:rPr>
              <a:t>gorods</a:t>
            </a:r>
            <a:endParaRPr lang="en-US" dirty="0">
              <a:solidFill>
                <a:schemeClr val="accent4">
                  <a:lumMod val="10000"/>
                </a:schemeClr>
              </a:solidFill>
            </a:endParaRPr>
          </a:p>
          <a:p>
            <a:pPr lvl="1"/>
            <a:r>
              <a:rPr lang="en-US" dirty="0">
                <a:solidFill>
                  <a:schemeClr val="accent4">
                    <a:lumMod val="10000"/>
                  </a:schemeClr>
                </a:solidFill>
              </a:rPr>
              <a:t>Genghis Khan’s Mongol Empire invaded (1240 CE)</a:t>
            </a:r>
          </a:p>
          <a:p>
            <a:pPr lvl="1"/>
            <a:r>
              <a:rPr lang="en-US" dirty="0">
                <a:solidFill>
                  <a:schemeClr val="accent4">
                    <a:lumMod val="10000"/>
                  </a:schemeClr>
                </a:solidFill>
              </a:rPr>
              <a:t>Feudal states arose around dominant trading centers</a:t>
            </a:r>
          </a:p>
          <a:p>
            <a:r>
              <a:rPr lang="en-US" dirty="0">
                <a:solidFill>
                  <a:schemeClr val="accent4">
                    <a:lumMod val="10000"/>
                  </a:schemeClr>
                </a:solidFill>
              </a:rPr>
              <a:t>Czarist Russia, 1547–1917</a:t>
            </a:r>
          </a:p>
          <a:p>
            <a:pPr lvl="1"/>
            <a:r>
              <a:rPr lang="en-US" dirty="0">
                <a:solidFill>
                  <a:schemeClr val="accent4">
                    <a:lumMod val="10000"/>
                  </a:schemeClr>
                </a:solidFill>
              </a:rPr>
              <a:t>Czars unified empire by internal colonialism</a:t>
            </a:r>
          </a:p>
          <a:p>
            <a:pPr lvl="1"/>
            <a:r>
              <a:rPr lang="en-US" dirty="0">
                <a:solidFill>
                  <a:schemeClr val="accent4">
                    <a:lumMod val="10000"/>
                  </a:schemeClr>
                </a:solidFill>
              </a:rPr>
              <a:t>Forward capital of St. Petersburg created</a:t>
            </a:r>
          </a:p>
          <a:p>
            <a:pPr lvl="1"/>
            <a:r>
              <a:rPr lang="en-US" dirty="0">
                <a:solidFill>
                  <a:schemeClr val="accent4">
                    <a:lumMod val="10000"/>
                  </a:schemeClr>
                </a:solidFill>
              </a:rPr>
              <a:t>Pioneers pushed eastward to Siberia and North America</a:t>
            </a:r>
          </a:p>
        </p:txBody>
      </p:sp>
      <p:sp>
        <p:nvSpPr>
          <p:cNvPr id="10" name="Content Placeholder 9">
            <a:extLst>
              <a:ext uri="{FF2B5EF4-FFF2-40B4-BE49-F238E27FC236}">
                <a16:creationId xmlns:a16="http://schemas.microsoft.com/office/drawing/2014/main" id="{F7474225-9F85-4096-B546-CBDC80CA1792}"/>
              </a:ext>
            </a:extLst>
          </p:cNvPr>
          <p:cNvSpPr>
            <a:spLocks noGrp="1"/>
          </p:cNvSpPr>
          <p:nvPr>
            <p:ph sz="half" idx="2"/>
          </p:nvPr>
        </p:nvSpPr>
        <p:spPr>
          <a:xfrm>
            <a:off x="6208799" y="196768"/>
            <a:ext cx="5493205" cy="6661231"/>
          </a:xfrm>
        </p:spPr>
        <p:txBody>
          <a:bodyPr/>
          <a:lstStyle/>
          <a:p>
            <a:r>
              <a:rPr lang="en-US" dirty="0">
                <a:solidFill>
                  <a:schemeClr val="accent4">
                    <a:lumMod val="10000"/>
                  </a:schemeClr>
                </a:solidFill>
              </a:rPr>
              <a:t>Bolshevik Revolution, 1917–22</a:t>
            </a:r>
          </a:p>
          <a:p>
            <a:pPr lvl="1"/>
            <a:r>
              <a:rPr lang="en-US" dirty="0">
                <a:solidFill>
                  <a:schemeClr val="accent4">
                    <a:lumMod val="10000"/>
                  </a:schemeClr>
                </a:solidFill>
              </a:rPr>
              <a:t>Czar Nicholas II and his family executed</a:t>
            </a:r>
          </a:p>
          <a:p>
            <a:pPr lvl="1"/>
            <a:r>
              <a:rPr lang="en-US" dirty="0">
                <a:solidFill>
                  <a:schemeClr val="accent4">
                    <a:lumMod val="10000"/>
                  </a:schemeClr>
                </a:solidFill>
              </a:rPr>
              <a:t>Russian Civil War fought</a:t>
            </a:r>
          </a:p>
          <a:p>
            <a:pPr lvl="1"/>
            <a:r>
              <a:rPr lang="en-US" dirty="0">
                <a:solidFill>
                  <a:schemeClr val="accent4">
                    <a:lumMod val="10000"/>
                  </a:schemeClr>
                </a:solidFill>
              </a:rPr>
              <a:t>Vladimir Lenin created Communist imperial state</a:t>
            </a:r>
          </a:p>
          <a:p>
            <a:pPr lvl="1"/>
            <a:r>
              <a:rPr lang="en-US" dirty="0">
                <a:solidFill>
                  <a:schemeClr val="accent4">
                    <a:lumMod val="10000"/>
                  </a:schemeClr>
                </a:solidFill>
              </a:rPr>
              <a:t>Capital moved to Moscow; republics broke away</a:t>
            </a:r>
          </a:p>
          <a:p>
            <a:r>
              <a:rPr lang="en-US" dirty="0">
                <a:solidFill>
                  <a:schemeClr val="accent4">
                    <a:lumMod val="10000"/>
                  </a:schemeClr>
                </a:solidFill>
              </a:rPr>
              <a:t>The Soviet Union (USSR), 1922–91</a:t>
            </a:r>
          </a:p>
          <a:p>
            <a:pPr lvl="1"/>
            <a:r>
              <a:rPr lang="en-US" dirty="0">
                <a:solidFill>
                  <a:schemeClr val="accent4">
                    <a:lumMod val="10000"/>
                  </a:schemeClr>
                </a:solidFill>
              </a:rPr>
              <a:t>Czarist Empire became the Soviet Union</a:t>
            </a:r>
          </a:p>
          <a:p>
            <a:pPr lvl="1"/>
            <a:r>
              <a:rPr lang="en-US" dirty="0">
                <a:solidFill>
                  <a:schemeClr val="accent4">
                    <a:lumMod val="10000"/>
                  </a:schemeClr>
                </a:solidFill>
              </a:rPr>
              <a:t>Central planning, collectivization, and the Cold War began</a:t>
            </a:r>
          </a:p>
        </p:txBody>
      </p:sp>
      <p:sp>
        <p:nvSpPr>
          <p:cNvPr id="5" name="Slide Number Placeholder 4">
            <a:extLst>
              <a:ext uri="{FF2B5EF4-FFF2-40B4-BE49-F238E27FC236}">
                <a16:creationId xmlns:a16="http://schemas.microsoft.com/office/drawing/2014/main" id="{496C0582-FB87-415F-9B05-BE055042E435}"/>
              </a:ext>
            </a:extLst>
          </p:cNvPr>
          <p:cNvSpPr>
            <a:spLocks noGrp="1"/>
          </p:cNvSpPr>
          <p:nvPr>
            <p:ph type="sldNum" sz="quarter" idx="12"/>
          </p:nvPr>
        </p:nvSpPr>
        <p:spPr/>
        <p:txBody>
          <a:bodyPr/>
          <a:lstStyle/>
          <a:p>
            <a:pPr>
              <a:defRPr/>
            </a:pPr>
            <a:fld id="{24DD451E-BE04-4668-BE2E-20F208DF3D1B}" type="slidenum">
              <a:rPr lang="en-US" altLang="en-US" smtClean="0"/>
              <a:pPr>
                <a:defRPr/>
              </a:pPr>
              <a:t>52</a:t>
            </a:fld>
            <a:endParaRPr lang="en-US" altLang="en-US"/>
          </a:p>
        </p:txBody>
      </p:sp>
    </p:spTree>
    <p:extLst>
      <p:ext uri="{BB962C8B-B14F-4D97-AF65-F5344CB8AC3E}">
        <p14:creationId xmlns:p14="http://schemas.microsoft.com/office/powerpoint/2010/main" val="7468054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CE3228C-0135-4DB4-BBAF-A37D0E1A1501}"/>
              </a:ext>
            </a:extLst>
          </p:cNvPr>
          <p:cNvSpPr>
            <a:spLocks noGrp="1"/>
          </p:cNvSpPr>
          <p:nvPr>
            <p:ph sz="half" idx="1"/>
          </p:nvPr>
        </p:nvSpPr>
        <p:spPr>
          <a:xfrm>
            <a:off x="356700" y="196767"/>
            <a:ext cx="4863482" cy="6412374"/>
          </a:xfrm>
        </p:spPr>
        <p:txBody>
          <a:bodyPr/>
          <a:lstStyle/>
          <a:p>
            <a:pPr lvl="1"/>
            <a:endParaRPr lang="en-US" dirty="0"/>
          </a:p>
          <a:p>
            <a:pPr lvl="1"/>
            <a:endParaRPr lang="en-US" dirty="0"/>
          </a:p>
          <a:p>
            <a:pPr lvl="1"/>
            <a:r>
              <a:rPr lang="en-US" dirty="0">
                <a:solidFill>
                  <a:schemeClr val="accent4">
                    <a:lumMod val="10000"/>
                  </a:schemeClr>
                </a:solidFill>
              </a:rPr>
              <a:t>Satellite republics in Eastern Europe kept together by military force</a:t>
            </a:r>
          </a:p>
          <a:p>
            <a:pPr lvl="1"/>
            <a:r>
              <a:rPr lang="en-US" dirty="0">
                <a:solidFill>
                  <a:schemeClr val="accent4">
                    <a:lumMod val="10000"/>
                  </a:schemeClr>
                </a:solidFill>
              </a:rPr>
              <a:t>External interaction of glasnost initiated (1980s)</a:t>
            </a:r>
          </a:p>
          <a:p>
            <a:pPr lvl="1"/>
            <a:r>
              <a:rPr lang="en-US" dirty="0">
                <a:solidFill>
                  <a:schemeClr val="accent4">
                    <a:lumMod val="10000"/>
                  </a:schemeClr>
                </a:solidFill>
              </a:rPr>
              <a:t>Economic restructuring and reforms of perestroika introduced (1980s)</a:t>
            </a:r>
          </a:p>
          <a:p>
            <a:r>
              <a:rPr lang="en-US" dirty="0">
                <a:solidFill>
                  <a:schemeClr val="accent1">
                    <a:lumMod val="50000"/>
                  </a:schemeClr>
                </a:solidFill>
              </a:rPr>
              <a:t>The Russian Republic, 1991–Present</a:t>
            </a:r>
          </a:p>
          <a:p>
            <a:pPr lvl="1"/>
            <a:r>
              <a:rPr lang="en-US" dirty="0">
                <a:solidFill>
                  <a:schemeClr val="accent1">
                    <a:lumMod val="50000"/>
                  </a:schemeClr>
                </a:solidFill>
              </a:rPr>
              <a:t>Independent republics lost with internal unrest</a:t>
            </a:r>
          </a:p>
        </p:txBody>
      </p:sp>
      <p:sp>
        <p:nvSpPr>
          <p:cNvPr id="10" name="Content Placeholder 9">
            <a:extLst>
              <a:ext uri="{FF2B5EF4-FFF2-40B4-BE49-F238E27FC236}">
                <a16:creationId xmlns:a16="http://schemas.microsoft.com/office/drawing/2014/main" id="{F7474225-9F85-4096-B546-CBDC80CA1792}"/>
              </a:ext>
            </a:extLst>
          </p:cNvPr>
          <p:cNvSpPr>
            <a:spLocks noGrp="1"/>
          </p:cNvSpPr>
          <p:nvPr>
            <p:ph sz="half" idx="2"/>
          </p:nvPr>
        </p:nvSpPr>
        <p:spPr>
          <a:xfrm>
            <a:off x="6208799" y="196768"/>
            <a:ext cx="5493205" cy="6661232"/>
          </a:xfrm>
        </p:spPr>
        <p:txBody>
          <a:bodyPr/>
          <a:lstStyle/>
          <a:p>
            <a:pPr lvl="1"/>
            <a:r>
              <a:rPr lang="en-US" dirty="0">
                <a:solidFill>
                  <a:schemeClr val="accent1">
                    <a:lumMod val="50000"/>
                  </a:schemeClr>
                </a:solidFill>
              </a:rPr>
              <a:t>Economics privatized</a:t>
            </a:r>
          </a:p>
          <a:p>
            <a:pPr lvl="1"/>
            <a:r>
              <a:rPr lang="en-US" dirty="0">
                <a:solidFill>
                  <a:schemeClr val="accent1">
                    <a:lumMod val="50000"/>
                  </a:schemeClr>
                </a:solidFill>
              </a:rPr>
              <a:t>Democracy introduced (1990s)</a:t>
            </a:r>
          </a:p>
          <a:p>
            <a:pPr lvl="1"/>
            <a:r>
              <a:rPr lang="en-US" dirty="0">
                <a:solidFill>
                  <a:schemeClr val="accent1">
                    <a:lumMod val="50000"/>
                  </a:schemeClr>
                </a:solidFill>
              </a:rPr>
              <a:t>Central state strengthened (twenty-first century)</a:t>
            </a:r>
          </a:p>
          <a:p>
            <a:pPr lvl="2"/>
            <a:r>
              <a:rPr lang="en-US" dirty="0">
                <a:solidFill>
                  <a:schemeClr val="accent1">
                    <a:lumMod val="50000"/>
                  </a:schemeClr>
                </a:solidFill>
              </a:rPr>
              <a:t>Putin dictatorship</a:t>
            </a:r>
          </a:p>
          <a:p>
            <a:pPr lvl="2"/>
            <a:endParaRPr lang="en-US" sz="800" dirty="0">
              <a:solidFill>
                <a:schemeClr val="accent1">
                  <a:lumMod val="50000"/>
                </a:schemeClr>
              </a:solidFill>
            </a:endParaRPr>
          </a:p>
          <a:p>
            <a:r>
              <a:rPr lang="en-US" b="1" dirty="0">
                <a:solidFill>
                  <a:srgbClr val="FF0000"/>
                </a:solidFill>
              </a:rPr>
              <a:t>Russian experience with democracy </a:t>
            </a:r>
          </a:p>
          <a:p>
            <a:pPr lvl="1"/>
            <a:r>
              <a:rPr lang="en-US" b="1" dirty="0">
                <a:solidFill>
                  <a:srgbClr val="FF0000"/>
                </a:solidFill>
              </a:rPr>
              <a:t>1916-17</a:t>
            </a:r>
          </a:p>
          <a:p>
            <a:pPr lvl="1"/>
            <a:r>
              <a:rPr lang="en-US" b="1" dirty="0">
                <a:solidFill>
                  <a:srgbClr val="FF0000"/>
                </a:solidFill>
              </a:rPr>
              <a:t>1991-2014</a:t>
            </a:r>
          </a:p>
          <a:p>
            <a:pPr lvl="1"/>
            <a:endParaRPr lang="en-US" sz="800" dirty="0">
              <a:solidFill>
                <a:schemeClr val="accent1">
                  <a:lumMod val="50000"/>
                </a:schemeClr>
              </a:solidFill>
            </a:endParaRPr>
          </a:p>
          <a:p>
            <a:r>
              <a:rPr lang="en-US" b="1" dirty="0">
                <a:solidFill>
                  <a:schemeClr val="accent2">
                    <a:lumMod val="75000"/>
                  </a:schemeClr>
                </a:solidFill>
              </a:rPr>
              <a:t>Russian culture shaped during centuries of autocratic rule</a:t>
            </a:r>
          </a:p>
          <a:p>
            <a:pPr lvl="1"/>
            <a:r>
              <a:rPr lang="en-US" b="1" dirty="0">
                <a:solidFill>
                  <a:schemeClr val="accent2">
                    <a:lumMod val="75000"/>
                  </a:schemeClr>
                </a:solidFill>
              </a:rPr>
              <a:t>Not enough experience with democracy to appreciate it</a:t>
            </a:r>
          </a:p>
        </p:txBody>
      </p:sp>
      <p:sp>
        <p:nvSpPr>
          <p:cNvPr id="5" name="Slide Number Placeholder 4">
            <a:extLst>
              <a:ext uri="{FF2B5EF4-FFF2-40B4-BE49-F238E27FC236}">
                <a16:creationId xmlns:a16="http://schemas.microsoft.com/office/drawing/2014/main" id="{496C0582-FB87-415F-9B05-BE055042E435}"/>
              </a:ext>
            </a:extLst>
          </p:cNvPr>
          <p:cNvSpPr>
            <a:spLocks noGrp="1"/>
          </p:cNvSpPr>
          <p:nvPr>
            <p:ph type="sldNum" sz="quarter" idx="12"/>
          </p:nvPr>
        </p:nvSpPr>
        <p:spPr/>
        <p:txBody>
          <a:bodyPr/>
          <a:lstStyle/>
          <a:p>
            <a:pPr>
              <a:defRPr/>
            </a:pPr>
            <a:fld id="{24DD451E-BE04-4668-BE2E-20F208DF3D1B}" type="slidenum">
              <a:rPr lang="en-US" altLang="en-US" smtClean="0"/>
              <a:pPr>
                <a:defRPr/>
              </a:pPr>
              <a:t>53</a:t>
            </a:fld>
            <a:endParaRPr lang="en-US" altLang="en-US"/>
          </a:p>
        </p:txBody>
      </p:sp>
    </p:spTree>
    <p:extLst>
      <p:ext uri="{BB962C8B-B14F-4D97-AF65-F5344CB8AC3E}">
        <p14:creationId xmlns:p14="http://schemas.microsoft.com/office/powerpoint/2010/main" val="36693851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4E271B-08E7-43E9-A40B-C562E7ED923C}"/>
              </a:ext>
            </a:extLst>
          </p:cNvPr>
          <p:cNvSpPr>
            <a:spLocks noGrp="1"/>
          </p:cNvSpPr>
          <p:nvPr>
            <p:ph type="title"/>
          </p:nvPr>
        </p:nvSpPr>
        <p:spPr/>
        <p:txBody>
          <a:bodyPr/>
          <a:lstStyle/>
          <a:p>
            <a:r>
              <a:rPr lang="en-US" b="1" dirty="0"/>
              <a:t>Short Peek at Regions</a:t>
            </a:r>
          </a:p>
        </p:txBody>
      </p:sp>
      <p:sp>
        <p:nvSpPr>
          <p:cNvPr id="7" name="Text Placeholder 6">
            <a:extLst>
              <a:ext uri="{FF2B5EF4-FFF2-40B4-BE49-F238E27FC236}">
                <a16:creationId xmlns:a16="http://schemas.microsoft.com/office/drawing/2014/main" id="{459DDF95-EB46-44C7-8EA7-83511E82C98E}"/>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42F558EE-899C-480D-AAB1-EB11C1CFCB81}"/>
              </a:ext>
            </a:extLst>
          </p:cNvPr>
          <p:cNvSpPr>
            <a:spLocks noGrp="1"/>
          </p:cNvSpPr>
          <p:nvPr>
            <p:ph type="sldNum" sz="quarter" idx="12"/>
          </p:nvPr>
        </p:nvSpPr>
        <p:spPr/>
        <p:txBody>
          <a:bodyPr/>
          <a:lstStyle/>
          <a:p>
            <a:pPr>
              <a:defRPr/>
            </a:pPr>
            <a:fld id="{CF59F894-DB19-46A4-8A85-7F6367DECB58}" type="slidenum">
              <a:rPr lang="en-US" altLang="en-US" smtClean="0"/>
              <a:pPr>
                <a:defRPr/>
              </a:pPr>
              <a:t>54</a:t>
            </a:fld>
            <a:endParaRPr lang="en-US" altLang="en-US"/>
          </a:p>
        </p:txBody>
      </p:sp>
    </p:spTree>
    <p:extLst>
      <p:ext uri="{BB962C8B-B14F-4D97-AF65-F5344CB8AC3E}">
        <p14:creationId xmlns:p14="http://schemas.microsoft.com/office/powerpoint/2010/main" val="326383224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82066-6EF6-4D62-AE0F-A6AE1532E9A8}"/>
              </a:ext>
            </a:extLst>
          </p:cNvPr>
          <p:cNvSpPr>
            <a:spLocks noGrp="1"/>
          </p:cNvSpPr>
          <p:nvPr>
            <p:ph type="title"/>
          </p:nvPr>
        </p:nvSpPr>
        <p:spPr>
          <a:xfrm>
            <a:off x="275677" y="0"/>
            <a:ext cx="7213144" cy="532435"/>
          </a:xfrm>
        </p:spPr>
        <p:txBody>
          <a:bodyPr/>
          <a:lstStyle/>
          <a:p>
            <a:r>
              <a:rPr lang="en-US" dirty="0"/>
              <a:t>The Core Region</a:t>
            </a:r>
          </a:p>
        </p:txBody>
      </p:sp>
      <p:sp>
        <p:nvSpPr>
          <p:cNvPr id="3" name="Content Placeholder 2">
            <a:extLst>
              <a:ext uri="{FF2B5EF4-FFF2-40B4-BE49-F238E27FC236}">
                <a16:creationId xmlns:a16="http://schemas.microsoft.com/office/drawing/2014/main" id="{1A608301-75BE-49A5-B993-604EF9AA9C72}"/>
              </a:ext>
            </a:extLst>
          </p:cNvPr>
          <p:cNvSpPr>
            <a:spLocks noGrp="1"/>
          </p:cNvSpPr>
          <p:nvPr>
            <p:ph idx="1"/>
          </p:nvPr>
        </p:nvSpPr>
        <p:spPr>
          <a:xfrm>
            <a:off x="1" y="775504"/>
            <a:ext cx="5694744" cy="6082496"/>
          </a:xfrm>
        </p:spPr>
        <p:txBody>
          <a:bodyPr/>
          <a:lstStyle/>
          <a:p>
            <a:r>
              <a:rPr lang="en-US" dirty="0"/>
              <a:t>Contains largest population</a:t>
            </a:r>
          </a:p>
          <a:p>
            <a:r>
              <a:rPr lang="en-US" dirty="0"/>
              <a:t>Best infrastructure</a:t>
            </a:r>
          </a:p>
          <a:p>
            <a:r>
              <a:rPr lang="en-US" dirty="0"/>
              <a:t>The largest and most important cities</a:t>
            </a:r>
          </a:p>
          <a:p>
            <a:r>
              <a:rPr lang="en-US" dirty="0"/>
              <a:t>Major industrial centers</a:t>
            </a:r>
          </a:p>
          <a:p>
            <a:r>
              <a:rPr lang="en-US" dirty="0"/>
              <a:t>Access to Baltic and Black Seas</a:t>
            </a:r>
          </a:p>
          <a:p>
            <a:r>
              <a:rPr lang="en-US" dirty="0"/>
              <a:t>The Volga-Don River system is to Russia as the Mississippi is to </a:t>
            </a:r>
            <a:r>
              <a:rPr lang="en-US" dirty="0" err="1"/>
              <a:t>thwe</a:t>
            </a:r>
            <a:r>
              <a:rPr lang="en-US" dirty="0"/>
              <a:t> USA</a:t>
            </a:r>
          </a:p>
          <a:p>
            <a:r>
              <a:rPr lang="en-US" dirty="0"/>
              <a:t>Highest % of ethnic Russians</a:t>
            </a:r>
          </a:p>
          <a:p>
            <a:endParaRPr lang="en-US" dirty="0"/>
          </a:p>
        </p:txBody>
      </p:sp>
      <p:sp>
        <p:nvSpPr>
          <p:cNvPr id="5" name="Slide Number Placeholder 4">
            <a:extLst>
              <a:ext uri="{FF2B5EF4-FFF2-40B4-BE49-F238E27FC236}">
                <a16:creationId xmlns:a16="http://schemas.microsoft.com/office/drawing/2014/main" id="{67C0DCE6-4DEE-4057-86AA-9C9FAA044A98}"/>
              </a:ext>
            </a:extLst>
          </p:cNvPr>
          <p:cNvSpPr>
            <a:spLocks noGrp="1"/>
          </p:cNvSpPr>
          <p:nvPr>
            <p:ph type="sldNum" sz="quarter" idx="12"/>
          </p:nvPr>
        </p:nvSpPr>
        <p:spPr/>
        <p:txBody>
          <a:bodyPr/>
          <a:lstStyle/>
          <a:p>
            <a:pPr>
              <a:defRPr/>
            </a:pPr>
            <a:fld id="{CF59F894-DB19-46A4-8A85-7F6367DECB58}" type="slidenum">
              <a:rPr lang="en-US" altLang="en-US" smtClean="0"/>
              <a:pPr>
                <a:defRPr/>
              </a:pPr>
              <a:t>55</a:t>
            </a:fld>
            <a:endParaRPr lang="en-US" altLang="en-US"/>
          </a:p>
        </p:txBody>
      </p:sp>
      <p:pic>
        <p:nvPicPr>
          <p:cNvPr id="6" name="Picture 5">
            <a:extLst>
              <a:ext uri="{FF2B5EF4-FFF2-40B4-BE49-F238E27FC236}">
                <a16:creationId xmlns:a16="http://schemas.microsoft.com/office/drawing/2014/main" id="{3D6E4027-ECF7-4783-BF1A-10D1D9367570}"/>
              </a:ext>
            </a:extLst>
          </p:cNvPr>
          <p:cNvPicPr>
            <a:picLocks noChangeAspect="1"/>
          </p:cNvPicPr>
          <p:nvPr/>
        </p:nvPicPr>
        <p:blipFill>
          <a:blip r:embed="rId2"/>
          <a:stretch>
            <a:fillRect/>
          </a:stretch>
        </p:blipFill>
        <p:spPr>
          <a:xfrm>
            <a:off x="6190822" y="266217"/>
            <a:ext cx="6001177" cy="6325565"/>
          </a:xfrm>
          <a:prstGeom prst="rect">
            <a:avLst/>
          </a:prstGeom>
        </p:spPr>
      </p:pic>
    </p:spTree>
    <p:extLst>
      <p:ext uri="{BB962C8B-B14F-4D97-AF65-F5344CB8AC3E}">
        <p14:creationId xmlns:p14="http://schemas.microsoft.com/office/powerpoint/2010/main" val="1298288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F9D68-F7C4-4BE8-91C2-BC989D0A29FE}"/>
              </a:ext>
            </a:extLst>
          </p:cNvPr>
          <p:cNvSpPr>
            <a:spLocks noGrp="1"/>
          </p:cNvSpPr>
          <p:nvPr>
            <p:ph type="title"/>
          </p:nvPr>
        </p:nvSpPr>
        <p:spPr>
          <a:xfrm>
            <a:off x="0" y="0"/>
            <a:ext cx="7313083" cy="590550"/>
          </a:xfrm>
        </p:spPr>
        <p:txBody>
          <a:bodyPr/>
          <a:lstStyle/>
          <a:p>
            <a:r>
              <a:rPr lang="en-US" dirty="0"/>
              <a:t>The Eastern Frontier</a:t>
            </a:r>
          </a:p>
        </p:txBody>
      </p:sp>
      <p:sp>
        <p:nvSpPr>
          <p:cNvPr id="3" name="Content Placeholder 2">
            <a:extLst>
              <a:ext uri="{FF2B5EF4-FFF2-40B4-BE49-F238E27FC236}">
                <a16:creationId xmlns:a16="http://schemas.microsoft.com/office/drawing/2014/main" id="{11363257-0351-4BE3-8C57-8258A02C83F6}"/>
              </a:ext>
            </a:extLst>
          </p:cNvPr>
          <p:cNvSpPr>
            <a:spLocks noGrp="1"/>
          </p:cNvSpPr>
          <p:nvPr>
            <p:ph idx="1"/>
          </p:nvPr>
        </p:nvSpPr>
        <p:spPr>
          <a:xfrm>
            <a:off x="0" y="727178"/>
            <a:ext cx="4369522" cy="6130821"/>
          </a:xfrm>
        </p:spPr>
        <p:txBody>
          <a:bodyPr/>
          <a:lstStyle/>
          <a:p>
            <a:r>
              <a:rPr lang="en-US" dirty="0"/>
              <a:t>Permafrost complicates extraction of many natural resources</a:t>
            </a:r>
          </a:p>
          <a:p>
            <a:r>
              <a:rPr lang="en-US" dirty="0"/>
              <a:t>Thawing  permafrost adds to global warming</a:t>
            </a:r>
          </a:p>
          <a:p>
            <a:r>
              <a:rPr lang="en-US" dirty="0"/>
              <a:t> Most development is along the Trans-Siberian railroad </a:t>
            </a:r>
          </a:p>
          <a:p>
            <a:pPr lvl="1"/>
            <a:r>
              <a:rPr lang="en-US" dirty="0" err="1"/>
              <a:t>Kuzbas</a:t>
            </a:r>
            <a:endParaRPr lang="en-US" dirty="0"/>
          </a:p>
          <a:p>
            <a:pPr lvl="1"/>
            <a:r>
              <a:rPr lang="en-US" dirty="0"/>
              <a:t>Lake Baikal (Irkutsk)</a:t>
            </a:r>
          </a:p>
        </p:txBody>
      </p:sp>
      <p:sp>
        <p:nvSpPr>
          <p:cNvPr id="5" name="Slide Number Placeholder 4">
            <a:extLst>
              <a:ext uri="{FF2B5EF4-FFF2-40B4-BE49-F238E27FC236}">
                <a16:creationId xmlns:a16="http://schemas.microsoft.com/office/drawing/2014/main" id="{685F9DD9-40EE-4516-82FD-3D996D70F65D}"/>
              </a:ext>
            </a:extLst>
          </p:cNvPr>
          <p:cNvSpPr>
            <a:spLocks noGrp="1"/>
          </p:cNvSpPr>
          <p:nvPr>
            <p:ph type="sldNum" sz="quarter" idx="12"/>
          </p:nvPr>
        </p:nvSpPr>
        <p:spPr/>
        <p:txBody>
          <a:bodyPr/>
          <a:lstStyle/>
          <a:p>
            <a:pPr>
              <a:defRPr/>
            </a:pPr>
            <a:fld id="{CF59F894-DB19-46A4-8A85-7F6367DECB58}" type="slidenum">
              <a:rPr lang="en-US" altLang="en-US" smtClean="0"/>
              <a:pPr>
                <a:defRPr/>
              </a:pPr>
              <a:t>56</a:t>
            </a:fld>
            <a:endParaRPr lang="en-US" altLang="en-US"/>
          </a:p>
        </p:txBody>
      </p:sp>
      <p:pic>
        <p:nvPicPr>
          <p:cNvPr id="6" name="Picture 5">
            <a:extLst>
              <a:ext uri="{FF2B5EF4-FFF2-40B4-BE49-F238E27FC236}">
                <a16:creationId xmlns:a16="http://schemas.microsoft.com/office/drawing/2014/main" id="{7AE91C37-B775-492E-9974-A2E20E1C38AF}"/>
              </a:ext>
            </a:extLst>
          </p:cNvPr>
          <p:cNvPicPr>
            <a:picLocks noChangeAspect="1"/>
          </p:cNvPicPr>
          <p:nvPr/>
        </p:nvPicPr>
        <p:blipFill>
          <a:blip r:embed="rId2"/>
          <a:stretch>
            <a:fillRect/>
          </a:stretch>
        </p:blipFill>
        <p:spPr>
          <a:xfrm>
            <a:off x="4369522" y="1122309"/>
            <a:ext cx="7803379" cy="4398815"/>
          </a:xfrm>
          <a:prstGeom prst="rect">
            <a:avLst/>
          </a:prstGeom>
        </p:spPr>
      </p:pic>
    </p:spTree>
    <p:extLst>
      <p:ext uri="{BB962C8B-B14F-4D97-AF65-F5344CB8AC3E}">
        <p14:creationId xmlns:p14="http://schemas.microsoft.com/office/powerpoint/2010/main" val="4855895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97CEC-4A79-431E-A949-7ED3A70CD588}"/>
              </a:ext>
            </a:extLst>
          </p:cNvPr>
          <p:cNvSpPr>
            <a:spLocks noGrp="1"/>
          </p:cNvSpPr>
          <p:nvPr>
            <p:ph type="title"/>
          </p:nvPr>
        </p:nvSpPr>
        <p:spPr>
          <a:xfrm>
            <a:off x="680791" y="0"/>
            <a:ext cx="7313083" cy="914400"/>
          </a:xfrm>
        </p:spPr>
        <p:txBody>
          <a:bodyPr/>
          <a:lstStyle/>
          <a:p>
            <a:r>
              <a:rPr lang="en-US" dirty="0"/>
              <a:t>Siberia</a:t>
            </a:r>
          </a:p>
        </p:txBody>
      </p:sp>
      <p:sp>
        <p:nvSpPr>
          <p:cNvPr id="3" name="Content Placeholder 2">
            <a:extLst>
              <a:ext uri="{FF2B5EF4-FFF2-40B4-BE49-F238E27FC236}">
                <a16:creationId xmlns:a16="http://schemas.microsoft.com/office/drawing/2014/main" id="{B41794EA-15ED-4893-A954-0E3B1D45FF80}"/>
              </a:ext>
            </a:extLst>
          </p:cNvPr>
          <p:cNvSpPr>
            <a:spLocks noGrp="1"/>
          </p:cNvSpPr>
          <p:nvPr>
            <p:ph idx="1"/>
          </p:nvPr>
        </p:nvSpPr>
        <p:spPr>
          <a:xfrm>
            <a:off x="254643" y="914400"/>
            <a:ext cx="10718157" cy="4441785"/>
          </a:xfrm>
        </p:spPr>
        <p:txBody>
          <a:bodyPr/>
          <a:lstStyle/>
          <a:p>
            <a:r>
              <a:rPr lang="en-US" dirty="0"/>
              <a:t>word Siberia conjures up visions of a </a:t>
            </a:r>
            <a:r>
              <a:rPr lang="en-US" sz="3600" b="1" dirty="0">
                <a:solidFill>
                  <a:srgbClr val="00B0F0"/>
                </a:solidFill>
              </a:rPr>
              <a:t>cold</a:t>
            </a:r>
            <a:r>
              <a:rPr lang="en-US" dirty="0"/>
              <a:t> and isolated place</a:t>
            </a:r>
          </a:p>
          <a:p>
            <a:r>
              <a:rPr lang="en-US" dirty="0"/>
              <a:t>Type D (continental) climates dominate the southern portion of this region, and the territory consists mainly of coniferous forests in a biome called the </a:t>
            </a:r>
            <a:r>
              <a:rPr lang="en-US" sz="3200" b="1" dirty="0">
                <a:solidFill>
                  <a:srgbClr val="00B050"/>
                </a:solidFill>
              </a:rPr>
              <a:t>taiga</a:t>
            </a:r>
            <a:r>
              <a:rPr lang="en-US" dirty="0"/>
              <a:t>. This is one of the world’s largest taiga regions. Type E (polar) climates can be found north of the taiga along the coast of the Arctic Sea, where the tundra is the main physical landscape. </a:t>
            </a:r>
          </a:p>
          <a:p>
            <a:r>
              <a:rPr lang="en-US" dirty="0"/>
              <a:t>Problems with </a:t>
            </a:r>
            <a:r>
              <a:rPr lang="en-US" sz="3200" b="1" dirty="0">
                <a:solidFill>
                  <a:srgbClr val="00B0F0"/>
                </a:solidFill>
              </a:rPr>
              <a:t>permafrost</a:t>
            </a:r>
            <a:endParaRPr lang="en-US" b="1" dirty="0">
              <a:solidFill>
                <a:srgbClr val="00B0F0"/>
              </a:solidFill>
            </a:endParaRPr>
          </a:p>
          <a:p>
            <a:r>
              <a:rPr lang="en-US" dirty="0"/>
              <a:t>Kamchatka Peninsula </a:t>
            </a:r>
            <a:r>
              <a:rPr lang="en-US" b="1" dirty="0">
                <a:solidFill>
                  <a:srgbClr val="FF0000"/>
                </a:solidFill>
              </a:rPr>
              <a:t>has twenty active volcanoes </a:t>
            </a:r>
            <a:r>
              <a:rPr lang="en-US" dirty="0"/>
              <a:t>and more than one hundred inactive volcanoes (on the “Ring of Fire”)</a:t>
            </a:r>
          </a:p>
        </p:txBody>
      </p:sp>
      <p:sp>
        <p:nvSpPr>
          <p:cNvPr id="5" name="Slide Number Placeholder 4">
            <a:extLst>
              <a:ext uri="{FF2B5EF4-FFF2-40B4-BE49-F238E27FC236}">
                <a16:creationId xmlns:a16="http://schemas.microsoft.com/office/drawing/2014/main" id="{496C0582-FB87-415F-9B05-BE055042E435}"/>
              </a:ext>
            </a:extLst>
          </p:cNvPr>
          <p:cNvSpPr>
            <a:spLocks noGrp="1"/>
          </p:cNvSpPr>
          <p:nvPr>
            <p:ph type="sldNum" sz="quarter" idx="12"/>
          </p:nvPr>
        </p:nvSpPr>
        <p:spPr/>
        <p:txBody>
          <a:bodyPr/>
          <a:lstStyle/>
          <a:p>
            <a:pPr>
              <a:defRPr/>
            </a:pPr>
            <a:fld id="{24DD451E-BE04-4668-BE2E-20F208DF3D1B}" type="slidenum">
              <a:rPr lang="en-US" altLang="en-US" smtClean="0"/>
              <a:pPr>
                <a:defRPr/>
              </a:pPr>
              <a:t>57</a:t>
            </a:fld>
            <a:endParaRPr lang="en-US" altLang="en-US"/>
          </a:p>
        </p:txBody>
      </p:sp>
    </p:spTree>
    <p:extLst>
      <p:ext uri="{BB962C8B-B14F-4D97-AF65-F5344CB8AC3E}">
        <p14:creationId xmlns:p14="http://schemas.microsoft.com/office/powerpoint/2010/main" val="7551382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6E9DF-06CD-4ED8-A836-CB9249F064AC}"/>
              </a:ext>
            </a:extLst>
          </p:cNvPr>
          <p:cNvSpPr>
            <a:spLocks noGrp="1"/>
          </p:cNvSpPr>
          <p:nvPr>
            <p:ph type="title"/>
          </p:nvPr>
        </p:nvSpPr>
        <p:spPr>
          <a:xfrm>
            <a:off x="194654" y="0"/>
            <a:ext cx="7313083" cy="590309"/>
          </a:xfrm>
        </p:spPr>
        <p:txBody>
          <a:bodyPr/>
          <a:lstStyle/>
          <a:p>
            <a:r>
              <a:rPr lang="en-US" dirty="0"/>
              <a:t>The Far East</a:t>
            </a:r>
          </a:p>
        </p:txBody>
      </p:sp>
      <p:sp>
        <p:nvSpPr>
          <p:cNvPr id="3" name="Content Placeholder 2">
            <a:extLst>
              <a:ext uri="{FF2B5EF4-FFF2-40B4-BE49-F238E27FC236}">
                <a16:creationId xmlns:a16="http://schemas.microsoft.com/office/drawing/2014/main" id="{7CDDE933-CD43-4B2E-8CD3-4D2C4FAAE87F}"/>
              </a:ext>
            </a:extLst>
          </p:cNvPr>
          <p:cNvSpPr>
            <a:spLocks noGrp="1"/>
          </p:cNvSpPr>
          <p:nvPr>
            <p:ph idx="1"/>
          </p:nvPr>
        </p:nvSpPr>
        <p:spPr>
          <a:xfrm>
            <a:off x="194654" y="590309"/>
            <a:ext cx="11530500" cy="5926238"/>
          </a:xfrm>
        </p:spPr>
        <p:txBody>
          <a:bodyPr/>
          <a:lstStyle/>
          <a:p>
            <a:r>
              <a:rPr lang="en-US" dirty="0"/>
              <a:t>the port of </a:t>
            </a:r>
            <a:r>
              <a:rPr lang="en-US" b="1" dirty="0">
                <a:solidFill>
                  <a:schemeClr val="bg2">
                    <a:lumMod val="50000"/>
                  </a:schemeClr>
                </a:solidFill>
              </a:rPr>
              <a:t>Vladivostok</a:t>
            </a:r>
            <a:r>
              <a:rPr lang="en-US" dirty="0"/>
              <a:t> – home of navy’s Pacific Fleet – ice free port</a:t>
            </a:r>
          </a:p>
          <a:p>
            <a:pPr lvl="1"/>
            <a:r>
              <a:rPr lang="en-US" dirty="0"/>
              <a:t>. Before 1991, Vladivostok was closed to outsiders</a:t>
            </a:r>
          </a:p>
          <a:p>
            <a:pPr lvl="1"/>
            <a:r>
              <a:rPr lang="en-US" dirty="0"/>
              <a:t>Manufacturing center </a:t>
            </a:r>
          </a:p>
          <a:p>
            <a:pPr lvl="1"/>
            <a:r>
              <a:rPr lang="en-US" dirty="0"/>
              <a:t>Near fairly decent agricultural la d</a:t>
            </a:r>
          </a:p>
          <a:p>
            <a:r>
              <a:rPr lang="en-US" dirty="0"/>
              <a:t>Sakhalin Island – oil deposits have been discovered</a:t>
            </a:r>
          </a:p>
          <a:p>
            <a:r>
              <a:rPr lang="en-US" dirty="0"/>
              <a:t>Today, the Far East is finding itself on the periphery of Russia’s hierarchy of productivity. However, it has the potential to emerge again as an important link to the Pacific Rim markets.</a:t>
            </a:r>
          </a:p>
          <a:p>
            <a:r>
              <a:rPr lang="en-US" dirty="0"/>
              <a:t>Feeling of being neglected by Moscow</a:t>
            </a:r>
          </a:p>
          <a:p>
            <a:pPr lvl="1"/>
            <a:r>
              <a:rPr lang="en-US" dirty="0"/>
              <a:t>Around 2000 Japanese offered to help develop the Far East but Moscow refused</a:t>
            </a:r>
          </a:p>
          <a:p>
            <a:pPr lvl="1"/>
            <a:endParaRPr lang="en-US" dirty="0"/>
          </a:p>
          <a:p>
            <a:endParaRPr lang="en-US" dirty="0"/>
          </a:p>
        </p:txBody>
      </p:sp>
      <p:sp>
        <p:nvSpPr>
          <p:cNvPr id="5" name="Slide Number Placeholder 4">
            <a:extLst>
              <a:ext uri="{FF2B5EF4-FFF2-40B4-BE49-F238E27FC236}">
                <a16:creationId xmlns:a16="http://schemas.microsoft.com/office/drawing/2014/main" id="{496C0582-FB87-415F-9B05-BE055042E435}"/>
              </a:ext>
            </a:extLst>
          </p:cNvPr>
          <p:cNvSpPr>
            <a:spLocks noGrp="1"/>
          </p:cNvSpPr>
          <p:nvPr>
            <p:ph type="sldNum" sz="quarter" idx="12"/>
          </p:nvPr>
        </p:nvSpPr>
        <p:spPr/>
        <p:txBody>
          <a:bodyPr/>
          <a:lstStyle/>
          <a:p>
            <a:pPr>
              <a:defRPr/>
            </a:pPr>
            <a:fld id="{24DD451E-BE04-4668-BE2E-20F208DF3D1B}" type="slidenum">
              <a:rPr lang="en-US" altLang="en-US" smtClean="0"/>
              <a:pPr>
                <a:defRPr/>
              </a:pPr>
              <a:t>58</a:t>
            </a:fld>
            <a:endParaRPr lang="en-US" altLang="en-US"/>
          </a:p>
        </p:txBody>
      </p:sp>
    </p:spTree>
    <p:extLst>
      <p:ext uri="{BB962C8B-B14F-4D97-AF65-F5344CB8AC3E}">
        <p14:creationId xmlns:p14="http://schemas.microsoft.com/office/powerpoint/2010/main" val="42047242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F1B86-24D7-4094-A72F-78C2DAF2293A}"/>
              </a:ext>
            </a:extLst>
          </p:cNvPr>
          <p:cNvSpPr>
            <a:spLocks noGrp="1"/>
          </p:cNvSpPr>
          <p:nvPr>
            <p:ph type="title"/>
          </p:nvPr>
        </p:nvSpPr>
        <p:spPr>
          <a:xfrm>
            <a:off x="183079" y="0"/>
            <a:ext cx="7166845" cy="590550"/>
          </a:xfrm>
        </p:spPr>
        <p:txBody>
          <a:bodyPr/>
          <a:lstStyle/>
          <a:p>
            <a:r>
              <a:rPr lang="en-US" dirty="0"/>
              <a:t>Southern Russia</a:t>
            </a:r>
          </a:p>
        </p:txBody>
      </p:sp>
      <p:sp>
        <p:nvSpPr>
          <p:cNvPr id="3" name="Content Placeholder 2">
            <a:extLst>
              <a:ext uri="{FF2B5EF4-FFF2-40B4-BE49-F238E27FC236}">
                <a16:creationId xmlns:a16="http://schemas.microsoft.com/office/drawing/2014/main" id="{D507CBA6-5657-4B8D-BD4D-E669F0810304}"/>
              </a:ext>
            </a:extLst>
          </p:cNvPr>
          <p:cNvSpPr>
            <a:spLocks noGrp="1"/>
          </p:cNvSpPr>
          <p:nvPr>
            <p:ph idx="1"/>
          </p:nvPr>
        </p:nvSpPr>
        <p:spPr>
          <a:xfrm>
            <a:off x="36841" y="808298"/>
            <a:ext cx="5096871" cy="6049701"/>
          </a:xfrm>
        </p:spPr>
        <p:txBody>
          <a:bodyPr/>
          <a:lstStyle/>
          <a:p>
            <a:r>
              <a:rPr lang="en-US" dirty="0"/>
              <a:t>Greatly fragmented ethnically </a:t>
            </a:r>
          </a:p>
          <a:p>
            <a:pPr lvl="1"/>
            <a:r>
              <a:rPr lang="en-US" dirty="0"/>
              <a:t>Since the collapse of the Soviet Union, the Caucasus region has been the main location of unrest within Russia. Wars between Russia and groups in the Caucasus have claimed thousands of lives. Some of the non-Russian territories of the Caucasus would like to become independent, but Russia fears an unraveling of its country if their secession is allowed to proceed.</a:t>
            </a:r>
          </a:p>
        </p:txBody>
      </p:sp>
      <p:sp>
        <p:nvSpPr>
          <p:cNvPr id="5" name="Slide Number Placeholder 4">
            <a:extLst>
              <a:ext uri="{FF2B5EF4-FFF2-40B4-BE49-F238E27FC236}">
                <a16:creationId xmlns:a16="http://schemas.microsoft.com/office/drawing/2014/main" id="{CA617467-E6E7-4718-B3A5-5A58067246F6}"/>
              </a:ext>
            </a:extLst>
          </p:cNvPr>
          <p:cNvSpPr>
            <a:spLocks noGrp="1"/>
          </p:cNvSpPr>
          <p:nvPr>
            <p:ph type="sldNum" sz="quarter" idx="12"/>
          </p:nvPr>
        </p:nvSpPr>
        <p:spPr/>
        <p:txBody>
          <a:bodyPr/>
          <a:lstStyle/>
          <a:p>
            <a:pPr>
              <a:defRPr/>
            </a:pPr>
            <a:fld id="{CF59F894-DB19-46A4-8A85-7F6367DECB58}" type="slidenum">
              <a:rPr lang="en-US" altLang="en-US" smtClean="0"/>
              <a:pPr>
                <a:defRPr/>
              </a:pPr>
              <a:t>59</a:t>
            </a:fld>
            <a:endParaRPr lang="en-US" altLang="en-US"/>
          </a:p>
        </p:txBody>
      </p:sp>
      <p:pic>
        <p:nvPicPr>
          <p:cNvPr id="6" name="Picture 5">
            <a:extLst>
              <a:ext uri="{FF2B5EF4-FFF2-40B4-BE49-F238E27FC236}">
                <a16:creationId xmlns:a16="http://schemas.microsoft.com/office/drawing/2014/main" id="{FB5F1DE2-92A9-44A3-9020-EB7DB777FADB}"/>
              </a:ext>
            </a:extLst>
          </p:cNvPr>
          <p:cNvPicPr>
            <a:picLocks noChangeAspect="1"/>
          </p:cNvPicPr>
          <p:nvPr/>
        </p:nvPicPr>
        <p:blipFill>
          <a:blip r:embed="rId2"/>
          <a:stretch>
            <a:fillRect/>
          </a:stretch>
        </p:blipFill>
        <p:spPr>
          <a:xfrm>
            <a:off x="5133712" y="0"/>
            <a:ext cx="7039190" cy="6858000"/>
          </a:xfrm>
          <a:prstGeom prst="rect">
            <a:avLst/>
          </a:prstGeom>
        </p:spPr>
      </p:pic>
    </p:spTree>
    <p:extLst>
      <p:ext uri="{BB962C8B-B14F-4D97-AF65-F5344CB8AC3E}">
        <p14:creationId xmlns:p14="http://schemas.microsoft.com/office/powerpoint/2010/main" val="31501191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ctangle 2">
            <a:extLst>
              <a:ext uri="{FF2B5EF4-FFF2-40B4-BE49-F238E27FC236}">
                <a16:creationId xmlns:a16="http://schemas.microsoft.com/office/drawing/2014/main" id="{93CA2B55-F91F-40A6-A72E-0C86EBF2C464}"/>
              </a:ext>
            </a:extLst>
          </p:cNvPr>
          <p:cNvSpPr>
            <a:spLocks noGrp="1" noChangeArrowheads="1"/>
          </p:cNvSpPr>
          <p:nvPr>
            <p:ph type="title"/>
          </p:nvPr>
        </p:nvSpPr>
        <p:spPr>
          <a:xfrm>
            <a:off x="2514601" y="457200"/>
            <a:ext cx="7388225" cy="914400"/>
          </a:xfrm>
        </p:spPr>
        <p:txBody>
          <a:bodyPr/>
          <a:lstStyle/>
          <a:p>
            <a:pPr eaLnBrk="1" hangingPunct="1"/>
            <a:r>
              <a:rPr lang="en-US" altLang="en-US" sz="2800" b="1">
                <a:solidFill>
                  <a:srgbClr val="0D0903"/>
                </a:solidFill>
                <a:latin typeface="Arial" panose="020B0604020202020204" pitchFamily="34" charset="0"/>
              </a:rPr>
              <a:t>RUSSIA-US SIZE COMPARISON</a:t>
            </a:r>
            <a:br>
              <a:rPr lang="en-US" altLang="en-US" sz="2800" b="1">
                <a:solidFill>
                  <a:srgbClr val="0D0903"/>
                </a:solidFill>
                <a:latin typeface="Arial" panose="020B0604020202020204" pitchFamily="34" charset="0"/>
              </a:rPr>
            </a:br>
            <a:endParaRPr lang="en-US" altLang="en-US" sz="2800" b="1">
              <a:solidFill>
                <a:srgbClr val="0D0903"/>
              </a:solidFill>
              <a:latin typeface="Arial" panose="020B0604020202020204" pitchFamily="34" charset="0"/>
            </a:endParaRPr>
          </a:p>
        </p:txBody>
      </p:sp>
      <p:graphicFrame>
        <p:nvGraphicFramePr>
          <p:cNvPr id="8197" name="Object 3">
            <a:extLst>
              <a:ext uri="{FF2B5EF4-FFF2-40B4-BE49-F238E27FC236}">
                <a16:creationId xmlns:a16="http://schemas.microsoft.com/office/drawing/2014/main" id="{493A2F44-C848-4AE3-AA66-59DA0D245171}"/>
              </a:ext>
            </a:extLst>
          </p:cNvPr>
          <p:cNvGraphicFramePr>
            <a:graphicFrameLocks noGrp="1" noChangeAspect="1"/>
          </p:cNvGraphicFramePr>
          <p:nvPr>
            <p:ph idx="1"/>
          </p:nvPr>
        </p:nvGraphicFramePr>
        <p:xfrm>
          <a:off x="1752600" y="1309688"/>
          <a:ext cx="8686800" cy="5267325"/>
        </p:xfrm>
        <a:graphic>
          <a:graphicData uri="http://schemas.openxmlformats.org/presentationml/2006/ole">
            <mc:AlternateContent xmlns:mc="http://schemas.openxmlformats.org/markup-compatibility/2006">
              <mc:Choice xmlns:v="urn:schemas-microsoft-com:vml" Requires="v">
                <p:oleObj spid="_x0000_s8205" name="Bitmap Image" r:id="rId3" imgW="1859441" imgH="1127858" progId="Paint.Picture">
                  <p:embed/>
                </p:oleObj>
              </mc:Choice>
              <mc:Fallback>
                <p:oleObj name="Bitmap Image" r:id="rId3" imgW="1859441" imgH="1127858" progId="Paint.Picture">
                  <p:embed/>
                  <p:pic>
                    <p:nvPicPr>
                      <p:cNvPr id="0" name="Object 3"/>
                      <p:cNvPicPr>
                        <a:picLocks noChangeAspect="1" noChangeArrowheads="1"/>
                      </p:cNvPicPr>
                      <p:nvPr/>
                    </p:nvPicPr>
                    <p:blipFill>
                      <a:blip r:embed="rId4">
                        <a:lum bright="-18000"/>
                        <a:extLst>
                          <a:ext uri="{28A0092B-C50C-407E-A947-70E740481C1C}">
                            <a14:useLocalDpi xmlns:a14="http://schemas.microsoft.com/office/drawing/2010/main" val="0"/>
                          </a:ext>
                        </a:extLst>
                      </a:blip>
                      <a:srcRect l="3334"/>
                      <a:stretch>
                        <a:fillRect/>
                      </a:stretch>
                    </p:blipFill>
                    <p:spPr bwMode="auto">
                      <a:xfrm>
                        <a:off x="1752600" y="1309688"/>
                        <a:ext cx="8686800" cy="5267325"/>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Footer Placeholder 4">
            <a:extLst>
              <a:ext uri="{FF2B5EF4-FFF2-40B4-BE49-F238E27FC236}">
                <a16:creationId xmlns:a16="http://schemas.microsoft.com/office/drawing/2014/main" id="{3BF563BF-54D3-4481-A84E-E1C7679A9724}"/>
              </a:ext>
            </a:extLst>
          </p:cNvPr>
          <p:cNvSpPr>
            <a:spLocks noGrp="1"/>
          </p:cNvSpPr>
          <p:nvPr>
            <p:ph type="ftr" sz="quarter" idx="11"/>
          </p:nvPr>
        </p:nvSpPr>
        <p:spPr/>
        <p:txBody>
          <a:bodyPr/>
          <a:lstStyle/>
          <a:p>
            <a:pPr>
              <a:defRPr/>
            </a:pPr>
            <a:r>
              <a:rPr lang="en-US" altLang="en-US"/>
              <a:t>Globalization &amp; Diversity: Rowntree, Lewis, Price, Wyckoff</a:t>
            </a:r>
          </a:p>
        </p:txBody>
      </p:sp>
      <p:sp>
        <p:nvSpPr>
          <p:cNvPr id="5" name="Slide Number Placeholder 5">
            <a:extLst>
              <a:ext uri="{FF2B5EF4-FFF2-40B4-BE49-F238E27FC236}">
                <a16:creationId xmlns:a16="http://schemas.microsoft.com/office/drawing/2014/main" id="{6EA642D8-171C-4F91-9714-F8D42279330F}"/>
              </a:ext>
            </a:extLst>
          </p:cNvPr>
          <p:cNvSpPr>
            <a:spLocks noGrp="1"/>
          </p:cNvSpPr>
          <p:nvPr>
            <p:ph type="sldNum" sz="quarter" idx="12"/>
          </p:nvPr>
        </p:nvSpPr>
        <p:spPr/>
        <p:txBody>
          <a:bodyPr/>
          <a:lstStyle/>
          <a:p>
            <a:pPr>
              <a:defRPr/>
            </a:pPr>
            <a:fld id="{EB4E5C7C-9274-4F4D-99DA-4744029536E7}" type="slidenum">
              <a:rPr lang="en-US" altLang="en-US"/>
              <a:pPr>
                <a:defRPr/>
              </a:pPr>
              <a:t>6</a:t>
            </a:fld>
            <a:endParaRPr lang="en-US" alt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45A3D-041A-4FB7-A6B5-6306D1DCCF40}"/>
              </a:ext>
            </a:extLst>
          </p:cNvPr>
          <p:cNvSpPr>
            <a:spLocks noGrp="1"/>
          </p:cNvSpPr>
          <p:nvPr>
            <p:ph type="title"/>
          </p:nvPr>
        </p:nvSpPr>
        <p:spPr>
          <a:xfrm>
            <a:off x="0" y="0"/>
            <a:ext cx="7313083" cy="684835"/>
          </a:xfrm>
        </p:spPr>
        <p:txBody>
          <a:bodyPr/>
          <a:lstStyle/>
          <a:p>
            <a:r>
              <a:rPr lang="en-US" sz="2800" b="1" dirty="0"/>
              <a:t>Transcaucasia (mountainous)</a:t>
            </a:r>
          </a:p>
        </p:txBody>
      </p:sp>
      <p:sp>
        <p:nvSpPr>
          <p:cNvPr id="3" name="Content Placeholder 2">
            <a:extLst>
              <a:ext uri="{FF2B5EF4-FFF2-40B4-BE49-F238E27FC236}">
                <a16:creationId xmlns:a16="http://schemas.microsoft.com/office/drawing/2014/main" id="{EA4A8E22-21C0-410B-A444-97E4F8B2BF4F}"/>
              </a:ext>
            </a:extLst>
          </p:cNvPr>
          <p:cNvSpPr>
            <a:spLocks noGrp="1"/>
          </p:cNvSpPr>
          <p:nvPr>
            <p:ph idx="1"/>
          </p:nvPr>
        </p:nvSpPr>
        <p:spPr>
          <a:xfrm>
            <a:off x="0" y="773574"/>
            <a:ext cx="5152812" cy="6040055"/>
          </a:xfrm>
        </p:spPr>
        <p:txBody>
          <a:bodyPr/>
          <a:lstStyle/>
          <a:p>
            <a:r>
              <a:rPr lang="en-US" dirty="0"/>
              <a:t>Independent states</a:t>
            </a:r>
          </a:p>
          <a:p>
            <a:pPr lvl="1"/>
            <a:r>
              <a:rPr lang="en-US" dirty="0"/>
              <a:t>Armenia, Azerbaijan, and Georgia</a:t>
            </a:r>
          </a:p>
          <a:p>
            <a:r>
              <a:rPr lang="en-US" dirty="0"/>
              <a:t>Post-Independence problems </a:t>
            </a:r>
          </a:p>
          <a:p>
            <a:pPr lvl="1"/>
            <a:r>
              <a:rPr lang="en-US" dirty="0"/>
              <a:t>Fights over borders: Azerbaijan &amp; Armenia</a:t>
            </a:r>
          </a:p>
          <a:p>
            <a:pPr lvl="1"/>
            <a:r>
              <a:rPr lang="en-US" dirty="0"/>
              <a:t>Russia assisted Abkhazia and South Ossetia separate from Georgia</a:t>
            </a:r>
          </a:p>
          <a:p>
            <a:r>
              <a:rPr lang="en-US" dirty="0"/>
              <a:t>Azerbaijan has oil deposits</a:t>
            </a:r>
          </a:p>
          <a:p>
            <a:r>
              <a:rPr lang="en-US" dirty="0"/>
              <a:t>Azerbaijan has a Muslim majority</a:t>
            </a:r>
          </a:p>
        </p:txBody>
      </p:sp>
      <p:sp>
        <p:nvSpPr>
          <p:cNvPr id="5" name="Slide Number Placeholder 4">
            <a:extLst>
              <a:ext uri="{FF2B5EF4-FFF2-40B4-BE49-F238E27FC236}">
                <a16:creationId xmlns:a16="http://schemas.microsoft.com/office/drawing/2014/main" id="{9FE4DFF1-2B98-4D14-806F-8205581E963F}"/>
              </a:ext>
            </a:extLst>
          </p:cNvPr>
          <p:cNvSpPr>
            <a:spLocks noGrp="1"/>
          </p:cNvSpPr>
          <p:nvPr>
            <p:ph type="sldNum" sz="quarter" idx="12"/>
          </p:nvPr>
        </p:nvSpPr>
        <p:spPr/>
        <p:txBody>
          <a:bodyPr/>
          <a:lstStyle/>
          <a:p>
            <a:pPr>
              <a:defRPr/>
            </a:pPr>
            <a:fld id="{CF59F894-DB19-46A4-8A85-7F6367DECB58}" type="slidenum">
              <a:rPr lang="en-US" altLang="en-US" smtClean="0"/>
              <a:pPr>
                <a:defRPr/>
              </a:pPr>
              <a:t>60</a:t>
            </a:fld>
            <a:endParaRPr lang="en-US" altLang="en-US"/>
          </a:p>
        </p:txBody>
      </p:sp>
      <p:pic>
        <p:nvPicPr>
          <p:cNvPr id="6" name="Picture 5">
            <a:extLst>
              <a:ext uri="{FF2B5EF4-FFF2-40B4-BE49-F238E27FC236}">
                <a16:creationId xmlns:a16="http://schemas.microsoft.com/office/drawing/2014/main" id="{A715EC1B-8335-4FFE-BA96-EAC6B3837B07}"/>
              </a:ext>
            </a:extLst>
          </p:cNvPr>
          <p:cNvPicPr>
            <a:picLocks noChangeAspect="1"/>
          </p:cNvPicPr>
          <p:nvPr/>
        </p:nvPicPr>
        <p:blipFill>
          <a:blip r:embed="rId2"/>
          <a:stretch>
            <a:fillRect/>
          </a:stretch>
        </p:blipFill>
        <p:spPr>
          <a:xfrm>
            <a:off x="5152811" y="0"/>
            <a:ext cx="7039190" cy="6858000"/>
          </a:xfrm>
          <a:prstGeom prst="rect">
            <a:avLst/>
          </a:prstGeom>
        </p:spPr>
      </p:pic>
    </p:spTree>
    <p:extLst>
      <p:ext uri="{BB962C8B-B14F-4D97-AF65-F5344CB8AC3E}">
        <p14:creationId xmlns:p14="http://schemas.microsoft.com/office/powerpoint/2010/main" val="154581781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2">
            <a:extLst>
              <a:ext uri="{FF2B5EF4-FFF2-40B4-BE49-F238E27FC236}">
                <a16:creationId xmlns:a16="http://schemas.microsoft.com/office/drawing/2014/main" id="{9C676562-1258-45F0-B74D-0578E625874E}"/>
              </a:ext>
            </a:extLst>
          </p:cNvPr>
          <p:cNvSpPr>
            <a:spLocks noGrp="1" noChangeArrowheads="1"/>
          </p:cNvSpPr>
          <p:nvPr>
            <p:ph type="title"/>
          </p:nvPr>
        </p:nvSpPr>
        <p:spPr>
          <a:xfrm>
            <a:off x="4648201" y="1"/>
            <a:ext cx="5484813" cy="549275"/>
          </a:xfrm>
        </p:spPr>
        <p:txBody>
          <a:bodyPr>
            <a:normAutofit fontScale="90000"/>
          </a:bodyPr>
          <a:lstStyle/>
          <a:p>
            <a:pPr eaLnBrk="1" hangingPunct="1"/>
            <a:r>
              <a:rPr lang="en-US" altLang="en-US" b="1">
                <a:solidFill>
                  <a:srgbClr val="0D0903"/>
                </a:solidFill>
                <a:latin typeface="Arial" panose="020B0604020202020204" pitchFamily="34" charset="0"/>
              </a:rPr>
              <a:t>Conclusions</a:t>
            </a:r>
          </a:p>
        </p:txBody>
      </p:sp>
      <p:sp>
        <p:nvSpPr>
          <p:cNvPr id="50181" name="Rectangle 3">
            <a:extLst>
              <a:ext uri="{FF2B5EF4-FFF2-40B4-BE49-F238E27FC236}">
                <a16:creationId xmlns:a16="http://schemas.microsoft.com/office/drawing/2014/main" id="{7970A3EE-3295-4B61-B9E1-16FE6E7C17CB}"/>
              </a:ext>
            </a:extLst>
          </p:cNvPr>
          <p:cNvSpPr>
            <a:spLocks noGrp="1" noChangeArrowheads="1"/>
          </p:cNvSpPr>
          <p:nvPr>
            <p:ph idx="1"/>
          </p:nvPr>
        </p:nvSpPr>
        <p:spPr>
          <a:xfrm>
            <a:off x="300941" y="609600"/>
            <a:ext cx="11644131" cy="5105400"/>
          </a:xfrm>
        </p:spPr>
        <p:txBody>
          <a:bodyPr>
            <a:normAutofit/>
          </a:bodyPr>
          <a:lstStyle/>
          <a:p>
            <a:pPr eaLnBrk="1" hangingPunct="1"/>
            <a:r>
              <a:rPr lang="en-US" altLang="en-US" sz="2600" dirty="0">
                <a:solidFill>
                  <a:srgbClr val="0D0903"/>
                </a:solidFill>
                <a:latin typeface="Arial" panose="020B0604020202020204" pitchFamily="34" charset="0"/>
              </a:rPr>
              <a:t>Russian Realm has seen great change, from empire, through revolution and break-up</a:t>
            </a:r>
          </a:p>
          <a:p>
            <a:pPr eaLnBrk="1" hangingPunct="1"/>
            <a:r>
              <a:rPr lang="en-US" altLang="en-US" sz="2600" dirty="0">
                <a:solidFill>
                  <a:srgbClr val="0D0903"/>
                </a:solidFill>
                <a:latin typeface="Arial" panose="020B0604020202020204" pitchFamily="34" charset="0"/>
              </a:rPr>
              <a:t>Ethnic &amp; cultural differences continue to shape the region</a:t>
            </a:r>
          </a:p>
          <a:p>
            <a:pPr eaLnBrk="1" hangingPunct="1"/>
            <a:r>
              <a:rPr lang="en-US" altLang="en-US" sz="2600" dirty="0">
                <a:solidFill>
                  <a:srgbClr val="0D0903"/>
                </a:solidFill>
                <a:latin typeface="Arial" panose="020B0604020202020204" pitchFamily="34" charset="0"/>
              </a:rPr>
              <a:t>Russian Domain is rich in natural resources, but has limited agricultural potential and lingering economic difficulties</a:t>
            </a:r>
          </a:p>
          <a:p>
            <a:pPr eaLnBrk="1" hangingPunct="1"/>
            <a:r>
              <a:rPr lang="en-US" altLang="en-US" sz="2600" dirty="0">
                <a:solidFill>
                  <a:srgbClr val="0D0903"/>
                </a:solidFill>
                <a:latin typeface="Arial" panose="020B0604020202020204" pitchFamily="34" charset="0"/>
              </a:rPr>
              <a:t>Massive readjustments growing from the political and economic upheavals of the 1990s continue to affect the area</a:t>
            </a:r>
          </a:p>
          <a:p>
            <a:pPr lvl="1" eaLnBrk="1" hangingPunct="1"/>
            <a:r>
              <a:rPr lang="en-US" altLang="en-US" sz="2200" dirty="0">
                <a:solidFill>
                  <a:srgbClr val="0D0903"/>
                </a:solidFill>
                <a:latin typeface="Arial" panose="020B0604020202020204" pitchFamily="34" charset="0"/>
              </a:rPr>
              <a:t>Government sliding towards dictatorship</a:t>
            </a:r>
          </a:p>
          <a:p>
            <a:pPr eaLnBrk="1" hangingPunct="1"/>
            <a:r>
              <a:rPr lang="en-US" altLang="en-US" sz="2600" dirty="0">
                <a:solidFill>
                  <a:srgbClr val="0D0903"/>
                </a:solidFill>
                <a:latin typeface="Arial" panose="020B0604020202020204" pitchFamily="34" charset="0"/>
              </a:rPr>
              <a:t>Environmental devastation in the region and its effects continue to cause social and health problems</a:t>
            </a:r>
          </a:p>
          <a:p>
            <a:pPr eaLnBrk="1" hangingPunct="1"/>
            <a:r>
              <a:rPr lang="en-US" altLang="en-US" sz="2600" dirty="0">
                <a:solidFill>
                  <a:srgbClr val="0D0903"/>
                </a:solidFill>
                <a:latin typeface="Arial" panose="020B0604020202020204" pitchFamily="34" charset="0"/>
              </a:rPr>
              <a:t>More uncertainty lies ahead for the people of the Russian Domain.</a:t>
            </a:r>
          </a:p>
        </p:txBody>
      </p:sp>
      <p:sp>
        <p:nvSpPr>
          <p:cNvPr id="6" name="Slide Number Placeholder 5">
            <a:extLst>
              <a:ext uri="{FF2B5EF4-FFF2-40B4-BE49-F238E27FC236}">
                <a16:creationId xmlns:a16="http://schemas.microsoft.com/office/drawing/2014/main" id="{37929A87-37F5-4E38-B4F1-3AD0A0B975DC}"/>
              </a:ext>
            </a:extLst>
          </p:cNvPr>
          <p:cNvSpPr>
            <a:spLocks noGrp="1"/>
          </p:cNvSpPr>
          <p:nvPr>
            <p:ph type="sldNum" sz="quarter" idx="12"/>
          </p:nvPr>
        </p:nvSpPr>
        <p:spPr/>
        <p:txBody>
          <a:bodyPr/>
          <a:lstStyle/>
          <a:p>
            <a:pPr>
              <a:defRPr/>
            </a:pPr>
            <a:fld id="{437FAC80-9949-49E3-821E-6C58FB810F64}" type="slidenum">
              <a:rPr lang="en-US" altLang="en-US"/>
              <a:pPr>
                <a:defRPr/>
              </a:pPr>
              <a:t>61</a:t>
            </a:fld>
            <a:endParaRPr lang="en-US" altLang="en-US"/>
          </a:p>
        </p:txBody>
      </p:sp>
      <p:sp>
        <p:nvSpPr>
          <p:cNvPr id="50182" name="Rectangle 4">
            <a:extLst>
              <a:ext uri="{FF2B5EF4-FFF2-40B4-BE49-F238E27FC236}">
                <a16:creationId xmlns:a16="http://schemas.microsoft.com/office/drawing/2014/main" id="{7A480584-D56E-4067-81F2-95E4E4E4C5AF}"/>
              </a:ext>
            </a:extLst>
          </p:cNvPr>
          <p:cNvSpPr>
            <a:spLocks noChangeArrowheads="1"/>
          </p:cNvSpPr>
          <p:nvPr/>
        </p:nvSpPr>
        <p:spPr bwMode="auto">
          <a:xfrm>
            <a:off x="3329650" y="6076950"/>
            <a:ext cx="59197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dirty="0">
                <a:solidFill>
                  <a:srgbClr val="FF0000"/>
                </a:solidFill>
              </a:rPr>
              <a:t>End of Chapter 3: The Russian Realm</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F9665FE0-52DC-4F17-96CE-B7680AE595FC}"/>
              </a:ext>
            </a:extLst>
          </p:cNvPr>
          <p:cNvSpPr>
            <a:spLocks noGrp="1"/>
          </p:cNvSpPr>
          <p:nvPr>
            <p:ph type="sldNum" sz="quarter" idx="12"/>
          </p:nvPr>
        </p:nvSpPr>
        <p:spPr/>
        <p:txBody>
          <a:bodyPr/>
          <a:lstStyle/>
          <a:p>
            <a:pPr>
              <a:defRPr/>
            </a:pPr>
            <a:fld id="{F5AEE392-605D-4D96-A4F4-92C00E84FCEE}" type="slidenum">
              <a:rPr lang="en-US" altLang="en-US"/>
              <a:pPr>
                <a:defRPr/>
              </a:pPr>
              <a:t>7</a:t>
            </a:fld>
            <a:endParaRPr lang="en-US" altLang="en-US"/>
          </a:p>
        </p:txBody>
      </p:sp>
      <p:sp>
        <p:nvSpPr>
          <p:cNvPr id="9220" name="Rectangle 2">
            <a:extLst>
              <a:ext uri="{FF2B5EF4-FFF2-40B4-BE49-F238E27FC236}">
                <a16:creationId xmlns:a16="http://schemas.microsoft.com/office/drawing/2014/main" id="{A6808F65-0E1B-4CC3-A350-D65ABA59B22F}"/>
              </a:ext>
            </a:extLst>
          </p:cNvPr>
          <p:cNvSpPr>
            <a:spLocks noChangeArrowheads="1"/>
          </p:cNvSpPr>
          <p:nvPr/>
        </p:nvSpPr>
        <p:spPr bwMode="auto">
          <a:xfrm>
            <a:off x="0" y="5886450"/>
            <a:ext cx="12191999"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dirty="0">
                <a:solidFill>
                  <a:srgbClr val="0D0903"/>
                </a:solidFill>
                <a:cs typeface="Arial" panose="020B0604020202020204" pitchFamily="34" charset="0"/>
              </a:rPr>
              <a:t>Physiographic Regions – mountains &amp; deserts &amp; poor coasts on margins</a:t>
            </a:r>
            <a:r>
              <a:rPr lang="en-US" altLang="en-US" sz="2400" b="1" dirty="0">
                <a:solidFill>
                  <a:srgbClr val="79551B"/>
                </a:solidFill>
                <a:latin typeface="Palatino Linotype" panose="02040502050505030304" pitchFamily="18" charset="0"/>
              </a:rPr>
              <a:t> </a:t>
            </a:r>
          </a:p>
        </p:txBody>
      </p:sp>
      <p:pic>
        <p:nvPicPr>
          <p:cNvPr id="9221" name="Picture 3" descr="p">
            <a:extLst>
              <a:ext uri="{FF2B5EF4-FFF2-40B4-BE49-F238E27FC236}">
                <a16:creationId xmlns:a16="http://schemas.microsoft.com/office/drawing/2014/main" id="{47A93251-5B61-4882-9CFF-BA77DE8AF165}"/>
              </a:ext>
            </a:extLst>
          </p:cNvPr>
          <p:cNvPicPr>
            <a:picLocks noChangeAspect="1" noChangeArrowheads="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868100" y="15755"/>
            <a:ext cx="10455797" cy="62516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0C4F67D-F823-4582-AB70-497E04C4DAFC}"/>
              </a:ext>
            </a:extLst>
          </p:cNvPr>
          <p:cNvSpPr>
            <a:spLocks noGrp="1"/>
          </p:cNvSpPr>
          <p:nvPr>
            <p:ph type="sldNum" sz="quarter" idx="12"/>
          </p:nvPr>
        </p:nvSpPr>
        <p:spPr/>
        <p:txBody>
          <a:bodyPr/>
          <a:lstStyle/>
          <a:p>
            <a:pPr>
              <a:defRPr/>
            </a:pPr>
            <a:fld id="{260AE037-211B-46C5-AB03-1C32130F3D4E}" type="slidenum">
              <a:rPr lang="en-US" altLang="en-US" smtClean="0"/>
              <a:pPr>
                <a:defRPr/>
              </a:pPr>
              <a:t>8</a:t>
            </a:fld>
            <a:endParaRPr lang="en-US" altLang="en-US"/>
          </a:p>
        </p:txBody>
      </p:sp>
      <p:pic>
        <p:nvPicPr>
          <p:cNvPr id="4" name="Picture 3">
            <a:extLst>
              <a:ext uri="{FF2B5EF4-FFF2-40B4-BE49-F238E27FC236}">
                <a16:creationId xmlns:a16="http://schemas.microsoft.com/office/drawing/2014/main" id="{6AD64B7E-D189-4A58-A04A-CEC7FE932505}"/>
              </a:ext>
            </a:extLst>
          </p:cNvPr>
          <p:cNvPicPr>
            <a:picLocks noChangeAspect="1"/>
          </p:cNvPicPr>
          <p:nvPr/>
        </p:nvPicPr>
        <p:blipFill>
          <a:blip r:embed="rId2"/>
          <a:stretch>
            <a:fillRect/>
          </a:stretch>
        </p:blipFill>
        <p:spPr>
          <a:xfrm>
            <a:off x="799111" y="-1"/>
            <a:ext cx="9364321" cy="6759615"/>
          </a:xfrm>
          <a:prstGeom prst="rect">
            <a:avLst/>
          </a:prstGeom>
        </p:spPr>
      </p:pic>
    </p:spTree>
    <p:extLst>
      <p:ext uri="{BB962C8B-B14F-4D97-AF65-F5344CB8AC3E}">
        <p14:creationId xmlns:p14="http://schemas.microsoft.com/office/powerpoint/2010/main" val="28036323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a:extLst>
              <a:ext uri="{FF2B5EF4-FFF2-40B4-BE49-F238E27FC236}">
                <a16:creationId xmlns:a16="http://schemas.microsoft.com/office/drawing/2014/main" id="{8E152713-B8F5-4D79-B5DB-55E75E350DD2}"/>
              </a:ext>
            </a:extLst>
          </p:cNvPr>
          <p:cNvSpPr>
            <a:spLocks noGrp="1" noChangeArrowheads="1"/>
          </p:cNvSpPr>
          <p:nvPr>
            <p:ph type="title"/>
          </p:nvPr>
        </p:nvSpPr>
        <p:spPr>
          <a:xfrm>
            <a:off x="1524000" y="0"/>
            <a:ext cx="9144000" cy="731838"/>
          </a:xfrm>
        </p:spPr>
        <p:txBody>
          <a:bodyPr>
            <a:normAutofit/>
          </a:bodyPr>
          <a:lstStyle/>
          <a:p>
            <a:pPr eaLnBrk="1" hangingPunct="1"/>
            <a:r>
              <a:rPr lang="en-US" altLang="en-US" sz="2800" b="1" u="sng">
                <a:solidFill>
                  <a:srgbClr val="0D0903"/>
                </a:solidFill>
                <a:latin typeface="Arial" panose="020B0604020202020204" pitchFamily="34" charset="0"/>
              </a:rPr>
              <a:t>Environmental Geography: Vast &amp; Challenging Land</a:t>
            </a:r>
          </a:p>
        </p:txBody>
      </p:sp>
      <p:sp>
        <p:nvSpPr>
          <p:cNvPr id="10245" name="Rectangle 3">
            <a:extLst>
              <a:ext uri="{FF2B5EF4-FFF2-40B4-BE49-F238E27FC236}">
                <a16:creationId xmlns:a16="http://schemas.microsoft.com/office/drawing/2014/main" id="{6C5390FB-C9D0-4891-889D-52151B2C570E}"/>
              </a:ext>
            </a:extLst>
          </p:cNvPr>
          <p:cNvSpPr>
            <a:spLocks noGrp="1" noChangeArrowheads="1"/>
          </p:cNvSpPr>
          <p:nvPr>
            <p:ph idx="1"/>
          </p:nvPr>
        </p:nvSpPr>
        <p:spPr>
          <a:xfrm>
            <a:off x="173620" y="762000"/>
            <a:ext cx="11921924" cy="5410200"/>
          </a:xfrm>
        </p:spPr>
        <p:txBody>
          <a:bodyPr/>
          <a:lstStyle/>
          <a:p>
            <a:pPr eaLnBrk="1" hangingPunct="1">
              <a:lnSpc>
                <a:spcPct val="90000"/>
              </a:lnSpc>
            </a:pPr>
            <a:r>
              <a:rPr lang="en-US" altLang="en-US" sz="3200" b="1" dirty="0">
                <a:solidFill>
                  <a:srgbClr val="0D0903"/>
                </a:solidFill>
                <a:latin typeface="Arial" panose="020B0604020202020204" pitchFamily="34" charset="0"/>
              </a:rPr>
              <a:t>Russian Domain has “good farmlands,” metal, petroleum, natural gas, and coal resources</a:t>
            </a:r>
          </a:p>
          <a:p>
            <a:pPr eaLnBrk="1" hangingPunct="1">
              <a:lnSpc>
                <a:spcPct val="90000"/>
              </a:lnSpc>
            </a:pPr>
            <a:endParaRPr lang="en-US" altLang="en-US" sz="3200" b="1" dirty="0">
              <a:solidFill>
                <a:srgbClr val="0D0903"/>
              </a:solidFill>
              <a:latin typeface="Arial" panose="020B0604020202020204" pitchFamily="34" charset="0"/>
            </a:endParaRPr>
          </a:p>
          <a:p>
            <a:pPr eaLnBrk="1" hangingPunct="1">
              <a:lnSpc>
                <a:spcPct val="90000"/>
              </a:lnSpc>
            </a:pPr>
            <a:r>
              <a:rPr lang="en-US" altLang="en-US" sz="3200" b="1" dirty="0">
                <a:solidFill>
                  <a:srgbClr val="0D0903"/>
                </a:solidFill>
                <a:latin typeface="Arial" panose="020B0604020202020204" pitchFamily="34" charset="0"/>
              </a:rPr>
              <a:t>High latitude, continental climate, temperature extremes</a:t>
            </a:r>
          </a:p>
          <a:p>
            <a:pPr eaLnBrk="1" hangingPunct="1">
              <a:lnSpc>
                <a:spcPct val="90000"/>
              </a:lnSpc>
            </a:pPr>
            <a:endParaRPr lang="en-US" altLang="en-US" sz="3200" b="1" dirty="0">
              <a:solidFill>
                <a:srgbClr val="0D0903"/>
              </a:solidFill>
              <a:latin typeface="Arial" panose="020B0604020202020204" pitchFamily="34" charset="0"/>
            </a:endParaRPr>
          </a:p>
          <a:p>
            <a:pPr eaLnBrk="1" hangingPunct="1">
              <a:lnSpc>
                <a:spcPct val="90000"/>
              </a:lnSpc>
            </a:pPr>
            <a:r>
              <a:rPr lang="en-US" altLang="en-US" sz="3200" b="1" dirty="0">
                <a:solidFill>
                  <a:srgbClr val="0D0903"/>
                </a:solidFill>
                <a:latin typeface="Arial" panose="020B0604020202020204" pitchFamily="34" charset="0"/>
              </a:rPr>
              <a:t>Cold climate and rugged terrain limit human settlement and agriculture</a:t>
            </a:r>
          </a:p>
          <a:p>
            <a:pPr eaLnBrk="1" hangingPunct="1">
              <a:lnSpc>
                <a:spcPct val="90000"/>
              </a:lnSpc>
            </a:pPr>
            <a:endParaRPr lang="en-US" altLang="en-US" sz="3200" b="1" dirty="0">
              <a:solidFill>
                <a:srgbClr val="0D0903"/>
              </a:solidFill>
              <a:latin typeface="Arial" panose="020B0604020202020204" pitchFamily="34" charset="0"/>
            </a:endParaRPr>
          </a:p>
          <a:p>
            <a:pPr eaLnBrk="1" hangingPunct="1">
              <a:lnSpc>
                <a:spcPct val="90000"/>
              </a:lnSpc>
            </a:pPr>
            <a:r>
              <a:rPr lang="en-US" altLang="en-US" sz="3200" b="1" dirty="0">
                <a:solidFill>
                  <a:srgbClr val="0D0903"/>
                </a:solidFill>
                <a:latin typeface="Arial" panose="020B0604020202020204" pitchFamily="34" charset="0"/>
              </a:rPr>
              <a:t>Sturgeon (caviar-producing fish) nearly gone</a:t>
            </a:r>
          </a:p>
          <a:p>
            <a:pPr lvl="1" eaLnBrk="1" hangingPunct="1">
              <a:lnSpc>
                <a:spcPct val="90000"/>
              </a:lnSpc>
            </a:pPr>
            <a:r>
              <a:rPr lang="en-US" altLang="en-US" sz="2800" b="1" dirty="0">
                <a:solidFill>
                  <a:srgbClr val="0D0903"/>
                </a:solidFill>
                <a:latin typeface="Arial" panose="020B0604020202020204" pitchFamily="34" charset="0"/>
              </a:rPr>
              <a:t>Few domestic regulations to protect them</a:t>
            </a:r>
          </a:p>
          <a:p>
            <a:pPr lvl="1" eaLnBrk="1" hangingPunct="1">
              <a:lnSpc>
                <a:spcPct val="90000"/>
              </a:lnSpc>
            </a:pPr>
            <a:r>
              <a:rPr lang="en-US" altLang="en-US" sz="2800" b="1" dirty="0">
                <a:solidFill>
                  <a:srgbClr val="0D0903"/>
                </a:solidFill>
                <a:latin typeface="Arial" panose="020B0604020202020204" pitchFamily="34" charset="0"/>
              </a:rPr>
              <a:t>Poaching adds to the problem</a:t>
            </a:r>
          </a:p>
        </p:txBody>
      </p:sp>
      <p:sp>
        <p:nvSpPr>
          <p:cNvPr id="5" name="Slide Number Placeholder 5">
            <a:extLst>
              <a:ext uri="{FF2B5EF4-FFF2-40B4-BE49-F238E27FC236}">
                <a16:creationId xmlns:a16="http://schemas.microsoft.com/office/drawing/2014/main" id="{247E8064-9D58-4410-A727-89CB263C7F46}"/>
              </a:ext>
            </a:extLst>
          </p:cNvPr>
          <p:cNvSpPr>
            <a:spLocks noGrp="1"/>
          </p:cNvSpPr>
          <p:nvPr>
            <p:ph type="sldNum" sz="quarter" idx="12"/>
          </p:nvPr>
        </p:nvSpPr>
        <p:spPr/>
        <p:txBody>
          <a:bodyPr/>
          <a:lstStyle/>
          <a:p>
            <a:pPr>
              <a:defRPr/>
            </a:pPr>
            <a:fld id="{9F9D74F0-2561-4AF1-93E1-EF93341EDAED}" type="slidenum">
              <a:rPr lang="en-US" altLang="en-US"/>
              <a:pPr>
                <a:defRPr/>
              </a:pPr>
              <a:t>9</a:t>
            </a:fld>
            <a:endParaRPr lang="en-US" altLang="en-US"/>
          </a:p>
        </p:txBody>
      </p:sp>
    </p:spTree>
  </p:cSld>
  <p:clrMapOvr>
    <a:masterClrMapping/>
  </p:clrMapOvr>
</p:sld>
</file>

<file path=ppt/theme/theme1.xml><?xml version="1.0" encoding="utf-8"?>
<a:theme xmlns:a="http://schemas.openxmlformats.org/drawingml/2006/main" name="Corinthian columns design template">
  <a:themeElements>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fontScheme name="Corinthian columns design template">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orinthian columns design 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orinthian columns design 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inthian columns design 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orinthian columns design 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orinthian columns design 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orinthian columns design 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orinthian columns design 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orinthian columns design 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orinthian columns design 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orinthian columns design 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orinthian columns design 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orinthian columns design 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1313</TotalTime>
  <Words>3442</Words>
  <Application>Microsoft Office PowerPoint</Application>
  <PresentationFormat>Widescreen</PresentationFormat>
  <Paragraphs>486</Paragraphs>
  <Slides>61</Slides>
  <Notes>1</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61</vt:i4>
      </vt:variant>
    </vt:vector>
  </HeadingPairs>
  <TitlesOfParts>
    <vt:vector size="66" baseType="lpstr">
      <vt:lpstr>Arial</vt:lpstr>
      <vt:lpstr>Palatino Linotype</vt:lpstr>
      <vt:lpstr>Times New Roman</vt:lpstr>
      <vt:lpstr>Corinthian columns design template</vt:lpstr>
      <vt:lpstr>Bitmap Image</vt:lpstr>
      <vt:lpstr>Russia – Chapter 3</vt:lpstr>
      <vt:lpstr>Chapter 3:  The Russian Realm</vt:lpstr>
      <vt:lpstr>Learning Objectives</vt:lpstr>
      <vt:lpstr>Former Soviet Union</vt:lpstr>
      <vt:lpstr>Introduction</vt:lpstr>
      <vt:lpstr>RUSSIA-US SIZE COMPARISON </vt:lpstr>
      <vt:lpstr>PowerPoint Presentation</vt:lpstr>
      <vt:lpstr>PowerPoint Presentation</vt:lpstr>
      <vt:lpstr>Environmental Geography: Vast &amp; Challenging Land</vt:lpstr>
      <vt:lpstr>Physical Geography of the Russian Domain</vt:lpstr>
      <vt:lpstr>PowerPoint Presentation</vt:lpstr>
      <vt:lpstr>PowerPoint Presentation</vt:lpstr>
      <vt:lpstr>Climate Map of the Russian Domain </vt:lpstr>
      <vt:lpstr>PowerPoint Presentation</vt:lpstr>
      <vt:lpstr>PowerPoint Presentation</vt:lpstr>
      <vt:lpstr>Agricultural Regions (Fig. 9.5)</vt:lpstr>
      <vt:lpstr>Environmental Geography: A Vast and Challenging Land (cont.)</vt:lpstr>
      <vt:lpstr>PowerPoint Presentation</vt:lpstr>
      <vt:lpstr>Environmental Issues in Russia</vt:lpstr>
      <vt:lpstr>Population &amp; Settlement: An Urban Realm</vt:lpstr>
      <vt:lpstr>Population Map of the Russian Realm</vt:lpstr>
      <vt:lpstr>Population Density</vt:lpstr>
      <vt:lpstr>Demographics</vt:lpstr>
      <vt:lpstr>Russian Federal Districts</vt:lpstr>
      <vt:lpstr>PowerPoint Presentation</vt:lpstr>
      <vt:lpstr>Recent Migration Flows in the Russian Realm</vt:lpstr>
      <vt:lpstr>PowerPoint Presentation</vt:lpstr>
      <vt:lpstr>PowerPoint Presentation</vt:lpstr>
      <vt:lpstr>PowerPoint Presentation</vt:lpstr>
      <vt:lpstr>The Legacy of Slavic Dominance</vt:lpstr>
      <vt:lpstr>Growth of the Russian Empire</vt:lpstr>
      <vt:lpstr>PowerPoint Presentation</vt:lpstr>
      <vt:lpstr>PowerPoint Presentation</vt:lpstr>
      <vt:lpstr>Languages of the Russian Realm  More than 100 languages spoken</vt:lpstr>
      <vt:lpstr> form of Cyrillic alphabet</vt:lpstr>
      <vt:lpstr>PowerPoint Presentation</vt:lpstr>
      <vt:lpstr>The Remnants of a Global Superpower</vt:lpstr>
      <vt:lpstr>Geopolitical Framework: The Remnants of a Global Superpower</vt:lpstr>
      <vt:lpstr>Geopolitical Framework: The Remnants of a Global Superpower </vt:lpstr>
      <vt:lpstr>PowerPoint Presentation</vt:lpstr>
      <vt:lpstr>PowerPoint Presentation</vt:lpstr>
      <vt:lpstr>Geopolitical Issues in the Russian Realm</vt:lpstr>
      <vt:lpstr>An Era of Ongoing Adjustment</vt:lpstr>
      <vt:lpstr>PowerPoint Presentation</vt:lpstr>
      <vt:lpstr>PowerPoint Presentation</vt:lpstr>
      <vt:lpstr>Major Natural Resources and Industrial Zones (Fig. 9.30)</vt:lpstr>
      <vt:lpstr>PowerPoint Presentation</vt:lpstr>
      <vt:lpstr>PowerPoint Presentation</vt:lpstr>
      <vt:lpstr>PowerPoint Presentation</vt:lpstr>
      <vt:lpstr>PowerPoint Presentation</vt:lpstr>
      <vt:lpstr>OUTLINE OF HISTOTRICAL  GEOGRAPHY</vt:lpstr>
      <vt:lpstr>PowerPoint Presentation</vt:lpstr>
      <vt:lpstr>PowerPoint Presentation</vt:lpstr>
      <vt:lpstr>Short Peek at Regions</vt:lpstr>
      <vt:lpstr>The Core Region</vt:lpstr>
      <vt:lpstr>The Eastern Frontier</vt:lpstr>
      <vt:lpstr>Siberia</vt:lpstr>
      <vt:lpstr>The Far East</vt:lpstr>
      <vt:lpstr>Southern Russia</vt:lpstr>
      <vt:lpstr>Transcaucasia (mountainous)</vt:lpstr>
      <vt:lpstr>Conclusions</vt:lpstr>
    </vt:vector>
  </TitlesOfParts>
  <Company>UW Sheboygan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Network Administrator</dc:creator>
  <cp:lastModifiedBy>Joseph Naumann</cp:lastModifiedBy>
  <cp:revision>176</cp:revision>
  <dcterms:created xsi:type="dcterms:W3CDTF">2005-12-01T01:39:43Z</dcterms:created>
  <dcterms:modified xsi:type="dcterms:W3CDTF">2019-03-12T22:04:23Z</dcterms:modified>
</cp:coreProperties>
</file>