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2"/>
  </p:notesMasterIdLst>
  <p:sldIdLst>
    <p:sldId id="256" r:id="rId3"/>
    <p:sldId id="257" r:id="rId4"/>
    <p:sldId id="258" r:id="rId5"/>
    <p:sldId id="259" r:id="rId6"/>
    <p:sldId id="277" r:id="rId7"/>
    <p:sldId id="278" r:id="rId8"/>
    <p:sldId id="283" r:id="rId9"/>
    <p:sldId id="284" r:id="rId10"/>
    <p:sldId id="281" r:id="rId11"/>
    <p:sldId id="282" r:id="rId12"/>
    <p:sldId id="279" r:id="rId13"/>
    <p:sldId id="280" r:id="rId14"/>
    <p:sldId id="260" r:id="rId15"/>
    <p:sldId id="261" r:id="rId16"/>
    <p:sldId id="262" r:id="rId17"/>
    <p:sldId id="263" r:id="rId18"/>
    <p:sldId id="285" r:id="rId19"/>
    <p:sldId id="270" r:id="rId20"/>
    <p:sldId id="271" r:id="rId21"/>
    <p:sldId id="272" r:id="rId22"/>
    <p:sldId id="273" r:id="rId23"/>
    <p:sldId id="264" r:id="rId24"/>
    <p:sldId id="265" r:id="rId25"/>
    <p:sldId id="266" r:id="rId26"/>
    <p:sldId id="267" r:id="rId27"/>
    <p:sldId id="268" r:id="rId28"/>
    <p:sldId id="269" r:id="rId29"/>
    <p:sldId id="275" r:id="rId30"/>
    <p:sldId id="276"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4600"/>
  </p:normalViewPr>
  <p:slideViewPr>
    <p:cSldViewPr>
      <p:cViewPr varScale="1">
        <p:scale>
          <a:sx n="103" d="100"/>
          <a:sy n="103" d="100"/>
        </p:scale>
        <p:origin x="-102"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CEDF3A2-8E31-4585-9070-6B8E91AB1C61}" type="slidenum">
              <a:rPr lang="en-US"/>
              <a:pPr/>
              <a:t>‹#›</a:t>
            </a:fld>
            <a:endParaRPr lang="en-US"/>
          </a:p>
        </p:txBody>
      </p:sp>
    </p:spTree>
    <p:extLst>
      <p:ext uri="{BB962C8B-B14F-4D97-AF65-F5344CB8AC3E}">
        <p14:creationId xmlns:p14="http://schemas.microsoft.com/office/powerpoint/2010/main" val="22364471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3556" name="Rectangle 4"/>
          <p:cNvSpPr>
            <a:spLocks noGrp="1" noChangeArrowheads="1"/>
          </p:cNvSpPr>
          <p:nvPr>
            <p:ph type="dt" sz="half" idx="2"/>
          </p:nvPr>
        </p:nvSpPr>
        <p:spPr/>
        <p:txBody>
          <a:bodyPr/>
          <a:lstStyle>
            <a:lvl1pPr>
              <a:defRPr/>
            </a:lvl1pPr>
          </a:lstStyle>
          <a:p>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FF021BC2-E447-4C40-B5AC-92B1700D6C2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EAD25C-9D3E-418A-A49A-51709E00C55B}" type="slidenum">
              <a:rPr lang="en-US"/>
              <a:pPr/>
              <a:t>‹#›</a:t>
            </a:fld>
            <a:endParaRPr lang="en-US"/>
          </a:p>
        </p:txBody>
      </p:sp>
    </p:spTree>
    <p:extLst>
      <p:ext uri="{BB962C8B-B14F-4D97-AF65-F5344CB8AC3E}">
        <p14:creationId xmlns:p14="http://schemas.microsoft.com/office/powerpoint/2010/main" val="4022997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6D6CC1-BBE1-40BA-8065-58B9D47BE6F7}" type="slidenum">
              <a:rPr lang="en-US"/>
              <a:pPr/>
              <a:t>‹#›</a:t>
            </a:fld>
            <a:endParaRPr lang="en-US"/>
          </a:p>
        </p:txBody>
      </p:sp>
    </p:spTree>
    <p:extLst>
      <p:ext uri="{BB962C8B-B14F-4D97-AF65-F5344CB8AC3E}">
        <p14:creationId xmlns:p14="http://schemas.microsoft.com/office/powerpoint/2010/main" val="2119466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B96A688C-FAED-49A0-9A92-7E93771801A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B9D20B-3D08-4B88-A912-3E1482DB82EA}" type="slidenum">
              <a:rPr lang="en-US"/>
              <a:pPr/>
              <a:t>‹#›</a:t>
            </a:fld>
            <a:endParaRPr lang="en-US"/>
          </a:p>
        </p:txBody>
      </p:sp>
    </p:spTree>
    <p:extLst>
      <p:ext uri="{BB962C8B-B14F-4D97-AF65-F5344CB8AC3E}">
        <p14:creationId xmlns:p14="http://schemas.microsoft.com/office/powerpoint/2010/main" val="604908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43C7C4-E837-4324-953B-3F4C58E2A445}" type="slidenum">
              <a:rPr lang="en-US"/>
              <a:pPr/>
              <a:t>‹#›</a:t>
            </a:fld>
            <a:endParaRPr lang="en-US"/>
          </a:p>
        </p:txBody>
      </p:sp>
    </p:spTree>
    <p:extLst>
      <p:ext uri="{BB962C8B-B14F-4D97-AF65-F5344CB8AC3E}">
        <p14:creationId xmlns:p14="http://schemas.microsoft.com/office/powerpoint/2010/main" val="186426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FA4C87-0E68-40BF-9492-D696FBE819AC}" type="slidenum">
              <a:rPr lang="en-US"/>
              <a:pPr/>
              <a:t>‹#›</a:t>
            </a:fld>
            <a:endParaRPr lang="en-US"/>
          </a:p>
        </p:txBody>
      </p:sp>
    </p:spTree>
    <p:extLst>
      <p:ext uri="{BB962C8B-B14F-4D97-AF65-F5344CB8AC3E}">
        <p14:creationId xmlns:p14="http://schemas.microsoft.com/office/powerpoint/2010/main" val="234307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DDF539F-AEA9-4AF7-A78E-D1E067848AD7}" type="slidenum">
              <a:rPr lang="en-US"/>
              <a:pPr/>
              <a:t>‹#›</a:t>
            </a:fld>
            <a:endParaRPr lang="en-US"/>
          </a:p>
        </p:txBody>
      </p:sp>
    </p:spTree>
    <p:extLst>
      <p:ext uri="{BB962C8B-B14F-4D97-AF65-F5344CB8AC3E}">
        <p14:creationId xmlns:p14="http://schemas.microsoft.com/office/powerpoint/2010/main" val="3714679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D188E9E-6F33-48F2-BDFF-F69C2979AE4B}" type="slidenum">
              <a:rPr lang="en-US"/>
              <a:pPr/>
              <a:t>‹#›</a:t>
            </a:fld>
            <a:endParaRPr lang="en-US"/>
          </a:p>
        </p:txBody>
      </p:sp>
    </p:spTree>
    <p:extLst>
      <p:ext uri="{BB962C8B-B14F-4D97-AF65-F5344CB8AC3E}">
        <p14:creationId xmlns:p14="http://schemas.microsoft.com/office/powerpoint/2010/main" val="1828179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5D30235-EB82-45E2-89FD-3EB53F900B7E}" type="slidenum">
              <a:rPr lang="en-US"/>
              <a:pPr/>
              <a:t>‹#›</a:t>
            </a:fld>
            <a:endParaRPr lang="en-US"/>
          </a:p>
        </p:txBody>
      </p:sp>
    </p:spTree>
    <p:extLst>
      <p:ext uri="{BB962C8B-B14F-4D97-AF65-F5344CB8AC3E}">
        <p14:creationId xmlns:p14="http://schemas.microsoft.com/office/powerpoint/2010/main" val="1368565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0979635-2628-4D9B-AAA6-27BAA13B2D46}" type="slidenum">
              <a:rPr lang="en-US"/>
              <a:pPr/>
              <a:t>‹#›</a:t>
            </a:fld>
            <a:endParaRPr lang="en-US"/>
          </a:p>
        </p:txBody>
      </p:sp>
    </p:spTree>
    <p:extLst>
      <p:ext uri="{BB962C8B-B14F-4D97-AF65-F5344CB8AC3E}">
        <p14:creationId xmlns:p14="http://schemas.microsoft.com/office/powerpoint/2010/main" val="77888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95953B-43FD-4912-96E1-054CF7E3256B}" type="slidenum">
              <a:rPr lang="en-US"/>
              <a:pPr/>
              <a:t>‹#›</a:t>
            </a:fld>
            <a:endParaRPr lang="en-US"/>
          </a:p>
        </p:txBody>
      </p:sp>
    </p:spTree>
    <p:extLst>
      <p:ext uri="{BB962C8B-B14F-4D97-AF65-F5344CB8AC3E}">
        <p14:creationId xmlns:p14="http://schemas.microsoft.com/office/powerpoint/2010/main" val="3394466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F4D949D-E437-413E-8D74-F5976698F61D}" type="slidenum">
              <a:rPr lang="en-US"/>
              <a:pPr/>
              <a:t>‹#›</a:t>
            </a:fld>
            <a:endParaRPr lang="en-US"/>
          </a:p>
        </p:txBody>
      </p:sp>
    </p:spTree>
    <p:extLst>
      <p:ext uri="{BB962C8B-B14F-4D97-AF65-F5344CB8AC3E}">
        <p14:creationId xmlns:p14="http://schemas.microsoft.com/office/powerpoint/2010/main" val="431775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2A0B60-57FC-4146-A436-ACDD457BB8E8}" type="slidenum">
              <a:rPr lang="en-US"/>
              <a:pPr/>
              <a:t>‹#›</a:t>
            </a:fld>
            <a:endParaRPr lang="en-US"/>
          </a:p>
        </p:txBody>
      </p:sp>
    </p:spTree>
    <p:extLst>
      <p:ext uri="{BB962C8B-B14F-4D97-AF65-F5344CB8AC3E}">
        <p14:creationId xmlns:p14="http://schemas.microsoft.com/office/powerpoint/2010/main" val="34138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39FCC76-4343-4C70-8F45-F96642331FCD}" type="slidenum">
              <a:rPr lang="en-US"/>
              <a:pPr/>
              <a:t>‹#›</a:t>
            </a:fld>
            <a:endParaRPr lang="en-US"/>
          </a:p>
        </p:txBody>
      </p:sp>
    </p:spTree>
    <p:extLst>
      <p:ext uri="{BB962C8B-B14F-4D97-AF65-F5344CB8AC3E}">
        <p14:creationId xmlns:p14="http://schemas.microsoft.com/office/powerpoint/2010/main" val="137921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A32EEC-1066-43F2-B47A-1DA1AB82A302}" type="slidenum">
              <a:rPr lang="en-US"/>
              <a:pPr/>
              <a:t>‹#›</a:t>
            </a:fld>
            <a:endParaRPr lang="en-US"/>
          </a:p>
        </p:txBody>
      </p:sp>
    </p:spTree>
    <p:extLst>
      <p:ext uri="{BB962C8B-B14F-4D97-AF65-F5344CB8AC3E}">
        <p14:creationId xmlns:p14="http://schemas.microsoft.com/office/powerpoint/2010/main" val="243491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BB6D86-B362-4A1B-B856-7FA8D2539751}" type="slidenum">
              <a:rPr lang="en-US"/>
              <a:pPr/>
              <a:t>‹#›</a:t>
            </a:fld>
            <a:endParaRPr lang="en-US"/>
          </a:p>
        </p:txBody>
      </p:sp>
    </p:spTree>
    <p:extLst>
      <p:ext uri="{BB962C8B-B14F-4D97-AF65-F5344CB8AC3E}">
        <p14:creationId xmlns:p14="http://schemas.microsoft.com/office/powerpoint/2010/main" val="1686993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CB92CC4-7362-4FCB-A010-C1C62CCCDB2F}" type="slidenum">
              <a:rPr lang="en-US"/>
              <a:pPr/>
              <a:t>‹#›</a:t>
            </a:fld>
            <a:endParaRPr lang="en-US"/>
          </a:p>
        </p:txBody>
      </p:sp>
    </p:spTree>
    <p:extLst>
      <p:ext uri="{BB962C8B-B14F-4D97-AF65-F5344CB8AC3E}">
        <p14:creationId xmlns:p14="http://schemas.microsoft.com/office/powerpoint/2010/main" val="2670519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D03B7CB-2EA4-42CE-9306-469FBC210FFA}" type="slidenum">
              <a:rPr lang="en-US"/>
              <a:pPr/>
              <a:t>‹#›</a:t>
            </a:fld>
            <a:endParaRPr lang="en-US"/>
          </a:p>
        </p:txBody>
      </p:sp>
    </p:spTree>
    <p:extLst>
      <p:ext uri="{BB962C8B-B14F-4D97-AF65-F5344CB8AC3E}">
        <p14:creationId xmlns:p14="http://schemas.microsoft.com/office/powerpoint/2010/main" val="415394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FC97747-1FD0-43E8-A3C8-91F4A786D6F0}" type="slidenum">
              <a:rPr lang="en-US"/>
              <a:pPr/>
              <a:t>‹#›</a:t>
            </a:fld>
            <a:endParaRPr lang="en-US"/>
          </a:p>
        </p:txBody>
      </p:sp>
    </p:spTree>
    <p:extLst>
      <p:ext uri="{BB962C8B-B14F-4D97-AF65-F5344CB8AC3E}">
        <p14:creationId xmlns:p14="http://schemas.microsoft.com/office/powerpoint/2010/main" val="2963096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E5F8D83-8721-4929-9078-7FA8CE59FFE2}" type="slidenum">
              <a:rPr lang="en-US"/>
              <a:pPr/>
              <a:t>‹#›</a:t>
            </a:fld>
            <a:endParaRPr lang="en-US"/>
          </a:p>
        </p:txBody>
      </p:sp>
    </p:spTree>
    <p:extLst>
      <p:ext uri="{BB962C8B-B14F-4D97-AF65-F5344CB8AC3E}">
        <p14:creationId xmlns:p14="http://schemas.microsoft.com/office/powerpoint/2010/main" val="416193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B691D0-A93F-4AD1-9EE1-D53FFAA944E9}" type="slidenum">
              <a:rPr lang="en-US"/>
              <a:pPr/>
              <a:t>‹#›</a:t>
            </a:fld>
            <a:endParaRPr lang="en-US"/>
          </a:p>
        </p:txBody>
      </p:sp>
    </p:spTree>
    <p:extLst>
      <p:ext uri="{BB962C8B-B14F-4D97-AF65-F5344CB8AC3E}">
        <p14:creationId xmlns:p14="http://schemas.microsoft.com/office/powerpoint/2010/main" val="1930861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96A9F75-7F86-4410-BBE9-80A38F0880A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08DE669-CDE3-4FE2-8E50-9AA15CA280B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p:txBody>
          <a:bodyPr/>
          <a:lstStyle/>
          <a:p>
            <a:r>
              <a:rPr lang="en-US" sz="4000" b="1" dirty="0" smtClean="0">
                <a:solidFill>
                  <a:srgbClr val="FFFF00"/>
                </a:solidFill>
                <a:effectLst>
                  <a:outerShdw blurRad="50800" dist="50800" dir="5400000" algn="ctr" rotWithShape="0">
                    <a:srgbClr val="C00000"/>
                  </a:outerShdw>
                </a:effectLst>
              </a:rPr>
              <a:t>Makkah (Mecca), Medina, &amp; the Hajj </a:t>
            </a:r>
            <a:endParaRPr lang="en-US" sz="4000" b="1" dirty="0">
              <a:solidFill>
                <a:srgbClr val="FFFF00"/>
              </a:solidFill>
              <a:effectLst>
                <a:outerShdw blurRad="50800" dist="50800" dir="5400000" algn="ctr" rotWithShape="0">
                  <a:srgbClr val="C00000"/>
                </a:outerShdw>
              </a:effectLst>
            </a:endParaRPr>
          </a:p>
        </p:txBody>
      </p:sp>
      <p:sp>
        <p:nvSpPr>
          <p:cNvPr id="54275"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27709"/>
            <a:ext cx="8226425" cy="792162"/>
          </a:xfrm>
        </p:spPr>
        <p:txBody>
          <a:bodyPr/>
          <a:lstStyle/>
          <a:p>
            <a:r>
              <a:rPr lang="en-US" dirty="0" smtClean="0"/>
              <a:t>Mina (Encampment)</a:t>
            </a:r>
            <a:endParaRPr lang="en-US" dirty="0"/>
          </a:p>
        </p:txBody>
      </p:sp>
    </p:spTree>
    <p:extLst>
      <p:ext uri="{BB962C8B-B14F-4D97-AF65-F5344CB8AC3E}">
        <p14:creationId xmlns:p14="http://schemas.microsoft.com/office/powerpoint/2010/main" val="405068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944562"/>
          </a:xfrm>
        </p:spPr>
        <p:txBody>
          <a:bodyPr/>
          <a:lstStyle/>
          <a:p>
            <a:pPr algn="ctr"/>
            <a:r>
              <a:rPr lang="en-US" dirty="0" smtClean="0"/>
              <a:t>Climbing Jebel al-</a:t>
            </a:r>
            <a:r>
              <a:rPr lang="en-US" dirty="0" err="1" smtClean="0"/>
              <a:t>Rahma</a:t>
            </a:r>
            <a:r>
              <a:rPr lang="en-US" dirty="0" smtClean="0"/>
              <a:t> at the Plain of Arafat</a:t>
            </a:r>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105166" cy="54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995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8" y="0"/>
            <a:ext cx="91740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017" y="6927"/>
            <a:ext cx="5211618" cy="1143000"/>
          </a:xfrm>
        </p:spPr>
        <p:txBody>
          <a:bodyPr/>
          <a:lstStyle/>
          <a:p>
            <a:pPr algn="ctr"/>
            <a:r>
              <a:rPr lang="en-US" dirty="0" smtClean="0">
                <a:solidFill>
                  <a:srgbClr val="FFFF00"/>
                </a:solidFill>
              </a:rPr>
              <a:t>Stoning the three pillars</a:t>
            </a:r>
            <a:endParaRPr lang="en-US" dirty="0">
              <a:solidFill>
                <a:srgbClr val="FFFF00"/>
              </a:solidFill>
            </a:endParaRPr>
          </a:p>
        </p:txBody>
      </p:sp>
    </p:spTree>
    <p:extLst>
      <p:ext uri="{BB962C8B-B14F-4D97-AF65-F5344CB8AC3E}">
        <p14:creationId xmlns:p14="http://schemas.microsoft.com/office/powerpoint/2010/main" val="1819086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199" cy="2286000"/>
          </a:xfrm>
        </p:spPr>
        <p:txBody>
          <a:bodyPr/>
          <a:lstStyle/>
          <a:p>
            <a:r>
              <a:rPr lang="en-US" dirty="0" smtClean="0"/>
              <a:t>Al-Masjid al-</a:t>
            </a:r>
            <a:r>
              <a:rPr lang="en-US" dirty="0" err="1" smtClean="0"/>
              <a:t>Ḥaram</a:t>
            </a:r>
            <a:r>
              <a:rPr lang="en-US" dirty="0" smtClean="0"/>
              <a:t>, "The Sacred Mosque," is the largest mosque in the world. Located in the city of Mecca (Makkah), it surrounds the </a:t>
            </a:r>
            <a:r>
              <a:rPr lang="en-US" dirty="0" err="1" smtClean="0"/>
              <a:t>Kaaba</a:t>
            </a:r>
            <a:r>
              <a:rPr lang="en-US" dirty="0" smtClean="0"/>
              <a:t>, the place which Muslims worldwide turn towards while performing daily prayers and is Islam's holiest place. The mosque is also known as the Grand Mosque.</a:t>
            </a:r>
            <a:endParaRPr lang="en-US"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09800"/>
            <a:ext cx="6197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265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2000"/>
          </a:xfrm>
        </p:spPr>
        <p:txBody>
          <a:bodyPr/>
          <a:lstStyle/>
          <a:p>
            <a:r>
              <a:rPr lang="en-US" dirty="0" err="1" smtClean="0"/>
              <a:t>Kaaba</a:t>
            </a:r>
            <a:r>
              <a:rPr lang="en-US" dirty="0" smtClean="0"/>
              <a:t> and Hajj</a:t>
            </a:r>
            <a:endParaRPr lang="en-US" dirty="0"/>
          </a:p>
        </p:txBody>
      </p:sp>
      <p:sp>
        <p:nvSpPr>
          <p:cNvPr id="3" name="Content Placeholder 2"/>
          <p:cNvSpPr>
            <a:spLocks noGrp="1"/>
          </p:cNvSpPr>
          <p:nvPr>
            <p:ph idx="1"/>
          </p:nvPr>
        </p:nvSpPr>
        <p:spPr/>
        <p:txBody>
          <a:bodyPr/>
          <a:lstStyle/>
          <a:p>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077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799" cy="6477000"/>
          </a:xfrm>
        </p:spPr>
        <p:txBody>
          <a:bodyPr/>
          <a:lstStyle/>
          <a:p>
            <a:r>
              <a:rPr lang="en-US" b="1" dirty="0" smtClean="0"/>
              <a:t>The </a:t>
            </a:r>
            <a:r>
              <a:rPr lang="en-US" b="1" dirty="0" err="1" smtClean="0"/>
              <a:t>Kaaba</a:t>
            </a:r>
            <a:r>
              <a:rPr lang="en-US" b="1" dirty="0" smtClean="0"/>
              <a:t> is a cuboid-shaped building in Mecca, Saudi Arabia, and is the most sacred site in Islam. The Quran states that the </a:t>
            </a:r>
            <a:r>
              <a:rPr lang="en-US" b="1" dirty="0" err="1" smtClean="0"/>
              <a:t>Kaaba</a:t>
            </a:r>
            <a:r>
              <a:rPr lang="en-US" b="1" dirty="0" smtClean="0"/>
              <a:t> was constructed by Abraham (Ibrahim in Arabic), and his son Ishmael (</a:t>
            </a:r>
            <a:r>
              <a:rPr lang="en-US" b="1" dirty="0" err="1" smtClean="0"/>
              <a:t>Ismaeel</a:t>
            </a:r>
            <a:r>
              <a:rPr lang="en-US" b="1" dirty="0" smtClean="0"/>
              <a:t> in Arabic), after the latter had settled in Arabia. The building has a mosque built around it, the Masjid al-Haram. All Muslims around the world face the </a:t>
            </a:r>
            <a:r>
              <a:rPr lang="en-US" b="1" dirty="0" err="1" smtClean="0"/>
              <a:t>Kaaba</a:t>
            </a:r>
            <a:r>
              <a:rPr lang="en-US" b="1" dirty="0" smtClean="0"/>
              <a:t> during prayers, no matter where they are. This is called facing the </a:t>
            </a:r>
            <a:r>
              <a:rPr lang="en-US" b="1" dirty="0" err="1" smtClean="0"/>
              <a:t>Qiblah</a:t>
            </a:r>
            <a:r>
              <a:rPr lang="en-US" b="1" dirty="0" smtClean="0"/>
              <a:t>.</a:t>
            </a:r>
          </a:p>
          <a:p>
            <a:endParaRPr lang="en-US" b="1" dirty="0" smtClean="0"/>
          </a:p>
          <a:p>
            <a:r>
              <a:rPr lang="en-US" b="1" dirty="0" smtClean="0"/>
              <a:t>One of the Five Pillars of Islam requires every Muslim to perform the Hajj pilgrimage at least once in his or her lifetime if able to do so. Multiple parts of the Hajj require pilgrims to walk seven times around the </a:t>
            </a:r>
            <a:r>
              <a:rPr lang="en-US" b="1" dirty="0" err="1" smtClean="0"/>
              <a:t>Kaaba</a:t>
            </a:r>
            <a:r>
              <a:rPr lang="en-US" b="1" dirty="0" smtClean="0"/>
              <a:t> in a counter-clockwise direction (as viewed from above). This circumambulation, the </a:t>
            </a:r>
            <a:r>
              <a:rPr lang="en-US" b="1" dirty="0" err="1" smtClean="0"/>
              <a:t>Tawaf</a:t>
            </a:r>
            <a:r>
              <a:rPr lang="en-US" b="1" dirty="0" smtClean="0"/>
              <a:t>, is also performed by pilgrims during the </a:t>
            </a:r>
            <a:r>
              <a:rPr lang="en-US" b="1" dirty="0" err="1" smtClean="0"/>
              <a:t>Umrah</a:t>
            </a:r>
            <a:r>
              <a:rPr lang="en-US" b="1" dirty="0" smtClean="0"/>
              <a:t> (lesser pilgrimage).</a:t>
            </a:r>
            <a:endParaRPr lang="en-US" b="1" dirty="0"/>
          </a:p>
        </p:txBody>
      </p:sp>
    </p:spTree>
    <p:extLst>
      <p:ext uri="{BB962C8B-B14F-4D97-AF65-F5344CB8AC3E}">
        <p14:creationId xmlns:p14="http://schemas.microsoft.com/office/powerpoint/2010/main" val="415032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 y="0"/>
            <a:ext cx="9153236" cy="762000"/>
          </a:xfrm>
        </p:spPr>
        <p:txBody>
          <a:bodyPr/>
          <a:lstStyle/>
          <a:p>
            <a:r>
              <a:rPr lang="en-US" dirty="0" smtClean="0"/>
              <a:t>The Gate of </a:t>
            </a:r>
            <a:r>
              <a:rPr lang="en-US" dirty="0" err="1" smtClean="0"/>
              <a:t>Kaaba</a:t>
            </a:r>
            <a:r>
              <a:rPr lang="en-US" dirty="0" smtClean="0"/>
              <a:t> &amp; the </a:t>
            </a:r>
            <a:r>
              <a:rPr lang="en-US" dirty="0" err="1" smtClean="0"/>
              <a:t>Kaaba</a:t>
            </a:r>
            <a:r>
              <a:rPr lang="en-US" dirty="0" smtClean="0"/>
              <a:t> cover</a:t>
            </a:r>
            <a:endParaRPr lang="en-US" dirty="0"/>
          </a:p>
        </p:txBody>
      </p:sp>
      <p:sp>
        <p:nvSpPr>
          <p:cNvPr id="3" name="Content Placeholder 2"/>
          <p:cNvSpPr>
            <a:spLocks noGrp="1"/>
          </p:cNvSpPr>
          <p:nvPr>
            <p:ph idx="1"/>
          </p:nvPr>
        </p:nvSpPr>
        <p:spPr/>
        <p:txBody>
          <a:bodyPr/>
          <a:lstStyle/>
          <a:p>
            <a:endParaRPr lang="en-US"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620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856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55" y="0"/>
            <a:ext cx="845949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255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3999" cy="1905000"/>
          </a:xfrm>
        </p:spPr>
        <p:txBody>
          <a:bodyPr/>
          <a:lstStyle/>
          <a:p>
            <a:r>
              <a:rPr lang="en-US" sz="2400" dirty="0" err="1" smtClean="0"/>
              <a:t>Jabal</a:t>
            </a:r>
            <a:r>
              <a:rPr lang="en-US" sz="2400" dirty="0" smtClean="0"/>
              <a:t> an-</a:t>
            </a:r>
            <a:r>
              <a:rPr lang="en-US" sz="2400" dirty="0" err="1" smtClean="0"/>
              <a:t>Nour</a:t>
            </a:r>
            <a:r>
              <a:rPr lang="en-US" sz="2400" dirty="0" smtClean="0"/>
              <a:t> (also </a:t>
            </a:r>
            <a:r>
              <a:rPr lang="en-US" sz="2400" dirty="0" err="1" smtClean="0"/>
              <a:t>Jabal</a:t>
            </a:r>
            <a:r>
              <a:rPr lang="en-US" sz="2400" dirty="0" smtClean="0"/>
              <a:t> an-</a:t>
            </a:r>
            <a:r>
              <a:rPr lang="en-US" sz="2400" dirty="0" err="1" smtClean="0"/>
              <a:t>Nur</a:t>
            </a:r>
            <a:r>
              <a:rPr lang="en-US" sz="2400" dirty="0" smtClean="0"/>
              <a:t> or </a:t>
            </a:r>
            <a:r>
              <a:rPr lang="en-US" sz="2400" dirty="0" err="1" smtClean="0"/>
              <a:t>Jabal</a:t>
            </a:r>
            <a:r>
              <a:rPr lang="en-US" sz="2400" dirty="0" smtClean="0"/>
              <a:t> </a:t>
            </a:r>
            <a:r>
              <a:rPr lang="en-US" sz="2400" dirty="0" err="1" smtClean="0"/>
              <a:t>Nur</a:t>
            </a:r>
            <a:r>
              <a:rPr lang="en-US" sz="2400" dirty="0" smtClean="0"/>
              <a:t>), meaning "The Mountain of Light", is a mountain near the city of Mecca in Saudi Arabia. It houses the </a:t>
            </a:r>
            <a:r>
              <a:rPr lang="en-US" sz="2400" dirty="0" err="1" smtClean="0"/>
              <a:t>Hira</a:t>
            </a:r>
            <a:r>
              <a:rPr lang="en-US" sz="2400" dirty="0" smtClean="0"/>
              <a:t> cave where Muhammad is said to have received his first revelation from God (Arabic Allah) through the angel Gabriel.</a:t>
            </a:r>
            <a:endParaRPr lang="en-US" sz="2400" dirty="0"/>
          </a:p>
        </p:txBody>
      </p:sp>
    </p:spTree>
    <p:extLst>
      <p:ext uri="{BB962C8B-B14F-4D97-AF65-F5344CB8AC3E}">
        <p14:creationId xmlns:p14="http://schemas.microsoft.com/office/powerpoint/2010/main" val="1137869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54149"/>
          </a:xfrm>
        </p:spPr>
        <p:txBody>
          <a:bodyPr/>
          <a:lstStyle/>
          <a:p>
            <a:r>
              <a:rPr lang="en-US" dirty="0" err="1" smtClean="0"/>
              <a:t>Jabal</a:t>
            </a:r>
            <a:r>
              <a:rPr lang="en-US" dirty="0" smtClean="0"/>
              <a:t> Al-</a:t>
            </a:r>
            <a:r>
              <a:rPr lang="en-US" dirty="0" err="1" smtClean="0"/>
              <a:t>Rahmah</a:t>
            </a:r>
            <a:endParaRPr lang="en-US" dirty="0"/>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149"/>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97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endParaRPr lang="en-US"/>
          </a:p>
        </p:txBody>
      </p:sp>
      <p:sp>
        <p:nvSpPr>
          <p:cNvPr id="55299" name="Rectangle 3"/>
          <p:cNvSpPr>
            <a:spLocks noGrp="1" noChangeArrowheads="1"/>
          </p:cNvSpPr>
          <p:nvPr>
            <p:ph type="body" idx="1"/>
          </p:nvPr>
        </p:nvSpPr>
        <p:spPr/>
        <p:txBody>
          <a:bodyPr/>
          <a:lstStyle/>
          <a:p>
            <a:endParaRPr lang="en-US" dirty="0"/>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2" y="32327"/>
            <a:ext cx="9115728" cy="68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209800" y="2743200"/>
            <a:ext cx="1447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667000" y="4327236"/>
            <a:ext cx="914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381000"/>
            <a:ext cx="8226425" cy="5745163"/>
          </a:xfrm>
        </p:spPr>
        <p:txBody>
          <a:bodyPr/>
          <a:lstStyle/>
          <a:p>
            <a:r>
              <a:rPr lang="en-US" dirty="0" smtClean="0"/>
              <a:t>On the eighth of </a:t>
            </a:r>
            <a:r>
              <a:rPr lang="en-US" dirty="0" err="1" smtClean="0"/>
              <a:t>Dhu</a:t>
            </a:r>
            <a:r>
              <a:rPr lang="en-US" dirty="0" smtClean="0"/>
              <a:t> al-</a:t>
            </a:r>
            <a:r>
              <a:rPr lang="en-US" dirty="0" err="1" smtClean="0"/>
              <a:t>Hijjah</a:t>
            </a:r>
            <a:r>
              <a:rPr lang="en-US" dirty="0" smtClean="0"/>
              <a:t>, the pilgrims proceed to Mina where they spend the night in prayer. On the ninth day, they leave Mina for Mt. Arafat where they stand in contemplative vigil and pray and recite the Quran, near a hill from which Prophet Muhammad gave his last sermon, this hill is called </a:t>
            </a:r>
            <a:r>
              <a:rPr lang="en-US" b="1" dirty="0" err="1" smtClean="0"/>
              <a:t>Jabal</a:t>
            </a:r>
            <a:r>
              <a:rPr lang="en-US" b="1" dirty="0" smtClean="0"/>
              <a:t> Al </a:t>
            </a:r>
            <a:r>
              <a:rPr lang="en-US" b="1" dirty="0" err="1" smtClean="0"/>
              <a:t>Rahmah</a:t>
            </a:r>
            <a:r>
              <a:rPr lang="en-US" b="1" dirty="0" smtClean="0"/>
              <a:t> </a:t>
            </a:r>
            <a:r>
              <a:rPr lang="en-US" dirty="0" smtClean="0"/>
              <a:t>(The Hill of Forgiveness, Mount Arafat). This is known as </a:t>
            </a:r>
            <a:r>
              <a:rPr lang="en-US" dirty="0" err="1" smtClean="0"/>
              <a:t>Wuquf</a:t>
            </a:r>
            <a:r>
              <a:rPr lang="en-US" dirty="0" smtClean="0"/>
              <a:t>, considered the highlight of the Hajj. Pilgrims must spend the afternoon within a defined area on the plain of Arafat until after sunset. No specific rituals or prayers are required during the stay at Arafat, although many pilgrims spend time praying, and thinking about the course of their lives. A pilgrim's Hajj is considered invalid if they do not spend the afternoon on Arafat.</a:t>
            </a:r>
            <a:endParaRPr lang="en-US" dirty="0"/>
          </a:p>
        </p:txBody>
      </p:sp>
    </p:spTree>
    <p:extLst>
      <p:ext uri="{BB962C8B-B14F-4D97-AF65-F5344CB8AC3E}">
        <p14:creationId xmlns:p14="http://schemas.microsoft.com/office/powerpoint/2010/main" val="714230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201987" cy="2392362"/>
          </a:xfrm>
        </p:spPr>
        <p:txBody>
          <a:bodyPr/>
          <a:lstStyle/>
          <a:p>
            <a:r>
              <a:rPr lang="en-US" dirty="0" smtClean="0"/>
              <a:t>Mosque </a:t>
            </a:r>
            <a:r>
              <a:rPr lang="en-US" dirty="0" err="1" smtClean="0"/>
              <a:t>Jarana</a:t>
            </a:r>
            <a:r>
              <a:rPr lang="en-US" dirty="0" smtClean="0"/>
              <a:t>-Makkah</a:t>
            </a:r>
            <a:endParaRPr lang="en-US"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191"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753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8145" y="5495925"/>
            <a:ext cx="7772400" cy="1362075"/>
          </a:xfrm>
        </p:spPr>
        <p:txBody>
          <a:bodyPr/>
          <a:lstStyle/>
          <a:p>
            <a:r>
              <a:rPr lang="en-US" dirty="0" smtClean="0"/>
              <a:t>Mosques of Medina</a:t>
            </a:r>
            <a:endParaRPr lang="en-US" dirty="0"/>
          </a:p>
        </p:txBody>
      </p:sp>
      <p:sp>
        <p:nvSpPr>
          <p:cNvPr id="5" name="Text Placeholder 4"/>
          <p:cNvSpPr>
            <a:spLocks noGrp="1"/>
          </p:cNvSpPr>
          <p:nvPr>
            <p:ph type="body" idx="1"/>
          </p:nvPr>
        </p:nvSpPr>
        <p:spPr/>
        <p:txBody>
          <a:bodyPr/>
          <a:lstStyle/>
          <a:p>
            <a:endParaRPr lang="en-US"/>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5" y="0"/>
            <a:ext cx="76200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510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715962"/>
          </a:xfrm>
        </p:spPr>
        <p:txBody>
          <a:bodyPr/>
          <a:lstStyle/>
          <a:p>
            <a:r>
              <a:rPr lang="en-US" dirty="0" smtClean="0">
                <a:solidFill>
                  <a:srgbClr val="FFFF00"/>
                </a:solidFill>
              </a:rPr>
              <a:t>Masjid </a:t>
            </a:r>
            <a:r>
              <a:rPr lang="en-US" dirty="0" err="1" smtClean="0">
                <a:solidFill>
                  <a:srgbClr val="FFFF00"/>
                </a:solidFill>
              </a:rPr>
              <a:t>Nabawi</a:t>
            </a:r>
            <a:endParaRPr lang="en-US" dirty="0">
              <a:solidFill>
                <a:srgbClr val="FFFF00"/>
              </a:solidFill>
            </a:endParaRPr>
          </a:p>
        </p:txBody>
      </p:sp>
    </p:spTree>
    <p:extLst>
      <p:ext uri="{BB962C8B-B14F-4D97-AF65-F5344CB8AC3E}">
        <p14:creationId xmlns:p14="http://schemas.microsoft.com/office/powerpoint/2010/main" val="3937348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228600"/>
            <a:ext cx="7772400" cy="6477000"/>
          </a:xfrm>
        </p:spPr>
        <p:txBody>
          <a:bodyPr/>
          <a:lstStyle/>
          <a:p>
            <a:r>
              <a:rPr lang="en-US" b="1" dirty="0" smtClean="0"/>
              <a:t>Al-Masjid al-</a:t>
            </a:r>
            <a:r>
              <a:rPr lang="en-US" b="1" dirty="0" err="1" smtClean="0"/>
              <a:t>Nabawi</a:t>
            </a:r>
            <a:r>
              <a:rPr lang="en-US" b="1" dirty="0" smtClean="0"/>
              <a:t>  ("Mosque of the Prophet"), often called the Prophet's Mosque, is a mosque built by the Islamic prophet Muhammad situated in the city of Medina. It is the second holiest site in Islam (the first being the Masjid al-Haram in Mecca). It was the second mosque built in history and one of the largest mosques in the world. After an expansion during the reign of al-</a:t>
            </a:r>
            <a:r>
              <a:rPr lang="en-US" b="1" dirty="0" err="1" smtClean="0"/>
              <a:t>Walid</a:t>
            </a:r>
            <a:r>
              <a:rPr lang="en-US" b="1" dirty="0" smtClean="0"/>
              <a:t> I, it also now incorporates the site of the final resting place of Muhammad and early Muslim leaders Abu </a:t>
            </a:r>
            <a:r>
              <a:rPr lang="en-US" b="1" dirty="0" err="1" smtClean="0"/>
              <a:t>Bakr</a:t>
            </a:r>
            <a:r>
              <a:rPr lang="en-US" b="1" dirty="0" smtClean="0"/>
              <a:t> and </a:t>
            </a:r>
            <a:r>
              <a:rPr lang="en-US" b="1" smtClean="0"/>
              <a:t>Umar.</a:t>
            </a:r>
          </a:p>
          <a:p>
            <a:endParaRPr lang="en-US" b="1" dirty="0" smtClean="0"/>
          </a:p>
          <a:p>
            <a:r>
              <a:rPr lang="en-US" b="1" dirty="0" smtClean="0"/>
              <a:t>After completing the final </a:t>
            </a:r>
            <a:r>
              <a:rPr lang="en-US" b="1" dirty="0" err="1" smtClean="0"/>
              <a:t>Tawaf</a:t>
            </a:r>
            <a:r>
              <a:rPr lang="en-US" b="1" dirty="0" smtClean="0"/>
              <a:t> in Makkah, many pilgrims journey to Medina to visit the “Mosque of the Prophet.”</a:t>
            </a:r>
            <a:endParaRPr lang="en-US" b="1" dirty="0"/>
          </a:p>
        </p:txBody>
      </p:sp>
    </p:spTree>
    <p:extLst>
      <p:ext uri="{BB962C8B-B14F-4D97-AF65-F5344CB8AC3E}">
        <p14:creationId xmlns:p14="http://schemas.microsoft.com/office/powerpoint/2010/main" val="3974193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533400"/>
          </a:xfrm>
        </p:spPr>
        <p:txBody>
          <a:bodyPr/>
          <a:lstStyle/>
          <a:p>
            <a:r>
              <a:rPr lang="en-US" dirty="0" smtClean="0"/>
              <a:t>Masjid </a:t>
            </a:r>
            <a:r>
              <a:rPr lang="en-US" dirty="0" err="1" smtClean="0"/>
              <a:t>Nabawi</a:t>
            </a:r>
            <a:endParaRPr lang="en-US" dirty="0"/>
          </a:p>
        </p:txBody>
      </p:sp>
      <p:sp>
        <p:nvSpPr>
          <p:cNvPr id="3" name="Content Placeholder 2"/>
          <p:cNvSpPr>
            <a:spLocks noGrp="1"/>
          </p:cNvSpPr>
          <p:nvPr>
            <p:ph idx="1"/>
          </p:nvPr>
        </p:nvSpPr>
        <p:spPr/>
        <p:txBody>
          <a:bodyPr/>
          <a:lstStyle/>
          <a:p>
            <a:endParaRPr lang="en-US"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423"/>
            <a:ext cx="9220200" cy="6095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990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76200"/>
            <a:ext cx="8226425" cy="563562"/>
          </a:xfrm>
        </p:spPr>
        <p:txBody>
          <a:bodyPr/>
          <a:lstStyle/>
          <a:p>
            <a:r>
              <a:rPr lang="en-US" dirty="0" smtClean="0"/>
              <a:t>Masjid </a:t>
            </a:r>
            <a:r>
              <a:rPr lang="en-US" dirty="0" err="1" smtClean="0"/>
              <a:t>Nabawi</a:t>
            </a:r>
            <a:endParaRPr lang="en-US" dirty="0"/>
          </a:p>
        </p:txBody>
      </p:sp>
    </p:spTree>
    <p:extLst>
      <p:ext uri="{BB962C8B-B14F-4D97-AF65-F5344CB8AC3E}">
        <p14:creationId xmlns:p14="http://schemas.microsoft.com/office/powerpoint/2010/main" val="2079212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68"/>
            <a:ext cx="9144000" cy="690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52368"/>
            <a:ext cx="7848599" cy="1470006"/>
          </a:xfrm>
        </p:spPr>
        <p:txBody>
          <a:bodyPr/>
          <a:lstStyle/>
          <a:p>
            <a:r>
              <a:rPr lang="en-US" sz="2800" b="1" dirty="0" smtClean="0"/>
              <a:t>Muhammad's (Prophet of Islam)  tomb is located under the Green Dome of Al-Masjid al-</a:t>
            </a:r>
            <a:r>
              <a:rPr lang="en-US" sz="2800" b="1" dirty="0" err="1" smtClean="0"/>
              <a:t>Nabawi</a:t>
            </a:r>
            <a:r>
              <a:rPr lang="en-US" sz="2800" b="1" dirty="0" smtClean="0"/>
              <a:t>.</a:t>
            </a:r>
            <a:endParaRPr lang="en-US" sz="2800" b="1" dirty="0"/>
          </a:p>
        </p:txBody>
      </p:sp>
    </p:spTree>
    <p:extLst>
      <p:ext uri="{BB962C8B-B14F-4D97-AF65-F5344CB8AC3E}">
        <p14:creationId xmlns:p14="http://schemas.microsoft.com/office/powerpoint/2010/main" val="1279592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735387" cy="2925762"/>
          </a:xfrm>
        </p:spPr>
        <p:txBody>
          <a:bodyPr/>
          <a:lstStyle/>
          <a:p>
            <a:r>
              <a:rPr lang="en-US" dirty="0" smtClean="0"/>
              <a:t>Al Medina Al </a:t>
            </a:r>
            <a:r>
              <a:rPr lang="en-US" dirty="0" err="1" smtClean="0"/>
              <a:t>Munauwara</a:t>
            </a:r>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6201"/>
            <a:ext cx="4742873" cy="700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8740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 y="0"/>
            <a:ext cx="9177867"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24400" y="76200"/>
            <a:ext cx="4419600" cy="2514600"/>
          </a:xfrm>
        </p:spPr>
        <p:txBody>
          <a:bodyPr/>
          <a:lstStyle/>
          <a:p>
            <a:r>
              <a:rPr lang="en-US" b="1" dirty="0" smtClean="0">
                <a:solidFill>
                  <a:srgbClr val="FFFF00"/>
                </a:solidFill>
              </a:rPr>
              <a:t>The </a:t>
            </a:r>
            <a:r>
              <a:rPr lang="en-US" b="1" dirty="0" err="1" smtClean="0">
                <a:solidFill>
                  <a:srgbClr val="FFFF00"/>
                </a:solidFill>
              </a:rPr>
              <a:t>Quba</a:t>
            </a:r>
            <a:r>
              <a:rPr lang="en-US" b="1" dirty="0" smtClean="0">
                <a:solidFill>
                  <a:srgbClr val="FFFF00"/>
                </a:solidFill>
              </a:rPr>
              <a:t> Mosque is the first mosque in history built by Muhammad upon arrival in Medina</a:t>
            </a:r>
            <a:endParaRPr lang="en-US" b="1" dirty="0">
              <a:solidFill>
                <a:srgbClr val="FFFF00"/>
              </a:solidFill>
            </a:endParaRPr>
          </a:p>
        </p:txBody>
      </p:sp>
    </p:spTree>
    <p:extLst>
      <p:ext uri="{BB962C8B-B14F-4D97-AF65-F5344CB8AC3E}">
        <p14:creationId xmlns:p14="http://schemas.microsoft.com/office/powerpoint/2010/main" val="4079996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Makkah &amp; the hajj</a:t>
            </a:r>
            <a:endParaRPr lang="en-US" dirty="0"/>
          </a:p>
        </p:txBody>
      </p:sp>
      <p:sp>
        <p:nvSpPr>
          <p:cNvPr id="8" name="Text Placeholder 7"/>
          <p:cNvSpPr>
            <a:spLocks noGrp="1"/>
          </p:cNvSpPr>
          <p:nvPr>
            <p:ph type="body" idx="1"/>
          </p:nvPr>
        </p:nvSpPr>
        <p:spPr/>
        <p:txBody>
          <a:bodyPr/>
          <a:lstStyle/>
          <a:p>
            <a:endParaRPr lang="en-US"/>
          </a:p>
        </p:txBody>
      </p:sp>
      <p:pic>
        <p:nvPicPr>
          <p:cNvPr id="563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6134100" cy="408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8787" y="36945"/>
            <a:ext cx="8226425" cy="740295"/>
          </a:xfrm>
        </p:spPr>
        <p:txBody>
          <a:bodyPr/>
          <a:lstStyle/>
          <a:p>
            <a:r>
              <a:rPr lang="en-US" dirty="0" smtClean="0"/>
              <a:t>Masjid al-Haram - Makkah</a:t>
            </a:r>
            <a:endParaRPr lang="en-US" dirty="0"/>
          </a:p>
        </p:txBody>
      </p:sp>
      <p:sp>
        <p:nvSpPr>
          <p:cNvPr id="57347" name="Rectangle 3"/>
          <p:cNvSpPr>
            <a:spLocks noGrp="1" noChangeArrowheads="1"/>
          </p:cNvSpPr>
          <p:nvPr>
            <p:ph type="body" idx="1"/>
          </p:nvPr>
        </p:nvSpPr>
        <p:spPr/>
        <p:txBody>
          <a:bodyPr/>
          <a:lstStyle/>
          <a:p>
            <a:endParaRPr lang="en-US" dirty="0"/>
          </a:p>
        </p:txBody>
      </p:sp>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87" y="0"/>
            <a:ext cx="8226425" cy="786381"/>
          </a:xfrm>
        </p:spPr>
        <p:txBody>
          <a:bodyPr/>
          <a:lstStyle/>
          <a:p>
            <a:pPr algn="ctr"/>
            <a:r>
              <a:rPr lang="en-US" dirty="0" smtClean="0"/>
              <a:t>The path and sequence of the Hajj</a:t>
            </a:r>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86381"/>
            <a:ext cx="8001000" cy="609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41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68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277" y="0"/>
            <a:ext cx="74035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064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29"/>
            <a:ext cx="9144000" cy="5225142"/>
          </a:xfrm>
          <a:prstGeom prst="rect">
            <a:avLst/>
          </a:prstGeom>
        </p:spPr>
      </p:pic>
    </p:spTree>
    <p:extLst>
      <p:ext uri="{BB962C8B-B14F-4D97-AF65-F5344CB8AC3E}">
        <p14:creationId xmlns:p14="http://schemas.microsoft.com/office/powerpoint/2010/main" val="16231388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420" y="0"/>
            <a:ext cx="8226425" cy="935181"/>
          </a:xfrm>
        </p:spPr>
        <p:txBody>
          <a:bodyPr/>
          <a:lstStyle/>
          <a:p>
            <a:pPr algn="ctr"/>
            <a:r>
              <a:rPr lang="en-US" dirty="0" smtClean="0"/>
              <a:t>Ihram</a:t>
            </a:r>
            <a:endParaRPr lang="en-US" dirty="0"/>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067" y="935181"/>
            <a:ext cx="6951133" cy="568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204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11"/>
            <a:ext cx="9144000" cy="681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19211"/>
            <a:ext cx="8226425" cy="1123789"/>
          </a:xfrm>
        </p:spPr>
        <p:txBody>
          <a:bodyPr/>
          <a:lstStyle/>
          <a:p>
            <a:pPr algn="ctr"/>
            <a:r>
              <a:rPr lang="en-US" b="1" dirty="0" err="1" smtClean="0"/>
              <a:t>Tawaf</a:t>
            </a:r>
            <a:r>
              <a:rPr lang="en-US" b="1" dirty="0" smtClean="0"/>
              <a:t> around the holy </a:t>
            </a:r>
            <a:r>
              <a:rPr lang="en-US" b="1" dirty="0" err="1" smtClean="0"/>
              <a:t>Ka’abah</a:t>
            </a:r>
            <a:r>
              <a:rPr lang="en-US" b="1" dirty="0" smtClean="0"/>
              <a:t> – at the beginning and at the end of the Hajj</a:t>
            </a:r>
            <a:endParaRPr lang="en-US" b="1" dirty="0"/>
          </a:p>
        </p:txBody>
      </p:sp>
    </p:spTree>
    <p:extLst>
      <p:ext uri="{BB962C8B-B14F-4D97-AF65-F5344CB8AC3E}">
        <p14:creationId xmlns:p14="http://schemas.microsoft.com/office/powerpoint/2010/main" val="23751963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104_slide">
  <a:themeElements>
    <a:clrScheme name="Office Theme 2">
      <a:dk1>
        <a:srgbClr val="000000"/>
      </a:dk1>
      <a:lt1>
        <a:srgbClr val="99CC99"/>
      </a:lt1>
      <a:dk2>
        <a:srgbClr val="000000"/>
      </a:dk2>
      <a:lt2>
        <a:srgbClr val="CCCCCC"/>
      </a:lt2>
      <a:accent1>
        <a:srgbClr val="5F7322"/>
      </a:accent1>
      <a:accent2>
        <a:srgbClr val="005673"/>
      </a:accent2>
      <a:accent3>
        <a:srgbClr val="CAE2CA"/>
      </a:accent3>
      <a:accent4>
        <a:srgbClr val="000000"/>
      </a:accent4>
      <a:accent5>
        <a:srgbClr val="B6BCAB"/>
      </a:accent5>
      <a:accent6>
        <a:srgbClr val="004D68"/>
      </a:accent6>
      <a:hlink>
        <a:srgbClr val="1F4C1F"/>
      </a:hlink>
      <a:folHlink>
        <a:srgbClr val="213166"/>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CC99"/>
        </a:lt1>
        <a:dk2>
          <a:srgbClr val="000000"/>
        </a:dk2>
        <a:lt2>
          <a:srgbClr val="CCCCCC"/>
        </a:lt2>
        <a:accent1>
          <a:srgbClr val="3B943B"/>
        </a:accent1>
        <a:accent2>
          <a:srgbClr val="187A18"/>
        </a:accent2>
        <a:accent3>
          <a:srgbClr val="CAE2CA"/>
        </a:accent3>
        <a:accent4>
          <a:srgbClr val="000000"/>
        </a:accent4>
        <a:accent5>
          <a:srgbClr val="AFC8AF"/>
        </a:accent5>
        <a:accent6>
          <a:srgbClr val="156E15"/>
        </a:accent6>
        <a:hlink>
          <a:srgbClr val="276127"/>
        </a:hlink>
        <a:folHlink>
          <a:srgbClr val="215221"/>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CC99"/>
        </a:lt1>
        <a:dk2>
          <a:srgbClr val="000000"/>
        </a:dk2>
        <a:lt2>
          <a:srgbClr val="CCCCCC"/>
        </a:lt2>
        <a:accent1>
          <a:srgbClr val="5F7322"/>
        </a:accent1>
        <a:accent2>
          <a:srgbClr val="005673"/>
        </a:accent2>
        <a:accent3>
          <a:srgbClr val="CAE2CA"/>
        </a:accent3>
        <a:accent4>
          <a:srgbClr val="000000"/>
        </a:accent4>
        <a:accent5>
          <a:srgbClr val="B6BCAB"/>
        </a:accent5>
        <a:accent6>
          <a:srgbClr val="004D68"/>
        </a:accent6>
        <a:hlink>
          <a:srgbClr val="1F4C1F"/>
        </a:hlink>
        <a:folHlink>
          <a:srgbClr val="213166"/>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CC99"/>
        </a:lt1>
        <a:dk2>
          <a:srgbClr val="000000"/>
        </a:dk2>
        <a:lt2>
          <a:srgbClr val="CCCCCC"/>
        </a:lt2>
        <a:accent1>
          <a:srgbClr val="804E2D"/>
        </a:accent1>
        <a:accent2>
          <a:srgbClr val="135E13"/>
        </a:accent2>
        <a:accent3>
          <a:srgbClr val="CAE2CA"/>
        </a:accent3>
        <a:accent4>
          <a:srgbClr val="000000"/>
        </a:accent4>
        <a:accent5>
          <a:srgbClr val="C0B2AD"/>
        </a:accent5>
        <a:accent6>
          <a:srgbClr val="105410"/>
        </a:accent6>
        <a:hlink>
          <a:srgbClr val="732251"/>
        </a:hlink>
        <a:folHlink>
          <a:srgbClr val="452273"/>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CC99"/>
        </a:lt1>
        <a:dk2>
          <a:srgbClr val="000000"/>
        </a:dk2>
        <a:lt2>
          <a:srgbClr val="CCCCCC"/>
        </a:lt2>
        <a:accent1>
          <a:srgbClr val="806600"/>
        </a:accent1>
        <a:accent2>
          <a:srgbClr val="873636"/>
        </a:accent2>
        <a:accent3>
          <a:srgbClr val="CAE2CA"/>
        </a:accent3>
        <a:accent4>
          <a:srgbClr val="000000"/>
        </a:accent4>
        <a:accent5>
          <a:srgbClr val="C0B8AA"/>
        </a:accent5>
        <a:accent6>
          <a:srgbClr val="7A3030"/>
        </a:accent6>
        <a:hlink>
          <a:srgbClr val="3B3078"/>
        </a:hlink>
        <a:folHlink>
          <a:srgbClr val="1E4A1E"/>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3B943B"/>
        </a:accent1>
        <a:accent2>
          <a:srgbClr val="187A18"/>
        </a:accent2>
        <a:accent3>
          <a:srgbClr val="FFFFFF"/>
        </a:accent3>
        <a:accent4>
          <a:srgbClr val="000000"/>
        </a:accent4>
        <a:accent5>
          <a:srgbClr val="AFC8AF"/>
        </a:accent5>
        <a:accent6>
          <a:srgbClr val="156E15"/>
        </a:accent6>
        <a:hlink>
          <a:srgbClr val="276127"/>
        </a:hlink>
        <a:folHlink>
          <a:srgbClr val="215221"/>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5F7322"/>
        </a:accent1>
        <a:accent2>
          <a:srgbClr val="005673"/>
        </a:accent2>
        <a:accent3>
          <a:srgbClr val="FFFFFF"/>
        </a:accent3>
        <a:accent4>
          <a:srgbClr val="000000"/>
        </a:accent4>
        <a:accent5>
          <a:srgbClr val="B6BCAB"/>
        </a:accent5>
        <a:accent6>
          <a:srgbClr val="004D68"/>
        </a:accent6>
        <a:hlink>
          <a:srgbClr val="1F4C1F"/>
        </a:hlink>
        <a:folHlink>
          <a:srgbClr val="21316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804E2D"/>
        </a:accent1>
        <a:accent2>
          <a:srgbClr val="135E13"/>
        </a:accent2>
        <a:accent3>
          <a:srgbClr val="FFFFFF"/>
        </a:accent3>
        <a:accent4>
          <a:srgbClr val="000000"/>
        </a:accent4>
        <a:accent5>
          <a:srgbClr val="C0B2AD"/>
        </a:accent5>
        <a:accent6>
          <a:srgbClr val="105410"/>
        </a:accent6>
        <a:hlink>
          <a:srgbClr val="732251"/>
        </a:hlink>
        <a:folHlink>
          <a:srgbClr val="452273"/>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806600"/>
        </a:accent1>
        <a:accent2>
          <a:srgbClr val="873636"/>
        </a:accent2>
        <a:accent3>
          <a:srgbClr val="FFFFFF"/>
        </a:accent3>
        <a:accent4>
          <a:srgbClr val="000000"/>
        </a:accent4>
        <a:accent5>
          <a:srgbClr val="C0B8AA"/>
        </a:accent5>
        <a:accent6>
          <a:srgbClr val="7A3030"/>
        </a:accent6>
        <a:hlink>
          <a:srgbClr val="3B3078"/>
        </a:hlink>
        <a:folHlink>
          <a:srgbClr val="1E4A1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99CC99"/>
      </a:lt1>
      <a:dk2>
        <a:srgbClr val="000000"/>
      </a:dk2>
      <a:lt2>
        <a:srgbClr val="CCCCCC"/>
      </a:lt2>
      <a:accent1>
        <a:srgbClr val="5F7322"/>
      </a:accent1>
      <a:accent2>
        <a:srgbClr val="005673"/>
      </a:accent2>
      <a:accent3>
        <a:srgbClr val="CAE2CA"/>
      </a:accent3>
      <a:accent4>
        <a:srgbClr val="000000"/>
      </a:accent4>
      <a:accent5>
        <a:srgbClr val="B6BCAB"/>
      </a:accent5>
      <a:accent6>
        <a:srgbClr val="004D68"/>
      </a:accent6>
      <a:hlink>
        <a:srgbClr val="1F4C1F"/>
      </a:hlink>
      <a:folHlink>
        <a:srgbClr val="213166"/>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99CC99"/>
        </a:lt1>
        <a:dk2>
          <a:srgbClr val="000000"/>
        </a:dk2>
        <a:lt2>
          <a:srgbClr val="CCCCCC"/>
        </a:lt2>
        <a:accent1>
          <a:srgbClr val="3B943B"/>
        </a:accent1>
        <a:accent2>
          <a:srgbClr val="187A18"/>
        </a:accent2>
        <a:accent3>
          <a:srgbClr val="CAE2CA"/>
        </a:accent3>
        <a:accent4>
          <a:srgbClr val="000000"/>
        </a:accent4>
        <a:accent5>
          <a:srgbClr val="AFC8AF"/>
        </a:accent5>
        <a:accent6>
          <a:srgbClr val="156E15"/>
        </a:accent6>
        <a:hlink>
          <a:srgbClr val="276127"/>
        </a:hlink>
        <a:folHlink>
          <a:srgbClr val="215221"/>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99CC99"/>
        </a:lt1>
        <a:dk2>
          <a:srgbClr val="000000"/>
        </a:dk2>
        <a:lt2>
          <a:srgbClr val="CCCCCC"/>
        </a:lt2>
        <a:accent1>
          <a:srgbClr val="5F7322"/>
        </a:accent1>
        <a:accent2>
          <a:srgbClr val="005673"/>
        </a:accent2>
        <a:accent3>
          <a:srgbClr val="CAE2CA"/>
        </a:accent3>
        <a:accent4>
          <a:srgbClr val="000000"/>
        </a:accent4>
        <a:accent5>
          <a:srgbClr val="B6BCAB"/>
        </a:accent5>
        <a:accent6>
          <a:srgbClr val="004D68"/>
        </a:accent6>
        <a:hlink>
          <a:srgbClr val="1F4C1F"/>
        </a:hlink>
        <a:folHlink>
          <a:srgbClr val="213166"/>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99CC99"/>
        </a:lt1>
        <a:dk2>
          <a:srgbClr val="000000"/>
        </a:dk2>
        <a:lt2>
          <a:srgbClr val="CCCCCC"/>
        </a:lt2>
        <a:accent1>
          <a:srgbClr val="804E2D"/>
        </a:accent1>
        <a:accent2>
          <a:srgbClr val="135E13"/>
        </a:accent2>
        <a:accent3>
          <a:srgbClr val="CAE2CA"/>
        </a:accent3>
        <a:accent4>
          <a:srgbClr val="000000"/>
        </a:accent4>
        <a:accent5>
          <a:srgbClr val="C0B2AD"/>
        </a:accent5>
        <a:accent6>
          <a:srgbClr val="105410"/>
        </a:accent6>
        <a:hlink>
          <a:srgbClr val="732251"/>
        </a:hlink>
        <a:folHlink>
          <a:srgbClr val="452273"/>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99CC99"/>
        </a:lt1>
        <a:dk2>
          <a:srgbClr val="000000"/>
        </a:dk2>
        <a:lt2>
          <a:srgbClr val="CCCCCC"/>
        </a:lt2>
        <a:accent1>
          <a:srgbClr val="806600"/>
        </a:accent1>
        <a:accent2>
          <a:srgbClr val="873636"/>
        </a:accent2>
        <a:accent3>
          <a:srgbClr val="CAE2CA"/>
        </a:accent3>
        <a:accent4>
          <a:srgbClr val="000000"/>
        </a:accent4>
        <a:accent5>
          <a:srgbClr val="C0B8AA"/>
        </a:accent5>
        <a:accent6>
          <a:srgbClr val="7A3030"/>
        </a:accent6>
        <a:hlink>
          <a:srgbClr val="3B3078"/>
        </a:hlink>
        <a:folHlink>
          <a:srgbClr val="1E4A1E"/>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3B943B"/>
        </a:accent1>
        <a:accent2>
          <a:srgbClr val="187A18"/>
        </a:accent2>
        <a:accent3>
          <a:srgbClr val="FFFFFF"/>
        </a:accent3>
        <a:accent4>
          <a:srgbClr val="000000"/>
        </a:accent4>
        <a:accent5>
          <a:srgbClr val="AFC8AF"/>
        </a:accent5>
        <a:accent6>
          <a:srgbClr val="156E15"/>
        </a:accent6>
        <a:hlink>
          <a:srgbClr val="276127"/>
        </a:hlink>
        <a:folHlink>
          <a:srgbClr val="215221"/>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5F7322"/>
        </a:accent1>
        <a:accent2>
          <a:srgbClr val="005673"/>
        </a:accent2>
        <a:accent3>
          <a:srgbClr val="FFFFFF"/>
        </a:accent3>
        <a:accent4>
          <a:srgbClr val="000000"/>
        </a:accent4>
        <a:accent5>
          <a:srgbClr val="B6BCAB"/>
        </a:accent5>
        <a:accent6>
          <a:srgbClr val="004D68"/>
        </a:accent6>
        <a:hlink>
          <a:srgbClr val="1F4C1F"/>
        </a:hlink>
        <a:folHlink>
          <a:srgbClr val="213166"/>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804E2D"/>
        </a:accent1>
        <a:accent2>
          <a:srgbClr val="135E13"/>
        </a:accent2>
        <a:accent3>
          <a:srgbClr val="FFFFFF"/>
        </a:accent3>
        <a:accent4>
          <a:srgbClr val="000000"/>
        </a:accent4>
        <a:accent5>
          <a:srgbClr val="C0B2AD"/>
        </a:accent5>
        <a:accent6>
          <a:srgbClr val="105410"/>
        </a:accent6>
        <a:hlink>
          <a:srgbClr val="732251"/>
        </a:hlink>
        <a:folHlink>
          <a:srgbClr val="452273"/>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806600"/>
        </a:accent1>
        <a:accent2>
          <a:srgbClr val="873636"/>
        </a:accent2>
        <a:accent3>
          <a:srgbClr val="FFFFFF"/>
        </a:accent3>
        <a:accent4>
          <a:srgbClr val="000000"/>
        </a:accent4>
        <a:accent5>
          <a:srgbClr val="C0B8AA"/>
        </a:accent5>
        <a:accent6>
          <a:srgbClr val="7A3030"/>
        </a:accent6>
        <a:hlink>
          <a:srgbClr val="3B3078"/>
        </a:hlink>
        <a:folHlink>
          <a:srgbClr val="1E4A1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294</TotalTime>
  <Words>660</Words>
  <Application>Microsoft Office PowerPoint</Application>
  <PresentationFormat>On-screen Show (4:3)</PresentationFormat>
  <Paragraphs>29</Paragraphs>
  <Slides>29</Slides>
  <Notes>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ind_1104_slide</vt:lpstr>
      <vt:lpstr>1_Default Design</vt:lpstr>
      <vt:lpstr>Makkah (Mecca), Medina, &amp; the Hajj </vt:lpstr>
      <vt:lpstr>PowerPoint Presentation</vt:lpstr>
      <vt:lpstr>Makkah &amp; the hajj</vt:lpstr>
      <vt:lpstr>Masjid al-Haram - Makkah</vt:lpstr>
      <vt:lpstr>The path and sequence of the Hajj</vt:lpstr>
      <vt:lpstr>PowerPoint Presentation</vt:lpstr>
      <vt:lpstr>PowerPoint Presentation</vt:lpstr>
      <vt:lpstr>Ihram</vt:lpstr>
      <vt:lpstr>Tawaf around the holy Ka’abah – at the beginning and at the end of the Hajj</vt:lpstr>
      <vt:lpstr>Mina (Encampment)</vt:lpstr>
      <vt:lpstr>Climbing Jebel al-Rahma at the Plain of Arafat</vt:lpstr>
      <vt:lpstr>Stoning the three pillars</vt:lpstr>
      <vt:lpstr>PowerPoint Presentation</vt:lpstr>
      <vt:lpstr>Kaaba and Hajj</vt:lpstr>
      <vt:lpstr>PowerPoint Presentation</vt:lpstr>
      <vt:lpstr>The Gate of Kaaba &amp; the Kaaba cover</vt:lpstr>
      <vt:lpstr>PowerPoint Presentation</vt:lpstr>
      <vt:lpstr>Jabal an-Nour (also Jabal an-Nur or Jabal Nur), meaning "The Mountain of Light", is a mountain near the city of Mecca in Saudi Arabia. It houses the Hira cave where Muhammad is said to have received his first revelation from God (Arabic Allah) through the angel Gabriel.</vt:lpstr>
      <vt:lpstr>Jabal Al-Rahmah</vt:lpstr>
      <vt:lpstr>PowerPoint Presentation</vt:lpstr>
      <vt:lpstr>Mosque Jarana-Makkah</vt:lpstr>
      <vt:lpstr>Mosques of Medina</vt:lpstr>
      <vt:lpstr>Masjid Nabawi</vt:lpstr>
      <vt:lpstr>PowerPoint Presentation</vt:lpstr>
      <vt:lpstr>Masjid Nabawi</vt:lpstr>
      <vt:lpstr>Masjid Nabawi</vt:lpstr>
      <vt:lpstr>Muhammad's (Prophet of Islam)  tomb is located under the Green Dome of Al-Masjid al-Nabawi.</vt:lpstr>
      <vt:lpstr>Al Medina Al Munauwara</vt:lpstr>
      <vt:lpstr>The Quba Mosque is the first mosque in history built by Muhammad upon arrival in Medina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 Naumann</dc:creator>
  <cp:lastModifiedBy>Joseph A. Naumann</cp:lastModifiedBy>
  <cp:revision>11</cp:revision>
  <dcterms:created xsi:type="dcterms:W3CDTF">2012-03-20T14:02:12Z</dcterms:created>
  <dcterms:modified xsi:type="dcterms:W3CDTF">2012-03-20T18:59:05Z</dcterms:modified>
</cp:coreProperties>
</file>