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1"/>
  </p:notesMasterIdLst>
  <p:sldIdLst>
    <p:sldId id="256" r:id="rId3"/>
    <p:sldId id="257" r:id="rId4"/>
    <p:sldId id="281" r:id="rId5"/>
    <p:sldId id="278" r:id="rId6"/>
    <p:sldId id="291" r:id="rId7"/>
    <p:sldId id="292" r:id="rId8"/>
    <p:sldId id="293" r:id="rId9"/>
    <p:sldId id="258" r:id="rId10"/>
    <p:sldId id="277" r:id="rId11"/>
    <p:sldId id="276" r:id="rId12"/>
    <p:sldId id="260" r:id="rId13"/>
    <p:sldId id="280" r:id="rId14"/>
    <p:sldId id="259" r:id="rId15"/>
    <p:sldId id="261" r:id="rId16"/>
    <p:sldId id="263" r:id="rId17"/>
    <p:sldId id="262" r:id="rId18"/>
    <p:sldId id="274" r:id="rId19"/>
    <p:sldId id="275" r:id="rId20"/>
    <p:sldId id="264" r:id="rId21"/>
    <p:sldId id="265" r:id="rId22"/>
    <p:sldId id="270" r:id="rId23"/>
    <p:sldId id="266" r:id="rId24"/>
    <p:sldId id="269" r:id="rId25"/>
    <p:sldId id="267" r:id="rId26"/>
    <p:sldId id="268" r:id="rId27"/>
    <p:sldId id="271" r:id="rId28"/>
    <p:sldId id="272" r:id="rId29"/>
    <p:sldId id="273" r:id="rId30"/>
    <p:sldId id="284" r:id="rId31"/>
    <p:sldId id="279" r:id="rId32"/>
    <p:sldId id="282" r:id="rId33"/>
    <p:sldId id="283" r:id="rId34"/>
    <p:sldId id="286" r:id="rId35"/>
    <p:sldId id="285" r:id="rId36"/>
    <p:sldId id="290" r:id="rId37"/>
    <p:sldId id="288" r:id="rId38"/>
    <p:sldId id="289" r:id="rId39"/>
    <p:sldId id="28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00"/>
  </p:normalViewPr>
  <p:slideViewPr>
    <p:cSldViewPr snapToGrid="0">
      <p:cViewPr varScale="1">
        <p:scale>
          <a:sx n="74" d="100"/>
          <a:sy n="74" d="100"/>
        </p:scale>
        <p:origin x="-235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27A641-D9BC-410A-AD61-FD72705666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86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B8107F5-6F43-40BB-AEB6-A5FA5192FA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89467-8182-43C3-99A5-9CF906CCDB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290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E925B3-4EE7-484E-8D9A-3D67C763CF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699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0703B01-99D5-405E-A423-DDB9548874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EDE85-B440-47A3-A8C8-A2B082D27B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765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7C08C-9183-4FB1-8C47-1A8C31CA0C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297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CBE50-A368-4C1F-8240-48AA9189CB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90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2BAEE-B2EF-4055-9C36-10757C1B5B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1DF7-C83D-438C-BB8F-D2BE85A527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750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5DFC0-F62D-4F12-9CC7-4CF0A0F53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310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7BB5D-D6EF-48DA-AB19-44D6320686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228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980E9-E5FD-43F3-918A-4CD1B4B01D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9592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DF6CC-7194-447B-9892-013BC6E424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64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74C5E-5EB8-4574-86A7-E6F218771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8333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1F146-DC98-4E93-8AC6-EEB709BF1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50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539E8-8E0F-457F-818B-C83E4C6591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77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5FCD3-6732-4CC2-A2E4-4980DBEBEF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513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4A28A-A45D-496C-BDAC-E09C68198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892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6507E-74BD-44C2-BBE6-5E35E27CC6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459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DAF71-A63F-4CF9-838D-EEAC7A72DC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41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D77AA-D318-405D-B3CF-8591BF7E46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896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BC0F9-A5E4-461C-8D2D-174B55250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876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B7B2AF-3522-45C3-9BB6-D1EC7719DA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885C41-D344-45F8-8FE3-F22F190FB3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China May be #1 in Air Pollution</a:t>
            </a:r>
            <a:endParaRPr lang="en-US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24" y="5328133"/>
            <a:ext cx="6281576" cy="152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2573"/>
            <a:ext cx="9144000" cy="61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2263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sunny day in Beijing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6322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072423"/>
          </a:xfrm>
        </p:spPr>
        <p:txBody>
          <a:bodyPr/>
          <a:lstStyle/>
          <a:p>
            <a:pPr algn="ctr"/>
            <a:r>
              <a:rPr lang="en-US" dirty="0" smtClean="0"/>
              <a:t>Another sunny day picture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2423"/>
            <a:ext cx="9144000" cy="57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458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0334" cy="6858000"/>
          </a:xfrm>
          <a:prstGeom prst="rect">
            <a:avLst/>
          </a:prstGeom>
        </p:spPr>
      </p:pic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sz="2800" dirty="0" smtClean="0"/>
              <a:t>Surgical masks may help some, but are inadequate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958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isn’t just in </a:t>
            </a:r>
            <a:r>
              <a:rPr lang="en-US" dirty="0" err="1" smtClean="0"/>
              <a:t>beijing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57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067" y="0"/>
            <a:ext cx="8226425" cy="666974"/>
          </a:xfrm>
        </p:spPr>
        <p:txBody>
          <a:bodyPr/>
          <a:lstStyle/>
          <a:p>
            <a:pPr algn="ctr"/>
            <a:r>
              <a:rPr lang="en-US" dirty="0" smtClean="0"/>
              <a:t>Hefei, capital of Anhui Province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2321"/>
            <a:ext cx="9144000" cy="60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7501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71018"/>
          </a:xfrm>
        </p:spPr>
        <p:txBody>
          <a:bodyPr/>
          <a:lstStyle/>
          <a:p>
            <a:r>
              <a:rPr lang="en-US" sz="2400" dirty="0"/>
              <a:t> A man covering his mouth with his hand as he rides amidst the heavy fog in Hefei, central China's Anhui province.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1018"/>
            <a:ext cx="9144000" cy="60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2166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59715"/>
          </a:xfrm>
        </p:spPr>
        <p:txBody>
          <a:bodyPr/>
          <a:lstStyle/>
          <a:p>
            <a:pPr algn="ctr"/>
            <a:r>
              <a:rPr lang="en-US" sz="2800" dirty="0"/>
              <a:t> A nurse puts in a drip for a baby diagnosed with respiratory diseases at a provincial children's hospital in Hefei, Anhui province.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740"/>
          <a:stretch/>
        </p:blipFill>
        <p:spPr>
          <a:xfrm>
            <a:off x="0" y="1359715"/>
            <a:ext cx="9144000" cy="54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4031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06824"/>
          </a:xfrm>
        </p:spPr>
        <p:txBody>
          <a:bodyPr/>
          <a:lstStyle/>
          <a:p>
            <a:pPr algn="ctr"/>
            <a:r>
              <a:rPr lang="en-US" dirty="0" smtClean="0"/>
              <a:t>Jiangsu Province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5841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8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Points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China burns half of the coal burned in the world</a:t>
            </a:r>
          </a:p>
          <a:p>
            <a:r>
              <a:rPr lang="en-US" dirty="0" smtClean="0"/>
              <a:t>China’s efforts to control pollution have been woefully inadequate</a:t>
            </a:r>
          </a:p>
          <a:p>
            <a:r>
              <a:rPr lang="en-US" dirty="0" smtClean="0"/>
              <a:t>January 2014, when the air pollution index in Los Angeles was 93, </a:t>
            </a:r>
            <a:r>
              <a:rPr lang="en-US" dirty="0" err="1" smtClean="0"/>
              <a:t>Bejing’s</a:t>
            </a:r>
            <a:r>
              <a:rPr lang="en-US" dirty="0" smtClean="0"/>
              <a:t> index was above 600 </a:t>
            </a:r>
          </a:p>
          <a:p>
            <a:r>
              <a:rPr lang="en-US" dirty="0" smtClean="0"/>
              <a:t>Beijing’s air quality is 20 times higher than the highest level considered safe.</a:t>
            </a:r>
            <a:endParaRPr 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355002"/>
            <a:ext cx="8226425" cy="677732"/>
          </a:xfrm>
        </p:spPr>
        <p:txBody>
          <a:bodyPr/>
          <a:lstStyle/>
          <a:p>
            <a:pPr algn="ctr"/>
            <a:r>
              <a:rPr lang="en-US" dirty="0"/>
              <a:t>Guangxi Zhuang Autonomous Region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91921"/>
            <a:ext cx="9144000" cy="54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122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57938" cy="782321"/>
          </a:xfrm>
        </p:spPr>
        <p:txBody>
          <a:bodyPr/>
          <a:lstStyle/>
          <a:p>
            <a:pPr algn="ctr"/>
            <a:r>
              <a:rPr lang="en-US" sz="2400" dirty="0"/>
              <a:t>Liuzhou City, southwest China's Guangxi Zhuang Autonomous Region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2321"/>
            <a:ext cx="9143999" cy="60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722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8489"/>
          </a:xfrm>
        </p:spPr>
        <p:txBody>
          <a:bodyPr/>
          <a:lstStyle/>
          <a:p>
            <a:pPr algn="ctr"/>
            <a:r>
              <a:rPr lang="en-US" sz="2000" dirty="0"/>
              <a:t>Photo taken on Jan. 13, 2013 from the car windscreen shows a fog-shrouded road in Guilin, southwest China's Guangxi Zhuang Autonomous Region, Jan.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0447" y="688489"/>
            <a:ext cx="4575719" cy="616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337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274638"/>
            <a:ext cx="3955022" cy="3512054"/>
          </a:xfrm>
        </p:spPr>
        <p:txBody>
          <a:bodyPr/>
          <a:lstStyle/>
          <a:p>
            <a:r>
              <a:rPr lang="en-US" dirty="0"/>
              <a:t>Shenyang-Haikou </a:t>
            </a:r>
            <a:r>
              <a:rPr lang="en-US" dirty="0" err="1"/>
              <a:t>Expessway</a:t>
            </a:r>
            <a:r>
              <a:rPr lang="en-US" dirty="0"/>
              <a:t> in Nantong, east China's Jiangsu Province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420" y="0"/>
            <a:ext cx="4640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312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1976"/>
          </a:xfrm>
        </p:spPr>
        <p:txBody>
          <a:bodyPr/>
          <a:lstStyle/>
          <a:p>
            <a:r>
              <a:rPr lang="en-US" dirty="0"/>
              <a:t>a boat on the West Lake in the fog in Hangzhou, capital of east China's Zhejiang Province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21660"/>
            <a:ext cx="9143999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0535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955039"/>
          </a:xfrm>
        </p:spPr>
        <p:txBody>
          <a:bodyPr/>
          <a:lstStyle/>
          <a:p>
            <a:pPr algn="ctr"/>
            <a:r>
              <a:rPr lang="en-US" dirty="0"/>
              <a:t>a fog-shrouded fishing port in Lianyungang City, east China's </a:t>
            </a:r>
            <a:r>
              <a:rPr lang="en-US" dirty="0" err="1"/>
              <a:t>JIangsu</a:t>
            </a:r>
            <a:r>
              <a:rPr lang="en-US" dirty="0"/>
              <a:t> Province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55039"/>
            <a:ext cx="9144001" cy="59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3702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70155"/>
          </a:xfrm>
        </p:spPr>
        <p:txBody>
          <a:bodyPr/>
          <a:lstStyle/>
          <a:p>
            <a:pPr algn="ctr"/>
            <a:r>
              <a:rPr lang="en-US" dirty="0"/>
              <a:t>Qiqihar, northeast China's Heilongjiang Province</a:t>
            </a:r>
          </a:p>
        </p:txBody>
      </p:sp>
    </p:spTree>
    <p:extLst>
      <p:ext uri="{BB962C8B-B14F-4D97-AF65-F5344CB8AC3E}">
        <p14:creationId xmlns:p14="http://schemas.microsoft.com/office/powerpoint/2010/main" val="150565484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8226425" cy="537882"/>
          </a:xfrm>
        </p:spPr>
        <p:txBody>
          <a:bodyPr/>
          <a:lstStyle/>
          <a:p>
            <a:pPr algn="ctr"/>
            <a:r>
              <a:rPr lang="en-US" dirty="0"/>
              <a:t>China's Tianjin municipality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9023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1309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5709"/>
          </a:xfrm>
        </p:spPr>
        <p:txBody>
          <a:bodyPr/>
          <a:lstStyle/>
          <a:p>
            <a:pPr algn="ctr"/>
            <a:r>
              <a:rPr lang="en-US" sz="2400" dirty="0"/>
              <a:t>The </a:t>
            </a:r>
            <a:r>
              <a:rPr lang="en-US" sz="2400" dirty="0" err="1"/>
              <a:t>Pudong</a:t>
            </a:r>
            <a:r>
              <a:rPr lang="en-US" sz="2400" dirty="0"/>
              <a:t> business district is shrouded by heavy air pollution in Shanghai.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5709"/>
            <a:ext cx="9144000" cy="60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652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426"/>
            <a:ext cx="2286001" cy="3705692"/>
          </a:xfrm>
        </p:spPr>
        <p:txBody>
          <a:bodyPr/>
          <a:lstStyle/>
          <a:p>
            <a:r>
              <a:rPr lang="en-US" dirty="0" smtClean="0"/>
              <a:t>This was 2007; it’s worse now in 2014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107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072" y="0"/>
            <a:ext cx="7424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9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7721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842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74638"/>
            <a:ext cx="9143999" cy="62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5574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71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doesn’t just affect China!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1132"/>
            <a:ext cx="9144000" cy="222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47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90" y="1089061"/>
            <a:ext cx="8917967" cy="5640511"/>
          </a:xfrm>
        </p:spPr>
        <p:txBody>
          <a:bodyPr/>
          <a:lstStyle/>
          <a:p>
            <a:r>
              <a:rPr lang="en-US" dirty="0"/>
              <a:t>BEIJING (Reuters) - Pollution from China travels in large quantities across the Pacific Ocean to the United States, a new study has found, making environmental and health problems unexpected side effects of U.S. demand for cheap China-manufactured goods.</a:t>
            </a:r>
          </a:p>
          <a:p>
            <a:endParaRPr lang="en-US" dirty="0"/>
          </a:p>
          <a:p>
            <a:r>
              <a:rPr lang="en-US" dirty="0"/>
              <a:t>On some days, acid rain-inducing </a:t>
            </a:r>
            <a:r>
              <a:rPr lang="en-US" dirty="0" err="1"/>
              <a:t>sulphate</a:t>
            </a:r>
            <a:r>
              <a:rPr lang="en-US" dirty="0"/>
              <a:t> from burning of fossil fuels in China can account for as much as a quarter of </a:t>
            </a:r>
            <a:r>
              <a:rPr lang="en-US" dirty="0" err="1"/>
              <a:t>sulphate</a:t>
            </a:r>
            <a:r>
              <a:rPr lang="en-US" dirty="0"/>
              <a:t> pollution in the western United States, a team of Chinese and American researchers said in the report published </a:t>
            </a:r>
            <a:r>
              <a:rPr lang="en-US" dirty="0" smtClean="0"/>
              <a:t>by the </a:t>
            </a:r>
            <a:r>
              <a:rPr lang="en-US" dirty="0"/>
              <a:t>U.S. National Academy of Sciences, a non-profit society of scholars.</a:t>
            </a:r>
          </a:p>
        </p:txBody>
      </p:sp>
    </p:spTree>
    <p:extLst>
      <p:ext uri="{BB962C8B-B14F-4D97-AF65-F5344CB8AC3E}">
        <p14:creationId xmlns:p14="http://schemas.microsoft.com/office/powerpoint/2010/main" val="298332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31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"/>
            <a:ext cx="9144000" cy="61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141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750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048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9144000" cy="679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914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203" y="75304"/>
            <a:ext cx="5783525" cy="678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1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63"/>
            <a:ext cx="9144000" cy="6495737"/>
          </a:xfrm>
        </p:spPr>
      </p:pic>
    </p:spTree>
    <p:extLst>
      <p:ext uri="{BB962C8B-B14F-4D97-AF65-F5344CB8AC3E}">
        <p14:creationId xmlns:p14="http://schemas.microsoft.com/office/powerpoint/2010/main" val="3351856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7608"/>
            <a:ext cx="9142001" cy="5175097"/>
          </a:xfrm>
        </p:spPr>
      </p:pic>
    </p:spTree>
    <p:extLst>
      <p:ext uri="{BB962C8B-B14F-4D97-AF65-F5344CB8AC3E}">
        <p14:creationId xmlns:p14="http://schemas.microsoft.com/office/powerpoint/2010/main" val="3994842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documents\my pictures\air pollution\air_pollu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7" y="30821"/>
            <a:ext cx="77931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6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143000"/>
          </a:xfrm>
        </p:spPr>
        <p:txBody>
          <a:bodyPr/>
          <a:lstStyle/>
          <a:p>
            <a:r>
              <a:rPr lang="en-US" dirty="0" smtClean="0"/>
              <a:t>SOURCE: Heavy </a:t>
            </a:r>
            <a:r>
              <a:rPr lang="en-US" dirty="0"/>
              <a:t>smoke coming out from chimneys in the </a:t>
            </a:r>
            <a:r>
              <a:rPr lang="en-US" dirty="0" err="1"/>
              <a:t>Wangjing</a:t>
            </a:r>
            <a:r>
              <a:rPr lang="en-US" dirty="0"/>
              <a:t> community, Beijing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5802"/>
            <a:ext cx="9144000" cy="56521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115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652_slide">
  <a:themeElements>
    <a:clrScheme name="Office Theme 2">
      <a:dk1>
        <a:srgbClr val="000000"/>
      </a:dk1>
      <a:lt1>
        <a:srgbClr val="99CCFF"/>
      </a:lt1>
      <a:dk2>
        <a:srgbClr val="000000"/>
      </a:dk2>
      <a:lt2>
        <a:srgbClr val="CCCCCC"/>
      </a:lt2>
      <a:accent1>
        <a:srgbClr val="48468C"/>
      </a:accent1>
      <a:accent2>
        <a:srgbClr val="1F6660"/>
      </a:accent2>
      <a:accent3>
        <a:srgbClr val="CAE2FF"/>
      </a:accent3>
      <a:accent4>
        <a:srgbClr val="000000"/>
      </a:accent4>
      <a:accent5>
        <a:srgbClr val="B1B0C5"/>
      </a:accent5>
      <a:accent6>
        <a:srgbClr val="1B5C56"/>
      </a:accent6>
      <a:hlink>
        <a:srgbClr val="224B73"/>
      </a:hlink>
      <a:folHlink>
        <a:srgbClr val="583973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CAE2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CAE2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CAE2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CAE2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FFFF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FFFF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FFFF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FFFF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CCFF"/>
      </a:lt1>
      <a:dk2>
        <a:srgbClr val="000000"/>
      </a:dk2>
      <a:lt2>
        <a:srgbClr val="CCCCCC"/>
      </a:lt2>
      <a:accent1>
        <a:srgbClr val="48468C"/>
      </a:accent1>
      <a:accent2>
        <a:srgbClr val="1F6660"/>
      </a:accent2>
      <a:accent3>
        <a:srgbClr val="CAE2FF"/>
      </a:accent3>
      <a:accent4>
        <a:srgbClr val="000000"/>
      </a:accent4>
      <a:accent5>
        <a:srgbClr val="B1B0C5"/>
      </a:accent5>
      <a:accent6>
        <a:srgbClr val="1B5C56"/>
      </a:accent6>
      <a:hlink>
        <a:srgbClr val="224B73"/>
      </a:hlink>
      <a:folHlink>
        <a:srgbClr val="58397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CAE2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CAE2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CAE2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CC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CAE2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15F8C"/>
        </a:accent1>
        <a:accent2>
          <a:srgbClr val="1C548C"/>
        </a:accent2>
        <a:accent3>
          <a:srgbClr val="FFFFFF"/>
        </a:accent3>
        <a:accent4>
          <a:srgbClr val="000000"/>
        </a:accent4>
        <a:accent5>
          <a:srgbClr val="ADB6C5"/>
        </a:accent5>
        <a:accent6>
          <a:srgbClr val="184B7E"/>
        </a:accent6>
        <a:hlink>
          <a:srgbClr val="224B73"/>
        </a:hlink>
        <a:folHlink>
          <a:srgbClr val="00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8468C"/>
        </a:accent1>
        <a:accent2>
          <a:srgbClr val="1F6660"/>
        </a:accent2>
        <a:accent3>
          <a:srgbClr val="FFFFFF"/>
        </a:accent3>
        <a:accent4>
          <a:srgbClr val="000000"/>
        </a:accent4>
        <a:accent5>
          <a:srgbClr val="B1B0C5"/>
        </a:accent5>
        <a:accent6>
          <a:srgbClr val="1B5C56"/>
        </a:accent6>
        <a:hlink>
          <a:srgbClr val="224B73"/>
        </a:hlink>
        <a:folHlink>
          <a:srgbClr val="5839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22E"/>
        </a:accent1>
        <a:accent2>
          <a:srgbClr val="265380"/>
        </a:accent2>
        <a:accent3>
          <a:srgbClr val="FFFFFF"/>
        </a:accent3>
        <a:accent4>
          <a:srgbClr val="000000"/>
        </a:accent4>
        <a:accent5>
          <a:srgbClr val="BCB7AD"/>
        </a:accent5>
        <a:accent6>
          <a:srgbClr val="214A73"/>
        </a:accent6>
        <a:hlink>
          <a:srgbClr val="6E3921"/>
        </a:hlink>
        <a:folHlink>
          <a:srgbClr val="661F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25E1C"/>
        </a:accent1>
        <a:accent2>
          <a:srgbClr val="734F22"/>
        </a:accent2>
        <a:accent3>
          <a:srgbClr val="FFFFFF"/>
        </a:accent3>
        <a:accent4>
          <a:srgbClr val="000000"/>
        </a:accent4>
        <a:accent5>
          <a:srgbClr val="B3B6AB"/>
        </a:accent5>
        <a:accent6>
          <a:srgbClr val="68471E"/>
        </a:accent6>
        <a:hlink>
          <a:srgbClr val="661F54"/>
        </a:hlink>
        <a:folHlink>
          <a:srgbClr val="224B7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china - beijing temple of heaven</Template>
  <TotalTime>96</TotalTime>
  <Words>377</Words>
  <Application>Microsoft Office PowerPoint</Application>
  <PresentationFormat>On-screen Show (4:3)</PresentationFormat>
  <Paragraphs>29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ind_0652_slide</vt:lpstr>
      <vt:lpstr>1_Default Design</vt:lpstr>
      <vt:lpstr>China May be #1 in Air Pollution</vt:lpstr>
      <vt:lpstr>Some Key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SOURCE: Heavy smoke coming out from chimneys in the Wangjing community, Beijing.</vt:lpstr>
      <vt:lpstr>PowerPoint Presentation</vt:lpstr>
      <vt:lpstr>PowerPoint Presentation</vt:lpstr>
      <vt:lpstr>A sunny day in Beijing</vt:lpstr>
      <vt:lpstr>Another sunny day picture</vt:lpstr>
      <vt:lpstr>PowerPoint Presentation</vt:lpstr>
      <vt:lpstr>Surgical masks may help some, but are inadequate </vt:lpstr>
      <vt:lpstr>It isn’t just in beijing</vt:lpstr>
      <vt:lpstr>Hefei, capital of Anhui Province</vt:lpstr>
      <vt:lpstr> A man covering his mouth with his hand as he rides amidst the heavy fog in Hefei, central China's Anhui province. </vt:lpstr>
      <vt:lpstr> A nurse puts in a drip for a baby diagnosed with respiratory diseases at a provincial children's hospital in Hefei, Anhui province. </vt:lpstr>
      <vt:lpstr>Jiangsu Province</vt:lpstr>
      <vt:lpstr>Guangxi Zhuang Autonomous Region</vt:lpstr>
      <vt:lpstr>Liuzhou City, southwest China's Guangxi Zhuang Autonomous Region</vt:lpstr>
      <vt:lpstr>Photo taken on Jan. 13, 2013 from the car windscreen shows a fog-shrouded road in Guilin, southwest China's Guangxi Zhuang Autonomous Region, Jan.</vt:lpstr>
      <vt:lpstr>Shenyang-Haikou Expessway in Nantong, east China's Jiangsu Province</vt:lpstr>
      <vt:lpstr>a boat on the West Lake in the fog in Hangzhou, capital of east China's Zhejiang Province</vt:lpstr>
      <vt:lpstr>a fog-shrouded fishing port in Lianyungang City, east China's JIangsu Province</vt:lpstr>
      <vt:lpstr>Qiqihar, northeast China's Heilongjiang Province</vt:lpstr>
      <vt:lpstr>China's Tianjin municipality</vt:lpstr>
      <vt:lpstr>The Pudong business district is shrouded by heavy air pollution in Shanghai.</vt:lpstr>
      <vt:lpstr>This was 2007; it’s worse now in 2014</vt:lpstr>
      <vt:lpstr>PowerPoint Presentation</vt:lpstr>
      <vt:lpstr>PowerPoint Presentation</vt:lpstr>
      <vt:lpstr>PowerPoint Presentation</vt:lpstr>
      <vt:lpstr>It doesn’t just affect China!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May be #1 in Air Pollution</dc:title>
  <dc:creator>Joseph Naumann</dc:creator>
  <cp:lastModifiedBy>Naumann, Joseph A.</cp:lastModifiedBy>
  <cp:revision>10</cp:revision>
  <dcterms:created xsi:type="dcterms:W3CDTF">2014-01-17T21:09:36Z</dcterms:created>
  <dcterms:modified xsi:type="dcterms:W3CDTF">2014-01-21T18:16:48Z</dcterms:modified>
</cp:coreProperties>
</file>