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76" r:id="rId4"/>
    <p:sldId id="258" r:id="rId5"/>
    <p:sldId id="277" r:id="rId6"/>
    <p:sldId id="278" r:id="rId7"/>
    <p:sldId id="273" r:id="rId8"/>
    <p:sldId id="259" r:id="rId9"/>
    <p:sldId id="260" r:id="rId10"/>
    <p:sldId id="261" r:id="rId11"/>
    <p:sldId id="274" r:id="rId12"/>
    <p:sldId id="275" r:id="rId13"/>
    <p:sldId id="262" r:id="rId14"/>
    <p:sldId id="263" r:id="rId15"/>
    <p:sldId id="264" r:id="rId16"/>
    <p:sldId id="265" r:id="rId17"/>
    <p:sldId id="266" r:id="rId18"/>
    <p:sldId id="267" r:id="rId19"/>
    <p:sldId id="268" r:id="rId20"/>
    <p:sldId id="269" r:id="rId21"/>
    <p:sldId id="270" r:id="rId22"/>
    <p:sldId id="271" r:id="rId23"/>
    <p:sldId id="272" r:id="rId2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330"/>
    <a:srgbClr val="00CC00"/>
    <a:srgbClr val="0C7CD2"/>
    <a:srgbClr val="1F7EE7"/>
    <a:srgbClr val="AE1517"/>
    <a:srgbClr val="CC0000"/>
    <a:srgbClr val="396115"/>
    <a:srgbClr val="4E6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p:cViewPr>
        <p:scale>
          <a:sx n="69" d="100"/>
          <a:sy n="69" d="100"/>
        </p:scale>
        <p:origin x="-1248" y="-21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939836-4C88-4A26-82D5-6513C67D2422}" type="datetimeFigureOut">
              <a:rPr lang="en-US" smtClean="0"/>
              <a:t>5/13/2011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3AD1E1-C528-40FC-9430-5D001E35F253}" type="slidenum">
              <a:rPr lang="en-US" smtClean="0"/>
              <a:t>‹#›</a:t>
            </a:fld>
            <a:endParaRPr lang="en-US"/>
          </a:p>
        </p:txBody>
      </p:sp>
    </p:spTree>
    <p:extLst>
      <p:ext uri="{BB962C8B-B14F-4D97-AF65-F5344CB8AC3E}">
        <p14:creationId xmlns:p14="http://schemas.microsoft.com/office/powerpoint/2010/main" val="3590614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3AD1E1-C528-40FC-9430-5D001E35F253}" type="slidenum">
              <a:rPr lang="en-US" smtClean="0"/>
              <a:t>5</a:t>
            </a:fld>
            <a:endParaRPr lang="en-US"/>
          </a:p>
        </p:txBody>
      </p:sp>
    </p:spTree>
    <p:extLst>
      <p:ext uri="{BB962C8B-B14F-4D97-AF65-F5344CB8AC3E}">
        <p14:creationId xmlns:p14="http://schemas.microsoft.com/office/powerpoint/2010/main" val="120604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82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93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280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04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1218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71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463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750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37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6909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746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powerpointstyle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Text Box 22"/>
          <p:cNvSpPr txBox="1">
            <a:spLocks noChangeArrowheads="1"/>
          </p:cNvSpPr>
          <p:nvPr/>
        </p:nvSpPr>
        <p:spPr bwMode="auto">
          <a:xfrm>
            <a:off x="3348038" y="6237288"/>
            <a:ext cx="299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hlinkClick r:id="rId13"/>
              </a:rPr>
              <a:t>Free Powerpoint Templates</a:t>
            </a:r>
            <a:endParaRPr lang="fr-FR"/>
          </a:p>
        </p:txBody>
      </p:sp>
      <p:pic>
        <p:nvPicPr>
          <p:cNvPr id="1045" name="Picture 21" descr="cvbtrhgh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2" name="Text Box 8"/>
          <p:cNvSpPr txBox="1">
            <a:spLocks noChangeArrowheads="1"/>
          </p:cNvSpPr>
          <p:nvPr/>
        </p:nvSpPr>
        <p:spPr bwMode="auto">
          <a:xfrm>
            <a:off x="7962900" y="6375400"/>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a:solidFill>
                  <a:srgbClr val="396115"/>
                </a:solidFill>
              </a:rPr>
              <a:t>Page </a:t>
            </a:r>
            <a:fld id="{15280EB6-11F7-404D-B3B0-FE87F4790E72}" type="slidenum">
              <a:rPr lang="fr-FR" b="1">
                <a:solidFill>
                  <a:srgbClr val="396115"/>
                </a:solidFill>
              </a:rPr>
              <a:pPr/>
              <a:t>‹#›</a:t>
            </a:fld>
            <a:endParaRPr lang="fr-FR" b="1">
              <a:solidFill>
                <a:srgbClr val="396115"/>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powerpointstyle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Text Box 17"/>
          <p:cNvSpPr txBox="1">
            <a:spLocks noChangeArrowheads="1"/>
          </p:cNvSpPr>
          <p:nvPr/>
        </p:nvSpPr>
        <p:spPr bwMode="auto">
          <a:xfrm>
            <a:off x="3348038" y="6237288"/>
            <a:ext cx="299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hlinkClick r:id="rId2"/>
              </a:rPr>
              <a:t>Free Powerpoint Templates</a:t>
            </a:r>
            <a:endParaRPr lang="fr-FR"/>
          </a:p>
        </p:txBody>
      </p:sp>
      <p:pic>
        <p:nvPicPr>
          <p:cNvPr id="2064" name="Picture 16" descr="uykrfj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0" y="2362200"/>
            <a:ext cx="9144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4400" b="1" dirty="0" smtClean="0">
                <a:solidFill>
                  <a:schemeClr val="bg1"/>
                </a:solidFill>
                <a:effectLst>
                  <a:outerShdw blurRad="38100" dist="38100" dir="2700000" algn="tl">
                    <a:srgbClr val="000000">
                      <a:alpha val="43137"/>
                    </a:srgbClr>
                  </a:outerShdw>
                </a:effectLst>
                <a:latin typeface="Verdana" pitchFamily="34" charset="0"/>
              </a:rPr>
              <a:t>The </a:t>
            </a:r>
            <a:r>
              <a:rPr lang="fr-FR" sz="4400" b="1" dirty="0" err="1" smtClean="0">
                <a:solidFill>
                  <a:schemeClr val="bg1"/>
                </a:solidFill>
                <a:effectLst>
                  <a:outerShdw blurRad="38100" dist="38100" dir="2700000" algn="tl">
                    <a:srgbClr val="000000">
                      <a:alpha val="43137"/>
                    </a:srgbClr>
                  </a:outerShdw>
                </a:effectLst>
                <a:latin typeface="Verdana" pitchFamily="34" charset="0"/>
              </a:rPr>
              <a:t>Amazing</a:t>
            </a:r>
            <a:r>
              <a:rPr lang="fr-FR" sz="4400" b="1" dirty="0" smtClean="0">
                <a:solidFill>
                  <a:schemeClr val="bg1"/>
                </a:solidFill>
                <a:effectLst>
                  <a:outerShdw blurRad="38100" dist="38100" dir="2700000" algn="tl">
                    <a:srgbClr val="000000">
                      <a:alpha val="43137"/>
                    </a:srgbClr>
                  </a:outerShdw>
                </a:effectLst>
                <a:latin typeface="Verdana" pitchFamily="34" charset="0"/>
              </a:rPr>
              <a:t> Banyan </a:t>
            </a:r>
            <a:r>
              <a:rPr lang="fr-FR" sz="4400" b="1" dirty="0" err="1" smtClean="0">
                <a:solidFill>
                  <a:schemeClr val="bg1"/>
                </a:solidFill>
                <a:effectLst>
                  <a:outerShdw blurRad="38100" dist="38100" dir="2700000" algn="tl">
                    <a:srgbClr val="000000">
                      <a:alpha val="43137"/>
                    </a:srgbClr>
                  </a:outerShdw>
                </a:effectLst>
                <a:latin typeface="Verdana" pitchFamily="34" charset="0"/>
              </a:rPr>
              <a:t>Tree</a:t>
            </a:r>
            <a:r>
              <a:rPr lang="fr-FR" sz="4400" b="1" dirty="0" smtClean="0">
                <a:solidFill>
                  <a:schemeClr val="bg1"/>
                </a:solidFill>
                <a:effectLst>
                  <a:outerShdw blurRad="38100" dist="38100" dir="2700000" algn="tl">
                    <a:srgbClr val="000000">
                      <a:alpha val="43137"/>
                    </a:srgbClr>
                  </a:outerShdw>
                </a:effectLst>
                <a:latin typeface="Verdana" pitchFamily="34" charset="0"/>
              </a:rPr>
              <a:t> –</a:t>
            </a:r>
          </a:p>
          <a:p>
            <a:r>
              <a:rPr lang="fr-FR" sz="4400" b="1" dirty="0" smtClean="0">
                <a:solidFill>
                  <a:schemeClr val="bg1"/>
                </a:solidFill>
                <a:effectLst>
                  <a:outerShdw blurRad="38100" dist="38100" dir="2700000" algn="tl">
                    <a:srgbClr val="000000">
                      <a:alpha val="43137"/>
                    </a:srgbClr>
                  </a:outerShdw>
                </a:effectLst>
                <a:latin typeface="Verdana" pitchFamily="34" charset="0"/>
              </a:rPr>
              <a:t>The Great Banyan </a:t>
            </a:r>
            <a:r>
              <a:rPr lang="fr-FR" sz="4400" b="1" dirty="0" err="1" smtClean="0">
                <a:solidFill>
                  <a:schemeClr val="bg1"/>
                </a:solidFill>
                <a:effectLst>
                  <a:outerShdw blurRad="38100" dist="38100" dir="2700000" algn="tl">
                    <a:srgbClr val="000000">
                      <a:alpha val="43137"/>
                    </a:srgbClr>
                  </a:outerShdw>
                </a:effectLst>
                <a:latin typeface="Verdana" pitchFamily="34" charset="0"/>
              </a:rPr>
              <a:t>Tree</a:t>
            </a:r>
            <a:r>
              <a:rPr lang="fr-FR" sz="4400" b="1" dirty="0" smtClean="0">
                <a:solidFill>
                  <a:schemeClr val="bg1"/>
                </a:solidFill>
                <a:effectLst>
                  <a:outerShdw blurRad="38100" dist="38100" dir="2700000" algn="tl">
                    <a:srgbClr val="000000">
                      <a:alpha val="43137"/>
                    </a:srgbClr>
                  </a:outerShdw>
                </a:effectLst>
                <a:latin typeface="Verdana" pitchFamily="34" charset="0"/>
              </a:rPr>
              <a:t> of </a:t>
            </a:r>
            <a:r>
              <a:rPr lang="fr-FR" sz="4400" b="1" dirty="0" err="1" smtClean="0">
                <a:solidFill>
                  <a:schemeClr val="bg1"/>
                </a:solidFill>
                <a:effectLst>
                  <a:outerShdw blurRad="38100" dist="38100" dir="2700000" algn="tl">
                    <a:srgbClr val="000000">
                      <a:alpha val="43137"/>
                    </a:srgbClr>
                  </a:outerShdw>
                </a:effectLst>
                <a:latin typeface="Verdana" pitchFamily="34" charset="0"/>
              </a:rPr>
              <a:t>India</a:t>
            </a:r>
            <a:endParaRPr lang="fr-FR" sz="4400" b="1" dirty="0">
              <a:solidFill>
                <a:schemeClr val="bg1"/>
              </a:solidFill>
              <a:effectLst>
                <a:outerShdw blurRad="38100" dist="38100" dir="2700000" algn="tl">
                  <a:srgbClr val="000000">
                    <a:alpha val="43137"/>
                  </a:srgbClr>
                </a:outerShdw>
              </a:effectLst>
              <a:latin typeface="Verdana" pitchFamily="34" charset="0"/>
            </a:endParaRPr>
          </a:p>
          <a:p>
            <a:endParaRPr lang="fr-FR" sz="2800"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127" y="457200"/>
            <a:ext cx="660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9127" y="5606534"/>
            <a:ext cx="4160113" cy="369332"/>
          </a:xfrm>
          <a:prstGeom prst="rect">
            <a:avLst/>
          </a:prstGeom>
          <a:noFill/>
        </p:spPr>
        <p:txBody>
          <a:bodyPr wrap="none" rtlCol="0">
            <a:spAutoFit/>
          </a:bodyPr>
          <a:lstStyle/>
          <a:p>
            <a:r>
              <a:rPr lang="en-US" dirty="0"/>
              <a:t>Large banyan tree in Punjab, Pakistan.</a:t>
            </a:r>
          </a:p>
        </p:txBody>
      </p:sp>
    </p:spTree>
    <p:extLst>
      <p:ext uri="{BB962C8B-B14F-4D97-AF65-F5344CB8AC3E}">
        <p14:creationId xmlns:p14="http://schemas.microsoft.com/office/powerpoint/2010/main" val="83831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06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54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7010400" cy="1143000"/>
          </a:xfrm>
        </p:spPr>
        <p:txBody>
          <a:bodyPr/>
          <a:lstStyle/>
          <a:p>
            <a:r>
              <a:rPr lang="en-US" dirty="0"/>
              <a:t>The Great </a:t>
            </a:r>
            <a:r>
              <a:rPr lang="en-US" dirty="0" smtClean="0"/>
              <a:t>Banyan of India</a:t>
            </a:r>
            <a:endParaRPr lang="en-US" dirty="0"/>
          </a:p>
        </p:txBody>
      </p:sp>
      <p:sp>
        <p:nvSpPr>
          <p:cNvPr id="3" name="Content Placeholder 2"/>
          <p:cNvSpPr>
            <a:spLocks noGrp="1"/>
          </p:cNvSpPr>
          <p:nvPr>
            <p:ph idx="1"/>
          </p:nvPr>
        </p:nvSpPr>
        <p:spPr>
          <a:xfrm>
            <a:off x="2362200" y="990600"/>
            <a:ext cx="6553200" cy="5334000"/>
          </a:xfrm>
        </p:spPr>
        <p:txBody>
          <a:bodyPr/>
          <a:lstStyle/>
          <a:p>
            <a:r>
              <a:rPr lang="en-US" sz="2400" dirty="0"/>
              <a:t>The Great Banyan is a banyan tree (</a:t>
            </a:r>
            <a:r>
              <a:rPr lang="en-US" sz="2400" dirty="0" err="1"/>
              <a:t>Ficus</a:t>
            </a:r>
            <a:r>
              <a:rPr lang="en-US" sz="2400" dirty="0"/>
              <a:t> </a:t>
            </a:r>
            <a:r>
              <a:rPr lang="en-US" sz="2400" dirty="0" err="1"/>
              <a:t>benghalensis</a:t>
            </a:r>
            <a:r>
              <a:rPr lang="en-US" sz="2400" dirty="0"/>
              <a:t>) located in </a:t>
            </a:r>
            <a:r>
              <a:rPr lang="en-US" sz="2400" dirty="0" err="1"/>
              <a:t>Acharya</a:t>
            </a:r>
            <a:r>
              <a:rPr lang="en-US" sz="2400" dirty="0"/>
              <a:t> </a:t>
            </a:r>
            <a:r>
              <a:rPr lang="en-US" sz="2400" dirty="0" err="1"/>
              <a:t>Jagadish</a:t>
            </a:r>
            <a:r>
              <a:rPr lang="en-US" sz="2400" dirty="0"/>
              <a:t> Chandra Bose Indian Botanic Garden, Howrah, near Kolkata, India. It was the widest tree in the world in terms of the area of the canopy and is estimated to be about 200 to 250 years old. It became diseased after it was struck by lightning, so in 1925 the middle of the tree was excised to keep the remainder healthy; this has left it as a clonal colony, rather than a single tree. A 330 m long road was built around its circumference, but the tree continues to spread beyond it. </a:t>
            </a:r>
          </a:p>
        </p:txBody>
      </p:sp>
    </p:spTree>
    <p:extLst>
      <p:ext uri="{BB962C8B-B14F-4D97-AF65-F5344CB8AC3E}">
        <p14:creationId xmlns:p14="http://schemas.microsoft.com/office/powerpoint/2010/main" val="1867319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686800" cy="576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14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66" y="533400"/>
            <a:ext cx="872086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65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76200"/>
            <a:ext cx="7010400" cy="6781800"/>
          </a:xfrm>
        </p:spPr>
        <p:txBody>
          <a:bodyPr/>
          <a:lstStyle/>
          <a:p>
            <a:r>
              <a:rPr lang="en-US" sz="2400" dirty="0"/>
              <a:t>The </a:t>
            </a:r>
            <a:r>
              <a:rPr lang="en-US" sz="2400" dirty="0" smtClean="0"/>
              <a:t>tree </a:t>
            </a:r>
            <a:r>
              <a:rPr lang="en-US" sz="2400" dirty="0"/>
              <a:t>is over 250 years old and in spread it is the largest known in India, perhaps in Asia. There is no clear </a:t>
            </a:r>
            <a:r>
              <a:rPr lang="en-US" sz="2400" dirty="0" smtClean="0"/>
              <a:t>history, </a:t>
            </a:r>
            <a:r>
              <a:rPr lang="en-US" sz="2400" dirty="0"/>
              <a:t>but it is mentioned in some travel books of the </a:t>
            </a:r>
            <a:r>
              <a:rPr lang="en-US" sz="2400" dirty="0" smtClean="0"/>
              <a:t>19th </a:t>
            </a:r>
            <a:r>
              <a:rPr lang="en-US" sz="2400" dirty="0"/>
              <a:t>century. It was damaged by two great cyclones in 1884 and 1886, when some of its main branches were broken and exposed to the attack of a hard fungus. With its large number of aerial roots, </a:t>
            </a:r>
            <a:r>
              <a:rPr lang="en-US" sz="2400" dirty="0" smtClean="0"/>
              <a:t>It looks </a:t>
            </a:r>
            <a:r>
              <a:rPr lang="en-US" sz="2400" dirty="0"/>
              <a:t>more like a forest than an individual tree. </a:t>
            </a:r>
            <a:r>
              <a:rPr lang="en-US" sz="2400" dirty="0" smtClean="0"/>
              <a:t>It now </a:t>
            </a:r>
            <a:r>
              <a:rPr lang="en-US" sz="2400" dirty="0"/>
              <a:t>lives without its main trunk, which decayed and was removed in 1925. The circumference of the original trunk was 1.7 m and </a:t>
            </a:r>
            <a:r>
              <a:rPr lang="en-US" sz="2400" dirty="0" smtClean="0"/>
              <a:t>it was </a:t>
            </a:r>
            <a:r>
              <a:rPr lang="en-US" sz="2400" dirty="0"/>
              <a:t>15.7 m. </a:t>
            </a:r>
            <a:r>
              <a:rPr lang="en-US" sz="2400" dirty="0" smtClean="0"/>
              <a:t>tall. The </a:t>
            </a:r>
            <a:r>
              <a:rPr lang="en-US" sz="2400" dirty="0"/>
              <a:t>area occupied by the tree is about 14500 square </a:t>
            </a:r>
            <a:r>
              <a:rPr lang="en-US" sz="2400" dirty="0" smtClean="0"/>
              <a:t>m. (or </a:t>
            </a:r>
            <a:r>
              <a:rPr lang="en-US" sz="2400" dirty="0"/>
              <a:t>4 acres). The </a:t>
            </a:r>
            <a:r>
              <a:rPr lang="en-US" sz="2400" dirty="0" smtClean="0"/>
              <a:t>circumference </a:t>
            </a:r>
            <a:r>
              <a:rPr lang="en-US" sz="2400" dirty="0"/>
              <a:t>of </a:t>
            </a:r>
            <a:r>
              <a:rPr lang="en-US" sz="2400" dirty="0" smtClean="0"/>
              <a:t>its crown is about </a:t>
            </a:r>
            <a:r>
              <a:rPr lang="en-US" sz="2400" dirty="0"/>
              <a:t>1 </a:t>
            </a:r>
            <a:r>
              <a:rPr lang="en-US" sz="2400" dirty="0" err="1"/>
              <a:t>kilometre</a:t>
            </a:r>
            <a:r>
              <a:rPr lang="en-US" sz="2400" dirty="0"/>
              <a:t> and the highest branch rises to about 25 m; it has at present 2880 aerial roots reaching down to the ground. </a:t>
            </a:r>
          </a:p>
        </p:txBody>
      </p:sp>
      <p:sp>
        <p:nvSpPr>
          <p:cNvPr id="4" name="TextBox 3"/>
          <p:cNvSpPr txBox="1"/>
          <p:nvPr/>
        </p:nvSpPr>
        <p:spPr>
          <a:xfrm>
            <a:off x="228600" y="12412"/>
            <a:ext cx="1774845" cy="646331"/>
          </a:xfrm>
          <a:prstGeom prst="rect">
            <a:avLst/>
          </a:prstGeom>
          <a:noFill/>
        </p:spPr>
        <p:txBody>
          <a:bodyPr wrap="none" rtlCol="0">
            <a:spAutoFit/>
          </a:bodyPr>
          <a:lstStyle/>
          <a:p>
            <a:r>
              <a:rPr lang="en-US" sz="3600" b="1" dirty="0" smtClean="0">
                <a:solidFill>
                  <a:schemeClr val="bg1"/>
                </a:solidFill>
              </a:rPr>
              <a:t>History</a:t>
            </a:r>
            <a:endParaRPr lang="en-US" sz="3600" b="1" dirty="0">
              <a:solidFill>
                <a:schemeClr val="bg1"/>
              </a:solidFill>
            </a:endParaRPr>
          </a:p>
        </p:txBody>
      </p:sp>
    </p:spTree>
    <p:extLst>
      <p:ext uri="{BB962C8B-B14F-4D97-AF65-F5344CB8AC3E}">
        <p14:creationId xmlns:p14="http://schemas.microsoft.com/office/powerpoint/2010/main" val="326776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95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66" y="533400"/>
            <a:ext cx="8703834" cy="577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143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66" y="533400"/>
            <a:ext cx="872086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07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Text Box 8"/>
          <p:cNvSpPr txBox="1">
            <a:spLocks noChangeArrowheads="1"/>
          </p:cNvSpPr>
          <p:nvPr/>
        </p:nvSpPr>
        <p:spPr bwMode="auto">
          <a:xfrm>
            <a:off x="2514600" y="533400"/>
            <a:ext cx="6477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2000" b="1" dirty="0">
                <a:solidFill>
                  <a:srgbClr val="396115"/>
                </a:solidFill>
                <a:latin typeface="+mn-lt"/>
              </a:rPr>
              <a:t>A banyan (also </a:t>
            </a:r>
            <a:r>
              <a:rPr lang="en-US" sz="2000" b="1" dirty="0" err="1">
                <a:solidFill>
                  <a:srgbClr val="396115"/>
                </a:solidFill>
                <a:latin typeface="+mn-lt"/>
              </a:rPr>
              <a:t>banian</a:t>
            </a:r>
            <a:r>
              <a:rPr lang="en-US" sz="2000" b="1" dirty="0">
                <a:solidFill>
                  <a:srgbClr val="396115"/>
                </a:solidFill>
                <a:latin typeface="+mn-lt"/>
              </a:rPr>
              <a:t>) is a fig that starts its life as an epiphyte when its seeds germinate in the cracks and crevices on a host tree (or on structures like buildings and bridges). "Banyan" often refers specifically to the Indian Banyan or </a:t>
            </a:r>
            <a:r>
              <a:rPr lang="en-US" sz="2000" b="1" dirty="0" err="1">
                <a:solidFill>
                  <a:srgbClr val="396115"/>
                </a:solidFill>
                <a:latin typeface="+mn-lt"/>
              </a:rPr>
              <a:t>Ficus</a:t>
            </a:r>
            <a:r>
              <a:rPr lang="en-US" sz="2000" b="1" dirty="0">
                <a:solidFill>
                  <a:srgbClr val="396115"/>
                </a:solidFill>
                <a:latin typeface="+mn-lt"/>
              </a:rPr>
              <a:t> </a:t>
            </a:r>
            <a:r>
              <a:rPr lang="en-US" sz="2000" b="1" dirty="0" err="1">
                <a:solidFill>
                  <a:srgbClr val="396115"/>
                </a:solidFill>
                <a:latin typeface="+mn-lt"/>
              </a:rPr>
              <a:t>benghalensis</a:t>
            </a:r>
            <a:r>
              <a:rPr lang="en-US" sz="2000" b="1" dirty="0">
                <a:solidFill>
                  <a:srgbClr val="396115"/>
                </a:solidFill>
                <a:latin typeface="+mn-lt"/>
              </a:rPr>
              <a:t>, the National tree of India</a:t>
            </a:r>
            <a:r>
              <a:rPr lang="en-US" sz="2000" b="1" dirty="0" smtClean="0">
                <a:solidFill>
                  <a:srgbClr val="396115"/>
                </a:solidFill>
                <a:latin typeface="+mn-lt"/>
              </a:rPr>
              <a:t>, </a:t>
            </a:r>
            <a:r>
              <a:rPr lang="en-US" sz="2000" b="1" dirty="0">
                <a:solidFill>
                  <a:srgbClr val="396115"/>
                </a:solidFill>
                <a:latin typeface="+mn-lt"/>
              </a:rPr>
              <a:t>though the term has been generalized to include all figs that share a unique life cycle, and systematically to refer to the subgenus </a:t>
            </a:r>
            <a:r>
              <a:rPr lang="en-US" sz="2000" b="1" dirty="0" err="1">
                <a:solidFill>
                  <a:srgbClr val="396115"/>
                </a:solidFill>
                <a:latin typeface="+mn-lt"/>
              </a:rPr>
              <a:t>Urostigma</a:t>
            </a:r>
            <a:r>
              <a:rPr lang="en-US" sz="2000" b="1" dirty="0" smtClean="0">
                <a:solidFill>
                  <a:srgbClr val="396115"/>
                </a:solidFill>
                <a:latin typeface="+mn-lt"/>
              </a:rPr>
              <a:t>. </a:t>
            </a:r>
            <a:r>
              <a:rPr lang="en-US" sz="2000" b="1" dirty="0">
                <a:latin typeface="+mn-lt"/>
              </a:rPr>
              <a:t>The seeds of banyans are dispersed by fruit-eating birds. The seeds germinate and send down roots towards the ground, and may envelop part of the host tree or building structure with their roots, giving them the casual name of "strangler fig." The "strangling" growth habit is found in a number of tropical forest species, particularly of the genus </a:t>
            </a:r>
            <a:r>
              <a:rPr lang="en-US" sz="2000" b="1" i="1" dirty="0" err="1">
                <a:latin typeface="+mn-lt"/>
              </a:rPr>
              <a:t>Ficus</a:t>
            </a:r>
            <a:r>
              <a:rPr lang="en-US" sz="2000" b="1" i="1" dirty="0">
                <a:latin typeface="+mn-lt"/>
              </a:rPr>
              <a:t>,</a:t>
            </a:r>
            <a:r>
              <a:rPr lang="en-US" sz="2000" b="1" dirty="0">
                <a:latin typeface="+mn-lt"/>
              </a:rPr>
              <a:t> that compete for light</a:t>
            </a:r>
            <a:r>
              <a:rPr lang="en-US" sz="2000" b="1" dirty="0" smtClean="0">
                <a:latin typeface="+mn-lt"/>
              </a:rPr>
              <a:t>. </a:t>
            </a:r>
            <a:r>
              <a:rPr lang="en-US" sz="2000" b="1" dirty="0"/>
              <a:t>Any </a:t>
            </a:r>
            <a:r>
              <a:rPr lang="en-US" sz="2000" b="1" i="1" dirty="0" err="1"/>
              <a:t>Ficus</a:t>
            </a:r>
            <a:r>
              <a:rPr lang="en-US" sz="2000" b="1" dirty="0"/>
              <a:t> species showing this habit may be termed a strangler fig.</a:t>
            </a:r>
            <a:endParaRPr lang="fr-FR" sz="2000" b="1" dirty="0">
              <a:solidFill>
                <a:srgbClr val="396115"/>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051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56" y="1219200"/>
            <a:ext cx="895108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895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334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51455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707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3855"/>
            <a:ext cx="457103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76599" y="6139934"/>
            <a:ext cx="1826141" cy="369332"/>
          </a:xfrm>
          <a:prstGeom prst="rect">
            <a:avLst/>
          </a:prstGeom>
          <a:noFill/>
        </p:spPr>
        <p:txBody>
          <a:bodyPr wrap="none" rtlCol="0">
            <a:spAutoFit/>
          </a:bodyPr>
          <a:lstStyle/>
          <a:p>
            <a:r>
              <a:rPr lang="en-US" b="1" dirty="0" smtClean="0">
                <a:solidFill>
                  <a:srgbClr val="396115"/>
                </a:solidFill>
              </a:rPr>
              <a:t>Epiphyte stage</a:t>
            </a:r>
            <a:endParaRPr lang="en-US" dirty="0"/>
          </a:p>
        </p:txBody>
      </p:sp>
    </p:spTree>
    <p:extLst>
      <p:ext uri="{BB962C8B-B14F-4D97-AF65-F5344CB8AC3E}">
        <p14:creationId xmlns:p14="http://schemas.microsoft.com/office/powerpoint/2010/main" val="1868880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2627313" y="4495800"/>
            <a:ext cx="61214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2000" b="1" dirty="0">
                <a:solidFill>
                  <a:srgbClr val="396115"/>
                </a:solidFill>
                <a:latin typeface="+mn-lt"/>
              </a:rPr>
              <a:t>The leaves of Banyan tree are large, leathery, glossy green and elliptical in shape. Like most of the fig-trees, leaf bud is covered by two large scales. As the leaf develops the scales fall. Young leaves have an attractive reddish tinge</a:t>
            </a:r>
            <a:endParaRPr lang="fr-FR" sz="2000" b="1" dirty="0">
              <a:solidFill>
                <a:srgbClr val="396115"/>
              </a:solidFill>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2919856"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0"/>
            <a:ext cx="33147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6400800"/>
            <a:ext cx="1342034" cy="523220"/>
          </a:xfrm>
          <a:prstGeom prst="rect">
            <a:avLst/>
          </a:prstGeom>
          <a:noFill/>
        </p:spPr>
        <p:txBody>
          <a:bodyPr wrap="none" rtlCol="0">
            <a:spAutoFit/>
          </a:bodyPr>
          <a:lstStyle/>
          <a:p>
            <a:r>
              <a:rPr lang="en-US" sz="2800" b="1" dirty="0" smtClean="0">
                <a:solidFill>
                  <a:schemeClr val="bg1"/>
                </a:solidFill>
              </a:rPr>
              <a:t>Flower</a:t>
            </a:r>
            <a:endParaRPr lang="en-US" sz="2800" b="1" dirty="0">
              <a:solidFill>
                <a:schemeClr val="bg1"/>
              </a:solidFill>
            </a:endParaRPr>
          </a:p>
        </p:txBody>
      </p:sp>
    </p:spTree>
    <p:extLst>
      <p:ext uri="{BB962C8B-B14F-4D97-AF65-F5344CB8AC3E}">
        <p14:creationId xmlns:p14="http://schemas.microsoft.com/office/powerpoint/2010/main" val="80099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029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571500"/>
            <a:ext cx="74199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79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0" y="1600200"/>
            <a:ext cx="6400800" cy="4525963"/>
          </a:xfrm>
        </p:spPr>
        <p:txBody>
          <a:bodyPr/>
          <a:lstStyle/>
          <a:p>
            <a:r>
              <a:rPr lang="en-US" sz="2400" b="1" dirty="0"/>
              <a:t>Older banyan trees are characterized by their Aerial prop roots that grow into thick woody trunks which, with age, can become indistinguishable from the main trunk. Old trees can spread out laterally using these prop roots to cover a wide area. Like other Fig species (which includes the common edible fig </a:t>
            </a:r>
            <a:r>
              <a:rPr lang="en-US" sz="2400" b="1" dirty="0" err="1"/>
              <a:t>Ficus</a:t>
            </a:r>
            <a:r>
              <a:rPr lang="en-US" sz="2400" b="1" dirty="0"/>
              <a:t> </a:t>
            </a:r>
            <a:r>
              <a:rPr lang="en-US" sz="2400" b="1" dirty="0" err="1"/>
              <a:t>carica</a:t>
            </a:r>
            <a:r>
              <a:rPr lang="en-US" sz="2400" b="1" dirty="0"/>
              <a:t>), banyans have unique fruit structures and are dependent on fig wasps for reproduction.</a:t>
            </a:r>
          </a:p>
        </p:txBody>
      </p:sp>
    </p:spTree>
    <p:extLst>
      <p:ext uri="{BB962C8B-B14F-4D97-AF65-F5344CB8AC3E}">
        <p14:creationId xmlns:p14="http://schemas.microsoft.com/office/powerpoint/2010/main" val="2173137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81495"/>
            <a:ext cx="4248150" cy="56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4250" y="5839258"/>
            <a:ext cx="4248150" cy="646331"/>
          </a:xfrm>
          <a:prstGeom prst="rect">
            <a:avLst/>
          </a:prstGeom>
          <a:noFill/>
        </p:spPr>
        <p:txBody>
          <a:bodyPr wrap="square" rtlCol="0">
            <a:spAutoFit/>
          </a:bodyPr>
          <a:lstStyle/>
          <a:p>
            <a:r>
              <a:rPr lang="en-US" dirty="0"/>
              <a:t>Early stages of a strangler fig on a host tree in the Western Ghats, India.</a:t>
            </a:r>
          </a:p>
        </p:txBody>
      </p:sp>
    </p:spTree>
    <p:extLst>
      <p:ext uri="{BB962C8B-B14F-4D97-AF65-F5344CB8AC3E}">
        <p14:creationId xmlns:p14="http://schemas.microsoft.com/office/powerpoint/2010/main" val="605463756"/>
      </p:ext>
    </p:extLst>
  </p:cSld>
  <p:clrMapOvr>
    <a:masterClrMapping/>
  </p:clrMapOvr>
</p:sld>
</file>

<file path=ppt/theme/theme1.xml><?xml version="1.0" encoding="utf-8"?>
<a:theme xmlns:a="http://schemas.openxmlformats.org/drawingml/2006/main" name="forest canopy">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forest canopy</Template>
  <TotalTime>64</TotalTime>
  <Words>628</Words>
  <Application>Microsoft Office PowerPoint</Application>
  <PresentationFormat>On-screen Show (4:3)</PresentationFormat>
  <Paragraphs>15</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forest canopy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Banyan of 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dc:description>Image credit to FreeDigitalPhotos.net</dc:description>
  <cp:lastModifiedBy>Joe</cp:lastModifiedBy>
  <cp:revision>6</cp:revision>
  <dcterms:created xsi:type="dcterms:W3CDTF">2011-05-13T11:05:10Z</dcterms:created>
  <dcterms:modified xsi:type="dcterms:W3CDTF">2011-05-13T12:09:11Z</dcterms:modified>
</cp:coreProperties>
</file>