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sldIdLst>
    <p:sldId id="256" r:id="rId3"/>
    <p:sldId id="257" r:id="rId4"/>
    <p:sldId id="258" r:id="rId5"/>
    <p:sldId id="259" r:id="rId6"/>
    <p:sldId id="290"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86" r:id="rId23"/>
    <p:sldId id="275" r:id="rId24"/>
    <p:sldId id="276" r:id="rId25"/>
    <p:sldId id="277" r:id="rId26"/>
    <p:sldId id="280" r:id="rId27"/>
    <p:sldId id="278" r:id="rId28"/>
    <p:sldId id="279" r:id="rId29"/>
    <p:sldId id="283" r:id="rId30"/>
    <p:sldId id="284" r:id="rId31"/>
    <p:sldId id="282" r:id="rId32"/>
    <p:sldId id="288" r:id="rId33"/>
    <p:sldId id="285" r:id="rId34"/>
    <p:sldId id="287" r:id="rId35"/>
    <p:sldId id="289" r:id="rId36"/>
    <p:sldId id="281"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0" autoAdjust="0"/>
    <p:restoredTop sz="94630" autoAdjust="0"/>
  </p:normalViewPr>
  <p:slideViewPr>
    <p:cSldViewPr>
      <p:cViewPr varScale="1">
        <p:scale>
          <a:sx n="108" d="100"/>
          <a:sy n="108" d="100"/>
        </p:scale>
        <p:origin x="-35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8F685C8-A228-4C13-B563-3CB9E278474A}" type="slidenum">
              <a:rPr lang="en-US" altLang="en-US"/>
              <a:pPr/>
              <a:t>‹#›</a:t>
            </a:fld>
            <a:endParaRPr lang="en-US" altLang="en-US"/>
          </a:p>
        </p:txBody>
      </p:sp>
    </p:spTree>
    <p:extLst>
      <p:ext uri="{BB962C8B-B14F-4D97-AF65-F5344CB8AC3E}">
        <p14:creationId xmlns:p14="http://schemas.microsoft.com/office/powerpoint/2010/main" val="2176020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B19A5432-9BCC-48C4-88AD-313ED904E336}" type="slidenum">
              <a:rPr lang="en-US" altLang="en-US"/>
              <a:pPr/>
              <a:t>‹#›</a:t>
            </a:fld>
            <a:endParaRPr lang="en-US" altLang="en-US"/>
          </a:p>
        </p:txBody>
      </p:sp>
    </p:spTree>
    <p:extLst>
      <p:ext uri="{BB962C8B-B14F-4D97-AF65-F5344CB8AC3E}">
        <p14:creationId xmlns:p14="http://schemas.microsoft.com/office/powerpoint/2010/main" val="2428828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01AC31D-2C2B-437F-A5F5-98ACE3ABE79E}" type="slidenum">
              <a:rPr lang="en-US" altLang="en-US"/>
              <a:pPr/>
              <a:t>‹#›</a:t>
            </a:fld>
            <a:endParaRPr lang="en-US" altLang="en-US"/>
          </a:p>
        </p:txBody>
      </p:sp>
    </p:spTree>
    <p:extLst>
      <p:ext uri="{BB962C8B-B14F-4D97-AF65-F5344CB8AC3E}">
        <p14:creationId xmlns:p14="http://schemas.microsoft.com/office/powerpoint/2010/main" val="2131286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AFD1E69-E0DE-424A-9362-92FAE69A13B5}" type="slidenum">
              <a:rPr lang="en-US" altLang="en-US"/>
              <a:pPr/>
              <a:t>‹#›</a:t>
            </a:fld>
            <a:endParaRPr lang="en-US" altLang="en-US"/>
          </a:p>
        </p:txBody>
      </p:sp>
    </p:spTree>
    <p:extLst>
      <p:ext uri="{BB962C8B-B14F-4D97-AF65-F5344CB8AC3E}">
        <p14:creationId xmlns:p14="http://schemas.microsoft.com/office/powerpoint/2010/main" val="8942662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7BA0C27-1F97-4017-97EB-CDF6C1AC7DB8}" type="slidenum">
              <a:rPr lang="en-US" altLang="en-US"/>
              <a:pPr/>
              <a:t>‹#›</a:t>
            </a:fld>
            <a:endParaRPr lang="en-US" altLang="en-US"/>
          </a:p>
        </p:txBody>
      </p:sp>
    </p:spTree>
    <p:extLst>
      <p:ext uri="{BB962C8B-B14F-4D97-AF65-F5344CB8AC3E}">
        <p14:creationId xmlns:p14="http://schemas.microsoft.com/office/powerpoint/2010/main" val="338780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B4558AD-5F2C-4961-8D93-3A300D267F23}" type="slidenum">
              <a:rPr lang="en-US" altLang="en-US"/>
              <a:pPr/>
              <a:t>‹#›</a:t>
            </a:fld>
            <a:endParaRPr lang="en-US" altLang="en-US"/>
          </a:p>
        </p:txBody>
      </p:sp>
    </p:spTree>
    <p:extLst>
      <p:ext uri="{BB962C8B-B14F-4D97-AF65-F5344CB8AC3E}">
        <p14:creationId xmlns:p14="http://schemas.microsoft.com/office/powerpoint/2010/main" val="421990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98638"/>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8"/>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83B7920-512D-4015-A72F-A540A03C5939}" type="slidenum">
              <a:rPr lang="en-US" altLang="en-US"/>
              <a:pPr/>
              <a:t>‹#›</a:t>
            </a:fld>
            <a:endParaRPr lang="en-US" altLang="en-US"/>
          </a:p>
        </p:txBody>
      </p:sp>
    </p:spTree>
    <p:extLst>
      <p:ext uri="{BB962C8B-B14F-4D97-AF65-F5344CB8AC3E}">
        <p14:creationId xmlns:p14="http://schemas.microsoft.com/office/powerpoint/2010/main" val="204034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DC29F16-6247-4D06-912C-6C8B5BE9C0D9}" type="slidenum">
              <a:rPr lang="en-US" altLang="en-US"/>
              <a:pPr/>
              <a:t>‹#›</a:t>
            </a:fld>
            <a:endParaRPr lang="en-US" altLang="en-US"/>
          </a:p>
        </p:txBody>
      </p:sp>
    </p:spTree>
    <p:extLst>
      <p:ext uri="{BB962C8B-B14F-4D97-AF65-F5344CB8AC3E}">
        <p14:creationId xmlns:p14="http://schemas.microsoft.com/office/powerpoint/2010/main" val="358548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B6701815-D416-42F7-9B27-22116DB9F5E1}" type="slidenum">
              <a:rPr lang="en-US" altLang="en-US"/>
              <a:pPr/>
              <a:t>‹#›</a:t>
            </a:fld>
            <a:endParaRPr lang="en-US" altLang="en-US"/>
          </a:p>
        </p:txBody>
      </p:sp>
    </p:spTree>
    <p:extLst>
      <p:ext uri="{BB962C8B-B14F-4D97-AF65-F5344CB8AC3E}">
        <p14:creationId xmlns:p14="http://schemas.microsoft.com/office/powerpoint/2010/main" val="492803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2FE5ED0F-866B-47CD-96D4-34B6B71593FF}" type="slidenum">
              <a:rPr lang="en-US" altLang="en-US"/>
              <a:pPr/>
              <a:t>‹#›</a:t>
            </a:fld>
            <a:endParaRPr lang="en-US" altLang="en-US"/>
          </a:p>
        </p:txBody>
      </p:sp>
    </p:spTree>
    <p:extLst>
      <p:ext uri="{BB962C8B-B14F-4D97-AF65-F5344CB8AC3E}">
        <p14:creationId xmlns:p14="http://schemas.microsoft.com/office/powerpoint/2010/main" val="1182533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2C3B7DE-9107-465A-8992-DF63FF62A922}" type="slidenum">
              <a:rPr lang="en-US" altLang="en-US"/>
              <a:pPr/>
              <a:t>‹#›</a:t>
            </a:fld>
            <a:endParaRPr lang="en-US" altLang="en-US"/>
          </a:p>
        </p:txBody>
      </p:sp>
    </p:spTree>
    <p:extLst>
      <p:ext uri="{BB962C8B-B14F-4D97-AF65-F5344CB8AC3E}">
        <p14:creationId xmlns:p14="http://schemas.microsoft.com/office/powerpoint/2010/main" val="3734421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FD323C7-EA18-421B-A95D-07D171BF54AE}" type="slidenum">
              <a:rPr lang="en-US" altLang="en-US"/>
              <a:pPr/>
              <a:t>‹#›</a:t>
            </a:fld>
            <a:endParaRPr lang="en-US" altLang="en-US"/>
          </a:p>
        </p:txBody>
      </p:sp>
    </p:spTree>
    <p:extLst>
      <p:ext uri="{BB962C8B-B14F-4D97-AF65-F5344CB8AC3E}">
        <p14:creationId xmlns:p14="http://schemas.microsoft.com/office/powerpoint/2010/main" val="12489646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1C619B0-D3A5-425A-A224-5206194FD4CF}" type="slidenum">
              <a:rPr lang="en-US" altLang="en-US"/>
              <a:pPr/>
              <a:t>‹#›</a:t>
            </a:fld>
            <a:endParaRPr lang="en-US" altLang="en-US"/>
          </a:p>
        </p:txBody>
      </p:sp>
    </p:spTree>
    <p:extLst>
      <p:ext uri="{BB962C8B-B14F-4D97-AF65-F5344CB8AC3E}">
        <p14:creationId xmlns:p14="http://schemas.microsoft.com/office/powerpoint/2010/main" val="27971492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F00BDE2-2F40-4948-81F2-B0CB2F4CB39F}" type="slidenum">
              <a:rPr lang="en-US" altLang="en-US"/>
              <a:pPr/>
              <a:t>‹#›</a:t>
            </a:fld>
            <a:endParaRPr lang="en-US" altLang="en-US"/>
          </a:p>
        </p:txBody>
      </p:sp>
    </p:spTree>
    <p:extLst>
      <p:ext uri="{BB962C8B-B14F-4D97-AF65-F5344CB8AC3E}">
        <p14:creationId xmlns:p14="http://schemas.microsoft.com/office/powerpoint/2010/main" val="2714841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818A30D9-ED95-47CF-9606-467AD7A5CFA6}" type="slidenum">
              <a:rPr lang="en-US" altLang="en-US"/>
              <a:pPr/>
              <a:t>‹#›</a:t>
            </a:fld>
            <a:endParaRPr lang="en-US" altLang="en-US"/>
          </a:p>
        </p:txBody>
      </p:sp>
    </p:spTree>
    <p:extLst>
      <p:ext uri="{BB962C8B-B14F-4D97-AF65-F5344CB8AC3E}">
        <p14:creationId xmlns:p14="http://schemas.microsoft.com/office/powerpoint/2010/main" val="1089449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ED8A62F-3B46-4FE6-A323-B5E56102BC27}" type="slidenum">
              <a:rPr lang="en-US" altLang="en-US"/>
              <a:pPr/>
              <a:t>‹#›</a:t>
            </a:fld>
            <a:endParaRPr lang="en-US" altLang="en-US"/>
          </a:p>
        </p:txBody>
      </p:sp>
    </p:spTree>
    <p:extLst>
      <p:ext uri="{BB962C8B-B14F-4D97-AF65-F5344CB8AC3E}">
        <p14:creationId xmlns:p14="http://schemas.microsoft.com/office/powerpoint/2010/main" val="4228339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DB2979E-26FC-4A14-8F7D-5F3DCC2EA66F}" type="slidenum">
              <a:rPr lang="en-US" altLang="en-US"/>
              <a:pPr/>
              <a:t>‹#›</a:t>
            </a:fld>
            <a:endParaRPr lang="en-US" altLang="en-US"/>
          </a:p>
        </p:txBody>
      </p:sp>
    </p:spTree>
    <p:extLst>
      <p:ext uri="{BB962C8B-B14F-4D97-AF65-F5344CB8AC3E}">
        <p14:creationId xmlns:p14="http://schemas.microsoft.com/office/powerpoint/2010/main" val="4212319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1C8069C2-1219-4F31-9BCA-A7F8BA9F6B97}" type="slidenum">
              <a:rPr lang="en-US" altLang="en-US"/>
              <a:pPr/>
              <a:t>‹#›</a:t>
            </a:fld>
            <a:endParaRPr lang="en-US" altLang="en-US"/>
          </a:p>
        </p:txBody>
      </p:sp>
    </p:spTree>
    <p:extLst>
      <p:ext uri="{BB962C8B-B14F-4D97-AF65-F5344CB8AC3E}">
        <p14:creationId xmlns:p14="http://schemas.microsoft.com/office/powerpoint/2010/main" val="209151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A3C366FB-79EA-4886-82F0-907143823E8A}" type="slidenum">
              <a:rPr lang="en-US" altLang="en-US"/>
              <a:pPr/>
              <a:t>‹#›</a:t>
            </a:fld>
            <a:endParaRPr lang="en-US" altLang="en-US"/>
          </a:p>
        </p:txBody>
      </p:sp>
    </p:spTree>
    <p:extLst>
      <p:ext uri="{BB962C8B-B14F-4D97-AF65-F5344CB8AC3E}">
        <p14:creationId xmlns:p14="http://schemas.microsoft.com/office/powerpoint/2010/main" val="3597866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D47727B6-4940-4B7A-B8E9-8467B3FCFDDD}" type="slidenum">
              <a:rPr lang="en-US" altLang="en-US"/>
              <a:pPr/>
              <a:t>‹#›</a:t>
            </a:fld>
            <a:endParaRPr lang="en-US" altLang="en-US"/>
          </a:p>
        </p:txBody>
      </p:sp>
    </p:spTree>
    <p:extLst>
      <p:ext uri="{BB962C8B-B14F-4D97-AF65-F5344CB8AC3E}">
        <p14:creationId xmlns:p14="http://schemas.microsoft.com/office/powerpoint/2010/main" val="705832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5662E01-A8F0-4640-87C3-1BA6886D81D1}" type="slidenum">
              <a:rPr lang="en-US" altLang="en-US"/>
              <a:pPr/>
              <a:t>‹#›</a:t>
            </a:fld>
            <a:endParaRPr lang="en-US" altLang="en-US"/>
          </a:p>
        </p:txBody>
      </p:sp>
    </p:spTree>
    <p:extLst>
      <p:ext uri="{BB962C8B-B14F-4D97-AF65-F5344CB8AC3E}">
        <p14:creationId xmlns:p14="http://schemas.microsoft.com/office/powerpoint/2010/main" val="1804887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B242768-9FA8-4D25-8481-929063FBC030}" type="slidenum">
              <a:rPr lang="en-US" altLang="en-US"/>
              <a:pPr/>
              <a:t>‹#›</a:t>
            </a:fld>
            <a:endParaRPr lang="en-US" altLang="en-US"/>
          </a:p>
        </p:txBody>
      </p:sp>
    </p:spTree>
    <p:extLst>
      <p:ext uri="{BB962C8B-B14F-4D97-AF65-F5344CB8AC3E}">
        <p14:creationId xmlns:p14="http://schemas.microsoft.com/office/powerpoint/2010/main" val="2087654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D4FF047-0CF6-458F-A9B5-2AB472C6D1F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609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798638"/>
            <a:ext cx="8229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FDC1AC5-30C9-49A6-9139-B61533F4EFD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130425"/>
            <a:ext cx="7772400" cy="1470025"/>
          </a:xfrm>
        </p:spPr>
        <p:txBody>
          <a:bodyPr anchor="ctr"/>
          <a:lstStyle/>
          <a:p>
            <a:r>
              <a:rPr lang="en-US" altLang="en-US" sz="4400" b="1" dirty="0" smtClean="0"/>
              <a:t>Devastating Impact of Ocean Plastic</a:t>
            </a:r>
            <a:endParaRPr lang="en-US" altLang="en-US" sz="4400" b="1" dirty="0"/>
          </a:p>
        </p:txBody>
      </p:sp>
      <p:sp>
        <p:nvSpPr>
          <p:cNvPr id="2051" name="Rectangle 3"/>
          <p:cNvSpPr>
            <a:spLocks noGrp="1" noChangeArrowheads="1"/>
          </p:cNvSpPr>
          <p:nvPr>
            <p:ph type="subTitle" idx="1"/>
          </p:nvPr>
        </p:nvSpPr>
        <p:spPr>
          <a:xfrm>
            <a:off x="1371600" y="3886200"/>
            <a:ext cx="6400800" cy="1752600"/>
          </a:xfrm>
        </p:spPr>
        <p:txBody>
          <a:bodyPr/>
          <a:lstStyle/>
          <a:p>
            <a:endParaRPr lang="en-US" altLang="en-US"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1219200"/>
          </a:xfrm>
        </p:spPr>
        <p:txBody>
          <a:bodyPr/>
          <a:lstStyle/>
          <a:p>
            <a:r>
              <a:rPr lang="en-US" sz="2400" dirty="0" smtClean="0"/>
              <a:t>Many marine animals, some which have never even seen a human, are now finding themselves the victims of human behavior, many miles away.</a:t>
            </a:r>
            <a:endParaRPr lang="en-US" sz="2400" dirty="0"/>
          </a:p>
        </p:txBody>
      </p:sp>
      <p:pic>
        <p:nvPicPr>
          <p:cNvPr id="4" name="Content Placeholder 3"/>
          <p:cNvPicPr>
            <a:picLocks noGrp="1" noChangeAspect="1"/>
          </p:cNvPicPr>
          <p:nvPr>
            <p:ph idx="1"/>
          </p:nvPr>
        </p:nvPicPr>
        <p:blipFill>
          <a:blip r:embed="rId2"/>
          <a:stretch>
            <a:fillRect/>
          </a:stretch>
        </p:blipFill>
        <p:spPr>
          <a:xfrm>
            <a:off x="716387" y="1752600"/>
            <a:ext cx="7711226" cy="5140817"/>
          </a:xfrm>
          <a:prstGeom prst="rect">
            <a:avLst/>
          </a:prstGeom>
        </p:spPr>
      </p:pic>
    </p:spTree>
    <p:extLst>
      <p:ext uri="{BB962C8B-B14F-4D97-AF65-F5344CB8AC3E}">
        <p14:creationId xmlns:p14="http://schemas.microsoft.com/office/powerpoint/2010/main" val="3238164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1295400"/>
          </a:xfrm>
        </p:spPr>
        <p:txBody>
          <a:bodyPr/>
          <a:lstStyle/>
          <a:p>
            <a:r>
              <a:rPr lang="en-US" sz="2800" dirty="0" smtClean="0"/>
              <a:t>Even creatures like coral, which are an essential nursery for ocean life, are coming under threat. This large piece was sliced off by a discarded fishing line.</a:t>
            </a:r>
            <a:endParaRPr lang="en-US" sz="2800" dirty="0"/>
          </a:p>
        </p:txBody>
      </p:sp>
      <p:pic>
        <p:nvPicPr>
          <p:cNvPr id="4" name="Content Placeholder 3"/>
          <p:cNvPicPr>
            <a:picLocks noGrp="1" noChangeAspect="1"/>
          </p:cNvPicPr>
          <p:nvPr>
            <p:ph idx="1"/>
          </p:nvPr>
        </p:nvPicPr>
        <p:blipFill>
          <a:blip r:embed="rId2"/>
          <a:stretch>
            <a:fillRect/>
          </a:stretch>
        </p:blipFill>
        <p:spPr>
          <a:xfrm>
            <a:off x="685800" y="1752600"/>
            <a:ext cx="7658100" cy="5105400"/>
          </a:xfrm>
          <a:prstGeom prst="rect">
            <a:avLst/>
          </a:prstGeom>
        </p:spPr>
      </p:pic>
    </p:spTree>
    <p:extLst>
      <p:ext uri="{BB962C8B-B14F-4D97-AF65-F5344CB8AC3E}">
        <p14:creationId xmlns:p14="http://schemas.microsoft.com/office/powerpoint/2010/main" val="2859325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76200"/>
            <a:ext cx="8382000" cy="4486275"/>
          </a:xfrm>
        </p:spPr>
        <p:txBody>
          <a:bodyPr/>
          <a:lstStyle/>
          <a:p>
            <a:r>
              <a:rPr lang="en-US" b="1" dirty="0" smtClean="0">
                <a:solidFill>
                  <a:srgbClr val="FFFFFF"/>
                </a:solidFill>
                <a:effectLst>
                  <a:outerShdw blurRad="38100" dist="38100" dir="2700000" algn="tl">
                    <a:srgbClr val="000000">
                      <a:alpha val="43137"/>
                    </a:srgbClr>
                  </a:outerShdw>
                </a:effectLst>
              </a:rPr>
              <a:t>It is estimated that around 700 marine species are in danger of extinction due to plastic pollution.</a:t>
            </a:r>
            <a:endParaRPr lang="en-US" b="1" dirty="0">
              <a:solidFill>
                <a:srgbClr val="FFFFFF"/>
              </a:solidFill>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4267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12876" cy="914400"/>
          </a:xfrm>
        </p:spPr>
        <p:txBody>
          <a:bodyPr/>
          <a:lstStyle/>
          <a:p>
            <a:r>
              <a:rPr lang="en-US" sz="2800" dirty="0" smtClean="0"/>
              <a:t>Lucky for those animals, these divers are here to help.</a:t>
            </a:r>
            <a:endParaRPr lang="en-US" sz="2800" dirty="0"/>
          </a:p>
        </p:txBody>
      </p:sp>
      <p:pic>
        <p:nvPicPr>
          <p:cNvPr id="6" name="Content Placeholder 5"/>
          <p:cNvPicPr>
            <a:picLocks noGrp="1" noChangeAspect="1"/>
          </p:cNvPicPr>
          <p:nvPr>
            <p:ph idx="1"/>
          </p:nvPr>
        </p:nvPicPr>
        <p:blipFill rotWithShape="1">
          <a:blip r:embed="rId2"/>
          <a:srcRect t="5000"/>
          <a:stretch/>
        </p:blipFill>
        <p:spPr>
          <a:xfrm>
            <a:off x="0" y="1066800"/>
            <a:ext cx="9144000" cy="5791200"/>
          </a:xfrm>
          <a:prstGeom prst="rect">
            <a:avLst/>
          </a:prstGeom>
        </p:spPr>
      </p:pic>
    </p:spTree>
    <p:extLst>
      <p:ext uri="{BB962C8B-B14F-4D97-AF65-F5344CB8AC3E}">
        <p14:creationId xmlns:p14="http://schemas.microsoft.com/office/powerpoint/2010/main" val="2781440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609601"/>
            <a:ext cx="9143999" cy="5715000"/>
          </a:xfrm>
          <a:prstGeom prst="rect">
            <a:avLst/>
          </a:prstGeom>
        </p:spPr>
      </p:pic>
    </p:spTree>
    <p:extLst>
      <p:ext uri="{BB962C8B-B14F-4D97-AF65-F5344CB8AC3E}">
        <p14:creationId xmlns:p14="http://schemas.microsoft.com/office/powerpoint/2010/main" val="35987007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9" y="381000"/>
            <a:ext cx="9144000" cy="1066800"/>
          </a:xfrm>
        </p:spPr>
        <p:txBody>
          <a:bodyPr/>
          <a:lstStyle/>
          <a:p>
            <a:r>
              <a:rPr lang="en-US" sz="2800" dirty="0" smtClean="0"/>
              <a:t>Discarded piles of rope and fishing nets like these are a hazard to aquatic life.</a:t>
            </a:r>
            <a:endParaRPr lang="en-US" sz="2800" dirty="0"/>
          </a:p>
        </p:txBody>
      </p:sp>
      <p:pic>
        <p:nvPicPr>
          <p:cNvPr id="4" name="Content Placeholder 3"/>
          <p:cNvPicPr>
            <a:picLocks noGrp="1" noChangeAspect="1"/>
          </p:cNvPicPr>
          <p:nvPr>
            <p:ph idx="1"/>
          </p:nvPr>
        </p:nvPicPr>
        <p:blipFill>
          <a:blip r:embed="rId2"/>
          <a:stretch>
            <a:fillRect/>
          </a:stretch>
        </p:blipFill>
        <p:spPr>
          <a:xfrm>
            <a:off x="945881" y="1408090"/>
            <a:ext cx="7226479" cy="5419859"/>
          </a:xfrm>
          <a:prstGeom prst="rect">
            <a:avLst/>
          </a:prstGeom>
        </p:spPr>
      </p:pic>
    </p:spTree>
    <p:extLst>
      <p:ext uri="{BB962C8B-B14F-4D97-AF65-F5344CB8AC3E}">
        <p14:creationId xmlns:p14="http://schemas.microsoft.com/office/powerpoint/2010/main" val="1881099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By working hard to clear out some of the trash accumulating on the ocean floor, the amazing people working with Project Aware are making a difference, one trash bag at a time.</a:t>
            </a:r>
            <a:endParaRPr lang="en-US" dirty="0"/>
          </a:p>
        </p:txBody>
      </p:sp>
    </p:spTree>
    <p:extLst>
      <p:ext uri="{BB962C8B-B14F-4D97-AF65-F5344CB8AC3E}">
        <p14:creationId xmlns:p14="http://schemas.microsoft.com/office/powerpoint/2010/main" val="260983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586" y="609600"/>
            <a:ext cx="9135414" cy="5709634"/>
          </a:xfrm>
          <a:prstGeom prst="rect">
            <a:avLst/>
          </a:prstGeom>
        </p:spPr>
      </p:pic>
    </p:spTree>
    <p:extLst>
      <p:ext uri="{BB962C8B-B14F-4D97-AF65-F5344CB8AC3E}">
        <p14:creationId xmlns:p14="http://schemas.microsoft.com/office/powerpoint/2010/main" val="1930637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457200"/>
            <a:ext cx="8229600" cy="990599"/>
          </a:xfrm>
        </p:spPr>
        <p:txBody>
          <a:bodyPr/>
          <a:lstStyle/>
          <a:p>
            <a:r>
              <a:rPr lang="en-US" dirty="0" smtClean="0"/>
              <a:t>A Band Aid, Not a Cure</a:t>
            </a:r>
            <a:endParaRPr lang="en-US" dirty="0"/>
          </a:p>
        </p:txBody>
      </p:sp>
      <p:sp>
        <p:nvSpPr>
          <p:cNvPr id="3" name="Content Placeholder 2"/>
          <p:cNvSpPr>
            <a:spLocks noGrp="1"/>
          </p:cNvSpPr>
          <p:nvPr>
            <p:ph idx="1"/>
          </p:nvPr>
        </p:nvSpPr>
        <p:spPr>
          <a:xfrm>
            <a:off x="228600" y="1447800"/>
            <a:ext cx="8610600" cy="4876800"/>
          </a:xfrm>
        </p:spPr>
        <p:txBody>
          <a:bodyPr/>
          <a:lstStyle/>
          <a:p>
            <a:r>
              <a:rPr lang="en-US" dirty="0" smtClean="0"/>
              <a:t>Hopefully, by documenting this problem and garnering clean up efforts, Project Aware will inspire others to help, in whatever way that they can. Cleaning up at your nearest river, lake or beach is a great way to help, but prevention is the best cure. Check out these awesome resources to learn how you can reduce your own plastic trash to make a difference:</a:t>
            </a:r>
            <a:endParaRPr lang="en-US" dirty="0"/>
          </a:p>
        </p:txBody>
      </p:sp>
    </p:spTree>
    <p:extLst>
      <p:ext uri="{BB962C8B-B14F-4D97-AF65-F5344CB8AC3E}">
        <p14:creationId xmlns:p14="http://schemas.microsoft.com/office/powerpoint/2010/main" val="3435546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solidFill>
                  <a:srgbClr val="FFFFFF"/>
                </a:solidFill>
                <a:effectLst>
                  <a:outerShdw blurRad="38100" dist="38100" dir="2700000" algn="tl">
                    <a:srgbClr val="000000">
                      <a:alpha val="43137"/>
                    </a:srgbClr>
                  </a:outerShdw>
                </a:effectLst>
              </a:rPr>
              <a:t>This doesn’t consider the damage from chemicals released to the sea.</a:t>
            </a:r>
            <a:endParaRPr lang="en-US" b="1" dirty="0">
              <a:solidFill>
                <a:srgbClr val="FFFFFF"/>
              </a:solidFill>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242690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Science fiction writer Arthur C. Clarke is once quoted saying, “How inappropriate to call this planet earth when it is quite clearly Ocean.” Well, perhaps if it were called ocean, people would be a lot more concerned about what is happening to our marine environments, which are in terrible trouble.</a:t>
            </a:r>
            <a:endParaRPr lang="en-US" dirty="0"/>
          </a:p>
        </p:txBody>
      </p:sp>
    </p:spTree>
    <p:extLst>
      <p:ext uri="{BB962C8B-B14F-4D97-AF65-F5344CB8AC3E}">
        <p14:creationId xmlns:p14="http://schemas.microsoft.com/office/powerpoint/2010/main" val="3009880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553898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1000"/>
            <a:ext cx="9144000" cy="6134168"/>
          </a:xfrm>
          <a:prstGeom prst="rect">
            <a:avLst/>
          </a:prstGeom>
        </p:spPr>
      </p:pic>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4010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4685" y="838200"/>
            <a:ext cx="9144000" cy="5138899"/>
          </a:xfrm>
          <a:prstGeom prst="rect">
            <a:avLst/>
          </a:prstGeom>
        </p:spPr>
      </p:pic>
    </p:spTree>
    <p:extLst>
      <p:ext uri="{BB962C8B-B14F-4D97-AF65-F5344CB8AC3E}">
        <p14:creationId xmlns:p14="http://schemas.microsoft.com/office/powerpoint/2010/main" val="746181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11999"/>
            <a:ext cx="9144000" cy="5888801"/>
          </a:xfrm>
          <a:prstGeom prst="rect">
            <a:avLst/>
          </a:prstGeom>
        </p:spPr>
      </p:pic>
    </p:spTree>
    <p:extLst>
      <p:ext uri="{BB962C8B-B14F-4D97-AF65-F5344CB8AC3E}">
        <p14:creationId xmlns:p14="http://schemas.microsoft.com/office/powerpoint/2010/main" val="145408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41960"/>
            <a:ext cx="9144000" cy="6035040"/>
          </a:xfrm>
          <a:prstGeom prst="rect">
            <a:avLst/>
          </a:prstGeom>
        </p:spPr>
      </p:pic>
    </p:spTree>
    <p:extLst>
      <p:ext uri="{BB962C8B-B14F-4D97-AF65-F5344CB8AC3E}">
        <p14:creationId xmlns:p14="http://schemas.microsoft.com/office/powerpoint/2010/main" val="1885555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611" y="457200"/>
            <a:ext cx="9120389" cy="6075356"/>
          </a:xfrm>
          <a:prstGeom prst="rect">
            <a:avLst/>
          </a:prstGeom>
        </p:spPr>
      </p:pic>
      <p:sp>
        <p:nvSpPr>
          <p:cNvPr id="2" name="Title 1"/>
          <p:cNvSpPr>
            <a:spLocks noGrp="1"/>
          </p:cNvSpPr>
          <p:nvPr>
            <p:ph type="title"/>
          </p:nvPr>
        </p:nvSpPr>
        <p:spPr>
          <a:xfrm>
            <a:off x="152400" y="762000"/>
            <a:ext cx="4572000" cy="1676400"/>
          </a:xfrm>
        </p:spPr>
        <p:txBody>
          <a:bodyPr/>
          <a:lstStyle/>
          <a:p>
            <a:r>
              <a:rPr lang="en-US" dirty="0" smtClean="0">
                <a:solidFill>
                  <a:schemeClr val="bg1">
                    <a:lumMod val="20000"/>
                    <a:lumOff val="80000"/>
                  </a:schemeClr>
                </a:solidFill>
              </a:rPr>
              <a:t>The Great Pacific Garbage Patch</a:t>
            </a:r>
            <a:endParaRPr lang="en-US" dirty="0">
              <a:solidFill>
                <a:schemeClr val="bg1">
                  <a:lumMod val="20000"/>
                  <a:lumOff val="80000"/>
                </a:schemeClr>
              </a:solidFill>
            </a:endParaRPr>
          </a:p>
        </p:txBody>
      </p:sp>
    </p:spTree>
    <p:extLst>
      <p:ext uri="{BB962C8B-B14F-4D97-AF65-F5344CB8AC3E}">
        <p14:creationId xmlns:p14="http://schemas.microsoft.com/office/powerpoint/2010/main" val="1586078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423068"/>
            <a:ext cx="9144000" cy="6084094"/>
          </a:xfrm>
          <a:prstGeom prst="rect">
            <a:avLst/>
          </a:prstGeom>
        </p:spPr>
      </p:pic>
    </p:spTree>
    <p:extLst>
      <p:ext uri="{BB962C8B-B14F-4D97-AF65-F5344CB8AC3E}">
        <p14:creationId xmlns:p14="http://schemas.microsoft.com/office/powerpoint/2010/main" val="458935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457200"/>
          </a:xfrm>
        </p:spPr>
        <p:txBody>
          <a:bodyPr/>
          <a:lstStyle/>
          <a:p>
            <a:r>
              <a:rPr lang="en-US" sz="4000" dirty="0" smtClean="0"/>
              <a:t>Died from ingesting trash in the ocean</a:t>
            </a:r>
            <a:endParaRPr lang="en-US" sz="4000" dirty="0"/>
          </a:p>
        </p:txBody>
      </p:sp>
      <p:pic>
        <p:nvPicPr>
          <p:cNvPr id="4" name="Content Placeholder 3"/>
          <p:cNvPicPr>
            <a:picLocks noGrp="1" noChangeAspect="1"/>
          </p:cNvPicPr>
          <p:nvPr>
            <p:ph idx="1"/>
          </p:nvPr>
        </p:nvPicPr>
        <p:blipFill>
          <a:blip r:embed="rId2"/>
          <a:stretch>
            <a:fillRect/>
          </a:stretch>
        </p:blipFill>
        <p:spPr>
          <a:xfrm>
            <a:off x="863600" y="1219200"/>
            <a:ext cx="7518400" cy="5638800"/>
          </a:xfrm>
          <a:prstGeom prst="rect">
            <a:avLst/>
          </a:prstGeom>
        </p:spPr>
      </p:pic>
    </p:spTree>
    <p:extLst>
      <p:ext uri="{BB962C8B-B14F-4D97-AF65-F5344CB8AC3E}">
        <p14:creationId xmlns:p14="http://schemas.microsoft.com/office/powerpoint/2010/main" val="1872495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61060" cy="6858000"/>
          </a:xfrm>
          <a:prstGeom prst="rect">
            <a:avLst/>
          </a:prstGeom>
        </p:spPr>
      </p:pic>
    </p:spTree>
    <p:extLst>
      <p:ext uri="{BB962C8B-B14F-4D97-AF65-F5344CB8AC3E}">
        <p14:creationId xmlns:p14="http://schemas.microsoft.com/office/powerpoint/2010/main" val="995215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4626864" cy="6248400"/>
          </a:xfrm>
        </p:spPr>
        <p:txBody>
          <a:bodyPr/>
          <a:lstStyle/>
          <a:p>
            <a:r>
              <a:rPr lang="en-US" dirty="0" smtClean="0"/>
              <a:t>Plastic rope and more plastic in the ocean. This is part of the large islands of plastic which are developing in the middle of our oceans. </a:t>
            </a:r>
            <a:endParaRPr lang="en-US" dirty="0"/>
          </a:p>
        </p:txBody>
      </p:sp>
      <p:pic>
        <p:nvPicPr>
          <p:cNvPr id="5" name="Content Placeholder 4"/>
          <p:cNvPicPr>
            <a:picLocks noGrp="1" noChangeAspect="1"/>
          </p:cNvPicPr>
          <p:nvPr>
            <p:ph idx="1"/>
          </p:nvPr>
        </p:nvPicPr>
        <p:blipFill>
          <a:blip r:embed="rId2"/>
          <a:stretch>
            <a:fillRect/>
          </a:stretch>
        </p:blipFill>
        <p:spPr>
          <a:xfrm>
            <a:off x="4626864" y="457200"/>
            <a:ext cx="4517136" cy="5943600"/>
          </a:xfrm>
          <a:prstGeom prst="rect">
            <a:avLst/>
          </a:prstGeom>
        </p:spPr>
      </p:pic>
    </p:spTree>
    <p:extLst>
      <p:ext uri="{BB962C8B-B14F-4D97-AF65-F5344CB8AC3E}">
        <p14:creationId xmlns:p14="http://schemas.microsoft.com/office/powerpoint/2010/main" val="2774781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38200"/>
            <a:ext cx="8839200" cy="5410200"/>
          </a:xfrm>
        </p:spPr>
        <p:txBody>
          <a:bodyPr/>
          <a:lstStyle/>
          <a:p>
            <a:r>
              <a:rPr lang="en-US" sz="2800" dirty="0" smtClean="0"/>
              <a:t>According to NOAA, the world’s oceans hold more than 97 percent of the planet’s water and may be home to as much as 80 percent of the world’s plant and animal species. Without our oceans, life as we know it would cease to exist. These vast bodies of water help regulate weather patterns, they absorb almost one-third of the carbon dioxide we emit, provide many people with vital sources of protein, and most importantly, nearly 70 percent of the oxygen in our atmosphere is produced by marine plants. Without healthy, thriving ocean ecosystems, we would be cooked!</a:t>
            </a:r>
            <a:endParaRPr lang="en-US" sz="2800" dirty="0"/>
          </a:p>
        </p:txBody>
      </p:sp>
    </p:spTree>
    <p:extLst>
      <p:ext uri="{BB962C8B-B14F-4D97-AF65-F5344CB8AC3E}">
        <p14:creationId xmlns:p14="http://schemas.microsoft.com/office/powerpoint/2010/main" val="1091066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099" y="381000"/>
            <a:ext cx="9127901" cy="6073383"/>
          </a:xfrm>
          <a:prstGeom prst="rect">
            <a:avLst/>
          </a:prstGeom>
        </p:spPr>
      </p:pic>
      <p:sp>
        <p:nvSpPr>
          <p:cNvPr id="2" name="Title 1"/>
          <p:cNvSpPr>
            <a:spLocks noGrp="1"/>
          </p:cNvSpPr>
          <p:nvPr>
            <p:ph type="title"/>
          </p:nvPr>
        </p:nvSpPr>
        <p:spPr>
          <a:xfrm>
            <a:off x="228600" y="5029200"/>
            <a:ext cx="8229600" cy="685800"/>
          </a:xfrm>
        </p:spPr>
        <p:txBody>
          <a:bodyPr/>
          <a:lstStyle/>
          <a:p>
            <a:r>
              <a:rPr lang="en-US" b="1" dirty="0" smtClean="0">
                <a:solidFill>
                  <a:schemeClr val="bg1">
                    <a:lumMod val="20000"/>
                    <a:lumOff val="80000"/>
                  </a:schemeClr>
                </a:solidFill>
              </a:rPr>
              <a:t>A fish’s eye view</a:t>
            </a:r>
            <a:endParaRPr lang="en-US" b="1" dirty="0">
              <a:solidFill>
                <a:schemeClr val="bg1">
                  <a:lumMod val="20000"/>
                  <a:lumOff val="80000"/>
                </a:schemeClr>
              </a:solidFill>
            </a:endParaRPr>
          </a:p>
        </p:txBody>
      </p:sp>
    </p:spTree>
    <p:extLst>
      <p:ext uri="{BB962C8B-B14F-4D97-AF65-F5344CB8AC3E}">
        <p14:creationId xmlns:p14="http://schemas.microsoft.com/office/powerpoint/2010/main" val="3089685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96546" y="0"/>
            <a:ext cx="4480454" cy="6720682"/>
          </a:xfrm>
          <a:prstGeom prst="rect">
            <a:avLst/>
          </a:prstGeom>
        </p:spPr>
      </p:pic>
    </p:spTree>
    <p:extLst>
      <p:ext uri="{BB962C8B-B14F-4D97-AF65-F5344CB8AC3E}">
        <p14:creationId xmlns:p14="http://schemas.microsoft.com/office/powerpoint/2010/main" val="2504176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51344" cy="6858000"/>
          </a:xfrm>
          <a:prstGeom prst="rect">
            <a:avLst/>
          </a:prstGeom>
        </p:spPr>
      </p:pic>
    </p:spTree>
    <p:extLst>
      <p:ext uri="{BB962C8B-B14F-4D97-AF65-F5344CB8AC3E}">
        <p14:creationId xmlns:p14="http://schemas.microsoft.com/office/powerpoint/2010/main" val="787427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4430" b="3623"/>
          <a:stretch/>
        </p:blipFill>
        <p:spPr>
          <a:xfrm>
            <a:off x="637707" y="-18245"/>
            <a:ext cx="7868586" cy="6858000"/>
          </a:xfrm>
          <a:prstGeom prst="rect">
            <a:avLst/>
          </a:prstGeom>
        </p:spPr>
      </p:pic>
    </p:spTree>
    <p:extLst>
      <p:ext uri="{BB962C8B-B14F-4D97-AF65-F5344CB8AC3E}">
        <p14:creationId xmlns:p14="http://schemas.microsoft.com/office/powerpoint/2010/main" val="1304866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914400"/>
            <a:ext cx="9144000" cy="4984069"/>
          </a:xfrm>
          <a:prstGeom prst="rect">
            <a:avLst/>
          </a:prstGeom>
        </p:spPr>
      </p:pic>
    </p:spTree>
    <p:extLst>
      <p:ext uri="{BB962C8B-B14F-4D97-AF65-F5344CB8AC3E}">
        <p14:creationId xmlns:p14="http://schemas.microsoft.com/office/powerpoint/2010/main" val="24630594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32197" y="1905000"/>
            <a:ext cx="9111803" cy="3108454"/>
          </a:xfrm>
          <a:prstGeom prst="rect">
            <a:avLst/>
          </a:prstGeom>
        </p:spPr>
      </p:pic>
    </p:spTree>
    <p:extLst>
      <p:ext uri="{BB962C8B-B14F-4D97-AF65-F5344CB8AC3E}">
        <p14:creationId xmlns:p14="http://schemas.microsoft.com/office/powerpoint/2010/main" val="2530662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991600" cy="5715000"/>
          </a:xfrm>
        </p:spPr>
        <p:txBody>
          <a:bodyPr/>
          <a:lstStyle/>
          <a:p>
            <a:r>
              <a:rPr lang="en-US" dirty="0" smtClean="0"/>
              <a:t>Unfortunately, as we continue to dump more and more plastic into the oceans, this essential ecosystem is starting to collapse. Every year, around 8.8 million tons of plastic trash end up in the oceans. The majority of this trash ends up sinking to the bottom of the oceans or getting swept up in massive gyres, so it can be easy to overlook this problem from the vantage point of land. Scuba divers, who spend their time beneath the surface, however, are constantly faced with the reality of this plastic problem.</a:t>
            </a:r>
            <a:endParaRPr lang="en-US" dirty="0"/>
          </a:p>
        </p:txBody>
      </p:sp>
    </p:spTree>
    <p:extLst>
      <p:ext uri="{BB962C8B-B14F-4D97-AF65-F5344CB8AC3E}">
        <p14:creationId xmlns:p14="http://schemas.microsoft.com/office/powerpoint/2010/main" val="1325921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Reduce the use of plastics and dispose of them responsibly when you must use them.</a:t>
            </a:r>
            <a:endParaRPr lang="en-US" sz="3200" dirty="0"/>
          </a:p>
        </p:txBody>
      </p:sp>
      <p:sp>
        <p:nvSpPr>
          <p:cNvPr id="3" name="Content Placeholder 2"/>
          <p:cNvSpPr>
            <a:spLocks noGrp="1"/>
          </p:cNvSpPr>
          <p:nvPr>
            <p:ph idx="1"/>
          </p:nvPr>
        </p:nvSpPr>
        <p:spPr>
          <a:xfrm>
            <a:off x="457200" y="1905000"/>
            <a:ext cx="8077200" cy="3276600"/>
          </a:xfrm>
        </p:spPr>
        <p:txBody>
          <a:bodyPr/>
          <a:lstStyle/>
          <a:p>
            <a:r>
              <a:rPr lang="en-US" dirty="0" smtClean="0"/>
              <a:t>If a biodegradable plastic is available, use that instead of the non-biodegradable ones.</a:t>
            </a:r>
          </a:p>
          <a:p>
            <a:r>
              <a:rPr lang="en-US" dirty="0" smtClean="0"/>
              <a:t>Recycle those that can be recycled</a:t>
            </a:r>
          </a:p>
          <a:p>
            <a:r>
              <a:rPr lang="en-US" dirty="0" smtClean="0"/>
              <a:t>Cut openings so animals won’t get stuck in them.</a:t>
            </a:r>
            <a:endParaRPr lang="en-US" dirty="0"/>
          </a:p>
        </p:txBody>
      </p:sp>
      <p:sp>
        <p:nvSpPr>
          <p:cNvPr id="4" name="TextBox 3"/>
          <p:cNvSpPr txBox="1"/>
          <p:nvPr/>
        </p:nvSpPr>
        <p:spPr>
          <a:xfrm>
            <a:off x="533400" y="5486400"/>
            <a:ext cx="7924800" cy="769441"/>
          </a:xfrm>
          <a:prstGeom prst="rect">
            <a:avLst/>
          </a:prstGeom>
          <a:noFill/>
        </p:spPr>
        <p:txBody>
          <a:bodyPr wrap="square" rtlCol="0">
            <a:spAutoFit/>
          </a:bodyPr>
          <a:lstStyle/>
          <a:p>
            <a:pPr algn="ctr"/>
            <a:r>
              <a:rPr lang="en-US" sz="4400" b="1" dirty="0" smtClean="0"/>
              <a:t>BECAUSE . . . . </a:t>
            </a:r>
            <a:endParaRPr lang="en-US" sz="4400" b="1" dirty="0"/>
          </a:p>
        </p:txBody>
      </p:sp>
    </p:spTree>
    <p:extLst>
      <p:ext uri="{BB962C8B-B14F-4D97-AF65-F5344CB8AC3E}">
        <p14:creationId xmlns:p14="http://schemas.microsoft.com/office/powerpoint/2010/main" val="3177004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838200"/>
          </a:xfrm>
        </p:spPr>
        <p:txBody>
          <a:bodyPr/>
          <a:lstStyle/>
          <a:p>
            <a:r>
              <a:rPr lang="en-US" sz="2800" dirty="0" smtClean="0"/>
              <a:t>We have a tendency to think that when we throw out trash it just “goes away!” Well … this is where “away” is.</a:t>
            </a:r>
            <a:endParaRPr lang="en-US" sz="2800" dirty="0"/>
          </a:p>
        </p:txBody>
      </p:sp>
      <p:pic>
        <p:nvPicPr>
          <p:cNvPr id="4" name="Content Placeholder 3"/>
          <p:cNvPicPr>
            <a:picLocks noGrp="1" noChangeAspect="1"/>
          </p:cNvPicPr>
          <p:nvPr>
            <p:ph idx="1"/>
          </p:nvPr>
        </p:nvPicPr>
        <p:blipFill>
          <a:blip r:embed="rId2"/>
          <a:stretch>
            <a:fillRect/>
          </a:stretch>
        </p:blipFill>
        <p:spPr>
          <a:xfrm>
            <a:off x="957329" y="1403796"/>
            <a:ext cx="7272271" cy="5454203"/>
          </a:xfrm>
          <a:prstGeom prst="rect">
            <a:avLst/>
          </a:prstGeom>
        </p:spPr>
      </p:pic>
    </p:spTree>
    <p:extLst>
      <p:ext uri="{BB962C8B-B14F-4D97-AF65-F5344CB8AC3E}">
        <p14:creationId xmlns:p14="http://schemas.microsoft.com/office/powerpoint/2010/main" val="1355144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991600" cy="897451"/>
          </a:xfrm>
        </p:spPr>
        <p:txBody>
          <a:bodyPr/>
          <a:lstStyle/>
          <a:p>
            <a:r>
              <a:rPr lang="en-US" sz="3200" dirty="0" smtClean="0"/>
              <a:t>While it might just look like this is a mound of trash, this is actually a photo of a sea crab.</a:t>
            </a:r>
            <a:endParaRPr lang="en-US" sz="3200" dirty="0"/>
          </a:p>
        </p:txBody>
      </p:sp>
      <p:pic>
        <p:nvPicPr>
          <p:cNvPr id="4" name="Content Placeholder 3"/>
          <p:cNvPicPr>
            <a:picLocks noGrp="1" noChangeAspect="1"/>
          </p:cNvPicPr>
          <p:nvPr>
            <p:ph idx="1"/>
          </p:nvPr>
        </p:nvPicPr>
        <p:blipFill>
          <a:blip r:embed="rId2"/>
          <a:stretch>
            <a:fillRect/>
          </a:stretch>
        </p:blipFill>
        <p:spPr>
          <a:xfrm>
            <a:off x="609600" y="1524000"/>
            <a:ext cx="7772400" cy="5181600"/>
          </a:xfrm>
          <a:prstGeom prst="rect">
            <a:avLst/>
          </a:prstGeom>
        </p:spPr>
      </p:pic>
    </p:spTree>
    <p:extLst>
      <p:ext uri="{BB962C8B-B14F-4D97-AF65-F5344CB8AC3E}">
        <p14:creationId xmlns:p14="http://schemas.microsoft.com/office/powerpoint/2010/main" val="3242135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587062"/>
            <a:ext cx="9144000" cy="5715000"/>
          </a:xfrm>
          <a:prstGeom prst="rect">
            <a:avLst/>
          </a:prstGeom>
        </p:spPr>
      </p:pic>
    </p:spTree>
    <p:extLst>
      <p:ext uri="{BB962C8B-B14F-4D97-AF65-F5344CB8AC3E}">
        <p14:creationId xmlns:p14="http://schemas.microsoft.com/office/powerpoint/2010/main" val="3899913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914400"/>
          </a:xfrm>
        </p:spPr>
        <p:txBody>
          <a:bodyPr/>
          <a:lstStyle/>
          <a:p>
            <a:r>
              <a:rPr lang="en-US" sz="3200" dirty="0" smtClean="0"/>
              <a:t>Plants, animals, and trash all float in a tangled mass on the surface.</a:t>
            </a:r>
            <a:endParaRPr lang="en-US" sz="3200" dirty="0"/>
          </a:p>
        </p:txBody>
      </p:sp>
      <p:pic>
        <p:nvPicPr>
          <p:cNvPr id="4" name="Content Placeholder 3"/>
          <p:cNvPicPr>
            <a:picLocks noGrp="1" noChangeAspect="1"/>
          </p:cNvPicPr>
          <p:nvPr>
            <p:ph idx="1"/>
          </p:nvPr>
        </p:nvPicPr>
        <p:blipFill>
          <a:blip r:embed="rId2"/>
          <a:stretch>
            <a:fillRect/>
          </a:stretch>
        </p:blipFill>
        <p:spPr>
          <a:xfrm>
            <a:off x="228600" y="1428750"/>
            <a:ext cx="8686800" cy="5429250"/>
          </a:xfrm>
          <a:prstGeom prst="rect">
            <a:avLst/>
          </a:prstGeom>
        </p:spPr>
      </p:pic>
    </p:spTree>
    <p:extLst>
      <p:ext uri="{BB962C8B-B14F-4D97-AF65-F5344CB8AC3E}">
        <p14:creationId xmlns:p14="http://schemas.microsoft.com/office/powerpoint/2010/main" val="4287526282"/>
      </p:ext>
    </p:extLst>
  </p:cSld>
  <p:clrMapOvr>
    <a:masterClrMapping/>
  </p:clrMapOvr>
</p:sld>
</file>

<file path=ppt/theme/theme1.xml><?xml version="1.0" encoding="utf-8"?>
<a:theme xmlns:a="http://schemas.openxmlformats.org/drawingml/2006/main" name="master">
  <a:themeElements>
    <a:clrScheme name="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fontScheme name="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colormaster">
  <a:themeElements>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fontScheme name="1_color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colormaster 1">
        <a:dk1>
          <a:srgbClr val="C0C0C0"/>
        </a:dk1>
        <a:lt1>
          <a:srgbClr val="FFFFFF"/>
        </a:lt1>
        <a:dk2>
          <a:srgbClr val="000099"/>
        </a:dk2>
        <a:lt2>
          <a:srgbClr val="CCECFF"/>
        </a:lt2>
        <a:accent1>
          <a:srgbClr val="FF3399"/>
        </a:accent1>
        <a:accent2>
          <a:srgbClr val="99CCFF"/>
        </a:accent2>
        <a:accent3>
          <a:srgbClr val="AAAACA"/>
        </a:accent3>
        <a:accent4>
          <a:srgbClr val="DADADA"/>
        </a:accent4>
        <a:accent5>
          <a:srgbClr val="FFADCA"/>
        </a:accent5>
        <a:accent6>
          <a:srgbClr val="8AB9E7"/>
        </a:accent6>
        <a:hlink>
          <a:srgbClr val="FF5050"/>
        </a:hlink>
        <a:folHlink>
          <a:srgbClr val="FFFF99"/>
        </a:folHlink>
      </a:clrScheme>
      <a:clrMap bg1="dk2" tx1="lt1" bg2="dk1" tx2="lt2" accent1="accent1" accent2="accent2" accent3="accent3" accent4="accent4" accent5="accent5" accent6="accent6" hlink="hlink" folHlink="folHlink"/>
    </a:extraClrScheme>
    <a:extraClrScheme>
      <a:clrScheme name="1_colormaster 2">
        <a:dk1>
          <a:srgbClr val="000000"/>
        </a:dk1>
        <a:lt1>
          <a:srgbClr val="99CCFF"/>
        </a:lt1>
        <a:dk2>
          <a:srgbClr val="1C1C1C"/>
        </a:dk2>
        <a:lt2>
          <a:srgbClr val="4D4D4D"/>
        </a:lt2>
        <a:accent1>
          <a:srgbClr val="CC0066"/>
        </a:accent1>
        <a:accent2>
          <a:srgbClr val="3366FF"/>
        </a:accent2>
        <a:accent3>
          <a:srgbClr val="CAE2FF"/>
        </a:accent3>
        <a:accent4>
          <a:srgbClr val="000000"/>
        </a:accent4>
        <a:accent5>
          <a:srgbClr val="E2AAB8"/>
        </a:accent5>
        <a:accent6>
          <a:srgbClr val="2D5CE7"/>
        </a:accent6>
        <a:hlink>
          <a:srgbClr val="FF0000"/>
        </a:hlink>
        <a:folHlink>
          <a:srgbClr val="FFFF00"/>
        </a:folHlink>
      </a:clrScheme>
      <a:clrMap bg1="lt1" tx1="dk1" bg2="lt2" tx2="dk2" accent1="accent1" accent2="accent2" accent3="accent3" accent4="accent4" accent5="accent5" accent6="accent6" hlink="hlink" folHlink="folHlink"/>
    </a:extraClrScheme>
    <a:extraClrScheme>
      <a:clrScheme name="1_colormaster 3">
        <a:dk1>
          <a:srgbClr val="C0C0C0"/>
        </a:dk1>
        <a:lt1>
          <a:srgbClr val="FFFFFF"/>
        </a:lt1>
        <a:dk2>
          <a:srgbClr val="800000"/>
        </a:dk2>
        <a:lt2>
          <a:srgbClr val="FFCC99"/>
        </a:lt2>
        <a:accent1>
          <a:srgbClr val="FF9900"/>
        </a:accent1>
        <a:accent2>
          <a:srgbClr val="CC0000"/>
        </a:accent2>
        <a:accent3>
          <a:srgbClr val="C0AAAA"/>
        </a:accent3>
        <a:accent4>
          <a:srgbClr val="DADADA"/>
        </a:accent4>
        <a:accent5>
          <a:srgbClr val="FFCAAA"/>
        </a:accent5>
        <a:accent6>
          <a:srgbClr val="B90000"/>
        </a:accent6>
        <a:hlink>
          <a:srgbClr val="FF33CC"/>
        </a:hlink>
        <a:folHlink>
          <a:srgbClr val="FFCC00"/>
        </a:folHlink>
      </a:clrScheme>
      <a:clrMap bg1="dk2" tx1="lt1" bg2="dk1" tx2="lt2" accent1="accent1" accent2="accent2" accent3="accent3" accent4="accent4" accent5="accent5" accent6="accent6" hlink="hlink" folHlink="folHlink"/>
    </a:extraClrScheme>
    <a:extraClrScheme>
      <a:clrScheme name="1_colormaster 4">
        <a:dk1>
          <a:srgbClr val="000000"/>
        </a:dk1>
        <a:lt1>
          <a:srgbClr val="FF9966"/>
        </a:lt1>
        <a:dk2>
          <a:srgbClr val="1C1C1C"/>
        </a:dk2>
        <a:lt2>
          <a:srgbClr val="4D4D4D"/>
        </a:lt2>
        <a:accent1>
          <a:srgbClr val="FF0000"/>
        </a:accent1>
        <a:accent2>
          <a:srgbClr val="FF6699"/>
        </a:accent2>
        <a:accent3>
          <a:srgbClr val="FFCAB8"/>
        </a:accent3>
        <a:accent4>
          <a:srgbClr val="000000"/>
        </a:accent4>
        <a:accent5>
          <a:srgbClr val="FFAAAA"/>
        </a:accent5>
        <a:accent6>
          <a:srgbClr val="E75C8A"/>
        </a:accent6>
        <a:hlink>
          <a:srgbClr val="CC00CC"/>
        </a:hlink>
        <a:folHlink>
          <a:srgbClr val="FFCC00"/>
        </a:folHlink>
      </a:clrScheme>
      <a:clrMap bg1="lt1" tx1="dk1" bg2="lt2" tx2="dk2" accent1="accent1" accent2="accent2" accent3="accent3" accent4="accent4" accent5="accent5" accent6="accent6" hlink="hlink" folHlink="folHlink"/>
    </a:extraClrScheme>
    <a:extraClrScheme>
      <a:clrScheme name="1_colormaster 5">
        <a:dk1>
          <a:srgbClr val="C0C0C0"/>
        </a:dk1>
        <a:lt1>
          <a:srgbClr val="FFFFFF"/>
        </a:lt1>
        <a:dk2>
          <a:srgbClr val="008000"/>
        </a:dk2>
        <a:lt2>
          <a:srgbClr val="CCECFF"/>
        </a:lt2>
        <a:accent1>
          <a:srgbClr val="0066FF"/>
        </a:accent1>
        <a:accent2>
          <a:srgbClr val="00FF00"/>
        </a:accent2>
        <a:accent3>
          <a:srgbClr val="AAC0AA"/>
        </a:accent3>
        <a:accent4>
          <a:srgbClr val="DADADA"/>
        </a:accent4>
        <a:accent5>
          <a:srgbClr val="AAB8FF"/>
        </a:accent5>
        <a:accent6>
          <a:srgbClr val="00E700"/>
        </a:accent6>
        <a:hlink>
          <a:srgbClr val="A29E00"/>
        </a:hlink>
        <a:folHlink>
          <a:srgbClr val="EA8B00"/>
        </a:folHlink>
      </a:clrScheme>
      <a:clrMap bg1="dk2" tx1="lt1" bg2="dk1" tx2="lt2" accent1="accent1" accent2="accent2" accent3="accent3" accent4="accent4" accent5="accent5" accent6="accent6" hlink="hlink" folHlink="folHlink"/>
    </a:extraClrScheme>
    <a:extraClrScheme>
      <a:clrScheme name="1_colormaster 6">
        <a:dk1>
          <a:srgbClr val="000000"/>
        </a:dk1>
        <a:lt1>
          <a:srgbClr val="97E183"/>
        </a:lt1>
        <a:dk2>
          <a:srgbClr val="1C1C1C"/>
        </a:dk2>
        <a:lt2>
          <a:srgbClr val="4D4D4D"/>
        </a:lt2>
        <a:accent1>
          <a:srgbClr val="0066FF"/>
        </a:accent1>
        <a:accent2>
          <a:srgbClr val="99FF99"/>
        </a:accent2>
        <a:accent3>
          <a:srgbClr val="C9EEC1"/>
        </a:accent3>
        <a:accent4>
          <a:srgbClr val="000000"/>
        </a:accent4>
        <a:accent5>
          <a:srgbClr val="AAB8FF"/>
        </a:accent5>
        <a:accent6>
          <a:srgbClr val="8AE78A"/>
        </a:accent6>
        <a:hlink>
          <a:srgbClr val="CC9900"/>
        </a:hlink>
        <a:folHlink>
          <a:srgbClr val="FFCC66"/>
        </a:folHlink>
      </a:clrScheme>
      <a:clrMap bg1="lt1" tx1="dk1" bg2="lt2" tx2="dk2" accent1="accent1" accent2="accent2" accent3="accent3" accent4="accent4" accent5="accent5" accent6="accent6" hlink="hlink" folHlink="folHlink"/>
    </a:extraClrScheme>
    <a:extraClrScheme>
      <a:clrScheme name="1_colormaster 7">
        <a:dk1>
          <a:srgbClr val="C0C0C0"/>
        </a:dk1>
        <a:lt1>
          <a:srgbClr val="FFFFFF"/>
        </a:lt1>
        <a:dk2>
          <a:srgbClr val="008080"/>
        </a:dk2>
        <a:lt2>
          <a:srgbClr val="CCECFF"/>
        </a:lt2>
        <a:accent1>
          <a:srgbClr val="29A329"/>
        </a:accent1>
        <a:accent2>
          <a:srgbClr val="00FFFF"/>
        </a:accent2>
        <a:accent3>
          <a:srgbClr val="AAC0C0"/>
        </a:accent3>
        <a:accent4>
          <a:srgbClr val="DADADA"/>
        </a:accent4>
        <a:accent5>
          <a:srgbClr val="ACCEAC"/>
        </a:accent5>
        <a:accent6>
          <a:srgbClr val="00E7E7"/>
        </a:accent6>
        <a:hlink>
          <a:srgbClr val="3B6AFF"/>
        </a:hlink>
        <a:folHlink>
          <a:srgbClr val="FF9900"/>
        </a:folHlink>
      </a:clrScheme>
      <a:clrMap bg1="dk2" tx1="lt1" bg2="dk1" tx2="lt2" accent1="accent1" accent2="accent2" accent3="accent3" accent4="accent4" accent5="accent5" accent6="accent6" hlink="hlink" folHlink="folHlink"/>
    </a:extraClrScheme>
    <a:extraClrScheme>
      <a:clrScheme name="1_colormaster 8">
        <a:dk1>
          <a:srgbClr val="000000"/>
        </a:dk1>
        <a:lt1>
          <a:srgbClr val="64F0BE"/>
        </a:lt1>
        <a:dk2>
          <a:srgbClr val="1C1C1C"/>
        </a:dk2>
        <a:lt2>
          <a:srgbClr val="4D4D4D"/>
        </a:lt2>
        <a:accent1>
          <a:srgbClr val="008000"/>
        </a:accent1>
        <a:accent2>
          <a:srgbClr val="00FFFF"/>
        </a:accent2>
        <a:accent3>
          <a:srgbClr val="B8F6DB"/>
        </a:accent3>
        <a:accent4>
          <a:srgbClr val="000000"/>
        </a:accent4>
        <a:accent5>
          <a:srgbClr val="AAC0AA"/>
        </a:accent5>
        <a:accent6>
          <a:srgbClr val="00E7E7"/>
        </a:accent6>
        <a:hlink>
          <a:srgbClr val="3366FF"/>
        </a:hlink>
        <a:folHlink>
          <a:srgbClr val="FFCC66"/>
        </a:folHlink>
      </a:clrScheme>
      <a:clrMap bg1="lt1" tx1="dk1" bg2="lt2" tx2="dk2" accent1="accent1" accent2="accent2" accent3="accent3" accent4="accent4" accent5="accent5" accent6="accent6" hlink="hlink" folHlink="folHlink"/>
    </a:extraClrScheme>
    <a:extraClrScheme>
      <a:clrScheme name="1_colormaster 9">
        <a:dk1>
          <a:srgbClr val="C0C0C0"/>
        </a:dk1>
        <a:lt1>
          <a:srgbClr val="FFFFFF"/>
        </a:lt1>
        <a:dk2>
          <a:srgbClr val="CC9900"/>
        </a:dk2>
        <a:lt2>
          <a:srgbClr val="FFFFCC"/>
        </a:lt2>
        <a:accent1>
          <a:srgbClr val="FF3300"/>
        </a:accent1>
        <a:accent2>
          <a:srgbClr val="FFCC66"/>
        </a:accent2>
        <a:accent3>
          <a:srgbClr val="E2CAAA"/>
        </a:accent3>
        <a:accent4>
          <a:srgbClr val="DADADA"/>
        </a:accent4>
        <a:accent5>
          <a:srgbClr val="FFADAA"/>
        </a:accent5>
        <a:accent6>
          <a:srgbClr val="E7B95C"/>
        </a:accent6>
        <a:hlink>
          <a:srgbClr val="008080"/>
        </a:hlink>
        <a:folHlink>
          <a:srgbClr val="3399FF"/>
        </a:folHlink>
      </a:clrScheme>
      <a:clrMap bg1="dk2" tx1="lt1" bg2="dk1" tx2="lt2" accent1="accent1" accent2="accent2" accent3="accent3" accent4="accent4" accent5="accent5" accent6="accent6" hlink="hlink" folHlink="folHlink"/>
    </a:extraClrScheme>
    <a:extraClrScheme>
      <a:clrScheme name="1_colormaster 10">
        <a:dk1>
          <a:srgbClr val="000000"/>
        </a:dk1>
        <a:lt1>
          <a:srgbClr val="EFF274"/>
        </a:lt1>
        <a:dk2>
          <a:srgbClr val="1C1C1C"/>
        </a:dk2>
        <a:lt2>
          <a:srgbClr val="4D4D4D"/>
        </a:lt2>
        <a:accent1>
          <a:srgbClr val="9966FF"/>
        </a:accent1>
        <a:accent2>
          <a:srgbClr val="FFFFCC"/>
        </a:accent2>
        <a:accent3>
          <a:srgbClr val="F6F7BC"/>
        </a:accent3>
        <a:accent4>
          <a:srgbClr val="000000"/>
        </a:accent4>
        <a:accent5>
          <a:srgbClr val="CAB8FF"/>
        </a:accent5>
        <a:accent6>
          <a:srgbClr val="E7E7B9"/>
        </a:accent6>
        <a:hlink>
          <a:srgbClr val="6666FF"/>
        </a:hlink>
        <a:folHlink>
          <a:srgbClr val="99CCFF"/>
        </a:folHlink>
      </a:clrScheme>
      <a:clrMap bg1="lt1" tx1="dk1" bg2="lt2" tx2="dk2" accent1="accent1" accent2="accent2" accent3="accent3" accent4="accent4" accent5="accent5" accent6="accent6" hlink="hlink" folHlink="folHlink"/>
    </a:extraClrScheme>
    <a:extraClrScheme>
      <a:clrScheme name="1_colormaster 11">
        <a:dk1>
          <a:srgbClr val="C0C0C0"/>
        </a:dk1>
        <a:lt1>
          <a:srgbClr val="FFFFFF"/>
        </a:lt1>
        <a:dk2>
          <a:srgbClr val="6600CC"/>
        </a:dk2>
        <a:lt2>
          <a:srgbClr val="CCCCFF"/>
        </a:lt2>
        <a:accent1>
          <a:srgbClr val="D60093"/>
        </a:accent1>
        <a:accent2>
          <a:srgbClr val="9999FF"/>
        </a:accent2>
        <a:accent3>
          <a:srgbClr val="B8AAE2"/>
        </a:accent3>
        <a:accent4>
          <a:srgbClr val="DADADA"/>
        </a:accent4>
        <a:accent5>
          <a:srgbClr val="E8AAC8"/>
        </a:accent5>
        <a:accent6>
          <a:srgbClr val="8A8AE7"/>
        </a:accent6>
        <a:hlink>
          <a:srgbClr val="008000"/>
        </a:hlink>
        <a:folHlink>
          <a:srgbClr val="FF9966"/>
        </a:folHlink>
      </a:clrScheme>
      <a:clrMap bg1="dk2" tx1="lt1" bg2="dk1" tx2="lt2" accent1="accent1" accent2="accent2" accent3="accent3" accent4="accent4" accent5="accent5" accent6="accent6" hlink="hlink" folHlink="folHlink"/>
    </a:extraClrScheme>
    <a:extraClrScheme>
      <a:clrScheme name="1_colormaster 12">
        <a:dk1>
          <a:srgbClr val="000000"/>
        </a:dk1>
        <a:lt1>
          <a:srgbClr val="CC99FF"/>
        </a:lt1>
        <a:dk2>
          <a:srgbClr val="1C1C1C"/>
        </a:dk2>
        <a:lt2>
          <a:srgbClr val="4D4D4D"/>
        </a:lt2>
        <a:accent1>
          <a:srgbClr val="0066FF"/>
        </a:accent1>
        <a:accent2>
          <a:srgbClr val="CCCCFF"/>
        </a:accent2>
        <a:accent3>
          <a:srgbClr val="E2CAFF"/>
        </a:accent3>
        <a:accent4>
          <a:srgbClr val="000000"/>
        </a:accent4>
        <a:accent5>
          <a:srgbClr val="AAB8FF"/>
        </a:accent5>
        <a:accent6>
          <a:srgbClr val="B9B9E7"/>
        </a:accent6>
        <a:hlink>
          <a:srgbClr val="FF0066"/>
        </a:hlink>
        <a:folHlink>
          <a:srgbClr val="66CCFF"/>
        </a:folHlink>
      </a:clrScheme>
      <a:clrMap bg1="lt1" tx1="dk1" bg2="lt2" tx2="dk2" accent1="accent1" accent2="accent2" accent3="accent3" accent4="accent4" accent5="accent5" accent6="accent6" hlink="hlink" folHlink="folHlink"/>
    </a:extraClrScheme>
    <a:extraClrScheme>
      <a:clrScheme name="1_colormaster 13">
        <a:dk1>
          <a:srgbClr val="C0C0C0"/>
        </a:dk1>
        <a:lt1>
          <a:srgbClr val="FFFFFF"/>
        </a:lt1>
        <a:dk2>
          <a:srgbClr val="CC0066"/>
        </a:dk2>
        <a:lt2>
          <a:srgbClr val="FFCCCC"/>
        </a:lt2>
        <a:accent1>
          <a:srgbClr val="993366"/>
        </a:accent1>
        <a:accent2>
          <a:srgbClr val="FF9999"/>
        </a:accent2>
        <a:accent3>
          <a:srgbClr val="E2AAB8"/>
        </a:accent3>
        <a:accent4>
          <a:srgbClr val="DADADA"/>
        </a:accent4>
        <a:accent5>
          <a:srgbClr val="CAADB8"/>
        </a:accent5>
        <a:accent6>
          <a:srgbClr val="E78A8A"/>
        </a:accent6>
        <a:hlink>
          <a:srgbClr val="009999"/>
        </a:hlink>
        <a:folHlink>
          <a:srgbClr val="FF9933"/>
        </a:folHlink>
      </a:clrScheme>
      <a:clrMap bg1="dk2" tx1="lt1" bg2="dk1" tx2="lt2" accent1="accent1" accent2="accent2" accent3="accent3" accent4="accent4" accent5="accent5" accent6="accent6" hlink="hlink" folHlink="folHlink"/>
    </a:extraClrScheme>
    <a:extraClrScheme>
      <a:clrScheme name="1_colormaster 14">
        <a:dk1>
          <a:srgbClr val="000000"/>
        </a:dk1>
        <a:lt1>
          <a:srgbClr val="FF99CC"/>
        </a:lt1>
        <a:dk2>
          <a:srgbClr val="1C1C1C"/>
        </a:dk2>
        <a:lt2>
          <a:srgbClr val="4D4D4D"/>
        </a:lt2>
        <a:accent1>
          <a:srgbClr val="FF0000"/>
        </a:accent1>
        <a:accent2>
          <a:srgbClr val="FF99CC"/>
        </a:accent2>
        <a:accent3>
          <a:srgbClr val="FFCAE2"/>
        </a:accent3>
        <a:accent4>
          <a:srgbClr val="000000"/>
        </a:accent4>
        <a:accent5>
          <a:srgbClr val="FFAAAA"/>
        </a:accent5>
        <a:accent6>
          <a:srgbClr val="E78AB9"/>
        </a:accent6>
        <a:hlink>
          <a:srgbClr val="9933FF"/>
        </a:hlink>
        <a:folHlink>
          <a:srgbClr val="44C63A"/>
        </a:folHlink>
      </a:clrScheme>
      <a:clrMap bg1="lt1" tx1="dk1" bg2="lt2" tx2="dk2" accent1="accent1" accent2="accent2" accent3="accent3" accent4="accent4" accent5="accent5" accent6="accent6" hlink="hlink" folHlink="folHlink"/>
    </a:extraClrScheme>
    <a:extraClrScheme>
      <a:clrScheme name="1_colormaster 15">
        <a:dk1>
          <a:srgbClr val="C0C0C0"/>
        </a:dk1>
        <a:lt1>
          <a:srgbClr val="FFFFFF"/>
        </a:lt1>
        <a:dk2>
          <a:srgbClr val="000000"/>
        </a:dk2>
        <a:lt2>
          <a:srgbClr val="DDDDDD"/>
        </a:lt2>
        <a:accent1>
          <a:srgbClr val="4D4D4D"/>
        </a:accent1>
        <a:accent2>
          <a:srgbClr val="C0C0C0"/>
        </a:accent2>
        <a:accent3>
          <a:srgbClr val="AAAAAA"/>
        </a:accent3>
        <a:accent4>
          <a:srgbClr val="DADADA"/>
        </a:accent4>
        <a:accent5>
          <a:srgbClr val="B2B2B2"/>
        </a:accent5>
        <a:accent6>
          <a:srgbClr val="AEAEAE"/>
        </a:accent6>
        <a:hlink>
          <a:srgbClr val="777777"/>
        </a:hlink>
        <a:folHlink>
          <a:srgbClr val="FFFFFF"/>
        </a:folHlink>
      </a:clrScheme>
      <a:clrMap bg1="dk2" tx1="lt1" bg2="dk1" tx2="lt2" accent1="accent1" accent2="accent2" accent3="accent3" accent4="accent4" accent5="accent5" accent6="accent6" hlink="hlink" folHlink="folHlink"/>
    </a:extraClrScheme>
    <a:extraClrScheme>
      <a:clrScheme name="1_colormaster 16">
        <a:dk1>
          <a:srgbClr val="000000"/>
        </a:dk1>
        <a:lt1>
          <a:srgbClr val="FFFFFF"/>
        </a:lt1>
        <a:dk2>
          <a:srgbClr val="1C1C1C"/>
        </a:dk2>
        <a:lt2>
          <a:srgbClr val="4D4D4D"/>
        </a:lt2>
        <a:accent1>
          <a:srgbClr val="4D4D4D"/>
        </a:accent1>
        <a:accent2>
          <a:srgbClr val="DDDDDD"/>
        </a:accent2>
        <a:accent3>
          <a:srgbClr val="FFFFFF"/>
        </a:accent3>
        <a:accent4>
          <a:srgbClr val="000000"/>
        </a:accent4>
        <a:accent5>
          <a:srgbClr val="B2B2B2"/>
        </a:accent5>
        <a:accent6>
          <a:srgbClr val="C8C8C8"/>
        </a:accent6>
        <a:hlink>
          <a:srgbClr val="808080"/>
        </a:hlink>
        <a:folHlink>
          <a:srgbClr val="F8F8F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ocean - fishing</Template>
  <TotalTime>55</TotalTime>
  <Words>665</Words>
  <Application>Microsoft Office PowerPoint</Application>
  <PresentationFormat>On-screen Show (4:3)</PresentationFormat>
  <Paragraphs>25</Paragraphs>
  <Slides>35</Slides>
  <Notes>0</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master</vt:lpstr>
      <vt:lpstr>1_colormaster</vt:lpstr>
      <vt:lpstr>Devastating Impact of Ocean Plastic</vt:lpstr>
      <vt:lpstr>PowerPoint Presentation</vt:lpstr>
      <vt:lpstr>PowerPoint Presentation</vt:lpstr>
      <vt:lpstr>PowerPoint Presentation</vt:lpstr>
      <vt:lpstr>Reduce the use of plastics and dispose of them responsibly when you must use them.</vt:lpstr>
      <vt:lpstr>We have a tendency to think that when we throw out trash it just “goes away!” Well … this is where “away” is.</vt:lpstr>
      <vt:lpstr>While it might just look like this is a mound of trash, this is actually a photo of a sea crab.</vt:lpstr>
      <vt:lpstr>PowerPoint Presentation</vt:lpstr>
      <vt:lpstr>Plants, animals, and trash all float in a tangled mass on the surface.</vt:lpstr>
      <vt:lpstr>Many marine animals, some which have never even seen a human, are now finding themselves the victims of human behavior, many miles away.</vt:lpstr>
      <vt:lpstr>Even creatures like coral, which are an essential nursery for ocean life, are coming under threat. This large piece was sliced off by a discarded fishing line.</vt:lpstr>
      <vt:lpstr>It is estimated that around 700 marine species are in danger of extinction due to plastic pollution.</vt:lpstr>
      <vt:lpstr>Lucky for those animals, these divers are here to help.</vt:lpstr>
      <vt:lpstr>PowerPoint Presentation</vt:lpstr>
      <vt:lpstr>Discarded piles of rope and fishing nets like these are a hazard to aquatic life.</vt:lpstr>
      <vt:lpstr>PowerPoint Presentation</vt:lpstr>
      <vt:lpstr>PowerPoint Presentation</vt:lpstr>
      <vt:lpstr>A Band Aid, Not a Cure</vt:lpstr>
      <vt:lpstr>This doesn’t consider the damage from chemicals released to the sea.</vt:lpstr>
      <vt:lpstr>PowerPoint Presentation</vt:lpstr>
      <vt:lpstr>PowerPoint Presentation</vt:lpstr>
      <vt:lpstr>PowerPoint Presentation</vt:lpstr>
      <vt:lpstr>PowerPoint Presentation</vt:lpstr>
      <vt:lpstr>PowerPoint Presentation</vt:lpstr>
      <vt:lpstr>The Great Pacific Garbage Patch</vt:lpstr>
      <vt:lpstr>PowerPoint Presentation</vt:lpstr>
      <vt:lpstr>Died from ingesting trash in the ocean</vt:lpstr>
      <vt:lpstr>PowerPoint Presentation</vt:lpstr>
      <vt:lpstr>Plastic rope and more plastic in the ocean. This is part of the large islands of plastic which are developing in the middle of our oceans. </vt:lpstr>
      <vt:lpstr>A fish’s eye view</vt:lpstr>
      <vt:lpstr>PowerPoint Presentation</vt:lpstr>
      <vt:lpstr>PowerPoint Presentation</vt:lpstr>
      <vt:lpstr>PowerPoint Presentation</vt:lpstr>
      <vt:lpstr>PowerPoint Presentation</vt:lpstr>
      <vt:lpstr>PowerPoint Presentation</vt:lpstr>
    </vt:vector>
  </TitlesOfParts>
  <Company>Blue Worx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Devastating Impact of Ocean Plastic</dc:title>
  <dc:creator>Joseph Naumann</dc:creator>
  <cp:lastModifiedBy>Naumann, Joseph A.</cp:lastModifiedBy>
  <cp:revision>7</cp:revision>
  <dcterms:created xsi:type="dcterms:W3CDTF">2015-10-25T18:40:43Z</dcterms:created>
  <dcterms:modified xsi:type="dcterms:W3CDTF">2016-06-30T16:27:13Z</dcterms:modified>
</cp:coreProperties>
</file>