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43" autoAdjust="0"/>
    <p:restoredTop sz="94660"/>
  </p:normalViewPr>
  <p:slideViewPr>
    <p:cSldViewPr snapToGrid="0">
      <p:cViewPr varScale="1">
        <p:scale>
          <a:sx n="71" d="100"/>
          <a:sy n="71" d="100"/>
        </p:scale>
        <p:origin x="77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2459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2473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11006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9222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76896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2130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9/21/2014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170939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9631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3100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6262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9/21/2014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51526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2130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5401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667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9/21/2014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150347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5156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9/21/2014</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077179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156" y="2660650"/>
            <a:ext cx="6582347" cy="1234727"/>
          </a:xfrm>
        </p:spPr>
        <p:txBody>
          <a:bodyPr/>
          <a:lstStyle/>
          <a:p>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15 houseplants to improve indoor air </a:t>
            </a:r>
            <a:r>
              <a:rPr lang="en-US" b="1" dirty="0" smtClean="0">
                <a:effectLst>
                  <a:outerShdw blurRad="38100" dist="38100" dir="2700000" algn="tl">
                    <a:srgbClr val="000000">
                      <a:alpha val="43137"/>
                    </a:srgbClr>
                  </a:outerShdw>
                </a:effectLst>
              </a:rPr>
              <a:t>quality</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95595" y="4076234"/>
            <a:ext cx="5826719" cy="1096899"/>
          </a:xfrm>
        </p:spPr>
        <p:txBody>
          <a:bodyPr>
            <a:normAutofit/>
          </a:bodyPr>
          <a:lstStyle/>
          <a:p>
            <a:r>
              <a:rPr lang="en-US" sz="2800" b="1" dirty="0">
                <a:solidFill>
                  <a:schemeClr val="accent2">
                    <a:lumMod val="50000"/>
                  </a:schemeClr>
                </a:solidFill>
              </a:rPr>
              <a:t>By Julie Knapp</a:t>
            </a:r>
          </a:p>
        </p:txBody>
      </p:sp>
    </p:spTree>
    <p:extLst>
      <p:ext uri="{BB962C8B-B14F-4D97-AF65-F5344CB8AC3E}">
        <p14:creationId xmlns:p14="http://schemas.microsoft.com/office/powerpoint/2010/main" val="3882071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00047" cy="1320800"/>
          </a:xfrm>
        </p:spPr>
        <p:txBody>
          <a:bodyPr/>
          <a:lstStyle/>
          <a:p>
            <a:r>
              <a:rPr lang="en-US" dirty="0"/>
              <a:t>Weeping fig (</a:t>
            </a:r>
            <a:r>
              <a:rPr lang="en-US" dirty="0" err="1"/>
              <a:t>Ficus</a:t>
            </a:r>
            <a:r>
              <a:rPr lang="en-US" dirty="0"/>
              <a:t> </a:t>
            </a:r>
            <a:r>
              <a:rPr lang="en-US" dirty="0" err="1"/>
              <a:t>benjamina</a:t>
            </a:r>
            <a:r>
              <a:rPr lang="en-US" dirty="0"/>
              <a:t>)</a:t>
            </a:r>
          </a:p>
        </p:txBody>
      </p:sp>
      <p:pic>
        <p:nvPicPr>
          <p:cNvPr id="4" name="Content Placeholder 3"/>
          <p:cNvPicPr>
            <a:picLocks noGrp="1" noChangeAspect="1"/>
          </p:cNvPicPr>
          <p:nvPr>
            <p:ph idx="1"/>
          </p:nvPr>
        </p:nvPicPr>
        <p:blipFill>
          <a:blip r:embed="rId2"/>
          <a:stretch>
            <a:fillRect/>
          </a:stretch>
        </p:blipFill>
        <p:spPr>
          <a:xfrm>
            <a:off x="332393" y="892500"/>
            <a:ext cx="5059877" cy="3415417"/>
          </a:xfrm>
          <a:prstGeom prst="rect">
            <a:avLst/>
          </a:prstGeom>
        </p:spPr>
      </p:pic>
      <p:sp>
        <p:nvSpPr>
          <p:cNvPr id="5" name="Rectangle 4"/>
          <p:cNvSpPr/>
          <p:nvPr/>
        </p:nvSpPr>
        <p:spPr>
          <a:xfrm>
            <a:off x="332392" y="4549676"/>
            <a:ext cx="6243219" cy="1754326"/>
          </a:xfrm>
          <a:prstGeom prst="rect">
            <a:avLst/>
          </a:prstGeom>
        </p:spPr>
        <p:txBody>
          <a:bodyPr wrap="square">
            <a:spAutoFit/>
          </a:bodyPr>
          <a:lstStyle/>
          <a:p>
            <a:r>
              <a:rPr lang="en-US" dirty="0"/>
              <a:t>A weeping fig (</a:t>
            </a:r>
            <a:r>
              <a:rPr lang="en-US" dirty="0" err="1"/>
              <a:t>Ficus</a:t>
            </a:r>
            <a:r>
              <a:rPr lang="en-US" dirty="0"/>
              <a:t> </a:t>
            </a:r>
            <a:r>
              <a:rPr lang="en-US" dirty="0" err="1"/>
              <a:t>benjamina</a:t>
            </a:r>
            <a:r>
              <a:rPr lang="en-US" dirty="0"/>
              <a:t>) in your living room can help filter out pollutants that typically accompany carpeting and furniture such as formaldehyde, benzene and trichloroethylene. Caring for a </a:t>
            </a:r>
            <a:r>
              <a:rPr lang="en-US" dirty="0" err="1"/>
              <a:t>ficus</a:t>
            </a:r>
            <a:r>
              <a:rPr lang="en-US" dirty="0"/>
              <a:t> can be tricky, but once you get the watering and light conditions right, they will last a long time</a:t>
            </a:r>
            <a:r>
              <a:rPr lang="en-US" dirty="0" smtClean="0"/>
              <a:t>.</a:t>
            </a:r>
            <a:endParaRPr lang="en-US" dirty="0"/>
          </a:p>
        </p:txBody>
      </p:sp>
    </p:spTree>
    <p:extLst>
      <p:ext uri="{BB962C8B-B14F-4D97-AF65-F5344CB8AC3E}">
        <p14:creationId xmlns:p14="http://schemas.microsoft.com/office/powerpoint/2010/main" val="53158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52" y="152400"/>
            <a:ext cx="6347713" cy="1320800"/>
          </a:xfrm>
        </p:spPr>
        <p:txBody>
          <a:bodyPr/>
          <a:lstStyle/>
          <a:p>
            <a:r>
              <a:rPr lang="en-US" dirty="0"/>
              <a:t>Azalea (Rhododendron </a:t>
            </a:r>
            <a:r>
              <a:rPr lang="en-US" dirty="0" err="1"/>
              <a:t>simsii</a:t>
            </a:r>
            <a:r>
              <a:rPr lang="en-US" dirty="0"/>
              <a:t>)</a:t>
            </a:r>
          </a:p>
        </p:txBody>
      </p:sp>
      <p:pic>
        <p:nvPicPr>
          <p:cNvPr id="4" name="Content Placeholder 3"/>
          <p:cNvPicPr>
            <a:picLocks noGrp="1" noChangeAspect="1"/>
          </p:cNvPicPr>
          <p:nvPr>
            <p:ph idx="1"/>
          </p:nvPr>
        </p:nvPicPr>
        <p:blipFill>
          <a:blip r:embed="rId2"/>
          <a:stretch>
            <a:fillRect/>
          </a:stretch>
        </p:blipFill>
        <p:spPr>
          <a:xfrm>
            <a:off x="278606" y="919395"/>
            <a:ext cx="5288476" cy="3569721"/>
          </a:xfrm>
          <a:prstGeom prst="rect">
            <a:avLst/>
          </a:prstGeom>
        </p:spPr>
      </p:pic>
      <p:sp>
        <p:nvSpPr>
          <p:cNvPr id="5" name="Rectangle 4"/>
          <p:cNvSpPr/>
          <p:nvPr/>
        </p:nvSpPr>
        <p:spPr>
          <a:xfrm>
            <a:off x="537882" y="4684146"/>
            <a:ext cx="5948783" cy="1754326"/>
          </a:xfrm>
          <a:prstGeom prst="rect">
            <a:avLst/>
          </a:prstGeom>
        </p:spPr>
        <p:txBody>
          <a:bodyPr wrap="square">
            <a:spAutoFit/>
          </a:bodyPr>
          <a:lstStyle/>
          <a:p>
            <a:r>
              <a:rPr lang="en-US" dirty="0"/>
              <a:t>Bring this beautiful flowering shrub into your home to combat formaldehyde from sources such as plywood or foam insulation. Because azalea does best in cool areas around 60 to 65 degrees, it's a good option for improving indoor air in your basement if you can find a bright spot</a:t>
            </a:r>
            <a:r>
              <a:rPr lang="en-US" dirty="0" smtClean="0"/>
              <a:t>.</a:t>
            </a:r>
            <a:endParaRPr lang="en-US" dirty="0"/>
          </a:p>
        </p:txBody>
      </p:sp>
    </p:spTree>
    <p:extLst>
      <p:ext uri="{BB962C8B-B14F-4D97-AF65-F5344CB8AC3E}">
        <p14:creationId xmlns:p14="http://schemas.microsoft.com/office/powerpoint/2010/main" val="1399829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11" y="98611"/>
            <a:ext cx="6347713" cy="1320800"/>
          </a:xfrm>
        </p:spPr>
        <p:txBody>
          <a:bodyPr/>
          <a:lstStyle/>
          <a:p>
            <a:r>
              <a:rPr lang="en-US" dirty="0"/>
              <a:t>English ivy (</a:t>
            </a:r>
            <a:r>
              <a:rPr lang="en-US" dirty="0" err="1"/>
              <a:t>Hedera</a:t>
            </a:r>
            <a:r>
              <a:rPr lang="en-US" dirty="0"/>
              <a:t> helix)</a:t>
            </a:r>
          </a:p>
        </p:txBody>
      </p:sp>
      <p:pic>
        <p:nvPicPr>
          <p:cNvPr id="4" name="Content Placeholder 3"/>
          <p:cNvPicPr>
            <a:picLocks noGrp="1" noChangeAspect="1"/>
          </p:cNvPicPr>
          <p:nvPr>
            <p:ph idx="1"/>
          </p:nvPr>
        </p:nvPicPr>
        <p:blipFill>
          <a:blip r:embed="rId2"/>
          <a:stretch>
            <a:fillRect/>
          </a:stretch>
        </p:blipFill>
        <p:spPr>
          <a:xfrm>
            <a:off x="238264" y="879054"/>
            <a:ext cx="5301923" cy="3578798"/>
          </a:xfrm>
          <a:prstGeom prst="rect">
            <a:avLst/>
          </a:prstGeom>
        </p:spPr>
      </p:pic>
      <p:sp>
        <p:nvSpPr>
          <p:cNvPr id="5" name="Rectangle 4"/>
          <p:cNvSpPr/>
          <p:nvPr/>
        </p:nvSpPr>
        <p:spPr>
          <a:xfrm>
            <a:off x="349622" y="4700697"/>
            <a:ext cx="6199095" cy="923330"/>
          </a:xfrm>
          <a:prstGeom prst="rect">
            <a:avLst/>
          </a:prstGeom>
        </p:spPr>
        <p:txBody>
          <a:bodyPr wrap="square">
            <a:spAutoFit/>
          </a:bodyPr>
          <a:lstStyle/>
          <a:p>
            <a:r>
              <a:rPr lang="en-US" dirty="0"/>
              <a:t>A study found that the plant reduces airborne fecal-matter particles. It has also been shown to filter out formaldehyde found in some household cleaning products</a:t>
            </a:r>
            <a:r>
              <a:rPr lang="en-US" dirty="0" smtClean="0"/>
              <a:t>.</a:t>
            </a:r>
            <a:endParaRPr lang="en-US" dirty="0"/>
          </a:p>
        </p:txBody>
      </p:sp>
    </p:spTree>
    <p:extLst>
      <p:ext uri="{BB962C8B-B14F-4D97-AF65-F5344CB8AC3E}">
        <p14:creationId xmlns:p14="http://schemas.microsoft.com/office/powerpoint/2010/main" val="371547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58" y="98612"/>
            <a:ext cx="6347713" cy="1320800"/>
          </a:xfrm>
        </p:spPr>
        <p:txBody>
          <a:bodyPr/>
          <a:lstStyle/>
          <a:p>
            <a:r>
              <a:rPr lang="en-US" dirty="0" err="1"/>
              <a:t>Warneck</a:t>
            </a:r>
            <a:r>
              <a:rPr lang="en-US" dirty="0"/>
              <a:t> dracaena (Dracaena </a:t>
            </a:r>
            <a:r>
              <a:rPr lang="en-US" dirty="0" err="1"/>
              <a:t>deremensis</a:t>
            </a:r>
            <a:r>
              <a:rPr lang="en-US" dirty="0"/>
              <a:t> '</a:t>
            </a:r>
            <a:r>
              <a:rPr lang="en-US" dirty="0" err="1"/>
              <a:t>Warneckii</a:t>
            </a:r>
            <a:r>
              <a:rPr lang="en-US" dirty="0"/>
              <a:t>')</a:t>
            </a:r>
          </a:p>
        </p:txBody>
      </p:sp>
      <p:pic>
        <p:nvPicPr>
          <p:cNvPr id="4" name="Content Placeholder 3"/>
          <p:cNvPicPr>
            <a:picLocks noGrp="1" noChangeAspect="1"/>
          </p:cNvPicPr>
          <p:nvPr>
            <p:ph idx="1"/>
          </p:nvPr>
        </p:nvPicPr>
        <p:blipFill>
          <a:blip r:embed="rId2"/>
          <a:stretch>
            <a:fillRect/>
          </a:stretch>
        </p:blipFill>
        <p:spPr>
          <a:xfrm>
            <a:off x="292053" y="1271493"/>
            <a:ext cx="5315370" cy="3587875"/>
          </a:xfrm>
          <a:prstGeom prst="rect">
            <a:avLst/>
          </a:prstGeom>
        </p:spPr>
      </p:pic>
      <p:sp>
        <p:nvSpPr>
          <p:cNvPr id="5" name="Rectangle 4"/>
          <p:cNvSpPr/>
          <p:nvPr/>
        </p:nvSpPr>
        <p:spPr>
          <a:xfrm>
            <a:off x="292053" y="4985664"/>
            <a:ext cx="6310453" cy="1477328"/>
          </a:xfrm>
          <a:prstGeom prst="rect">
            <a:avLst/>
          </a:prstGeom>
        </p:spPr>
        <p:txBody>
          <a:bodyPr wrap="square">
            <a:spAutoFit/>
          </a:bodyPr>
          <a:lstStyle/>
          <a:p>
            <a:r>
              <a:rPr lang="en-US" dirty="0"/>
              <a:t>Combat pollutants associated with varnishes and oils with this dracaena. The </a:t>
            </a:r>
            <a:r>
              <a:rPr lang="en-US" dirty="0" err="1"/>
              <a:t>Warneckii</a:t>
            </a:r>
            <a:r>
              <a:rPr lang="en-US" dirty="0"/>
              <a:t> grows inside easily, even without direct sunlight. With striped leaves forming clusters atop a thin stem, this houseplant can be striking, especially if it reaches its potential height of 12 feet</a:t>
            </a:r>
            <a:r>
              <a:rPr lang="en-US" dirty="0" smtClean="0"/>
              <a:t>.</a:t>
            </a:r>
            <a:endParaRPr lang="en-US" dirty="0"/>
          </a:p>
        </p:txBody>
      </p:sp>
    </p:spTree>
    <p:extLst>
      <p:ext uri="{BB962C8B-B14F-4D97-AF65-F5344CB8AC3E}">
        <p14:creationId xmlns:p14="http://schemas.microsoft.com/office/powerpoint/2010/main" val="4081234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57" y="71719"/>
            <a:ext cx="6347713" cy="1320800"/>
          </a:xfrm>
        </p:spPr>
        <p:txBody>
          <a:bodyPr>
            <a:normAutofit fontScale="90000"/>
          </a:bodyPr>
          <a:lstStyle/>
          <a:p>
            <a:r>
              <a:rPr lang="it-IT" dirty="0"/>
              <a:t>Chinese evergreen (Aglaonema crispum 'Deborah')</a:t>
            </a:r>
            <a:endParaRPr lang="en-US" dirty="0"/>
          </a:p>
        </p:txBody>
      </p:sp>
      <p:pic>
        <p:nvPicPr>
          <p:cNvPr id="4" name="Content Placeholder 3"/>
          <p:cNvPicPr>
            <a:picLocks noGrp="1" noChangeAspect="1"/>
          </p:cNvPicPr>
          <p:nvPr>
            <p:ph idx="1"/>
          </p:nvPr>
        </p:nvPicPr>
        <p:blipFill>
          <a:blip r:embed="rId2"/>
          <a:stretch>
            <a:fillRect/>
          </a:stretch>
        </p:blipFill>
        <p:spPr>
          <a:xfrm>
            <a:off x="278606" y="1255572"/>
            <a:ext cx="5086770" cy="3433570"/>
          </a:xfrm>
          <a:prstGeom prst="rect">
            <a:avLst/>
          </a:prstGeom>
        </p:spPr>
      </p:pic>
      <p:sp>
        <p:nvSpPr>
          <p:cNvPr id="5" name="Rectangle 4"/>
          <p:cNvSpPr/>
          <p:nvPr/>
        </p:nvSpPr>
        <p:spPr>
          <a:xfrm>
            <a:off x="999913" y="4999861"/>
            <a:ext cx="4572000" cy="1477328"/>
          </a:xfrm>
          <a:prstGeom prst="rect">
            <a:avLst/>
          </a:prstGeom>
        </p:spPr>
        <p:txBody>
          <a:bodyPr>
            <a:spAutoFit/>
          </a:bodyPr>
          <a:lstStyle/>
          <a:p>
            <a:r>
              <a:rPr lang="en-US" dirty="0"/>
              <a:t>This easy-to-care-for plant can help filter out a variety of air pollutants and begins to remove more toxins as time and exposure continues. Even with low light, it will produce blooms and red berries</a:t>
            </a:r>
            <a:r>
              <a:rPr lang="en-US" dirty="0" smtClean="0"/>
              <a:t>.</a:t>
            </a:r>
            <a:endParaRPr lang="en-US" dirty="0"/>
          </a:p>
        </p:txBody>
      </p:sp>
    </p:spTree>
    <p:extLst>
      <p:ext uri="{BB962C8B-B14F-4D97-AF65-F5344CB8AC3E}">
        <p14:creationId xmlns:p14="http://schemas.microsoft.com/office/powerpoint/2010/main" val="3925706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57" y="-147918"/>
            <a:ext cx="6347713" cy="1320800"/>
          </a:xfrm>
        </p:spPr>
        <p:txBody>
          <a:bodyPr/>
          <a:lstStyle/>
          <a:p>
            <a:r>
              <a:rPr lang="en-US" dirty="0"/>
              <a:t>Heart leaf philodendron (Philodendron </a:t>
            </a:r>
            <a:r>
              <a:rPr lang="en-US" dirty="0" err="1"/>
              <a:t>oxycardium</a:t>
            </a:r>
            <a:r>
              <a:rPr lang="en-US" dirty="0"/>
              <a:t>)</a:t>
            </a:r>
          </a:p>
        </p:txBody>
      </p:sp>
      <p:pic>
        <p:nvPicPr>
          <p:cNvPr id="4" name="Content Placeholder 3"/>
          <p:cNvPicPr>
            <a:picLocks noGrp="1" noChangeAspect="1"/>
          </p:cNvPicPr>
          <p:nvPr>
            <p:ph idx="1"/>
          </p:nvPr>
        </p:nvPicPr>
        <p:blipFill>
          <a:blip r:embed="rId2"/>
          <a:stretch>
            <a:fillRect/>
          </a:stretch>
        </p:blipFill>
        <p:spPr>
          <a:xfrm>
            <a:off x="390382" y="1172882"/>
            <a:ext cx="3462414" cy="5469965"/>
          </a:xfrm>
          <a:prstGeom prst="rect">
            <a:avLst/>
          </a:prstGeom>
        </p:spPr>
      </p:pic>
      <p:sp>
        <p:nvSpPr>
          <p:cNvPr id="5" name="Rectangle 4"/>
          <p:cNvSpPr/>
          <p:nvPr/>
        </p:nvSpPr>
        <p:spPr>
          <a:xfrm>
            <a:off x="4131121" y="1939363"/>
            <a:ext cx="3184079" cy="2585323"/>
          </a:xfrm>
          <a:prstGeom prst="rect">
            <a:avLst/>
          </a:prstGeom>
        </p:spPr>
        <p:txBody>
          <a:bodyPr wrap="square">
            <a:spAutoFit/>
          </a:bodyPr>
          <a:lstStyle/>
          <a:p>
            <a:r>
              <a:rPr lang="en-US" dirty="0"/>
              <a:t>This climbing vine plant isn't a good option if you have kids or pets — it's toxic when eaten, but it's a workhorse for removing all kinds of VOCs. Philodendrons are particularly good at battling formaldehyde from sources like particleboard</a:t>
            </a:r>
            <a:r>
              <a:rPr lang="en-US" dirty="0" smtClean="0"/>
              <a:t>.</a:t>
            </a:r>
            <a:endParaRPr lang="en-US" dirty="0"/>
          </a:p>
        </p:txBody>
      </p:sp>
    </p:spTree>
    <p:extLst>
      <p:ext uri="{BB962C8B-B14F-4D97-AF65-F5344CB8AC3E}">
        <p14:creationId xmlns:p14="http://schemas.microsoft.com/office/powerpoint/2010/main" val="1793248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187" y="179294"/>
            <a:ext cx="6347713" cy="1320800"/>
          </a:xfrm>
        </p:spPr>
        <p:txBody>
          <a:bodyPr/>
          <a:lstStyle/>
          <a:p>
            <a:r>
              <a:rPr lang="en-US" dirty="0"/>
              <a:t>Peace lily (</a:t>
            </a:r>
            <a:r>
              <a:rPr lang="en-US" dirty="0" err="1"/>
              <a:t>Spathiphyllum</a:t>
            </a:r>
            <a:r>
              <a:rPr lang="en-US" dirty="0"/>
              <a:t>)</a:t>
            </a:r>
          </a:p>
        </p:txBody>
      </p:sp>
      <p:pic>
        <p:nvPicPr>
          <p:cNvPr id="4" name="Content Placeholder 3"/>
          <p:cNvPicPr>
            <a:picLocks noGrp="1" noChangeAspect="1"/>
          </p:cNvPicPr>
          <p:nvPr>
            <p:ph idx="1"/>
          </p:nvPr>
        </p:nvPicPr>
        <p:blipFill>
          <a:blip r:embed="rId2"/>
          <a:stretch>
            <a:fillRect/>
          </a:stretch>
        </p:blipFill>
        <p:spPr>
          <a:xfrm>
            <a:off x="206186" y="839694"/>
            <a:ext cx="5350047" cy="3611282"/>
          </a:xfrm>
          <a:prstGeom prst="rect">
            <a:avLst/>
          </a:prstGeom>
        </p:spPr>
      </p:pic>
      <p:sp>
        <p:nvSpPr>
          <p:cNvPr id="5" name="Rectangle 4"/>
          <p:cNvSpPr/>
          <p:nvPr/>
        </p:nvSpPr>
        <p:spPr>
          <a:xfrm>
            <a:off x="470646" y="4692640"/>
            <a:ext cx="6083253" cy="1477328"/>
          </a:xfrm>
          <a:prstGeom prst="rect">
            <a:avLst/>
          </a:prstGeom>
        </p:spPr>
        <p:txBody>
          <a:bodyPr wrap="square">
            <a:spAutoFit/>
          </a:bodyPr>
          <a:lstStyle/>
          <a:p>
            <a:r>
              <a:rPr lang="en-US" dirty="0"/>
              <a:t>Shade and weekly watering are all the peace lily needs to survive and produce blooms. It topped NASA's list for removing all three of most common VOCs — formaldehyde, benzene and trichloroethylene. It can also combat toluene and xylene</a:t>
            </a:r>
            <a:r>
              <a:rPr lang="en-US" dirty="0" smtClean="0"/>
              <a:t>.</a:t>
            </a:r>
            <a:endParaRPr lang="en-US" dirty="0"/>
          </a:p>
        </p:txBody>
      </p:sp>
    </p:spTree>
    <p:extLst>
      <p:ext uri="{BB962C8B-B14F-4D97-AF65-F5344CB8AC3E}">
        <p14:creationId xmlns:p14="http://schemas.microsoft.com/office/powerpoint/2010/main" val="842043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9295"/>
            <a:ext cx="6347713" cy="1320800"/>
          </a:xfrm>
        </p:spPr>
        <p:txBody>
          <a:bodyPr/>
          <a:lstStyle/>
          <a:p>
            <a:r>
              <a:rPr lang="en-US" dirty="0"/>
              <a:t>Bamboo palm (</a:t>
            </a:r>
            <a:r>
              <a:rPr lang="en-US" dirty="0" err="1"/>
              <a:t>Chamaedorea</a:t>
            </a:r>
            <a:r>
              <a:rPr lang="en-US" dirty="0"/>
              <a:t> </a:t>
            </a:r>
            <a:r>
              <a:rPr lang="en-US" dirty="0" err="1"/>
              <a:t>sefritzii</a:t>
            </a:r>
            <a:r>
              <a:rPr lang="en-US" dirty="0"/>
              <a:t>)</a:t>
            </a:r>
          </a:p>
        </p:txBody>
      </p:sp>
      <p:pic>
        <p:nvPicPr>
          <p:cNvPr id="4" name="Content Placeholder 3"/>
          <p:cNvPicPr>
            <a:picLocks noGrp="1" noChangeAspect="1"/>
          </p:cNvPicPr>
          <p:nvPr>
            <p:ph idx="1"/>
          </p:nvPr>
        </p:nvPicPr>
        <p:blipFill>
          <a:blip r:embed="rId2"/>
          <a:stretch>
            <a:fillRect/>
          </a:stretch>
        </p:blipFill>
        <p:spPr>
          <a:xfrm>
            <a:off x="359289" y="1500095"/>
            <a:ext cx="4885064" cy="3297418"/>
          </a:xfrm>
          <a:prstGeom prst="rect">
            <a:avLst/>
          </a:prstGeom>
        </p:spPr>
      </p:pic>
      <p:sp>
        <p:nvSpPr>
          <p:cNvPr id="5" name="Rectangle 4"/>
          <p:cNvSpPr/>
          <p:nvPr/>
        </p:nvSpPr>
        <p:spPr>
          <a:xfrm>
            <a:off x="359288" y="4964151"/>
            <a:ext cx="6391135" cy="1754326"/>
          </a:xfrm>
          <a:prstGeom prst="rect">
            <a:avLst/>
          </a:prstGeom>
        </p:spPr>
        <p:txBody>
          <a:bodyPr wrap="square">
            <a:spAutoFit/>
          </a:bodyPr>
          <a:lstStyle/>
          <a:p>
            <a:r>
              <a:rPr lang="en-US" dirty="0"/>
              <a:t>Also known as the reed palm, this small palm thrives in shady indoor spaces and often produces flowers and small berries. It tops the list of plants best for filtering out both benzene and trichloroethylene. It's also a good choice for placing around furniture that could be off-gassing formaldehyde</a:t>
            </a:r>
            <a:r>
              <a:rPr lang="en-US" dirty="0" smtClean="0"/>
              <a:t>.</a:t>
            </a:r>
            <a:endParaRPr lang="en-US" dirty="0"/>
          </a:p>
        </p:txBody>
      </p:sp>
    </p:spTree>
    <p:extLst>
      <p:ext uri="{BB962C8B-B14F-4D97-AF65-F5344CB8AC3E}">
        <p14:creationId xmlns:p14="http://schemas.microsoft.com/office/powerpoint/2010/main" val="867219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498" y="381000"/>
            <a:ext cx="6654801" cy="6667500"/>
          </a:xfrm>
        </p:spPr>
        <p:txBody>
          <a:bodyPr>
            <a:normAutofit lnSpcReduction="10000"/>
          </a:bodyPr>
          <a:lstStyle/>
          <a:p>
            <a:pPr marL="0" indent="0">
              <a:buNone/>
            </a:pPr>
            <a:r>
              <a:rPr lang="en-US" sz="2400" dirty="0"/>
              <a:t>Plants help clean </a:t>
            </a:r>
            <a:r>
              <a:rPr lang="en-US" sz="2400" b="1" dirty="0"/>
              <a:t>indoor</a:t>
            </a:r>
            <a:r>
              <a:rPr lang="en-US" sz="2400" dirty="0"/>
              <a:t> air, which is typically far more polluted than outdoor air. Find out what common toxins these plants can filter out of the air in your </a:t>
            </a:r>
            <a:r>
              <a:rPr lang="en-US" sz="2400" dirty="0" smtClean="0"/>
              <a:t>home. In </a:t>
            </a:r>
            <a:r>
              <a:rPr lang="en-US" sz="2400" dirty="0"/>
              <a:t>the late 1980s, NASA and the Associated Landscape Contractors of America studied houseplants as a way to purify the air in space facilities. They found several plants that filter out common volatile organic compounds (VOCs). Lucky for us the plants can also help clean indoor air on Earth, which is typically far more polluted than outdoor air. Other studies have since been published in the Journal of American Society of Horticultural Science further proving the science. Here's our handy of list of the best air-filtering plants. (Plus, at the bottom of this story, you'll find links about plants that are good for the air and also safe for your pets</a:t>
            </a:r>
            <a:r>
              <a:rPr lang="en-US" sz="2400" dirty="0" smtClean="0"/>
              <a:t>.)</a:t>
            </a:r>
            <a:endParaRPr lang="en-US" sz="2400" dirty="0"/>
          </a:p>
        </p:txBody>
      </p:sp>
    </p:spTree>
    <p:extLst>
      <p:ext uri="{BB962C8B-B14F-4D97-AF65-F5344CB8AC3E}">
        <p14:creationId xmlns:p14="http://schemas.microsoft.com/office/powerpoint/2010/main" val="3148717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099" y="127000"/>
            <a:ext cx="6347713" cy="1320800"/>
          </a:xfrm>
        </p:spPr>
        <p:txBody>
          <a:bodyPr/>
          <a:lstStyle/>
          <a:p>
            <a:r>
              <a:rPr lang="en-US" dirty="0"/>
              <a:t>Aloe (Aloe </a:t>
            </a:r>
            <a:r>
              <a:rPr lang="en-US" dirty="0" err="1"/>
              <a:t>vera</a:t>
            </a:r>
            <a:r>
              <a:rPr lang="en-US" dirty="0"/>
              <a:t>)</a:t>
            </a:r>
          </a:p>
        </p:txBody>
      </p:sp>
      <p:pic>
        <p:nvPicPr>
          <p:cNvPr id="4" name="Content Placeholder 3"/>
          <p:cNvPicPr>
            <a:picLocks noGrp="1" noChangeAspect="1"/>
          </p:cNvPicPr>
          <p:nvPr>
            <p:ph idx="1"/>
          </p:nvPr>
        </p:nvPicPr>
        <p:blipFill>
          <a:blip r:embed="rId2"/>
          <a:stretch>
            <a:fillRect/>
          </a:stretch>
        </p:blipFill>
        <p:spPr>
          <a:xfrm>
            <a:off x="292099" y="869949"/>
            <a:ext cx="5702301" cy="3849053"/>
          </a:xfrm>
          <a:prstGeom prst="rect">
            <a:avLst/>
          </a:prstGeom>
        </p:spPr>
      </p:pic>
      <p:sp>
        <p:nvSpPr>
          <p:cNvPr id="5" name="Arc 4"/>
          <p:cNvSpPr/>
          <p:nvPr/>
        </p:nvSpPr>
        <p:spPr>
          <a:xfrm>
            <a:off x="2921000" y="3505200"/>
            <a:ext cx="1168400" cy="9779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857248" y="4719002"/>
            <a:ext cx="5949951" cy="1754326"/>
          </a:xfrm>
          <a:prstGeom prst="rect">
            <a:avLst/>
          </a:prstGeom>
        </p:spPr>
        <p:txBody>
          <a:bodyPr wrap="square">
            <a:spAutoFit/>
          </a:bodyPr>
          <a:lstStyle/>
          <a:p>
            <a:r>
              <a:rPr lang="en-US" dirty="0"/>
              <a:t>This easy-to-grow, sun-loving succulent helps clear formaldehyde and benzene, which can be a byproduct of chemical-based cleaners, paints and more. Aloe is a smart choice for a sunny kitchen window. Beyond its air-clearing abilities, the gel inside an aloe plant can help heal cuts and burns</a:t>
            </a:r>
            <a:r>
              <a:rPr lang="en-US" dirty="0" smtClean="0"/>
              <a:t>.</a:t>
            </a:r>
            <a:endParaRPr lang="en-US" dirty="0"/>
          </a:p>
        </p:txBody>
      </p:sp>
    </p:spTree>
    <p:extLst>
      <p:ext uri="{BB962C8B-B14F-4D97-AF65-F5344CB8AC3E}">
        <p14:creationId xmlns:p14="http://schemas.microsoft.com/office/powerpoint/2010/main" val="2652678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347713" cy="1320800"/>
          </a:xfrm>
        </p:spPr>
        <p:txBody>
          <a:bodyPr/>
          <a:lstStyle/>
          <a:p>
            <a:r>
              <a:rPr lang="en-US" dirty="0"/>
              <a:t>Spider plant (</a:t>
            </a:r>
            <a:r>
              <a:rPr lang="en-US" dirty="0" err="1"/>
              <a:t>Chlorophytum</a:t>
            </a:r>
            <a:r>
              <a:rPr lang="en-US" dirty="0"/>
              <a:t> </a:t>
            </a:r>
            <a:r>
              <a:rPr lang="en-US" dirty="0" err="1"/>
              <a:t>comosum</a:t>
            </a:r>
            <a:r>
              <a:rPr lang="en-US" dirty="0"/>
              <a:t>)</a:t>
            </a:r>
          </a:p>
        </p:txBody>
      </p:sp>
      <p:pic>
        <p:nvPicPr>
          <p:cNvPr id="4" name="Content Placeholder 3"/>
          <p:cNvPicPr>
            <a:picLocks noGrp="1" noChangeAspect="1"/>
          </p:cNvPicPr>
          <p:nvPr>
            <p:ph idx="1"/>
          </p:nvPr>
        </p:nvPicPr>
        <p:blipFill>
          <a:blip r:embed="rId2"/>
          <a:stretch>
            <a:fillRect/>
          </a:stretch>
        </p:blipFill>
        <p:spPr>
          <a:xfrm>
            <a:off x="329406" y="1320799"/>
            <a:ext cx="4852194" cy="3275231"/>
          </a:xfrm>
          <a:prstGeom prst="rect">
            <a:avLst/>
          </a:prstGeom>
        </p:spPr>
      </p:pic>
      <p:sp>
        <p:nvSpPr>
          <p:cNvPr id="5" name="Rectangle 4"/>
          <p:cNvSpPr/>
          <p:nvPr/>
        </p:nvSpPr>
        <p:spPr>
          <a:xfrm>
            <a:off x="723900" y="4698651"/>
            <a:ext cx="4800600" cy="2031325"/>
          </a:xfrm>
          <a:prstGeom prst="rect">
            <a:avLst/>
          </a:prstGeom>
        </p:spPr>
        <p:txBody>
          <a:bodyPr wrap="square">
            <a:spAutoFit/>
          </a:bodyPr>
          <a:lstStyle/>
          <a:p>
            <a:r>
              <a:rPr lang="en-US" dirty="0"/>
              <a:t>Even if you tend to neglect </a:t>
            </a:r>
            <a:r>
              <a:rPr lang="en-US" dirty="0" err="1" smtClean="0"/>
              <a:t>houseplats</a:t>
            </a:r>
            <a:r>
              <a:rPr lang="en-US" dirty="0"/>
              <a:t>, you'll have a hard time killing this </a:t>
            </a:r>
            <a:r>
              <a:rPr lang="en-US" dirty="0" err="1" smtClean="0"/>
              <a:t>res</a:t>
            </a:r>
            <a:r>
              <a:rPr lang="en-US" dirty="0" err="1"/>
              <a:t>n</a:t>
            </a:r>
            <a:r>
              <a:rPr lang="en-US" dirty="0" err="1" smtClean="0"/>
              <a:t>ilient</a:t>
            </a:r>
            <a:r>
              <a:rPr lang="en-US" dirty="0" smtClean="0"/>
              <a:t> </a:t>
            </a:r>
            <a:r>
              <a:rPr lang="en-US" dirty="0"/>
              <a:t>plant. With lots of rich foliage and tiny white flowers, the spider plant battles benzene, formaldehyde, carbon monoxide and xylene, a solvent used in the leather, rubber and printing industries</a:t>
            </a:r>
            <a:r>
              <a:rPr lang="en-US" dirty="0" smtClean="0"/>
              <a:t>.</a:t>
            </a:r>
            <a:endParaRPr lang="en-US" dirty="0"/>
          </a:p>
        </p:txBody>
      </p:sp>
    </p:spTree>
    <p:extLst>
      <p:ext uri="{BB962C8B-B14F-4D97-AF65-F5344CB8AC3E}">
        <p14:creationId xmlns:p14="http://schemas.microsoft.com/office/powerpoint/2010/main" val="2497637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99" y="114300"/>
            <a:ext cx="6347713" cy="1320800"/>
          </a:xfrm>
        </p:spPr>
        <p:txBody>
          <a:bodyPr/>
          <a:lstStyle/>
          <a:p>
            <a:r>
              <a:rPr lang="en-US" dirty="0"/>
              <a:t>Gerber daisy (Gerbera </a:t>
            </a:r>
            <a:r>
              <a:rPr lang="en-US" dirty="0" err="1"/>
              <a:t>jamesonii</a:t>
            </a:r>
            <a:r>
              <a:rPr lang="en-US" dirty="0"/>
              <a:t>)</a:t>
            </a:r>
          </a:p>
        </p:txBody>
      </p:sp>
      <p:pic>
        <p:nvPicPr>
          <p:cNvPr id="4" name="Content Placeholder 3"/>
          <p:cNvPicPr>
            <a:picLocks noGrp="1" noChangeAspect="1"/>
          </p:cNvPicPr>
          <p:nvPr>
            <p:ph idx="1"/>
          </p:nvPr>
        </p:nvPicPr>
        <p:blipFill>
          <a:blip r:embed="rId2"/>
          <a:stretch>
            <a:fillRect/>
          </a:stretch>
        </p:blipFill>
        <p:spPr>
          <a:xfrm>
            <a:off x="291306" y="1435100"/>
            <a:ext cx="4788694" cy="3232368"/>
          </a:xfrm>
          <a:prstGeom prst="rect">
            <a:avLst/>
          </a:prstGeom>
        </p:spPr>
      </p:pic>
      <p:sp>
        <p:nvSpPr>
          <p:cNvPr id="5" name="Rectangle 4"/>
          <p:cNvSpPr/>
          <p:nvPr/>
        </p:nvSpPr>
        <p:spPr>
          <a:xfrm>
            <a:off x="976008" y="4826675"/>
            <a:ext cx="5734074" cy="2031325"/>
          </a:xfrm>
          <a:prstGeom prst="rect">
            <a:avLst/>
          </a:prstGeom>
        </p:spPr>
        <p:txBody>
          <a:bodyPr wrap="square">
            <a:spAutoFit/>
          </a:bodyPr>
          <a:lstStyle/>
          <a:p>
            <a:r>
              <a:rPr lang="en-US" dirty="0"/>
              <a:t>This bright, flowering plant is effective at removing trichloroethylene, which you may bring home with your dry cleaning. It's also good for filtering out the benzene that comes with inks. Add one to your laundry room or bedroom — presuming you can give it lots of light.</a:t>
            </a:r>
          </a:p>
          <a:p>
            <a:endParaRPr lang="en-US" dirty="0"/>
          </a:p>
        </p:txBody>
      </p:sp>
    </p:spTree>
    <p:extLst>
      <p:ext uri="{BB962C8B-B14F-4D97-AF65-F5344CB8AC3E}">
        <p14:creationId xmlns:p14="http://schemas.microsoft.com/office/powerpoint/2010/main" val="2657276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66" y="98614"/>
            <a:ext cx="6916970" cy="1320800"/>
          </a:xfrm>
        </p:spPr>
        <p:txBody>
          <a:bodyPr>
            <a:normAutofit fontScale="90000"/>
          </a:bodyPr>
          <a:lstStyle/>
          <a:p>
            <a:r>
              <a:rPr lang="it-IT" dirty="0"/>
              <a:t>Mother-in-law's tongue (Sansevieria trifasciata 'Laurentii')</a:t>
            </a:r>
            <a:endParaRPr lang="en-US" dirty="0"/>
          </a:p>
        </p:txBody>
      </p:sp>
      <p:pic>
        <p:nvPicPr>
          <p:cNvPr id="4" name="Content Placeholder 3"/>
          <p:cNvPicPr>
            <a:picLocks noGrp="1" noChangeAspect="1"/>
          </p:cNvPicPr>
          <p:nvPr>
            <p:ph idx="1"/>
          </p:nvPr>
        </p:nvPicPr>
        <p:blipFill>
          <a:blip r:embed="rId2"/>
          <a:stretch>
            <a:fillRect/>
          </a:stretch>
        </p:blipFill>
        <p:spPr>
          <a:xfrm>
            <a:off x="399630" y="1134548"/>
            <a:ext cx="5006088" cy="3379109"/>
          </a:xfrm>
          <a:prstGeom prst="rect">
            <a:avLst/>
          </a:prstGeom>
        </p:spPr>
      </p:pic>
      <p:sp>
        <p:nvSpPr>
          <p:cNvPr id="5" name="Rectangle 4"/>
          <p:cNvSpPr/>
          <p:nvPr/>
        </p:nvSpPr>
        <p:spPr>
          <a:xfrm>
            <a:off x="632012" y="4648128"/>
            <a:ext cx="6252882" cy="1477328"/>
          </a:xfrm>
          <a:prstGeom prst="rect">
            <a:avLst/>
          </a:prstGeom>
        </p:spPr>
        <p:txBody>
          <a:bodyPr wrap="square">
            <a:spAutoFit/>
          </a:bodyPr>
          <a:lstStyle/>
          <a:p>
            <a:r>
              <a:rPr lang="en-US" dirty="0"/>
              <a:t>This plant is one of the best for filtering out formaldehyde, which is common in cleaning products, toilet paper, tissues and personal care products. Put one in your bathroom — it'll thrive with low light and steamy humid conditions while helping filter out air pollutants</a:t>
            </a:r>
            <a:r>
              <a:rPr lang="en-US" dirty="0" smtClean="0"/>
              <a:t>.</a:t>
            </a:r>
            <a:endParaRPr lang="en-US" dirty="0"/>
          </a:p>
        </p:txBody>
      </p:sp>
    </p:spTree>
    <p:extLst>
      <p:ext uri="{BB962C8B-B14F-4D97-AF65-F5344CB8AC3E}">
        <p14:creationId xmlns:p14="http://schemas.microsoft.com/office/powerpoint/2010/main" val="1930775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086600" cy="1320800"/>
          </a:xfrm>
        </p:spPr>
        <p:txBody>
          <a:bodyPr/>
          <a:lstStyle/>
          <a:p>
            <a:r>
              <a:rPr lang="en-US" dirty="0"/>
              <a:t>Golden </a:t>
            </a:r>
            <a:r>
              <a:rPr lang="en-US" dirty="0" err="1"/>
              <a:t>pothos</a:t>
            </a:r>
            <a:r>
              <a:rPr lang="en-US" dirty="0"/>
              <a:t> (</a:t>
            </a:r>
            <a:r>
              <a:rPr lang="en-US" dirty="0" err="1"/>
              <a:t>Scindapsus</a:t>
            </a:r>
            <a:r>
              <a:rPr lang="en-US" dirty="0"/>
              <a:t> </a:t>
            </a:r>
            <a:r>
              <a:rPr lang="en-US" dirty="0" err="1"/>
              <a:t>aures</a:t>
            </a:r>
            <a:r>
              <a:rPr lang="en-US" dirty="0"/>
              <a:t>)</a:t>
            </a:r>
          </a:p>
        </p:txBody>
      </p:sp>
      <p:pic>
        <p:nvPicPr>
          <p:cNvPr id="4" name="Content Placeholder 3"/>
          <p:cNvPicPr>
            <a:picLocks noGrp="1" noChangeAspect="1"/>
          </p:cNvPicPr>
          <p:nvPr>
            <p:ph idx="1"/>
          </p:nvPr>
        </p:nvPicPr>
        <p:blipFill>
          <a:blip r:embed="rId2"/>
          <a:stretch>
            <a:fillRect/>
          </a:stretch>
        </p:blipFill>
        <p:spPr>
          <a:xfrm>
            <a:off x="197923" y="798372"/>
            <a:ext cx="5127112" cy="3460801"/>
          </a:xfrm>
          <a:prstGeom prst="rect">
            <a:avLst/>
          </a:prstGeom>
        </p:spPr>
      </p:pic>
      <p:sp>
        <p:nvSpPr>
          <p:cNvPr id="5" name="Freeform 4"/>
          <p:cNvSpPr/>
          <p:nvPr/>
        </p:nvSpPr>
        <p:spPr>
          <a:xfrm>
            <a:off x="1949824" y="2245659"/>
            <a:ext cx="1909482" cy="1425388"/>
          </a:xfrm>
          <a:custGeom>
            <a:avLst/>
            <a:gdLst>
              <a:gd name="connsiteX0" fmla="*/ 1909482 w 1909482"/>
              <a:gd name="connsiteY0" fmla="*/ 1425388 h 1425388"/>
              <a:gd name="connsiteX1" fmla="*/ 1909482 w 1909482"/>
              <a:gd name="connsiteY1" fmla="*/ 1425388 h 1425388"/>
              <a:gd name="connsiteX2" fmla="*/ 1855694 w 1909482"/>
              <a:gd name="connsiteY2" fmla="*/ 1304365 h 1425388"/>
              <a:gd name="connsiteX3" fmla="*/ 1748117 w 1909482"/>
              <a:gd name="connsiteY3" fmla="*/ 1223682 h 1425388"/>
              <a:gd name="connsiteX4" fmla="*/ 1707776 w 1909482"/>
              <a:gd name="connsiteY4" fmla="*/ 1183341 h 1425388"/>
              <a:gd name="connsiteX5" fmla="*/ 1640541 w 1909482"/>
              <a:gd name="connsiteY5" fmla="*/ 1143000 h 1425388"/>
              <a:gd name="connsiteX6" fmla="*/ 1532964 w 1909482"/>
              <a:gd name="connsiteY6" fmla="*/ 1062317 h 1425388"/>
              <a:gd name="connsiteX7" fmla="*/ 1479176 w 1909482"/>
              <a:gd name="connsiteY7" fmla="*/ 1035423 h 1425388"/>
              <a:gd name="connsiteX8" fmla="*/ 1438835 w 1909482"/>
              <a:gd name="connsiteY8" fmla="*/ 995082 h 1425388"/>
              <a:gd name="connsiteX9" fmla="*/ 1290917 w 1909482"/>
              <a:gd name="connsiteY9" fmla="*/ 887506 h 1425388"/>
              <a:gd name="connsiteX10" fmla="*/ 1237129 w 1909482"/>
              <a:gd name="connsiteY10" fmla="*/ 833717 h 1425388"/>
              <a:gd name="connsiteX11" fmla="*/ 1169894 w 1909482"/>
              <a:gd name="connsiteY11" fmla="*/ 793376 h 1425388"/>
              <a:gd name="connsiteX12" fmla="*/ 1129552 w 1909482"/>
              <a:gd name="connsiteY12" fmla="*/ 753035 h 1425388"/>
              <a:gd name="connsiteX13" fmla="*/ 1075764 w 1909482"/>
              <a:gd name="connsiteY13" fmla="*/ 726141 h 1425388"/>
              <a:gd name="connsiteX14" fmla="*/ 995082 w 1909482"/>
              <a:gd name="connsiteY14" fmla="*/ 632012 h 1425388"/>
              <a:gd name="connsiteX15" fmla="*/ 954741 w 1909482"/>
              <a:gd name="connsiteY15" fmla="*/ 605117 h 1425388"/>
              <a:gd name="connsiteX16" fmla="*/ 900952 w 1909482"/>
              <a:gd name="connsiteY16" fmla="*/ 537882 h 1425388"/>
              <a:gd name="connsiteX17" fmla="*/ 847164 w 1909482"/>
              <a:gd name="connsiteY17" fmla="*/ 484094 h 1425388"/>
              <a:gd name="connsiteX18" fmla="*/ 739588 w 1909482"/>
              <a:gd name="connsiteY18" fmla="*/ 363070 h 1425388"/>
              <a:gd name="connsiteX19" fmla="*/ 699247 w 1909482"/>
              <a:gd name="connsiteY19" fmla="*/ 295835 h 1425388"/>
              <a:gd name="connsiteX20" fmla="*/ 658905 w 1909482"/>
              <a:gd name="connsiteY20" fmla="*/ 228600 h 1425388"/>
              <a:gd name="connsiteX21" fmla="*/ 860611 w 1909482"/>
              <a:gd name="connsiteY21" fmla="*/ 779929 h 1425388"/>
              <a:gd name="connsiteX22" fmla="*/ 941294 w 1909482"/>
              <a:gd name="connsiteY22" fmla="*/ 766482 h 1425388"/>
              <a:gd name="connsiteX23" fmla="*/ 927847 w 1909482"/>
              <a:gd name="connsiteY23" fmla="*/ 551329 h 1425388"/>
              <a:gd name="connsiteX24" fmla="*/ 833717 w 1909482"/>
              <a:gd name="connsiteY24" fmla="*/ 430306 h 1425388"/>
              <a:gd name="connsiteX25" fmla="*/ 779929 w 1909482"/>
              <a:gd name="connsiteY25" fmla="*/ 376517 h 1425388"/>
              <a:gd name="connsiteX26" fmla="*/ 712694 w 1909482"/>
              <a:gd name="connsiteY26" fmla="*/ 295835 h 1425388"/>
              <a:gd name="connsiteX27" fmla="*/ 658905 w 1909482"/>
              <a:gd name="connsiteY27" fmla="*/ 268941 h 1425388"/>
              <a:gd name="connsiteX28" fmla="*/ 618564 w 1909482"/>
              <a:gd name="connsiteY28" fmla="*/ 242047 h 1425388"/>
              <a:gd name="connsiteX29" fmla="*/ 551329 w 1909482"/>
              <a:gd name="connsiteY29" fmla="*/ 161365 h 1425388"/>
              <a:gd name="connsiteX30" fmla="*/ 470647 w 1909482"/>
              <a:gd name="connsiteY30" fmla="*/ 107576 h 1425388"/>
              <a:gd name="connsiteX31" fmla="*/ 430305 w 1909482"/>
              <a:gd name="connsiteY31" fmla="*/ 80682 h 1425388"/>
              <a:gd name="connsiteX32" fmla="*/ 389964 w 1909482"/>
              <a:gd name="connsiteY32" fmla="*/ 40341 h 1425388"/>
              <a:gd name="connsiteX33" fmla="*/ 336176 w 1909482"/>
              <a:gd name="connsiteY33" fmla="*/ 0 h 1425388"/>
              <a:gd name="connsiteX34" fmla="*/ 457200 w 1909482"/>
              <a:gd name="connsiteY34" fmla="*/ 564776 h 1425388"/>
              <a:gd name="connsiteX35" fmla="*/ 524435 w 1909482"/>
              <a:gd name="connsiteY35" fmla="*/ 685800 h 1425388"/>
              <a:gd name="connsiteX36" fmla="*/ 0 w 1909482"/>
              <a:gd name="connsiteY36" fmla="*/ 632012 h 1425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09482" h="1425388">
                <a:moveTo>
                  <a:pt x="1909482" y="1425388"/>
                </a:moveTo>
                <a:lnTo>
                  <a:pt x="1909482" y="1425388"/>
                </a:lnTo>
                <a:cubicBezTo>
                  <a:pt x="1891553" y="1385047"/>
                  <a:pt x="1877938" y="1342497"/>
                  <a:pt x="1855694" y="1304365"/>
                </a:cubicBezTo>
                <a:cubicBezTo>
                  <a:pt x="1830988" y="1262011"/>
                  <a:pt x="1784772" y="1251173"/>
                  <a:pt x="1748117" y="1223682"/>
                </a:cubicBezTo>
                <a:cubicBezTo>
                  <a:pt x="1732903" y="1212272"/>
                  <a:pt x="1722990" y="1194751"/>
                  <a:pt x="1707776" y="1183341"/>
                </a:cubicBezTo>
                <a:cubicBezTo>
                  <a:pt x="1686867" y="1167659"/>
                  <a:pt x="1662030" y="1157877"/>
                  <a:pt x="1640541" y="1143000"/>
                </a:cubicBezTo>
                <a:cubicBezTo>
                  <a:pt x="1603687" y="1117486"/>
                  <a:pt x="1573056" y="1082363"/>
                  <a:pt x="1532964" y="1062317"/>
                </a:cubicBezTo>
                <a:cubicBezTo>
                  <a:pt x="1515035" y="1053352"/>
                  <a:pt x="1495488" y="1047074"/>
                  <a:pt x="1479176" y="1035423"/>
                </a:cubicBezTo>
                <a:cubicBezTo>
                  <a:pt x="1463701" y="1024370"/>
                  <a:pt x="1453274" y="1007458"/>
                  <a:pt x="1438835" y="995082"/>
                </a:cubicBezTo>
                <a:cubicBezTo>
                  <a:pt x="1392332" y="955222"/>
                  <a:pt x="1337011" y="927839"/>
                  <a:pt x="1290917" y="887506"/>
                </a:cubicBezTo>
                <a:cubicBezTo>
                  <a:pt x="1271835" y="870809"/>
                  <a:pt x="1257144" y="849284"/>
                  <a:pt x="1237129" y="833717"/>
                </a:cubicBezTo>
                <a:cubicBezTo>
                  <a:pt x="1216498" y="817671"/>
                  <a:pt x="1190803" y="809058"/>
                  <a:pt x="1169894" y="793376"/>
                </a:cubicBezTo>
                <a:cubicBezTo>
                  <a:pt x="1154680" y="781966"/>
                  <a:pt x="1145027" y="764088"/>
                  <a:pt x="1129552" y="753035"/>
                </a:cubicBezTo>
                <a:cubicBezTo>
                  <a:pt x="1113240" y="741384"/>
                  <a:pt x="1091800" y="738168"/>
                  <a:pt x="1075764" y="726141"/>
                </a:cubicBezTo>
                <a:cubicBezTo>
                  <a:pt x="947248" y="629754"/>
                  <a:pt x="1076387" y="713318"/>
                  <a:pt x="995082" y="632012"/>
                </a:cubicBezTo>
                <a:cubicBezTo>
                  <a:pt x="983654" y="620584"/>
                  <a:pt x="966169" y="616545"/>
                  <a:pt x="954741" y="605117"/>
                </a:cubicBezTo>
                <a:cubicBezTo>
                  <a:pt x="934446" y="584822"/>
                  <a:pt x="920020" y="559333"/>
                  <a:pt x="900952" y="537882"/>
                </a:cubicBezTo>
                <a:cubicBezTo>
                  <a:pt x="884106" y="518931"/>
                  <a:pt x="864010" y="503045"/>
                  <a:pt x="847164" y="484094"/>
                </a:cubicBezTo>
                <a:cubicBezTo>
                  <a:pt x="707898" y="327420"/>
                  <a:pt x="875193" y="498678"/>
                  <a:pt x="739588" y="363070"/>
                </a:cubicBezTo>
                <a:cubicBezTo>
                  <a:pt x="722132" y="310702"/>
                  <a:pt x="736164" y="332752"/>
                  <a:pt x="699247" y="295835"/>
                </a:cubicBezTo>
                <a:lnTo>
                  <a:pt x="658905" y="228600"/>
                </a:lnTo>
                <a:lnTo>
                  <a:pt x="860611" y="779929"/>
                </a:lnTo>
                <a:lnTo>
                  <a:pt x="941294" y="766482"/>
                </a:lnTo>
                <a:lnTo>
                  <a:pt x="927847" y="551329"/>
                </a:lnTo>
                <a:cubicBezTo>
                  <a:pt x="896470" y="510988"/>
                  <a:pt x="866729" y="469320"/>
                  <a:pt x="833717" y="430306"/>
                </a:cubicBezTo>
                <a:cubicBezTo>
                  <a:pt x="817338" y="410949"/>
                  <a:pt x="796430" y="395769"/>
                  <a:pt x="779929" y="376517"/>
                </a:cubicBezTo>
                <a:cubicBezTo>
                  <a:pt x="742685" y="333065"/>
                  <a:pt x="764229" y="332645"/>
                  <a:pt x="712694" y="295835"/>
                </a:cubicBezTo>
                <a:cubicBezTo>
                  <a:pt x="696382" y="284184"/>
                  <a:pt x="676310" y="278886"/>
                  <a:pt x="658905" y="268941"/>
                </a:cubicBezTo>
                <a:cubicBezTo>
                  <a:pt x="644873" y="260923"/>
                  <a:pt x="632011" y="251012"/>
                  <a:pt x="618564" y="242047"/>
                </a:cubicBezTo>
                <a:cubicBezTo>
                  <a:pt x="594658" y="206188"/>
                  <a:pt x="587169" y="189241"/>
                  <a:pt x="551329" y="161365"/>
                </a:cubicBezTo>
                <a:cubicBezTo>
                  <a:pt x="525815" y="141521"/>
                  <a:pt x="497541" y="125505"/>
                  <a:pt x="470647" y="107576"/>
                </a:cubicBezTo>
                <a:cubicBezTo>
                  <a:pt x="457200" y="98611"/>
                  <a:pt x="441733" y="92110"/>
                  <a:pt x="430305" y="80682"/>
                </a:cubicBezTo>
                <a:cubicBezTo>
                  <a:pt x="416858" y="67235"/>
                  <a:pt x="404573" y="52515"/>
                  <a:pt x="389964" y="40341"/>
                </a:cubicBezTo>
                <a:cubicBezTo>
                  <a:pt x="298733" y="-35685"/>
                  <a:pt x="378943" y="42767"/>
                  <a:pt x="336176" y="0"/>
                </a:cubicBezTo>
                <a:lnTo>
                  <a:pt x="457200" y="564776"/>
                </a:lnTo>
                <a:lnTo>
                  <a:pt x="524435" y="685800"/>
                </a:lnTo>
                <a:lnTo>
                  <a:pt x="0" y="63201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64776" y="4592361"/>
            <a:ext cx="5957047" cy="1754326"/>
          </a:xfrm>
          <a:prstGeom prst="rect">
            <a:avLst/>
          </a:prstGeom>
        </p:spPr>
        <p:txBody>
          <a:bodyPr wrap="square">
            <a:spAutoFit/>
          </a:bodyPr>
          <a:lstStyle/>
          <a:p>
            <a:r>
              <a:rPr lang="en-US" dirty="0"/>
              <a:t>Another powerful plant for tackling formaldehyde, this fast-growing vine will create a cascade of green from a hanging basket. Consider it for your garage since car exhaust is filled with formaldehyde. (Bonus: Golden </a:t>
            </a:r>
            <a:r>
              <a:rPr lang="en-US" dirty="0" err="1"/>
              <a:t>pothos</a:t>
            </a:r>
            <a:r>
              <a:rPr lang="en-US" dirty="0"/>
              <a:t>, also know as devil's ivy, stays green even when kept in the dark</a:t>
            </a:r>
            <a:r>
              <a:rPr lang="en-US" dirty="0" smtClean="0"/>
              <a:t>.)</a:t>
            </a:r>
            <a:endParaRPr lang="en-US" dirty="0"/>
          </a:p>
        </p:txBody>
      </p:sp>
    </p:spTree>
    <p:extLst>
      <p:ext uri="{BB962C8B-B14F-4D97-AF65-F5344CB8AC3E}">
        <p14:creationId xmlns:p14="http://schemas.microsoft.com/office/powerpoint/2010/main" val="3606095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6400800" cy="1199775"/>
          </a:xfrm>
        </p:spPr>
        <p:txBody>
          <a:bodyPr/>
          <a:lstStyle/>
          <a:p>
            <a:r>
              <a:rPr lang="en-US" dirty="0"/>
              <a:t>Chrysanthemum (</a:t>
            </a:r>
            <a:r>
              <a:rPr lang="en-US" dirty="0" err="1"/>
              <a:t>Chrysantheium</a:t>
            </a:r>
            <a:r>
              <a:rPr lang="en-US" dirty="0"/>
              <a:t> </a:t>
            </a:r>
            <a:r>
              <a:rPr lang="en-US" dirty="0" err="1"/>
              <a:t>morifolium</a:t>
            </a:r>
            <a:r>
              <a:rPr lang="en-US" dirty="0"/>
              <a:t>)</a:t>
            </a:r>
          </a:p>
        </p:txBody>
      </p:sp>
      <p:pic>
        <p:nvPicPr>
          <p:cNvPr id="4" name="Content Placeholder 3"/>
          <p:cNvPicPr>
            <a:picLocks noGrp="1" noChangeAspect="1"/>
          </p:cNvPicPr>
          <p:nvPr>
            <p:ph idx="1"/>
          </p:nvPr>
        </p:nvPicPr>
        <p:blipFill>
          <a:blip r:embed="rId2"/>
          <a:stretch>
            <a:fillRect/>
          </a:stretch>
        </p:blipFill>
        <p:spPr>
          <a:xfrm>
            <a:off x="197923" y="1352175"/>
            <a:ext cx="4844724" cy="3270189"/>
          </a:xfrm>
          <a:prstGeom prst="rect">
            <a:avLst/>
          </a:prstGeom>
        </p:spPr>
      </p:pic>
      <p:sp>
        <p:nvSpPr>
          <p:cNvPr id="5" name="Rectangle 4"/>
          <p:cNvSpPr/>
          <p:nvPr/>
        </p:nvSpPr>
        <p:spPr>
          <a:xfrm>
            <a:off x="537882" y="4832064"/>
            <a:ext cx="6602506" cy="1754326"/>
          </a:xfrm>
          <a:prstGeom prst="rect">
            <a:avLst/>
          </a:prstGeom>
        </p:spPr>
        <p:txBody>
          <a:bodyPr wrap="square">
            <a:spAutoFit/>
          </a:bodyPr>
          <a:lstStyle/>
          <a:p>
            <a:r>
              <a:rPr lang="en-US" dirty="0"/>
              <a:t>The colorful flowers of a mum can do a lot more than brighten a home office or living room; the blooms also help filter out benzene, which is commonly found in glue, paint, plastics and detergent. This plant loves bright light, and to encourage buds to open, you'll need to find a spot near an open window with direct sunlight</a:t>
            </a:r>
            <a:r>
              <a:rPr lang="en-US" dirty="0" smtClean="0"/>
              <a:t>.</a:t>
            </a:r>
            <a:endParaRPr lang="en-US" dirty="0"/>
          </a:p>
        </p:txBody>
      </p:sp>
    </p:spTree>
    <p:extLst>
      <p:ext uri="{BB962C8B-B14F-4D97-AF65-F5344CB8AC3E}">
        <p14:creationId xmlns:p14="http://schemas.microsoft.com/office/powerpoint/2010/main" val="530475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612"/>
            <a:ext cx="6347713" cy="1320800"/>
          </a:xfrm>
        </p:spPr>
        <p:txBody>
          <a:bodyPr/>
          <a:lstStyle/>
          <a:p>
            <a:r>
              <a:rPr lang="en-US" dirty="0"/>
              <a:t>Red-edged dracaena (Dracaena </a:t>
            </a:r>
            <a:r>
              <a:rPr lang="en-US" dirty="0" err="1"/>
              <a:t>marginata</a:t>
            </a:r>
            <a:r>
              <a:rPr lang="en-US" dirty="0"/>
              <a:t>)</a:t>
            </a:r>
          </a:p>
        </p:txBody>
      </p:sp>
      <p:pic>
        <p:nvPicPr>
          <p:cNvPr id="4" name="Content Placeholder 3"/>
          <p:cNvPicPr>
            <a:picLocks noGrp="1" noChangeAspect="1"/>
          </p:cNvPicPr>
          <p:nvPr>
            <p:ph idx="1"/>
          </p:nvPr>
        </p:nvPicPr>
        <p:blipFill>
          <a:blip r:embed="rId2"/>
          <a:stretch>
            <a:fillRect/>
          </a:stretch>
        </p:blipFill>
        <p:spPr>
          <a:xfrm>
            <a:off x="278606" y="1419411"/>
            <a:ext cx="4575782" cy="3088653"/>
          </a:xfrm>
          <a:prstGeom prst="rect">
            <a:avLst/>
          </a:prstGeom>
        </p:spPr>
      </p:pic>
      <p:sp>
        <p:nvSpPr>
          <p:cNvPr id="5" name="Rectangle 4"/>
          <p:cNvSpPr/>
          <p:nvPr/>
        </p:nvSpPr>
        <p:spPr>
          <a:xfrm>
            <a:off x="574440" y="4763558"/>
            <a:ext cx="5974277" cy="1477328"/>
          </a:xfrm>
          <a:prstGeom prst="rect">
            <a:avLst/>
          </a:prstGeom>
        </p:spPr>
        <p:txBody>
          <a:bodyPr wrap="square">
            <a:spAutoFit/>
          </a:bodyPr>
          <a:lstStyle/>
          <a:p>
            <a:r>
              <a:rPr lang="en-US" dirty="0"/>
              <a:t>The red edges of this easy dracaena bring a pop of color, and the shrub can grow to reach your ceiling. This plant is best for removing xylene, trichloroethylene and formaldehyde, which can be introduced to indoor air through lacquers, varnishes and gasoline</a:t>
            </a:r>
            <a:r>
              <a:rPr lang="en-US" dirty="0" smtClean="0"/>
              <a:t>.</a:t>
            </a:r>
            <a:endParaRPr lang="en-US" dirty="0"/>
          </a:p>
        </p:txBody>
      </p:sp>
    </p:spTree>
    <p:extLst>
      <p:ext uri="{BB962C8B-B14F-4D97-AF65-F5344CB8AC3E}">
        <p14:creationId xmlns:p14="http://schemas.microsoft.com/office/powerpoint/2010/main" val="346233155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36</TotalTime>
  <Words>989</Words>
  <Application>Microsoft Office PowerPoint</Application>
  <PresentationFormat>On-screen Show (4:3)</PresentationFormat>
  <Paragraphs>33</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Trebuchet MS</vt:lpstr>
      <vt:lpstr>Wingdings 3</vt:lpstr>
      <vt:lpstr>Facet</vt:lpstr>
      <vt:lpstr> 15 houseplants to improve indoor air quality</vt:lpstr>
      <vt:lpstr>PowerPoint Presentation</vt:lpstr>
      <vt:lpstr>Aloe (Aloe vera)</vt:lpstr>
      <vt:lpstr>Spider plant (Chlorophytum comosum)</vt:lpstr>
      <vt:lpstr>Gerber daisy (Gerbera jamesonii)</vt:lpstr>
      <vt:lpstr>Mother-in-law's tongue (Sansevieria trifasciata 'Laurentii')</vt:lpstr>
      <vt:lpstr>Golden pothos (Scindapsus aures)</vt:lpstr>
      <vt:lpstr>Chrysanthemum (Chrysantheium morifolium)</vt:lpstr>
      <vt:lpstr>Red-edged dracaena (Dracaena marginata)</vt:lpstr>
      <vt:lpstr>Weeping fig (Ficus benjamina)</vt:lpstr>
      <vt:lpstr>Azalea (Rhododendron simsii)</vt:lpstr>
      <vt:lpstr>English ivy (Hedera helix)</vt:lpstr>
      <vt:lpstr>Warneck dracaena (Dracaena deremensis 'Warneckii')</vt:lpstr>
      <vt:lpstr>Chinese evergreen (Aglaonema crispum 'Deborah')</vt:lpstr>
      <vt:lpstr>Heart leaf philodendron (Philodendron oxycardium)</vt:lpstr>
      <vt:lpstr>Peace lily (Spathiphyllum)</vt:lpstr>
      <vt:lpstr>Bamboo palm (Chamaedorea sefritzii)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 houseplants to improve indoor air quality</dc:title>
  <dc:creator>Joseph Naumann</dc:creator>
  <cp:lastModifiedBy>Joseph Naumann</cp:lastModifiedBy>
  <cp:revision>5</cp:revision>
  <dcterms:created xsi:type="dcterms:W3CDTF">2014-09-21T06:20:43Z</dcterms:created>
  <dcterms:modified xsi:type="dcterms:W3CDTF">2014-09-21T06:56:48Z</dcterms:modified>
</cp:coreProperties>
</file>