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907"/>
    <a:srgbClr val="4A9C00"/>
    <a:srgbClr val="568616"/>
    <a:srgbClr val="D02300"/>
    <a:srgbClr val="FF3300"/>
    <a:srgbClr val="666633"/>
    <a:srgbClr val="95010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6024" autoAdjust="0"/>
  </p:normalViewPr>
  <p:slideViewPr>
    <p:cSldViewPr>
      <p:cViewPr varScale="1">
        <p:scale>
          <a:sx n="89" d="100"/>
          <a:sy n="89" d="100"/>
        </p:scale>
        <p:origin x="648"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F3C0A7E-4900-4A87-B6CD-E5D82B357FCD}" type="slidenum">
              <a:rPr lang="en-US"/>
              <a:pPr/>
              <a:t>‹#›</a:t>
            </a:fld>
            <a:endParaRPr lang="en-US"/>
          </a:p>
        </p:txBody>
      </p:sp>
    </p:spTree>
    <p:extLst>
      <p:ext uri="{BB962C8B-B14F-4D97-AF65-F5344CB8AC3E}">
        <p14:creationId xmlns:p14="http://schemas.microsoft.com/office/powerpoint/2010/main" val="442197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052" y="425569"/>
            <a:ext cx="7772400" cy="1362075"/>
          </a:xfrm>
          <a:prstGeom prst="rect">
            <a:avLst/>
          </a:prstGeom>
        </p:spPr>
        <p:txBody>
          <a:bodyPr anchor="b" anchorCtr="0"/>
          <a:lstStyle>
            <a:lvl1pPr algn="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700213"/>
            <a:ext cx="7772400" cy="1500187"/>
          </a:xfrm>
          <a:prstGeom prst="rect">
            <a:avLst/>
          </a:prstGeom>
        </p:spPr>
        <p:txBody>
          <a:bodyPr anchor="t" anchorCtr="0"/>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33987"/>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733800"/>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35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477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1" fontAlgn="base" hangingPunct="1">
        <a:spcBef>
          <a:spcPct val="0"/>
        </a:spcBef>
        <a:spcAft>
          <a:spcPct val="0"/>
        </a:spcAft>
        <a:defRPr sz="44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lumMod val="75000"/>
            </a:schemeClr>
          </a:solidFill>
          <a:latin typeface="+mn-lt"/>
        </a:defRPr>
      </a:lvl2pPr>
      <a:lvl3pPr marL="1143000" indent="-228600" algn="l" rtl="0" eaLnBrk="1" fontAlgn="base" hangingPunct="1">
        <a:spcBef>
          <a:spcPct val="20000"/>
        </a:spcBef>
        <a:spcAft>
          <a:spcPct val="0"/>
        </a:spcAft>
        <a:buChar char="•"/>
        <a:defRPr sz="2400">
          <a:solidFill>
            <a:schemeClr val="tx2">
              <a:lumMod val="75000"/>
            </a:schemeClr>
          </a:solidFill>
          <a:latin typeface="+mn-lt"/>
        </a:defRPr>
      </a:lvl3pPr>
      <a:lvl4pPr marL="1600200" indent="-228600" algn="l" rtl="0" eaLnBrk="1" fontAlgn="base" hangingPunct="1">
        <a:spcBef>
          <a:spcPct val="20000"/>
        </a:spcBef>
        <a:spcAft>
          <a:spcPct val="0"/>
        </a:spcAft>
        <a:buChar char="–"/>
        <a:defRPr sz="2000">
          <a:solidFill>
            <a:schemeClr val="tx2">
              <a:lumMod val="75000"/>
            </a:schemeClr>
          </a:solidFill>
          <a:latin typeface="+mn-lt"/>
        </a:defRPr>
      </a:lvl4pPr>
      <a:lvl5pPr marL="2057400" indent="-228600" algn="l" rtl="0" eaLnBrk="1" fontAlgn="base" hangingPunct="1">
        <a:spcBef>
          <a:spcPct val="20000"/>
        </a:spcBef>
        <a:spcAft>
          <a:spcPct val="0"/>
        </a:spcAft>
        <a:buChar char="»"/>
        <a:defRPr sz="2000">
          <a:solidFill>
            <a:schemeClr val="tx2">
              <a:lumMod val="7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4876800"/>
            <a:ext cx="8110452" cy="1362075"/>
          </a:xfrm>
        </p:spPr>
        <p:txBody>
          <a:bodyPr/>
          <a:lstStyle/>
          <a:p>
            <a:r>
              <a:rPr lang="en-US" dirty="0"/>
              <a:t>10 Coolest Underground Houses</a:t>
            </a:r>
            <a:endParaRPr lang="en-US" dirty="0"/>
          </a:p>
        </p:txBody>
      </p:sp>
      <p:sp>
        <p:nvSpPr>
          <p:cNvPr id="7" name="Text Placeholder 6"/>
          <p:cNvSpPr>
            <a:spLocks noGrp="1"/>
          </p:cNvSpPr>
          <p:nvPr>
            <p:ph type="body" idx="1"/>
          </p:nvPr>
        </p:nvSpPr>
        <p:spPr/>
        <p:txBody>
          <a:bodyPr/>
          <a:lstStyle/>
          <a:p>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667" y1="63000" x2="4667" y2="63000"/>
                        <a14:foregroundMark x1="7000" y1="63000" x2="7000" y2="63000"/>
                        <a14:foregroundMark x1="49000" y1="83500" x2="49000" y2="83500"/>
                        <a14:foregroundMark x1="52500" y1="74500" x2="52500" y2="74500"/>
                        <a14:foregroundMark x1="55833" y1="66000" x2="55833" y2="66000"/>
                        <a14:foregroundMark x1="58333" y1="59500" x2="58333" y2="59500"/>
                        <a14:foregroundMark x1="21500" y1="28000" x2="21500" y2="28000"/>
                        <a14:foregroundMark x1="22667" y1="72000" x2="22667" y2="72000"/>
                        <a14:foregroundMark x1="28500" y1="63500" x2="28500" y2="63500"/>
                        <a14:foregroundMark x1="12167" y1="87500" x2="12167" y2="87500"/>
                        <a14:foregroundMark x1="9833" y1="91500" x2="9833" y2="91500"/>
                        <a14:foregroundMark x1="8000" y1="83500" x2="8000" y2="83500"/>
                        <a14:foregroundMark x1="8667" y1="89500" x2="8667" y2="89500"/>
                        <a14:foregroundMark x1="6000" y1="76500" x2="6000" y2="76500"/>
                        <a14:foregroundMark x1="6167" y1="75000" x2="6167" y2="75000"/>
                        <a14:foregroundMark x1="5500" y1="69000" x2="5500" y2="69000"/>
                        <a14:foregroundMark x1="7167" y1="82000" x2="7167" y2="82000"/>
                        <a14:foregroundMark x1="14167" y1="69000" x2="14167" y2="69000"/>
                        <a14:foregroundMark x1="3333" y1="57500" x2="3333" y2="57500"/>
                        <a14:foregroundMark x1="3833" y1="61500" x2="3833" y2="61500"/>
                        <a14:foregroundMark x1="2500" y1="51500" x2="2500" y2="51500"/>
                        <a14:foregroundMark x1="1833" y1="49500" x2="1833" y2="49500"/>
                        <a14:foregroundMark x1="17000" y1="57000" x2="17000" y2="57000"/>
                        <a14:foregroundMark x1="4667" y1="66500" x2="4667" y2="66500"/>
                        <a14:foregroundMark x1="40667" y1="76000" x2="40667" y2="76000"/>
                        <a14:foregroundMark x1="37833" y1="66500" x2="37833" y2="66500"/>
                        <a14:foregroundMark x1="45667" y1="93500" x2="45667" y2="93500"/>
                        <a14:foregroundMark x1="43167" y1="87000" x2="43167" y2="87000"/>
                        <a14:foregroundMark x1="41833" y1="81000" x2="41833" y2="81000"/>
                        <a14:foregroundMark x1="26167" y1="53500" x2="26167" y2="53500"/>
                        <a14:foregroundMark x1="60667" y1="36500" x2="60667" y2="36500"/>
                        <a14:foregroundMark x1="82500" y1="54500" x2="82500" y2="54500"/>
                        <a14:foregroundMark x1="90833" y1="32500" x2="90833" y2="32500"/>
                        <a14:foregroundMark x1="87500" y1="16000" x2="87500" y2="16000"/>
                        <a14:foregroundMark x1="72333" y1="18500" x2="72333" y2="18500"/>
                        <a14:foregroundMark x1="75333" y1="39000" x2="75333" y2="39000"/>
                        <a14:foregroundMark x1="79333" y1="58500" x2="79333" y2="58500"/>
                        <a14:foregroundMark x1="82167" y1="71500" x2="82167" y2="71500"/>
                        <a14:foregroundMark x1="79000" y1="69500" x2="79000" y2="69500"/>
                        <a14:foregroundMark x1="71333" y1="57000" x2="70667" y2="56000"/>
                        <a14:foregroundMark x1="63833" y1="52000" x2="63833" y2="52000"/>
                        <a14:foregroundMark x1="58000" y1="46000" x2="58000" y2="46000"/>
                        <a14:foregroundMark x1="54167" y1="38500" x2="54167" y2="38500"/>
                        <a14:foregroundMark x1="50667" y1="39000" x2="50667" y2="39000"/>
                        <a14:foregroundMark x1="55833" y1="6500" x2="55833" y2="6500"/>
                        <a14:foregroundMark x1="54167" y1="47500" x2="54167" y2="47500"/>
                        <a14:foregroundMark x1="59333" y1="54500" x2="59333" y2="54500"/>
                        <a14:foregroundMark x1="65333" y1="65500" x2="65833" y2="65500"/>
                        <a14:foregroundMark x1="67000" y1="48500" x2="67000" y2="48500"/>
                        <a14:foregroundMark x1="62667" y1="60500" x2="62667" y2="60500"/>
                        <a14:foregroundMark x1="71667" y1="71500" x2="71667" y2="71500"/>
                        <a14:foregroundMark x1="69833" y1="70500" x2="69833" y2="70500"/>
                        <a14:foregroundMark x1="67500" y1="67000" x2="67500" y2="67000"/>
                        <a14:foregroundMark x1="39167" y1="71500" x2="39167" y2="71500"/>
                        <a14:foregroundMark x1="8667" y1="47500" x2="8667" y2="47500"/>
                        <a14:foregroundMark x1="58000" y1="8000" x2="58000" y2="8000"/>
                        <a14:foregroundMark x1="64667" y1="5500" x2="64667" y2="5500"/>
                        <a14:foregroundMark x1="73000" y1="7500" x2="73000" y2="7500"/>
                        <a14:foregroundMark x1="78833" y1="6500" x2="79000" y2="4000"/>
                        <a14:foregroundMark x1="84667" y1="5500" x2="84667" y2="5500"/>
                        <a14:foregroundMark x1="91333" y1="15000" x2="91333" y2="15000"/>
                        <a14:foregroundMark x1="91167" y1="30500" x2="91167" y2="30500"/>
                        <a14:foregroundMark x1="87833" y1="48500" x2="87833" y2="48500"/>
                        <a14:foregroundMark x1="85833" y1="68000" x2="85833" y2="68000"/>
                        <a14:foregroundMark x1="84000" y1="78000" x2="84000" y2="78000"/>
                        <a14:foregroundMark x1="83333" y1="84500" x2="83167" y2="83500"/>
                        <a14:foregroundMark x1="80333" y1="76500" x2="80333" y2="76500"/>
                        <a14:foregroundMark x1="76500" y1="73000" x2="76500" y2="73000"/>
                        <a14:foregroundMark x1="74333" y1="80000" x2="74333" y2="79000"/>
                        <a14:foregroundMark x1="73000" y1="75000" x2="73000" y2="75000"/>
                        <a14:foregroundMark x1="76333" y1="81000" x2="76333" y2="81000"/>
                        <a14:foregroundMark x1="79000" y1="84000" x2="79000" y2="84000"/>
                        <a14:foregroundMark x1="82167" y1="89500" x2="82333" y2="88500"/>
                        <a14:foregroundMark x1="84167" y1="92000" x2="84167" y2="92500"/>
                        <a14:foregroundMark x1="81000" y1="88500" x2="81000" y2="88500"/>
                        <a14:foregroundMark x1="85667" y1="85500" x2="85667" y2="85500"/>
                        <a14:foregroundMark x1="87667" y1="74500" x2="87667" y2="74500"/>
                        <a14:foregroundMark x1="89000" y1="65500" x2="89000" y2="65500"/>
                        <a14:foregroundMark x1="89833" y1="59000" x2="89833" y2="59000"/>
                        <a14:foregroundMark x1="91833" y1="48500" x2="92167" y2="47500"/>
                        <a14:foregroundMark x1="91000" y1="54500" x2="91000" y2="54500"/>
                        <a14:foregroundMark x1="93000" y1="42000" x2="93000" y2="42000"/>
                        <a14:foregroundMark x1="93667" y1="36500" x2="93667" y2="36500"/>
                        <a14:foregroundMark x1="94667" y1="32000" x2="94667" y2="32000"/>
                        <a14:foregroundMark x1="96000" y1="26000" x2="96000" y2="26000"/>
                        <a14:foregroundMark x1="95333" y1="28500" x2="95333" y2="28500"/>
                        <a14:foregroundMark x1="96667" y1="23000" x2="96667" y2="23000"/>
                        <a14:foregroundMark x1="97167" y1="17500" x2="97167" y2="17500"/>
                        <a14:foregroundMark x1="97667" y1="14000" x2="97667" y2="14000"/>
                        <a14:foregroundMark x1="86333" y1="22000" x2="86333" y2="22000"/>
                        <a14:foregroundMark x1="81000" y1="18500" x2="81000" y2="18500"/>
                        <a14:foregroundMark x1="83167" y1="34500" x2="83167" y2="34500"/>
                        <a14:foregroundMark x1="80333" y1="31000" x2="80333" y2="31000"/>
                        <a14:foregroundMark x1="74333" y1="23000" x2="74333" y2="23000"/>
                        <a14:foregroundMark x1="75000" y1="14500" x2="75000" y2="14500"/>
                        <a14:foregroundMark x1="76667" y1="6500" x2="76667" y2="6500"/>
                        <a14:foregroundMark x1="71000" y1="8000" x2="71000" y2="8000"/>
                        <a14:foregroundMark x1="69000" y1="13500" x2="69000" y2="13500"/>
                        <a14:foregroundMark x1="67333" y1="12500" x2="67333" y2="12500"/>
                        <a14:foregroundMark x1="62667" y1="15000" x2="62667" y2="15000"/>
                        <a14:foregroundMark x1="60500" y1="12500" x2="60500" y2="12500"/>
                        <a14:foregroundMark x1="57667" y1="23000" x2="57667" y2="23000"/>
                        <a14:foregroundMark x1="56333" y1="33000" x2="56333" y2="33000"/>
                        <a14:foregroundMark x1="53333" y1="30500" x2="53333" y2="30500"/>
                        <a14:foregroundMark x1="56667" y1="25500" x2="56667" y2="25500"/>
                        <a14:foregroundMark x1="59333" y1="32000" x2="59333" y2="32000"/>
                        <a14:foregroundMark x1="60000" y1="21000" x2="60000" y2="21000"/>
                        <a14:foregroundMark x1="60833" y1="29500" x2="61333" y2="29500"/>
                        <a14:foregroundMark x1="67500" y1="44000" x2="67500" y2="44000"/>
                        <a14:foregroundMark x1="68333" y1="30500" x2="67833" y2="30500"/>
                        <a14:foregroundMark x1="66167" y1="30500" x2="66167" y2="30500"/>
                        <a14:foregroundMark x1="68500" y1="60500" x2="68500" y2="60500"/>
                        <a14:foregroundMark x1="71000" y1="49500" x2="71000" y2="49500"/>
                        <a14:foregroundMark x1="74667" y1="61500" x2="75833" y2="62500"/>
                        <a14:foregroundMark x1="73667" y1="67500" x2="73833" y2="66500"/>
                        <a14:foregroundMark x1="71333" y1="62500" x2="71333" y2="62500"/>
                        <a14:foregroundMark x1="76667" y1="52000" x2="76667" y2="52000"/>
                        <a14:foregroundMark x1="73667" y1="43500" x2="73667" y2="43500"/>
                        <a14:foregroundMark x1="71000" y1="36500" x2="71000" y2="36500"/>
                        <a14:foregroundMark x1="82667" y1="47500" x2="82667" y2="47500"/>
                        <a14:foregroundMark x1="84667" y1="40000" x2="84667" y2="39000"/>
                        <a14:foregroundMark x1="96333" y1="8000" x2="96333" y2="8000"/>
                        <a14:foregroundMark x1="94333" y1="6000" x2="94333" y2="6000"/>
                        <a14:foregroundMark x1="92167" y1="2000" x2="92167" y2="2000"/>
                        <a14:backgroundMark x1="98333" y1="2500" x2="98167" y2="2500"/>
                        <a14:backgroundMark x1="94500" y1="3000" x2="94500" y2="3000"/>
                        <a14:backgroundMark x1="93333" y1="1500" x2="93333" y2="1500"/>
                      </a14:backgroundRemoval>
                    </a14:imgEffect>
                  </a14:imgLayer>
                </a14:imgProps>
              </a:ext>
            </a:extLst>
          </a:blip>
          <a:stretch>
            <a:fillRect/>
          </a:stretch>
        </p:blipFill>
        <p:spPr>
          <a:xfrm>
            <a:off x="0" y="0"/>
            <a:ext cx="9144000" cy="304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783185"/>
          </a:xfrm>
          <a:prstGeom prst="rect">
            <a:avLst/>
          </a:prstGeom>
        </p:spPr>
      </p:pic>
    </p:spTree>
    <p:extLst>
      <p:ext uri="{BB962C8B-B14F-4D97-AF65-F5344CB8AC3E}">
        <p14:creationId xmlns:p14="http://schemas.microsoft.com/office/powerpoint/2010/main" val="153605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5) Greek Isles Underground House </a:t>
            </a:r>
          </a:p>
        </p:txBody>
      </p:sp>
      <p:sp>
        <p:nvSpPr>
          <p:cNvPr id="3" name="Content Placeholder 2"/>
          <p:cNvSpPr>
            <a:spLocks noGrp="1"/>
          </p:cNvSpPr>
          <p:nvPr>
            <p:ph idx="1"/>
          </p:nvPr>
        </p:nvSpPr>
        <p:spPr/>
        <p:txBody>
          <a:bodyPr/>
          <a:lstStyle/>
          <a:p>
            <a:r>
              <a:rPr lang="en-US" dirty="0"/>
              <a:t> Designed by </a:t>
            </a:r>
            <a:r>
              <a:rPr lang="en-US" dirty="0" err="1"/>
              <a:t>Deca</a:t>
            </a:r>
            <a:r>
              <a:rPr lang="en-US" dirty="0"/>
              <a:t> Architecture, this underground house has been made only from natural materials. It has been carved in such a way that only the second story is visible above the ground. It has been specially designed to withstand that windy weather of the Aegean Sea. </a:t>
            </a:r>
          </a:p>
        </p:txBody>
      </p:sp>
    </p:spTree>
    <p:extLst>
      <p:ext uri="{BB962C8B-B14F-4D97-AF65-F5344CB8AC3E}">
        <p14:creationId xmlns:p14="http://schemas.microsoft.com/office/powerpoint/2010/main" val="223840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90" y="-10331"/>
            <a:ext cx="9146689" cy="6868332"/>
          </a:xfrm>
          <a:prstGeom prst="rect">
            <a:avLst/>
          </a:prstGeom>
        </p:spPr>
      </p:pic>
    </p:spTree>
    <p:extLst>
      <p:ext uri="{BB962C8B-B14F-4D97-AF65-F5344CB8AC3E}">
        <p14:creationId xmlns:p14="http://schemas.microsoft.com/office/powerpoint/2010/main" val="30042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6) Stone Desert Home </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 The Stone desert home is built in such a way that it looks more like a half-buried ruin that a modern home. Designed by </a:t>
            </a:r>
            <a:r>
              <a:rPr lang="en-US" dirty="0" err="1"/>
              <a:t>Deca</a:t>
            </a:r>
            <a:r>
              <a:rPr lang="en-US" dirty="0"/>
              <a:t>, this eco-friendly house is built between the slopes of two adjacent hillsides and barely rises above the dessert level surrounding it. As the house is half-hidden in the earth, it utilizes natural light and heat as well as cooling cross-winds. </a:t>
            </a:r>
          </a:p>
        </p:txBody>
      </p:sp>
    </p:spTree>
    <p:extLst>
      <p:ext uri="{BB962C8B-B14F-4D97-AF65-F5344CB8AC3E}">
        <p14:creationId xmlns:p14="http://schemas.microsoft.com/office/powerpoint/2010/main" val="92392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3100" y="0"/>
            <a:ext cx="6286499" cy="6858000"/>
          </a:xfrm>
          <a:prstGeom prst="rect">
            <a:avLst/>
          </a:prstGeom>
        </p:spPr>
      </p:pic>
    </p:spTree>
    <p:extLst>
      <p:ext uri="{BB962C8B-B14F-4D97-AF65-F5344CB8AC3E}">
        <p14:creationId xmlns:p14="http://schemas.microsoft.com/office/powerpoint/2010/main" val="172687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7) </a:t>
            </a:r>
            <a:r>
              <a:rPr lang="en-US" dirty="0" err="1"/>
              <a:t>Malator</a:t>
            </a:r>
            <a:r>
              <a:rPr lang="en-US" dirty="0"/>
              <a:t> Underground Eco House </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 This house has been given the nickname of ‘</a:t>
            </a:r>
            <a:r>
              <a:rPr lang="en-US" dirty="0" err="1"/>
              <a:t>Teletubby</a:t>
            </a:r>
            <a:r>
              <a:rPr lang="en-US" dirty="0"/>
              <a:t> house’ because of its turf roof, steel chimney and peephole doorway. It has been phrased as the ‘blueprint for the future of Welsh Housing’ and is considered as one of Wales architectural masterpieces. The interior of the house is very simple, with only one room inside which is divided by prefabricated colored pods. </a:t>
            </a:r>
          </a:p>
        </p:txBody>
      </p:sp>
    </p:spTree>
    <p:extLst>
      <p:ext uri="{BB962C8B-B14F-4D97-AF65-F5344CB8AC3E}">
        <p14:creationId xmlns:p14="http://schemas.microsoft.com/office/powerpoint/2010/main" val="138435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8030" y="5379"/>
            <a:ext cx="6281569" cy="6852621"/>
          </a:xfrm>
          <a:prstGeom prst="rect">
            <a:avLst/>
          </a:prstGeom>
        </p:spPr>
      </p:pic>
    </p:spTree>
    <p:extLst>
      <p:ext uri="{BB962C8B-B14F-4D97-AF65-F5344CB8AC3E}">
        <p14:creationId xmlns:p14="http://schemas.microsoft.com/office/powerpoint/2010/main" val="800152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8) Sedum House </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 Sited in the steep sand hill in North Norfolk Coast, this house is a home of the future.  It is eco-friendly, easy to heat and cool and also has a unique rain water harvesting system. The main focal point of the design is the ‘sun’ even though most of the house is underground. It was built to maximize exposure to sunlight and thus the house has plenty of sunlight during the winters too. </a:t>
            </a:r>
          </a:p>
        </p:txBody>
      </p:sp>
    </p:spTree>
    <p:extLst>
      <p:ext uri="{BB962C8B-B14F-4D97-AF65-F5344CB8AC3E}">
        <p14:creationId xmlns:p14="http://schemas.microsoft.com/office/powerpoint/2010/main" val="58383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032" y="1149497"/>
            <a:ext cx="9126967" cy="5708503"/>
          </a:xfrm>
          <a:prstGeom prst="rect">
            <a:avLst/>
          </a:prstGeom>
        </p:spPr>
      </p:pic>
    </p:spTree>
    <p:extLst>
      <p:ext uri="{BB962C8B-B14F-4D97-AF65-F5344CB8AC3E}">
        <p14:creationId xmlns:p14="http://schemas.microsoft.com/office/powerpoint/2010/main" val="155379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9) Cave Dwellings </a:t>
            </a:r>
          </a:p>
        </p:txBody>
      </p:sp>
      <p:sp>
        <p:nvSpPr>
          <p:cNvPr id="3" name="Content Placeholder 2"/>
          <p:cNvSpPr>
            <a:spLocks noGrp="1"/>
          </p:cNvSpPr>
          <p:nvPr>
            <p:ph idx="1"/>
          </p:nvPr>
        </p:nvSpPr>
        <p:spPr/>
        <p:txBody>
          <a:bodyPr/>
          <a:lstStyle/>
          <a:p>
            <a:r>
              <a:rPr lang="en-US" dirty="0"/>
              <a:t> These cave dwellings are 700 years old and are carved out of natural volcanic rock formations. They’re situated at the base of </a:t>
            </a:r>
            <a:r>
              <a:rPr lang="en-US" dirty="0" err="1"/>
              <a:t>Mt.Sahand</a:t>
            </a:r>
            <a:r>
              <a:rPr lang="en-US" dirty="0"/>
              <a:t>, Iran. As these apartments are very old, </a:t>
            </a:r>
            <a:r>
              <a:rPr lang="en-US" b="1" dirty="0"/>
              <a:t>they have all been renovated and have all the modern necessities of home</a:t>
            </a:r>
            <a:r>
              <a:rPr lang="en-US" dirty="0"/>
              <a:t>. </a:t>
            </a:r>
          </a:p>
        </p:txBody>
      </p:sp>
    </p:spTree>
    <p:extLst>
      <p:ext uri="{BB962C8B-B14F-4D97-AF65-F5344CB8AC3E}">
        <p14:creationId xmlns:p14="http://schemas.microsoft.com/office/powerpoint/2010/main" val="338142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Underground Housing</a:t>
            </a:r>
            <a:endParaRPr lang="en-US" dirty="0"/>
          </a:p>
        </p:txBody>
      </p:sp>
      <p:sp>
        <p:nvSpPr>
          <p:cNvPr id="7" name="Content Placeholder 6"/>
          <p:cNvSpPr>
            <a:spLocks noGrp="1"/>
          </p:cNvSpPr>
          <p:nvPr>
            <p:ph idx="1"/>
          </p:nvPr>
        </p:nvSpPr>
        <p:spPr>
          <a:xfrm>
            <a:off x="457200" y="1600200"/>
            <a:ext cx="8229600" cy="5181600"/>
          </a:xfrm>
        </p:spPr>
        <p:txBody>
          <a:bodyPr>
            <a:normAutofit fontScale="92500"/>
          </a:bodyPr>
          <a:lstStyle/>
          <a:p>
            <a:r>
              <a:rPr lang="en-US" dirty="0"/>
              <a:t> We have come a full circle when it comes to housing arrangements. We started off living in caves and seem to have come back to the same point. This is because we’ve finally realized that it’s actually a very eco-friendly way to live. However, building a house underground is not an easy task and things are bound to get complicated. These 10 underground homes are so fabulous that it’ll make you want to build your own underground abode!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50801"/>
            <a:ext cx="9144000" cy="6807200"/>
          </a:xfrm>
          <a:prstGeom prst="rect">
            <a:avLst/>
          </a:prstGeom>
        </p:spPr>
      </p:pic>
    </p:spTree>
    <p:extLst>
      <p:ext uri="{BB962C8B-B14F-4D97-AF65-F5344CB8AC3E}">
        <p14:creationId xmlns:p14="http://schemas.microsoft.com/office/powerpoint/2010/main" val="341330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10) Hidden house </a:t>
            </a:r>
          </a:p>
        </p:txBody>
      </p:sp>
      <p:sp>
        <p:nvSpPr>
          <p:cNvPr id="3" name="Content Placeholder 2"/>
          <p:cNvSpPr>
            <a:spLocks noGrp="1"/>
          </p:cNvSpPr>
          <p:nvPr>
            <p:ph idx="1"/>
          </p:nvPr>
        </p:nvSpPr>
        <p:spPr>
          <a:xfrm>
            <a:off x="457200" y="1600200"/>
            <a:ext cx="8229600" cy="5181600"/>
          </a:xfrm>
        </p:spPr>
        <p:txBody>
          <a:bodyPr/>
          <a:lstStyle/>
          <a:p>
            <a:r>
              <a:rPr lang="en-US" dirty="0"/>
              <a:t> This underground house from KWK </a:t>
            </a:r>
            <a:r>
              <a:rPr lang="en-US" dirty="0" err="1"/>
              <a:t>Promes</a:t>
            </a:r>
            <a:r>
              <a:rPr lang="en-US" dirty="0"/>
              <a:t> has been designed in such a way that only the residents of the house can access its roofs, via a set of stairs inside the house. It has been built keeping modernistic elements in mind and is a perfect blend of indoor and outdoor features for its residents.</a:t>
            </a:r>
          </a:p>
        </p:txBody>
      </p:sp>
    </p:spTree>
    <p:extLst>
      <p:ext uri="{BB962C8B-B14F-4D97-AF65-F5344CB8AC3E}">
        <p14:creationId xmlns:p14="http://schemas.microsoft.com/office/powerpoint/2010/main" val="306586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7543800" cy="6858000"/>
          </a:xfrm>
          <a:prstGeom prst="rect">
            <a:avLst/>
          </a:prstGeom>
        </p:spPr>
      </p:pic>
    </p:spTree>
    <p:extLst>
      <p:ext uri="{BB962C8B-B14F-4D97-AF65-F5344CB8AC3E}">
        <p14:creationId xmlns:p14="http://schemas.microsoft.com/office/powerpoint/2010/main" val="297654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1) Flower Petals </a:t>
            </a:r>
            <a:endParaRPr lang="en-US" dirty="0"/>
          </a:p>
        </p:txBody>
      </p:sp>
      <p:sp>
        <p:nvSpPr>
          <p:cNvPr id="7" name="Content Placeholder 6"/>
          <p:cNvSpPr>
            <a:spLocks noGrp="1"/>
          </p:cNvSpPr>
          <p:nvPr>
            <p:ph idx="1"/>
          </p:nvPr>
        </p:nvSpPr>
        <p:spPr>
          <a:xfrm>
            <a:off x="457200" y="1600200"/>
            <a:ext cx="8229600" cy="5257800"/>
          </a:xfrm>
        </p:spPr>
        <p:txBody>
          <a:bodyPr/>
          <a:lstStyle/>
          <a:p>
            <a:r>
              <a:rPr lang="en-US" dirty="0"/>
              <a:t> Located in Bolton, UK this house belongs to British football star Gary Neville.  It is hidden under the ground except for the petal-shaped openings designed to allow the light to enter and light up the entire house.  It is sprawled across 8,000 </a:t>
            </a:r>
            <a:r>
              <a:rPr lang="en-US" dirty="0" err="1"/>
              <a:t>sq</a:t>
            </a:r>
            <a:r>
              <a:rPr lang="en-US" dirty="0"/>
              <a:t> </a:t>
            </a:r>
            <a:r>
              <a:rPr lang="en-US" dirty="0" err="1"/>
              <a:t>ft</a:t>
            </a:r>
            <a:r>
              <a:rPr lang="en-US" dirty="0"/>
              <a:t> and was designed by Make  Architects to keep energy consumption to a minimum.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0857"/>
            <a:ext cx="9144000" cy="3906981"/>
          </a:xfrm>
          <a:prstGeom prst="rect">
            <a:avLst/>
          </a:prstGeom>
        </p:spPr>
      </p:pic>
    </p:spTree>
    <p:extLst>
      <p:ext uri="{BB962C8B-B14F-4D97-AF65-F5344CB8AC3E}">
        <p14:creationId xmlns:p14="http://schemas.microsoft.com/office/powerpoint/2010/main" val="193254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2) Swiss Mountain Underground House </a:t>
            </a:r>
          </a:p>
        </p:txBody>
      </p:sp>
      <p:sp>
        <p:nvSpPr>
          <p:cNvPr id="3" name="Content Placeholder 2"/>
          <p:cNvSpPr>
            <a:spLocks noGrp="1"/>
          </p:cNvSpPr>
          <p:nvPr>
            <p:ph idx="1"/>
          </p:nvPr>
        </p:nvSpPr>
        <p:spPr>
          <a:xfrm>
            <a:off x="457200" y="1600200"/>
            <a:ext cx="8229600" cy="5105400"/>
          </a:xfrm>
        </p:spPr>
        <p:txBody>
          <a:bodyPr/>
          <a:lstStyle/>
          <a:p>
            <a:r>
              <a:rPr lang="en-US" dirty="0"/>
              <a:t> This unique house has been designed by the architects of </a:t>
            </a:r>
            <a:r>
              <a:rPr lang="en-US" dirty="0" err="1"/>
              <a:t>SeArch</a:t>
            </a:r>
            <a:r>
              <a:rPr lang="en-US" dirty="0"/>
              <a:t>, Netherlands and Christian Muller. It is located in the Swiss village of </a:t>
            </a:r>
            <a:r>
              <a:rPr lang="en-US" dirty="0" err="1"/>
              <a:t>Vals</a:t>
            </a:r>
            <a:r>
              <a:rPr lang="en-US" dirty="0"/>
              <a:t> and is hidden on all sides save for one. This magnificent structure has been planned in such a way that it completely eliminates the need of cooling in summers and heating in winters. </a:t>
            </a:r>
          </a:p>
        </p:txBody>
      </p:sp>
    </p:spTree>
    <p:extLst>
      <p:ext uri="{BB962C8B-B14F-4D97-AF65-F5344CB8AC3E}">
        <p14:creationId xmlns:p14="http://schemas.microsoft.com/office/powerpoint/2010/main" val="106705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26" y="0"/>
            <a:ext cx="9162826" cy="6947088"/>
          </a:xfrm>
          <a:prstGeom prst="rect">
            <a:avLst/>
          </a:prstGeom>
        </p:spPr>
      </p:pic>
    </p:spTree>
    <p:extLst>
      <p:ext uri="{BB962C8B-B14F-4D97-AF65-F5344CB8AC3E}">
        <p14:creationId xmlns:p14="http://schemas.microsoft.com/office/powerpoint/2010/main" val="27742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3) Estate </a:t>
            </a:r>
            <a:r>
              <a:rPr lang="en-US" dirty="0" err="1"/>
              <a:t>Lättenstrasse</a:t>
            </a:r>
            <a:r>
              <a:rPr lang="en-US" dirty="0"/>
              <a:t> </a:t>
            </a:r>
          </a:p>
        </p:txBody>
      </p:sp>
      <p:sp>
        <p:nvSpPr>
          <p:cNvPr id="3" name="Content Placeholder 2"/>
          <p:cNvSpPr>
            <a:spLocks noGrp="1"/>
          </p:cNvSpPr>
          <p:nvPr>
            <p:ph idx="1"/>
          </p:nvPr>
        </p:nvSpPr>
        <p:spPr/>
        <p:txBody>
          <a:bodyPr/>
          <a:lstStyle/>
          <a:p>
            <a:r>
              <a:rPr lang="en-US" dirty="0"/>
              <a:t> This house looks like its stepped straight out of a fairytale. The Swiss estate actually consists of 9 houses connected by stairs that lead down to a basement and even a parking lot. Designed by </a:t>
            </a:r>
            <a:r>
              <a:rPr lang="en-US" dirty="0" err="1"/>
              <a:t>Vetsch</a:t>
            </a:r>
            <a:r>
              <a:rPr lang="en-US" dirty="0"/>
              <a:t> </a:t>
            </a:r>
            <a:r>
              <a:rPr lang="en-US" dirty="0" err="1"/>
              <a:t>Architektur</a:t>
            </a:r>
            <a:r>
              <a:rPr lang="en-US" dirty="0"/>
              <a:t>, this house uses the ground as insulation and this is protected from rain, natural abrasion, wind and extreme temperatures. </a:t>
            </a:r>
          </a:p>
        </p:txBody>
      </p:sp>
    </p:spTree>
    <p:extLst>
      <p:ext uri="{BB962C8B-B14F-4D97-AF65-F5344CB8AC3E}">
        <p14:creationId xmlns:p14="http://schemas.microsoft.com/office/powerpoint/2010/main" val="429150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414"/>
            <a:ext cx="9143999" cy="6811172"/>
          </a:xfrm>
          <a:prstGeom prst="rect">
            <a:avLst/>
          </a:prstGeom>
        </p:spPr>
      </p:pic>
    </p:spTree>
    <p:extLst>
      <p:ext uri="{BB962C8B-B14F-4D97-AF65-F5344CB8AC3E}">
        <p14:creationId xmlns:p14="http://schemas.microsoft.com/office/powerpoint/2010/main" val="46172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4) The Cave House </a:t>
            </a:r>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a:t> Carved out of a mountain, this house is located in Festus, Missouri. It is the brainchild of Curt and Deborah Sleeper and has been used for many different purposes over time.  This 15,000 square foot residence was originally used as a mine for decades.  It was also used as concert venue and a roller skating rink. The cave house needs no air conditioning or a furnace for cooling and heating the house due to its intelligent design and geothermal heating. </a:t>
            </a:r>
          </a:p>
        </p:txBody>
      </p:sp>
    </p:spTree>
    <p:extLst>
      <p:ext uri="{BB962C8B-B14F-4D97-AF65-F5344CB8AC3E}">
        <p14:creationId xmlns:p14="http://schemas.microsoft.com/office/powerpoint/2010/main" val="52845535"/>
      </p:ext>
    </p:extLst>
  </p:cSld>
  <p:clrMapOvr>
    <a:masterClrMapping/>
  </p:clrMapOvr>
</p:sld>
</file>

<file path=ppt/theme/theme1.xml><?xml version="1.0" encoding="utf-8"?>
<a:theme xmlns:a="http://schemas.openxmlformats.org/drawingml/2006/main" name="green_earth">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814367C-AFB0-424C-87E5-110AD510D9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Earth design slides</Template>
  <TotalTime>19</TotalTime>
  <Words>807</Words>
  <Application>Microsoft Office PowerPoint</Application>
  <PresentationFormat>On-screen Show (4:3)</PresentationFormat>
  <Paragraphs>23</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green_earth</vt:lpstr>
      <vt:lpstr>10 Coolest Underground Houses</vt:lpstr>
      <vt:lpstr>Underground Housing</vt:lpstr>
      <vt:lpstr> 1) Flower Petals </vt:lpstr>
      <vt:lpstr>PowerPoint Presentation</vt:lpstr>
      <vt:lpstr> 2) Swiss Mountain Underground House </vt:lpstr>
      <vt:lpstr>PowerPoint Presentation</vt:lpstr>
      <vt:lpstr> 3) Estate Lättenstrasse </vt:lpstr>
      <vt:lpstr>PowerPoint Presentation</vt:lpstr>
      <vt:lpstr> 4) The Cave House </vt:lpstr>
      <vt:lpstr>PowerPoint Presentation</vt:lpstr>
      <vt:lpstr> 5) Greek Isles Underground House </vt:lpstr>
      <vt:lpstr>PowerPoint Presentation</vt:lpstr>
      <vt:lpstr> 6) Stone Desert Home </vt:lpstr>
      <vt:lpstr>PowerPoint Presentation</vt:lpstr>
      <vt:lpstr> 7) Malator Underground Eco House </vt:lpstr>
      <vt:lpstr>PowerPoint Presentation</vt:lpstr>
      <vt:lpstr> 8) Sedum House </vt:lpstr>
      <vt:lpstr>PowerPoint Presentation</vt:lpstr>
      <vt:lpstr> 9) Cave Dwellings </vt:lpstr>
      <vt:lpstr>PowerPoint Presentation</vt:lpstr>
      <vt:lpstr> 10) Hidden house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Coolest Underground Houses</dc:title>
  <dc:creator>Joseph Naumann</dc:creator>
  <cp:keywords/>
  <cp:lastModifiedBy>Joseph Naumann</cp:lastModifiedBy>
  <cp:revision>3</cp:revision>
  <dcterms:created xsi:type="dcterms:W3CDTF">2013-11-12T00:39:36Z</dcterms:created>
  <dcterms:modified xsi:type="dcterms:W3CDTF">2013-11-12T00:59:08Z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TC103367939990</vt:lpwstr>
  </property>
</Properties>
</file>