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6" autoAdjust="0"/>
    <p:restoredTop sz="94630" autoAdjust="0"/>
  </p:normalViewPr>
  <p:slideViewPr>
    <p:cSldViewPr>
      <p:cViewPr varScale="1">
        <p:scale>
          <a:sx n="108" d="100"/>
          <a:sy n="108" d="100"/>
        </p:scale>
        <p:origin x="-48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9383136-E5E1-4D20-9D64-2272ED1CB3F6}" type="slidenum">
              <a:rPr lang="en-US" altLang="en-US"/>
              <a:pPr/>
              <a:t>‹#›</a:t>
            </a:fld>
            <a:endParaRPr lang="en-US" altLang="en-US"/>
          </a:p>
        </p:txBody>
      </p:sp>
    </p:spTree>
    <p:extLst>
      <p:ext uri="{BB962C8B-B14F-4D97-AF65-F5344CB8AC3E}">
        <p14:creationId xmlns:p14="http://schemas.microsoft.com/office/powerpoint/2010/main" val="1205812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E755267-98B2-4BCF-B527-E2FDFAEC9839}" type="slidenum">
              <a:rPr lang="en-US" altLang="en-US"/>
              <a:pPr/>
              <a:t>‹#›</a:t>
            </a:fld>
            <a:endParaRPr lang="en-US" altLang="en-US"/>
          </a:p>
        </p:txBody>
      </p:sp>
    </p:spTree>
    <p:extLst>
      <p:ext uri="{BB962C8B-B14F-4D97-AF65-F5344CB8AC3E}">
        <p14:creationId xmlns:p14="http://schemas.microsoft.com/office/powerpoint/2010/main" val="4137060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F7C0A3B-91AB-46CC-854B-37B274761EAE}" type="slidenum">
              <a:rPr lang="en-US" altLang="en-US"/>
              <a:pPr/>
              <a:t>‹#›</a:t>
            </a:fld>
            <a:endParaRPr lang="en-US" altLang="en-US"/>
          </a:p>
        </p:txBody>
      </p:sp>
    </p:spTree>
    <p:extLst>
      <p:ext uri="{BB962C8B-B14F-4D97-AF65-F5344CB8AC3E}">
        <p14:creationId xmlns:p14="http://schemas.microsoft.com/office/powerpoint/2010/main" val="2585373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49583AF-6213-4455-8242-9DE8B8B2CF09}" type="slidenum">
              <a:rPr lang="en-US" altLang="en-US"/>
              <a:pPr/>
              <a:t>‹#›</a:t>
            </a:fld>
            <a:endParaRPr lang="en-US" altLang="en-US"/>
          </a:p>
        </p:txBody>
      </p:sp>
    </p:spTree>
    <p:extLst>
      <p:ext uri="{BB962C8B-B14F-4D97-AF65-F5344CB8AC3E}">
        <p14:creationId xmlns:p14="http://schemas.microsoft.com/office/powerpoint/2010/main" val="3775238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8C91590-36D8-4EA3-8070-7D696CDECFC0}" type="slidenum">
              <a:rPr lang="en-US" altLang="en-US"/>
              <a:pPr/>
              <a:t>‹#›</a:t>
            </a:fld>
            <a:endParaRPr lang="en-US" altLang="en-US"/>
          </a:p>
        </p:txBody>
      </p:sp>
    </p:spTree>
    <p:extLst>
      <p:ext uri="{BB962C8B-B14F-4D97-AF65-F5344CB8AC3E}">
        <p14:creationId xmlns:p14="http://schemas.microsoft.com/office/powerpoint/2010/main" val="2874448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E2B3A5F-7D97-4E53-B34E-37E5DF35D07C}" type="slidenum">
              <a:rPr lang="en-US" altLang="en-US"/>
              <a:pPr/>
              <a:t>‹#›</a:t>
            </a:fld>
            <a:endParaRPr lang="en-US" altLang="en-US"/>
          </a:p>
        </p:txBody>
      </p:sp>
    </p:spTree>
    <p:extLst>
      <p:ext uri="{BB962C8B-B14F-4D97-AF65-F5344CB8AC3E}">
        <p14:creationId xmlns:p14="http://schemas.microsoft.com/office/powerpoint/2010/main" val="977675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986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986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4CF1D8C-CE84-4EB2-B153-8C61ADE57108}" type="slidenum">
              <a:rPr lang="en-US" altLang="en-US"/>
              <a:pPr/>
              <a:t>‹#›</a:t>
            </a:fld>
            <a:endParaRPr lang="en-US" altLang="en-US"/>
          </a:p>
        </p:txBody>
      </p:sp>
    </p:spTree>
    <p:extLst>
      <p:ext uri="{BB962C8B-B14F-4D97-AF65-F5344CB8AC3E}">
        <p14:creationId xmlns:p14="http://schemas.microsoft.com/office/powerpoint/2010/main" val="38729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D5BD805-640D-4F5D-923A-BD4132ECF144}" type="slidenum">
              <a:rPr lang="en-US" altLang="en-US"/>
              <a:pPr/>
              <a:t>‹#›</a:t>
            </a:fld>
            <a:endParaRPr lang="en-US" altLang="en-US"/>
          </a:p>
        </p:txBody>
      </p:sp>
    </p:spTree>
    <p:extLst>
      <p:ext uri="{BB962C8B-B14F-4D97-AF65-F5344CB8AC3E}">
        <p14:creationId xmlns:p14="http://schemas.microsoft.com/office/powerpoint/2010/main" val="3527169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96A19DA-1939-4312-9873-EC255868CDA6}" type="slidenum">
              <a:rPr lang="en-US" altLang="en-US"/>
              <a:pPr/>
              <a:t>‹#›</a:t>
            </a:fld>
            <a:endParaRPr lang="en-US" altLang="en-US"/>
          </a:p>
        </p:txBody>
      </p:sp>
    </p:spTree>
    <p:extLst>
      <p:ext uri="{BB962C8B-B14F-4D97-AF65-F5344CB8AC3E}">
        <p14:creationId xmlns:p14="http://schemas.microsoft.com/office/powerpoint/2010/main" val="1841399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E93CD79-F52B-4044-BFDB-87810BB7E588}" type="slidenum">
              <a:rPr lang="en-US" altLang="en-US"/>
              <a:pPr/>
              <a:t>‹#›</a:t>
            </a:fld>
            <a:endParaRPr lang="en-US" altLang="en-US"/>
          </a:p>
        </p:txBody>
      </p:sp>
    </p:spTree>
    <p:extLst>
      <p:ext uri="{BB962C8B-B14F-4D97-AF65-F5344CB8AC3E}">
        <p14:creationId xmlns:p14="http://schemas.microsoft.com/office/powerpoint/2010/main" val="1412181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492BCB8-1C7F-4F53-B16C-1414509EC612}" type="slidenum">
              <a:rPr lang="en-US" altLang="en-US"/>
              <a:pPr/>
              <a:t>‹#›</a:t>
            </a:fld>
            <a:endParaRPr lang="en-US" altLang="en-US"/>
          </a:p>
        </p:txBody>
      </p:sp>
    </p:spTree>
    <p:extLst>
      <p:ext uri="{BB962C8B-B14F-4D97-AF65-F5344CB8AC3E}">
        <p14:creationId xmlns:p14="http://schemas.microsoft.com/office/powerpoint/2010/main" val="419956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A0DEDE9-5D7D-475B-9303-CB63CA37D21B}" type="slidenum">
              <a:rPr lang="en-US" altLang="en-US"/>
              <a:pPr/>
              <a:t>‹#›</a:t>
            </a:fld>
            <a:endParaRPr lang="en-US" altLang="en-US"/>
          </a:p>
        </p:txBody>
      </p:sp>
    </p:spTree>
    <p:extLst>
      <p:ext uri="{BB962C8B-B14F-4D97-AF65-F5344CB8AC3E}">
        <p14:creationId xmlns:p14="http://schemas.microsoft.com/office/powerpoint/2010/main" val="4122365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CFB9EDE-4DAC-41EC-8330-EB20A8BD0C93}" type="slidenum">
              <a:rPr lang="en-US" altLang="en-US"/>
              <a:pPr/>
              <a:t>‹#›</a:t>
            </a:fld>
            <a:endParaRPr lang="en-US" altLang="en-US"/>
          </a:p>
        </p:txBody>
      </p:sp>
    </p:spTree>
    <p:extLst>
      <p:ext uri="{BB962C8B-B14F-4D97-AF65-F5344CB8AC3E}">
        <p14:creationId xmlns:p14="http://schemas.microsoft.com/office/powerpoint/2010/main" val="3141092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75CF44A-8434-468D-9AE1-FF382B8A8D5A}" type="slidenum">
              <a:rPr lang="en-US" altLang="en-US"/>
              <a:pPr/>
              <a:t>‹#›</a:t>
            </a:fld>
            <a:endParaRPr lang="en-US" altLang="en-US"/>
          </a:p>
        </p:txBody>
      </p:sp>
    </p:spTree>
    <p:extLst>
      <p:ext uri="{BB962C8B-B14F-4D97-AF65-F5344CB8AC3E}">
        <p14:creationId xmlns:p14="http://schemas.microsoft.com/office/powerpoint/2010/main" val="2566555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3535713-0855-489B-9D2B-0B3BE0395715}" type="slidenum">
              <a:rPr lang="en-US" altLang="en-US"/>
              <a:pPr/>
              <a:t>‹#›</a:t>
            </a:fld>
            <a:endParaRPr lang="en-US" altLang="en-US"/>
          </a:p>
        </p:txBody>
      </p:sp>
    </p:spTree>
    <p:extLst>
      <p:ext uri="{BB962C8B-B14F-4D97-AF65-F5344CB8AC3E}">
        <p14:creationId xmlns:p14="http://schemas.microsoft.com/office/powerpoint/2010/main" val="2276550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C4418FA-8DC3-4ED6-BBDF-470B05A91C87}" type="slidenum">
              <a:rPr lang="en-US" altLang="en-US"/>
              <a:pPr/>
              <a:t>‹#›</a:t>
            </a:fld>
            <a:endParaRPr lang="en-US" altLang="en-US"/>
          </a:p>
        </p:txBody>
      </p:sp>
    </p:spTree>
    <p:extLst>
      <p:ext uri="{BB962C8B-B14F-4D97-AF65-F5344CB8AC3E}">
        <p14:creationId xmlns:p14="http://schemas.microsoft.com/office/powerpoint/2010/main" val="2104335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C17F539-34AB-4A22-B8A3-494165A5B9CE}" type="slidenum">
              <a:rPr lang="en-US" altLang="en-US"/>
              <a:pPr/>
              <a:t>‹#›</a:t>
            </a:fld>
            <a:endParaRPr lang="en-US" altLang="en-US"/>
          </a:p>
        </p:txBody>
      </p:sp>
    </p:spTree>
    <p:extLst>
      <p:ext uri="{BB962C8B-B14F-4D97-AF65-F5344CB8AC3E}">
        <p14:creationId xmlns:p14="http://schemas.microsoft.com/office/powerpoint/2010/main" val="114061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63BEC10-8BDB-40AA-8BA8-C483E76830E7}" type="slidenum">
              <a:rPr lang="en-US" altLang="en-US"/>
              <a:pPr/>
              <a:t>‹#›</a:t>
            </a:fld>
            <a:endParaRPr lang="en-US" altLang="en-US"/>
          </a:p>
        </p:txBody>
      </p:sp>
    </p:spTree>
    <p:extLst>
      <p:ext uri="{BB962C8B-B14F-4D97-AF65-F5344CB8AC3E}">
        <p14:creationId xmlns:p14="http://schemas.microsoft.com/office/powerpoint/2010/main" val="264284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9918590-3C65-4C20-9F1C-A370E72250F3}" type="slidenum">
              <a:rPr lang="en-US" altLang="en-US"/>
              <a:pPr/>
              <a:t>‹#›</a:t>
            </a:fld>
            <a:endParaRPr lang="en-US" altLang="en-US"/>
          </a:p>
        </p:txBody>
      </p:sp>
    </p:spTree>
    <p:extLst>
      <p:ext uri="{BB962C8B-B14F-4D97-AF65-F5344CB8AC3E}">
        <p14:creationId xmlns:p14="http://schemas.microsoft.com/office/powerpoint/2010/main" val="2217716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F0DC958-B826-447D-899F-81D617355EA8}" type="slidenum">
              <a:rPr lang="en-US" altLang="en-US"/>
              <a:pPr/>
              <a:t>‹#›</a:t>
            </a:fld>
            <a:endParaRPr lang="en-US" altLang="en-US"/>
          </a:p>
        </p:txBody>
      </p:sp>
    </p:spTree>
    <p:extLst>
      <p:ext uri="{BB962C8B-B14F-4D97-AF65-F5344CB8AC3E}">
        <p14:creationId xmlns:p14="http://schemas.microsoft.com/office/powerpoint/2010/main" val="403491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80AD078-90B4-48A2-965F-ACC860127564}" type="slidenum">
              <a:rPr lang="en-US" altLang="en-US"/>
              <a:pPr/>
              <a:t>‹#›</a:t>
            </a:fld>
            <a:endParaRPr lang="en-US" altLang="en-US"/>
          </a:p>
        </p:txBody>
      </p:sp>
    </p:spTree>
    <p:extLst>
      <p:ext uri="{BB962C8B-B14F-4D97-AF65-F5344CB8AC3E}">
        <p14:creationId xmlns:p14="http://schemas.microsoft.com/office/powerpoint/2010/main" val="1721988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001DE0E-AC67-482B-8384-E1B66BBE26E3}" type="slidenum">
              <a:rPr lang="en-US" altLang="en-US"/>
              <a:pPr/>
              <a:t>‹#›</a:t>
            </a:fld>
            <a:endParaRPr lang="en-US" altLang="en-US"/>
          </a:p>
        </p:txBody>
      </p:sp>
    </p:spTree>
    <p:extLst>
      <p:ext uri="{BB962C8B-B14F-4D97-AF65-F5344CB8AC3E}">
        <p14:creationId xmlns:p14="http://schemas.microsoft.com/office/powerpoint/2010/main" val="2319425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02711F4-CDBD-4BAF-83BD-6637473B8B4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609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57200" y="17986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A6BD6BE-16AE-4B0A-986C-18FD793A41B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nchor="ctr"/>
          <a:lstStyle/>
          <a:p>
            <a:r>
              <a:rPr lang="en-US" altLang="en-US" sz="4400" b="1" dirty="0" smtClean="0">
                <a:effectLst>
                  <a:outerShdw blurRad="50800" dist="50800" dir="5400000" algn="ctr" rotWithShape="0">
                    <a:srgbClr val="FFFFFF"/>
                  </a:outerShdw>
                </a:effectLst>
              </a:rPr>
              <a:t>Newly </a:t>
            </a:r>
            <a:r>
              <a:rPr lang="en-US" altLang="en-US" sz="4400" b="1" smtClean="0">
                <a:effectLst>
                  <a:outerShdw blurRad="50800" dist="50800" dir="5400000" algn="ctr" rotWithShape="0">
                    <a:srgbClr val="FFFFFF"/>
                  </a:outerShdw>
                </a:effectLst>
              </a:rPr>
              <a:t>Discovered Animal </a:t>
            </a:r>
            <a:r>
              <a:rPr lang="en-US" altLang="en-US" sz="4400" b="1" dirty="0" smtClean="0">
                <a:effectLst>
                  <a:outerShdw blurRad="50800" dist="50800" dir="5400000" algn="ctr" rotWithShape="0">
                    <a:srgbClr val="FFFFFF"/>
                  </a:outerShdw>
                </a:effectLst>
              </a:rPr>
              <a:t>Species</a:t>
            </a:r>
            <a:endParaRPr lang="en-US" altLang="en-US" sz="4400" b="1" dirty="0">
              <a:effectLst>
                <a:outerShdw blurRad="50800" dist="50800" dir="5400000" algn="ctr" rotWithShape="0">
                  <a:srgbClr val="FFFFFF"/>
                </a:outerShdw>
              </a:effectLst>
            </a:endParaRPr>
          </a:p>
        </p:txBody>
      </p:sp>
      <p:sp>
        <p:nvSpPr>
          <p:cNvPr id="2051" name="Rectangle 3"/>
          <p:cNvSpPr>
            <a:spLocks noGrp="1" noChangeArrowheads="1"/>
          </p:cNvSpPr>
          <p:nvPr>
            <p:ph type="subTitle" idx="1"/>
          </p:nvPr>
        </p:nvSpPr>
        <p:spPr>
          <a:xfrm>
            <a:off x="1371600" y="3886200"/>
            <a:ext cx="6400800" cy="1752600"/>
          </a:xfrm>
        </p:spPr>
        <p:txBody>
          <a:bodyPr/>
          <a:lstStyle/>
          <a:p>
            <a:r>
              <a:rPr lang="en-US" altLang="en-US" sz="3200" b="1" dirty="0" smtClean="0">
                <a:solidFill>
                  <a:srgbClr val="FFFFFF"/>
                </a:solidFill>
                <a:effectLst>
                  <a:outerShdw blurRad="38100" dist="38100" dir="2700000" algn="tl">
                    <a:srgbClr val="000000">
                      <a:alpha val="43137"/>
                    </a:srgbClr>
                  </a:outerShdw>
                </a:effectLst>
              </a:rPr>
              <a:t>Just when you thought you’d seen it all, a load of bizarre new animals get discovered..</a:t>
            </a:r>
            <a:endParaRPr lang="en-US" altLang="en-US" sz="3200" b="1" dirty="0">
              <a:solidFill>
                <a:srgbClr val="FFFFFF"/>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Gorgon Head Starfish</a:t>
            </a:r>
            <a:endParaRPr lang="en-US" dirty="0"/>
          </a:p>
        </p:txBody>
      </p:sp>
      <p:pic>
        <p:nvPicPr>
          <p:cNvPr id="4" name="Content Placeholder 3"/>
          <p:cNvPicPr>
            <a:picLocks noGrp="1" noChangeAspect="1"/>
          </p:cNvPicPr>
          <p:nvPr>
            <p:ph idx="1"/>
          </p:nvPr>
        </p:nvPicPr>
        <p:blipFill>
          <a:blip r:embed="rId2"/>
          <a:stretch>
            <a:fillRect/>
          </a:stretch>
        </p:blipFill>
        <p:spPr>
          <a:xfrm>
            <a:off x="1054100" y="771525"/>
            <a:ext cx="7099300" cy="5324475"/>
          </a:xfrm>
          <a:prstGeom prst="rect">
            <a:avLst/>
          </a:prstGeom>
        </p:spPr>
      </p:pic>
      <p:sp>
        <p:nvSpPr>
          <p:cNvPr id="5" name="Rectangle 4"/>
          <p:cNvSpPr/>
          <p:nvPr/>
        </p:nvSpPr>
        <p:spPr>
          <a:xfrm>
            <a:off x="10886" y="6096000"/>
            <a:ext cx="9133114" cy="666929"/>
          </a:xfrm>
          <a:prstGeom prst="rect">
            <a:avLst/>
          </a:prstGeom>
        </p:spPr>
        <p:txBody>
          <a:bodyPr wrap="square">
            <a:spAutoFit/>
          </a:bodyPr>
          <a:lstStyle/>
          <a:p>
            <a:r>
              <a:rPr lang="en-US" b="1" dirty="0" smtClean="0"/>
              <a:t>Also known as the basket star, the gorgon head is related to the starfish and was discovered by scientists in the Mid-Atlantic Ridge.</a:t>
            </a:r>
            <a:endParaRPr lang="en-US" b="1" dirty="0"/>
          </a:p>
        </p:txBody>
      </p:sp>
    </p:spTree>
    <p:extLst>
      <p:ext uri="{BB962C8B-B14F-4D97-AF65-F5344CB8AC3E}">
        <p14:creationId xmlns:p14="http://schemas.microsoft.com/office/powerpoint/2010/main" val="142065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3" y="0"/>
            <a:ext cx="8229600" cy="838200"/>
          </a:xfrm>
        </p:spPr>
        <p:txBody>
          <a:bodyPr/>
          <a:lstStyle/>
          <a:p>
            <a:r>
              <a:rPr lang="en-US" dirty="0" smtClean="0"/>
              <a:t>ET Salamander</a:t>
            </a:r>
            <a:endParaRPr lang="en-US" dirty="0"/>
          </a:p>
        </p:txBody>
      </p:sp>
      <p:pic>
        <p:nvPicPr>
          <p:cNvPr id="4" name="Content Placeholder 3"/>
          <p:cNvPicPr>
            <a:picLocks noGrp="1" noChangeAspect="1"/>
          </p:cNvPicPr>
          <p:nvPr>
            <p:ph idx="1"/>
          </p:nvPr>
        </p:nvPicPr>
        <p:blipFill rotWithShape="1">
          <a:blip r:embed="rId2"/>
          <a:srcRect t="6400" b="12534"/>
          <a:stretch/>
        </p:blipFill>
        <p:spPr>
          <a:xfrm>
            <a:off x="315685" y="838200"/>
            <a:ext cx="8338458" cy="5069782"/>
          </a:xfrm>
          <a:prstGeom prst="rect">
            <a:avLst/>
          </a:prstGeom>
        </p:spPr>
      </p:pic>
      <p:sp>
        <p:nvSpPr>
          <p:cNvPr id="5" name="Rectangle 4"/>
          <p:cNvSpPr/>
          <p:nvPr/>
        </p:nvSpPr>
        <p:spPr>
          <a:xfrm>
            <a:off x="21771" y="5945556"/>
            <a:ext cx="9122229" cy="923330"/>
          </a:xfrm>
          <a:prstGeom prst="rect">
            <a:avLst/>
          </a:prstGeom>
        </p:spPr>
        <p:txBody>
          <a:bodyPr wrap="square">
            <a:spAutoFit/>
          </a:bodyPr>
          <a:lstStyle/>
          <a:p>
            <a:r>
              <a:rPr lang="en-US" b="1" dirty="0" smtClean="0"/>
              <a:t>One look at this little creature’s face and you can probably guess where the name came from! This newly found species of salamander was discovered in the Ecuadorian rainforest.</a:t>
            </a:r>
            <a:endParaRPr lang="en-US" b="1" dirty="0"/>
          </a:p>
        </p:txBody>
      </p:sp>
    </p:spTree>
    <p:extLst>
      <p:ext uri="{BB962C8B-B14F-4D97-AF65-F5344CB8AC3E}">
        <p14:creationId xmlns:p14="http://schemas.microsoft.com/office/powerpoint/2010/main" val="1441624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3" y="0"/>
            <a:ext cx="8229600" cy="762000"/>
          </a:xfrm>
        </p:spPr>
        <p:txBody>
          <a:bodyPr/>
          <a:lstStyle/>
          <a:p>
            <a:r>
              <a:rPr lang="en-US" dirty="0" smtClean="0"/>
              <a:t>Fish-Hook Ant</a:t>
            </a:r>
            <a:endParaRPr lang="en-US" dirty="0"/>
          </a:p>
        </p:txBody>
      </p:sp>
      <p:pic>
        <p:nvPicPr>
          <p:cNvPr id="4" name="Content Placeholder 3"/>
          <p:cNvPicPr>
            <a:picLocks noGrp="1" noChangeAspect="1"/>
          </p:cNvPicPr>
          <p:nvPr>
            <p:ph idx="1"/>
          </p:nvPr>
        </p:nvPicPr>
        <p:blipFill>
          <a:blip r:embed="rId2"/>
          <a:stretch>
            <a:fillRect/>
          </a:stretch>
        </p:blipFill>
        <p:spPr>
          <a:xfrm>
            <a:off x="0" y="838200"/>
            <a:ext cx="6019800" cy="6019800"/>
          </a:xfrm>
          <a:prstGeom prst="rect">
            <a:avLst/>
          </a:prstGeom>
        </p:spPr>
      </p:pic>
      <p:sp>
        <p:nvSpPr>
          <p:cNvPr id="5" name="Rectangle 4"/>
          <p:cNvSpPr/>
          <p:nvPr/>
        </p:nvSpPr>
        <p:spPr>
          <a:xfrm>
            <a:off x="6019799" y="882908"/>
            <a:ext cx="3091543" cy="4832092"/>
          </a:xfrm>
          <a:prstGeom prst="rect">
            <a:avLst/>
          </a:prstGeom>
        </p:spPr>
        <p:txBody>
          <a:bodyPr wrap="square">
            <a:spAutoFit/>
          </a:bodyPr>
          <a:lstStyle/>
          <a:p>
            <a:r>
              <a:rPr lang="en-US" sz="2800" b="1" dirty="0" smtClean="0"/>
              <a:t>These creepy-looking ants have a powerful </a:t>
            </a:r>
            <a:r>
              <a:rPr lang="en-US" sz="2800" b="1" dirty="0" err="1" smtClean="0"/>
              <a:t>defence</a:t>
            </a:r>
            <a:r>
              <a:rPr lang="en-US" sz="2800" b="1" dirty="0" smtClean="0"/>
              <a:t> mechanism – a large curved spine (or hook) on their back that can even slice through skin..</a:t>
            </a:r>
            <a:r>
              <a:rPr lang="en-US" sz="2800" b="1" dirty="0" err="1" smtClean="0"/>
              <a:t>yowch</a:t>
            </a:r>
            <a:r>
              <a:rPr lang="en-US" sz="2800" b="1" dirty="0" smtClean="0"/>
              <a:t>.</a:t>
            </a:r>
            <a:endParaRPr lang="en-US" sz="2800" b="1" dirty="0"/>
          </a:p>
        </p:txBody>
      </p:sp>
    </p:spTree>
    <p:extLst>
      <p:ext uri="{BB962C8B-B14F-4D97-AF65-F5344CB8AC3E}">
        <p14:creationId xmlns:p14="http://schemas.microsoft.com/office/powerpoint/2010/main" val="276430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Blossom Bat</a:t>
            </a:r>
            <a:endParaRPr lang="en-US" dirty="0"/>
          </a:p>
        </p:txBody>
      </p:sp>
      <p:pic>
        <p:nvPicPr>
          <p:cNvPr id="4" name="Content Placeholder 3"/>
          <p:cNvPicPr>
            <a:picLocks noGrp="1" noChangeAspect="1"/>
          </p:cNvPicPr>
          <p:nvPr>
            <p:ph idx="1"/>
          </p:nvPr>
        </p:nvPicPr>
        <p:blipFill>
          <a:blip r:embed="rId2"/>
          <a:stretch>
            <a:fillRect/>
          </a:stretch>
        </p:blipFill>
        <p:spPr>
          <a:xfrm>
            <a:off x="425637" y="762000"/>
            <a:ext cx="8261163" cy="5105399"/>
          </a:xfrm>
          <a:prstGeom prst="rect">
            <a:avLst/>
          </a:prstGeom>
        </p:spPr>
      </p:pic>
      <p:sp>
        <p:nvSpPr>
          <p:cNvPr id="5" name="Rectangle 4"/>
          <p:cNvSpPr/>
          <p:nvPr/>
        </p:nvSpPr>
        <p:spPr>
          <a:xfrm>
            <a:off x="10885" y="5867400"/>
            <a:ext cx="9122229" cy="923330"/>
          </a:xfrm>
          <a:prstGeom prst="rect">
            <a:avLst/>
          </a:prstGeom>
        </p:spPr>
        <p:txBody>
          <a:bodyPr wrap="square">
            <a:spAutoFit/>
          </a:bodyPr>
          <a:lstStyle/>
          <a:p>
            <a:r>
              <a:rPr lang="en-US" b="1" dirty="0" smtClean="0"/>
              <a:t>Discovered in the mountains of Indonesia, this cute little bat is also known as ‘the </a:t>
            </a:r>
            <a:r>
              <a:rPr lang="en-US" b="1" dirty="0" err="1" smtClean="0"/>
              <a:t>hummingbirdof</a:t>
            </a:r>
            <a:r>
              <a:rPr lang="en-US" b="1" dirty="0" smtClean="0"/>
              <a:t> the bat world’ due to the way it uses its long tongue to feed on nectar from trees.</a:t>
            </a:r>
            <a:endParaRPr lang="en-US" b="1" dirty="0"/>
          </a:p>
        </p:txBody>
      </p:sp>
    </p:spTree>
    <p:extLst>
      <p:ext uri="{BB962C8B-B14F-4D97-AF65-F5344CB8AC3E}">
        <p14:creationId xmlns:p14="http://schemas.microsoft.com/office/powerpoint/2010/main" val="3513425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Psychedelic frogfish</a:t>
            </a:r>
            <a:endParaRPr lang="en-US" dirty="0"/>
          </a:p>
        </p:txBody>
      </p:sp>
      <p:pic>
        <p:nvPicPr>
          <p:cNvPr id="4" name="Content Placeholder 3"/>
          <p:cNvPicPr>
            <a:picLocks noGrp="1" noChangeAspect="1"/>
          </p:cNvPicPr>
          <p:nvPr>
            <p:ph idx="1"/>
          </p:nvPr>
        </p:nvPicPr>
        <p:blipFill>
          <a:blip r:embed="rId2"/>
          <a:stretch>
            <a:fillRect/>
          </a:stretch>
        </p:blipFill>
        <p:spPr>
          <a:xfrm>
            <a:off x="1219200" y="1055914"/>
            <a:ext cx="6502400" cy="4876800"/>
          </a:xfrm>
          <a:prstGeom prst="rect">
            <a:avLst/>
          </a:prstGeom>
        </p:spPr>
      </p:pic>
      <p:sp>
        <p:nvSpPr>
          <p:cNvPr id="5" name="Rectangle 4"/>
          <p:cNvSpPr/>
          <p:nvPr/>
        </p:nvSpPr>
        <p:spPr>
          <a:xfrm>
            <a:off x="0" y="5943600"/>
            <a:ext cx="9144000" cy="923330"/>
          </a:xfrm>
          <a:prstGeom prst="rect">
            <a:avLst/>
          </a:prstGeom>
        </p:spPr>
        <p:txBody>
          <a:bodyPr wrap="square">
            <a:spAutoFit/>
          </a:bodyPr>
          <a:lstStyle/>
          <a:p>
            <a:r>
              <a:rPr lang="en-US" b="1" dirty="0" smtClean="0"/>
              <a:t>This frog’s trippy patterns are unique to each fish – similar to fingerprints in humans. They only grow to six inches long and can be found in the Indonesian sea.</a:t>
            </a:r>
            <a:endParaRPr lang="en-US" b="1" dirty="0"/>
          </a:p>
        </p:txBody>
      </p:sp>
    </p:spTree>
    <p:extLst>
      <p:ext uri="{BB962C8B-B14F-4D97-AF65-F5344CB8AC3E}">
        <p14:creationId xmlns:p14="http://schemas.microsoft.com/office/powerpoint/2010/main" val="1495817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Scaly-Eyed Gecko</a:t>
            </a:r>
            <a:endParaRPr lang="en-US" dirty="0"/>
          </a:p>
        </p:txBody>
      </p:sp>
      <p:pic>
        <p:nvPicPr>
          <p:cNvPr id="4" name="Content Placeholder 3"/>
          <p:cNvPicPr>
            <a:picLocks noGrp="1" noChangeAspect="1"/>
          </p:cNvPicPr>
          <p:nvPr>
            <p:ph idx="1"/>
          </p:nvPr>
        </p:nvPicPr>
        <p:blipFill rotWithShape="1">
          <a:blip r:embed="rId2"/>
          <a:srcRect l="20800" r="12001"/>
          <a:stretch/>
        </p:blipFill>
        <p:spPr>
          <a:xfrm>
            <a:off x="0" y="729342"/>
            <a:ext cx="5148072" cy="6128657"/>
          </a:xfrm>
          <a:prstGeom prst="rect">
            <a:avLst/>
          </a:prstGeom>
        </p:spPr>
      </p:pic>
      <p:sp>
        <p:nvSpPr>
          <p:cNvPr id="5" name="Rectangle 4"/>
          <p:cNvSpPr/>
          <p:nvPr/>
        </p:nvSpPr>
        <p:spPr>
          <a:xfrm>
            <a:off x="5148072" y="762000"/>
            <a:ext cx="3995928" cy="5016758"/>
          </a:xfrm>
          <a:prstGeom prst="rect">
            <a:avLst/>
          </a:prstGeom>
        </p:spPr>
        <p:txBody>
          <a:bodyPr wrap="square">
            <a:spAutoFit/>
          </a:bodyPr>
          <a:lstStyle/>
          <a:p>
            <a:r>
              <a:rPr lang="en-US" sz="3200" b="1" dirty="0" smtClean="0"/>
              <a:t>This tiny little gecko species was recently discovered in the rainforests of Ecuador, and is so small it can fit on top of a pencil eraser. How did the scientists spot it in the first place?!</a:t>
            </a:r>
            <a:endParaRPr lang="en-US" sz="3200" b="1" dirty="0"/>
          </a:p>
        </p:txBody>
      </p:sp>
    </p:spTree>
    <p:extLst>
      <p:ext uri="{BB962C8B-B14F-4D97-AF65-F5344CB8AC3E}">
        <p14:creationId xmlns:p14="http://schemas.microsoft.com/office/powerpoint/2010/main" val="2157926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86"/>
            <a:ext cx="8229600" cy="849086"/>
          </a:xfrm>
        </p:spPr>
        <p:txBody>
          <a:bodyPr/>
          <a:lstStyle/>
          <a:p>
            <a:r>
              <a:rPr lang="en-US" dirty="0" smtClean="0"/>
              <a:t>Coelacanth</a:t>
            </a:r>
            <a:endParaRPr lang="en-US" dirty="0"/>
          </a:p>
        </p:txBody>
      </p:sp>
      <p:pic>
        <p:nvPicPr>
          <p:cNvPr id="4" name="Content Placeholder 3"/>
          <p:cNvPicPr>
            <a:picLocks noGrp="1" noChangeAspect="1"/>
          </p:cNvPicPr>
          <p:nvPr>
            <p:ph idx="1"/>
          </p:nvPr>
        </p:nvPicPr>
        <p:blipFill rotWithShape="1">
          <a:blip r:embed="rId2"/>
          <a:srcRect t="9835" b="9837"/>
          <a:stretch/>
        </p:blipFill>
        <p:spPr>
          <a:xfrm>
            <a:off x="0" y="805543"/>
            <a:ext cx="9144000" cy="4891890"/>
          </a:xfrm>
          <a:prstGeom prst="rect">
            <a:avLst/>
          </a:prstGeom>
        </p:spPr>
      </p:pic>
      <p:sp>
        <p:nvSpPr>
          <p:cNvPr id="5" name="Rectangle 4"/>
          <p:cNvSpPr/>
          <p:nvPr/>
        </p:nvSpPr>
        <p:spPr>
          <a:xfrm>
            <a:off x="0" y="5867400"/>
            <a:ext cx="9144000" cy="923330"/>
          </a:xfrm>
          <a:prstGeom prst="rect">
            <a:avLst/>
          </a:prstGeom>
        </p:spPr>
        <p:txBody>
          <a:bodyPr wrap="square">
            <a:spAutoFit/>
          </a:bodyPr>
          <a:lstStyle/>
          <a:p>
            <a:r>
              <a:rPr lang="en-US" b="1" dirty="0" smtClean="0"/>
              <a:t>This strange looking fish was actually thought to have gone extinct along with the dinosaurs 65 million years ago, so scientists got quite the shock when the species was discovered alive and well!</a:t>
            </a:r>
            <a:endParaRPr lang="en-US" b="1" dirty="0"/>
          </a:p>
        </p:txBody>
      </p:sp>
    </p:spTree>
    <p:extLst>
      <p:ext uri="{BB962C8B-B14F-4D97-AF65-F5344CB8AC3E}">
        <p14:creationId xmlns:p14="http://schemas.microsoft.com/office/powerpoint/2010/main" val="854207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Sneezing Monkey of Burma</a:t>
            </a:r>
            <a:endParaRPr lang="en-US" dirty="0"/>
          </a:p>
        </p:txBody>
      </p:sp>
      <p:pic>
        <p:nvPicPr>
          <p:cNvPr id="4" name="Content Placeholder 3"/>
          <p:cNvPicPr>
            <a:picLocks noGrp="1" noChangeAspect="1"/>
          </p:cNvPicPr>
          <p:nvPr>
            <p:ph idx="1"/>
          </p:nvPr>
        </p:nvPicPr>
        <p:blipFill>
          <a:blip r:embed="rId2"/>
          <a:stretch>
            <a:fillRect/>
          </a:stretch>
        </p:blipFill>
        <p:spPr>
          <a:xfrm>
            <a:off x="914400" y="762001"/>
            <a:ext cx="7208105" cy="4800598"/>
          </a:xfrm>
          <a:prstGeom prst="rect">
            <a:avLst/>
          </a:prstGeom>
        </p:spPr>
      </p:pic>
      <p:sp>
        <p:nvSpPr>
          <p:cNvPr id="5" name="Rectangle 4"/>
          <p:cNvSpPr/>
          <p:nvPr/>
        </p:nvSpPr>
        <p:spPr>
          <a:xfrm>
            <a:off x="-76200" y="5562599"/>
            <a:ext cx="9220200" cy="1200329"/>
          </a:xfrm>
          <a:prstGeom prst="rect">
            <a:avLst/>
          </a:prstGeom>
        </p:spPr>
        <p:txBody>
          <a:bodyPr wrap="square">
            <a:spAutoFit/>
          </a:bodyPr>
          <a:lstStyle/>
          <a:p>
            <a:r>
              <a:rPr lang="en-US" b="1" dirty="0" smtClean="0"/>
              <a:t>These </a:t>
            </a:r>
            <a:r>
              <a:rPr lang="en-US" b="1" dirty="0" err="1" smtClean="0"/>
              <a:t>eery</a:t>
            </a:r>
            <a:r>
              <a:rPr lang="en-US" b="1" dirty="0" smtClean="0"/>
              <a:t> looking monkeys get their name from their bizarre upturned noses which cause them to break into sneezing fits when the rain gets into the sinuses. They can be found in the Maw River region, where sadly there are thought to be less than 300 in the wild due to hunting and the destruction of their habitat.</a:t>
            </a:r>
            <a:endParaRPr lang="en-US" b="1" dirty="0"/>
          </a:p>
        </p:txBody>
      </p:sp>
    </p:spTree>
    <p:extLst>
      <p:ext uri="{BB962C8B-B14F-4D97-AF65-F5344CB8AC3E}">
        <p14:creationId xmlns:p14="http://schemas.microsoft.com/office/powerpoint/2010/main" val="2565739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805543"/>
          </a:xfrm>
        </p:spPr>
        <p:txBody>
          <a:bodyPr/>
          <a:lstStyle/>
          <a:p>
            <a:r>
              <a:rPr lang="en-US" dirty="0" smtClean="0"/>
              <a:t>Yeti Crab</a:t>
            </a:r>
            <a:endParaRPr lang="en-US" dirty="0"/>
          </a:p>
        </p:txBody>
      </p:sp>
      <p:pic>
        <p:nvPicPr>
          <p:cNvPr id="4" name="Content Placeholder 3"/>
          <p:cNvPicPr>
            <a:picLocks noGrp="1" noChangeAspect="1"/>
          </p:cNvPicPr>
          <p:nvPr>
            <p:ph idx="1"/>
          </p:nvPr>
        </p:nvPicPr>
        <p:blipFill>
          <a:blip r:embed="rId2"/>
          <a:stretch>
            <a:fillRect/>
          </a:stretch>
        </p:blipFill>
        <p:spPr>
          <a:xfrm>
            <a:off x="762000" y="915854"/>
            <a:ext cx="7620000" cy="4709160"/>
          </a:xfrm>
          <a:prstGeom prst="rect">
            <a:avLst/>
          </a:prstGeom>
        </p:spPr>
      </p:pic>
      <p:sp>
        <p:nvSpPr>
          <p:cNvPr id="5" name="Rectangle 4"/>
          <p:cNvSpPr/>
          <p:nvPr/>
        </p:nvSpPr>
        <p:spPr>
          <a:xfrm>
            <a:off x="0" y="5625014"/>
            <a:ext cx="9144000" cy="1200329"/>
          </a:xfrm>
          <a:prstGeom prst="rect">
            <a:avLst/>
          </a:prstGeom>
        </p:spPr>
        <p:txBody>
          <a:bodyPr wrap="square">
            <a:spAutoFit/>
          </a:bodyPr>
          <a:lstStyle/>
          <a:p>
            <a:r>
              <a:rPr lang="en-US" b="1" dirty="0" smtClean="0"/>
              <a:t>This white hairy crab is the latest addition to the yeti crab species which can be found in Antarctica. Because there’s no food source readily available for them here, they’ve come up with a clever way round it – they ‘farm’ their own food by using the hair on their arms to attract bacteria which they then gobble up. Clever!</a:t>
            </a:r>
            <a:endParaRPr lang="en-US" b="1" dirty="0"/>
          </a:p>
        </p:txBody>
      </p:sp>
    </p:spTree>
    <p:extLst>
      <p:ext uri="{BB962C8B-B14F-4D97-AF65-F5344CB8AC3E}">
        <p14:creationId xmlns:p14="http://schemas.microsoft.com/office/powerpoint/2010/main" val="2481349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0"/>
            <a:ext cx="8229600" cy="762000"/>
          </a:xfrm>
        </p:spPr>
        <p:txBody>
          <a:bodyPr/>
          <a:lstStyle/>
          <a:p>
            <a:r>
              <a:rPr lang="en-US" dirty="0" smtClean="0"/>
              <a:t>Goliath Bird Eating Spider</a:t>
            </a:r>
            <a:endParaRPr lang="en-US" dirty="0"/>
          </a:p>
        </p:txBody>
      </p:sp>
      <p:pic>
        <p:nvPicPr>
          <p:cNvPr id="4" name="Content Placeholder 3"/>
          <p:cNvPicPr>
            <a:picLocks noGrp="1" noChangeAspect="1"/>
          </p:cNvPicPr>
          <p:nvPr>
            <p:ph idx="1"/>
          </p:nvPr>
        </p:nvPicPr>
        <p:blipFill>
          <a:blip r:embed="rId2"/>
          <a:stretch>
            <a:fillRect/>
          </a:stretch>
        </p:blipFill>
        <p:spPr>
          <a:xfrm>
            <a:off x="178433" y="762000"/>
            <a:ext cx="8813167" cy="4953000"/>
          </a:xfrm>
          <a:prstGeom prst="rect">
            <a:avLst/>
          </a:prstGeom>
        </p:spPr>
      </p:pic>
      <p:sp>
        <p:nvSpPr>
          <p:cNvPr id="5" name="Rectangle 4"/>
          <p:cNvSpPr/>
          <p:nvPr/>
        </p:nvSpPr>
        <p:spPr>
          <a:xfrm>
            <a:off x="32656" y="5715000"/>
            <a:ext cx="9111343" cy="1200329"/>
          </a:xfrm>
          <a:prstGeom prst="rect">
            <a:avLst/>
          </a:prstGeom>
        </p:spPr>
        <p:txBody>
          <a:bodyPr wrap="square">
            <a:spAutoFit/>
          </a:bodyPr>
          <a:lstStyle/>
          <a:p>
            <a:r>
              <a:rPr lang="en-US" b="1" dirty="0" smtClean="0"/>
              <a:t>This newly discovered species is the largest spider in the world, and can weigh up to a quarter of a pound! Despite its name their main diet is actually lizards, mammals and snakes – although they probably wouldn’t turn down a small bird either…</a:t>
            </a:r>
            <a:endParaRPr lang="en-US" b="1" dirty="0"/>
          </a:p>
        </p:txBody>
      </p:sp>
    </p:spTree>
    <p:extLst>
      <p:ext uri="{BB962C8B-B14F-4D97-AF65-F5344CB8AC3E}">
        <p14:creationId xmlns:p14="http://schemas.microsoft.com/office/powerpoint/2010/main" val="43412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Lasiognathus</a:t>
            </a:r>
            <a:r>
              <a:rPr lang="en-US" dirty="0" smtClean="0"/>
              <a:t> </a:t>
            </a:r>
            <a:r>
              <a:rPr lang="en-US" dirty="0" err="1" smtClean="0"/>
              <a:t>Dinema</a:t>
            </a:r>
            <a:endParaRPr lang="en-US" dirty="0"/>
          </a:p>
        </p:txBody>
      </p:sp>
      <p:pic>
        <p:nvPicPr>
          <p:cNvPr id="4" name="Content Placeholder 3"/>
          <p:cNvPicPr>
            <a:picLocks noGrp="1" noChangeAspect="1"/>
          </p:cNvPicPr>
          <p:nvPr>
            <p:ph idx="1"/>
          </p:nvPr>
        </p:nvPicPr>
        <p:blipFill>
          <a:blip r:embed="rId2"/>
          <a:stretch>
            <a:fillRect/>
          </a:stretch>
        </p:blipFill>
        <p:spPr>
          <a:xfrm>
            <a:off x="1289957" y="914400"/>
            <a:ext cx="6564086" cy="4529219"/>
          </a:xfrm>
          <a:prstGeom prst="rect">
            <a:avLst/>
          </a:prstGeom>
        </p:spPr>
      </p:pic>
      <p:sp>
        <p:nvSpPr>
          <p:cNvPr id="5" name="Rectangle 4"/>
          <p:cNvSpPr/>
          <p:nvPr/>
        </p:nvSpPr>
        <p:spPr>
          <a:xfrm>
            <a:off x="0" y="5443619"/>
            <a:ext cx="9144000" cy="1477328"/>
          </a:xfrm>
          <a:prstGeom prst="rect">
            <a:avLst/>
          </a:prstGeom>
        </p:spPr>
        <p:txBody>
          <a:bodyPr wrap="square">
            <a:spAutoFit/>
          </a:bodyPr>
          <a:lstStyle/>
          <a:p>
            <a:r>
              <a:rPr lang="en-US" b="1" dirty="0" smtClean="0"/>
              <a:t> Discovered in 2016, this species of anglerfish is probably the ugliest on the list. Nevertheless, it isn’t the least interesting as the </a:t>
            </a:r>
            <a:r>
              <a:rPr lang="en-US" b="1" dirty="0" err="1" smtClean="0"/>
              <a:t>Lasiognathus</a:t>
            </a:r>
            <a:r>
              <a:rPr lang="en-US" b="1" dirty="0" smtClean="0"/>
              <a:t> </a:t>
            </a:r>
            <a:r>
              <a:rPr lang="en-US" b="1" dirty="0" err="1" smtClean="0"/>
              <a:t>Dinema</a:t>
            </a:r>
            <a:r>
              <a:rPr lang="en-US" b="1" dirty="0" smtClean="0"/>
              <a:t> was found while assessing damage from the Deepwater Horizon oil spill in the Gulf of Mexico. Is there any relationship to the two? Guess we’ll have to find out very soon.</a:t>
            </a:r>
            <a:endParaRPr lang="en-US" b="1" dirty="0"/>
          </a:p>
        </p:txBody>
      </p:sp>
    </p:spTree>
    <p:extLst>
      <p:ext uri="{BB962C8B-B14F-4D97-AF65-F5344CB8AC3E}">
        <p14:creationId xmlns:p14="http://schemas.microsoft.com/office/powerpoint/2010/main" val="666789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0"/>
            <a:ext cx="8229600" cy="762000"/>
          </a:xfrm>
        </p:spPr>
        <p:txBody>
          <a:bodyPr/>
          <a:lstStyle/>
          <a:p>
            <a:r>
              <a:rPr lang="en-US" dirty="0" smtClean="0"/>
              <a:t>Pinocchio Frog</a:t>
            </a:r>
            <a:endParaRPr lang="en-US" dirty="0"/>
          </a:p>
        </p:txBody>
      </p:sp>
      <p:pic>
        <p:nvPicPr>
          <p:cNvPr id="4" name="Content Placeholder 3"/>
          <p:cNvPicPr>
            <a:picLocks noGrp="1" noChangeAspect="1"/>
          </p:cNvPicPr>
          <p:nvPr>
            <p:ph idx="1"/>
          </p:nvPr>
        </p:nvPicPr>
        <p:blipFill rotWithShape="1">
          <a:blip r:embed="rId2"/>
          <a:srcRect t="9546"/>
          <a:stretch/>
        </p:blipFill>
        <p:spPr>
          <a:xfrm>
            <a:off x="1371600" y="733425"/>
            <a:ext cx="6477000" cy="4909566"/>
          </a:xfrm>
          <a:prstGeom prst="rect">
            <a:avLst/>
          </a:prstGeom>
        </p:spPr>
      </p:pic>
      <p:sp>
        <p:nvSpPr>
          <p:cNvPr id="5" name="Rectangle 4"/>
          <p:cNvSpPr/>
          <p:nvPr/>
        </p:nvSpPr>
        <p:spPr>
          <a:xfrm>
            <a:off x="-21772" y="5638800"/>
            <a:ext cx="9165771" cy="1200329"/>
          </a:xfrm>
          <a:prstGeom prst="rect">
            <a:avLst/>
          </a:prstGeom>
        </p:spPr>
        <p:txBody>
          <a:bodyPr wrap="square">
            <a:spAutoFit/>
          </a:bodyPr>
          <a:lstStyle/>
          <a:p>
            <a:r>
              <a:rPr lang="en-US" b="1" dirty="0" smtClean="0"/>
              <a:t>This cute little frog got its name due to its long pointed nose which turns upwards when making a mating call. Its discovery was a matter of pure chance – a scientist just happened to notice it sitting on a bag in his camp! Maybe he was looking for fame and fortune!</a:t>
            </a:r>
            <a:endParaRPr lang="en-US" b="1" dirty="0"/>
          </a:p>
        </p:txBody>
      </p:sp>
    </p:spTree>
    <p:extLst>
      <p:ext uri="{BB962C8B-B14F-4D97-AF65-F5344CB8AC3E}">
        <p14:creationId xmlns:p14="http://schemas.microsoft.com/office/powerpoint/2010/main" val="1839163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1143000"/>
          </a:xfrm>
        </p:spPr>
        <p:txBody>
          <a:bodyPr/>
          <a:lstStyle/>
          <a:p>
            <a:r>
              <a:rPr lang="en-US" dirty="0" smtClean="0"/>
              <a:t>Night-Light Cockroach</a:t>
            </a:r>
            <a:endParaRPr lang="en-US" dirty="0"/>
          </a:p>
        </p:txBody>
      </p:sp>
      <p:pic>
        <p:nvPicPr>
          <p:cNvPr id="4" name="Content Placeholder 3"/>
          <p:cNvPicPr>
            <a:picLocks noGrp="1" noChangeAspect="1"/>
          </p:cNvPicPr>
          <p:nvPr>
            <p:ph idx="1"/>
          </p:nvPr>
        </p:nvPicPr>
        <p:blipFill>
          <a:blip r:embed="rId2"/>
          <a:stretch>
            <a:fillRect/>
          </a:stretch>
        </p:blipFill>
        <p:spPr>
          <a:xfrm>
            <a:off x="762000" y="990600"/>
            <a:ext cx="7391400" cy="4434840"/>
          </a:xfrm>
          <a:prstGeom prst="rect">
            <a:avLst/>
          </a:prstGeom>
        </p:spPr>
      </p:pic>
      <p:sp>
        <p:nvSpPr>
          <p:cNvPr id="5" name="Rectangle 4"/>
          <p:cNvSpPr/>
          <p:nvPr/>
        </p:nvSpPr>
        <p:spPr>
          <a:xfrm>
            <a:off x="0" y="5562600"/>
            <a:ext cx="9144000" cy="1200329"/>
          </a:xfrm>
          <a:prstGeom prst="rect">
            <a:avLst/>
          </a:prstGeom>
        </p:spPr>
        <p:txBody>
          <a:bodyPr wrap="square">
            <a:spAutoFit/>
          </a:bodyPr>
          <a:lstStyle/>
          <a:p>
            <a:r>
              <a:rPr lang="en-US" b="1" dirty="0" smtClean="0"/>
              <a:t>This amazing glowing roach was recently mentioned in a scientific paper based on a specimen found seventy years ago. The cockroaches have an ingenious form of self </a:t>
            </a:r>
            <a:r>
              <a:rPr lang="en-US" b="1" dirty="0" err="1" smtClean="0"/>
              <a:t>defence</a:t>
            </a:r>
            <a:r>
              <a:rPr lang="en-US" b="1" dirty="0" smtClean="0"/>
              <a:t> – they mimic the glow of the poisonous click beetle in order to warn off possible predators… sneaky!</a:t>
            </a:r>
            <a:endParaRPr lang="en-US" b="1" dirty="0"/>
          </a:p>
        </p:txBody>
      </p:sp>
    </p:spTree>
    <p:extLst>
      <p:ext uri="{BB962C8B-B14F-4D97-AF65-F5344CB8AC3E}">
        <p14:creationId xmlns:p14="http://schemas.microsoft.com/office/powerpoint/2010/main" val="730331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0"/>
            <a:ext cx="8229600" cy="762000"/>
          </a:xfrm>
        </p:spPr>
        <p:txBody>
          <a:bodyPr/>
          <a:lstStyle/>
          <a:p>
            <a:r>
              <a:rPr lang="en-US" dirty="0" smtClean="0"/>
              <a:t>Lyre Sponge</a:t>
            </a:r>
            <a:endParaRPr lang="en-US" dirty="0"/>
          </a:p>
        </p:txBody>
      </p:sp>
      <p:pic>
        <p:nvPicPr>
          <p:cNvPr id="4" name="Content Placeholder 3"/>
          <p:cNvPicPr>
            <a:picLocks noGrp="1" noChangeAspect="1"/>
          </p:cNvPicPr>
          <p:nvPr>
            <p:ph idx="1"/>
          </p:nvPr>
        </p:nvPicPr>
        <p:blipFill>
          <a:blip r:embed="rId2"/>
          <a:stretch>
            <a:fillRect/>
          </a:stretch>
        </p:blipFill>
        <p:spPr>
          <a:xfrm>
            <a:off x="685800" y="762000"/>
            <a:ext cx="7739063" cy="4953000"/>
          </a:xfrm>
          <a:prstGeom prst="rect">
            <a:avLst/>
          </a:prstGeom>
        </p:spPr>
      </p:pic>
      <p:sp>
        <p:nvSpPr>
          <p:cNvPr id="5" name="Rectangle 4"/>
          <p:cNvSpPr/>
          <p:nvPr/>
        </p:nvSpPr>
        <p:spPr>
          <a:xfrm>
            <a:off x="-21772" y="5715000"/>
            <a:ext cx="9165771" cy="1200329"/>
          </a:xfrm>
          <a:prstGeom prst="rect">
            <a:avLst/>
          </a:prstGeom>
        </p:spPr>
        <p:txBody>
          <a:bodyPr wrap="square">
            <a:spAutoFit/>
          </a:bodyPr>
          <a:lstStyle/>
          <a:p>
            <a:r>
              <a:rPr lang="en-US" b="1" dirty="0" smtClean="0"/>
              <a:t>This recently discovered sponge was first spotted deep in the ocean off Monterey Bay in California. It’s also known as the ‘harp sponge’ due to its beautiful shape and design, but don’t be fooled by its harmless appearance – it’s actually a meat-loving carnivore.</a:t>
            </a:r>
            <a:endParaRPr lang="en-US" b="1" dirty="0"/>
          </a:p>
        </p:txBody>
      </p:sp>
    </p:spTree>
    <p:extLst>
      <p:ext uri="{BB962C8B-B14F-4D97-AF65-F5344CB8AC3E}">
        <p14:creationId xmlns:p14="http://schemas.microsoft.com/office/powerpoint/2010/main" val="111338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Tube-nosed Fruit Bat</a:t>
            </a:r>
            <a:endParaRPr lang="en-US" dirty="0"/>
          </a:p>
        </p:txBody>
      </p:sp>
      <p:pic>
        <p:nvPicPr>
          <p:cNvPr id="4" name="Content Placeholder 3"/>
          <p:cNvPicPr>
            <a:picLocks noGrp="1" noChangeAspect="1"/>
          </p:cNvPicPr>
          <p:nvPr>
            <p:ph idx="1"/>
          </p:nvPr>
        </p:nvPicPr>
        <p:blipFill>
          <a:blip r:embed="rId2"/>
          <a:stretch>
            <a:fillRect/>
          </a:stretch>
        </p:blipFill>
        <p:spPr>
          <a:xfrm>
            <a:off x="685800" y="761999"/>
            <a:ext cx="7729319" cy="5147217"/>
          </a:xfrm>
          <a:prstGeom prst="rect">
            <a:avLst/>
          </a:prstGeom>
        </p:spPr>
      </p:pic>
      <p:sp>
        <p:nvSpPr>
          <p:cNvPr id="5" name="Rectangle 4"/>
          <p:cNvSpPr/>
          <p:nvPr/>
        </p:nvSpPr>
        <p:spPr>
          <a:xfrm>
            <a:off x="-76200" y="5909217"/>
            <a:ext cx="9220200" cy="916126"/>
          </a:xfrm>
          <a:prstGeom prst="rect">
            <a:avLst/>
          </a:prstGeom>
        </p:spPr>
        <p:txBody>
          <a:bodyPr wrap="square">
            <a:spAutoFit/>
          </a:bodyPr>
          <a:lstStyle/>
          <a:p>
            <a:r>
              <a:rPr lang="en-US" b="1" dirty="0" smtClean="0"/>
              <a:t>This totally bonkers looking bat looks a lot like a certain Star Wars character – can you spot the resemblance?! They are thought to live only in the forests of Papua New Guinea, and not much else is known about them… yet.</a:t>
            </a:r>
            <a:endParaRPr lang="en-US" b="1" dirty="0"/>
          </a:p>
        </p:txBody>
      </p:sp>
    </p:spTree>
    <p:extLst>
      <p:ext uri="{BB962C8B-B14F-4D97-AF65-F5344CB8AC3E}">
        <p14:creationId xmlns:p14="http://schemas.microsoft.com/office/powerpoint/2010/main" val="1018078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5029200" cy="1371600"/>
          </a:xfrm>
        </p:spPr>
        <p:txBody>
          <a:bodyPr/>
          <a:lstStyle/>
          <a:p>
            <a:r>
              <a:rPr lang="en-US" dirty="0" smtClean="0"/>
              <a:t>Juvenile </a:t>
            </a:r>
            <a:r>
              <a:rPr lang="en-US" dirty="0" err="1" smtClean="0"/>
              <a:t>Planthopper</a:t>
            </a:r>
            <a:endParaRPr lang="en-US" dirty="0"/>
          </a:p>
        </p:txBody>
      </p:sp>
      <p:pic>
        <p:nvPicPr>
          <p:cNvPr id="4" name="Content Placeholder 3"/>
          <p:cNvPicPr>
            <a:picLocks noGrp="1" noChangeAspect="1"/>
          </p:cNvPicPr>
          <p:nvPr>
            <p:ph idx="1"/>
          </p:nvPr>
        </p:nvPicPr>
        <p:blipFill>
          <a:blip r:embed="rId2"/>
          <a:stretch>
            <a:fillRect/>
          </a:stretch>
        </p:blipFill>
        <p:spPr>
          <a:xfrm>
            <a:off x="0" y="0"/>
            <a:ext cx="4591246" cy="6873123"/>
          </a:xfrm>
          <a:prstGeom prst="rect">
            <a:avLst/>
          </a:prstGeom>
        </p:spPr>
      </p:pic>
      <p:sp>
        <p:nvSpPr>
          <p:cNvPr id="5" name="Rectangle 4"/>
          <p:cNvSpPr/>
          <p:nvPr/>
        </p:nvSpPr>
        <p:spPr>
          <a:xfrm>
            <a:off x="4800600" y="1523529"/>
            <a:ext cx="4158343" cy="4401205"/>
          </a:xfrm>
          <a:prstGeom prst="rect">
            <a:avLst/>
          </a:prstGeom>
        </p:spPr>
        <p:txBody>
          <a:bodyPr wrap="square">
            <a:spAutoFit/>
          </a:bodyPr>
          <a:lstStyle/>
          <a:p>
            <a:r>
              <a:rPr lang="en-US" sz="2800" b="1" dirty="0" smtClean="0"/>
              <a:t>Just 5 </a:t>
            </a:r>
            <a:r>
              <a:rPr lang="en-US" sz="2800" b="1" dirty="0" err="1" smtClean="0"/>
              <a:t>millimetres</a:t>
            </a:r>
            <a:r>
              <a:rPr lang="en-US" sz="2800" b="1" dirty="0" smtClean="0"/>
              <a:t> long, these freaky looking creatures have a nifty </a:t>
            </a:r>
            <a:r>
              <a:rPr lang="en-US" sz="2800" b="1" dirty="0" err="1" smtClean="0"/>
              <a:t>defence</a:t>
            </a:r>
            <a:r>
              <a:rPr lang="en-US" sz="2800" b="1" dirty="0" smtClean="0"/>
              <a:t> strategy. Those long waxy strands break off, distracting a confused predator while the </a:t>
            </a:r>
            <a:r>
              <a:rPr lang="en-US" sz="2800" b="1" dirty="0" err="1" smtClean="0"/>
              <a:t>planthopper</a:t>
            </a:r>
            <a:r>
              <a:rPr lang="en-US" sz="2800" b="1" dirty="0" smtClean="0"/>
              <a:t> dashes off to safety.</a:t>
            </a:r>
            <a:endParaRPr lang="en-US" sz="2800" b="1" dirty="0"/>
          </a:p>
        </p:txBody>
      </p:sp>
    </p:spTree>
    <p:extLst>
      <p:ext uri="{BB962C8B-B14F-4D97-AF65-F5344CB8AC3E}">
        <p14:creationId xmlns:p14="http://schemas.microsoft.com/office/powerpoint/2010/main" val="3413344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771"/>
            <a:ext cx="8229600" cy="707571"/>
          </a:xfrm>
        </p:spPr>
        <p:txBody>
          <a:bodyPr/>
          <a:lstStyle/>
          <a:p>
            <a:r>
              <a:rPr lang="en-US" dirty="0" smtClean="0"/>
              <a:t>Sea Pigs</a:t>
            </a:r>
            <a:endParaRPr lang="en-US" dirty="0"/>
          </a:p>
        </p:txBody>
      </p:sp>
      <p:pic>
        <p:nvPicPr>
          <p:cNvPr id="4" name="Content Placeholder 3"/>
          <p:cNvPicPr>
            <a:picLocks noGrp="1" noChangeAspect="1"/>
          </p:cNvPicPr>
          <p:nvPr>
            <p:ph idx="1"/>
          </p:nvPr>
        </p:nvPicPr>
        <p:blipFill>
          <a:blip r:embed="rId2"/>
          <a:stretch>
            <a:fillRect/>
          </a:stretch>
        </p:blipFill>
        <p:spPr>
          <a:xfrm>
            <a:off x="1295399" y="718456"/>
            <a:ext cx="6458857" cy="4844143"/>
          </a:xfrm>
          <a:prstGeom prst="rect">
            <a:avLst/>
          </a:prstGeom>
        </p:spPr>
      </p:pic>
      <p:sp>
        <p:nvSpPr>
          <p:cNvPr id="5" name="Rectangle 4"/>
          <p:cNvSpPr/>
          <p:nvPr/>
        </p:nvSpPr>
        <p:spPr>
          <a:xfrm>
            <a:off x="0" y="5638800"/>
            <a:ext cx="9144000" cy="1200329"/>
          </a:xfrm>
          <a:prstGeom prst="rect">
            <a:avLst/>
          </a:prstGeom>
        </p:spPr>
        <p:txBody>
          <a:bodyPr wrap="square">
            <a:spAutoFit/>
          </a:bodyPr>
          <a:lstStyle/>
          <a:p>
            <a:r>
              <a:rPr lang="en-US" b="1" dirty="0" smtClean="0"/>
              <a:t>Let’s be honest – these scary sea creatures definitely aren’t as cute as their land-living namesakes. They can be found in the ice cold waters of the Southern Ocean, and despite their otherworldly appearance scientists say they are actually one of the most common creatures found in the sea off Antarctica.</a:t>
            </a:r>
            <a:endParaRPr lang="en-US" b="1" dirty="0"/>
          </a:p>
        </p:txBody>
      </p:sp>
    </p:spTree>
    <p:extLst>
      <p:ext uri="{BB962C8B-B14F-4D97-AF65-F5344CB8AC3E}">
        <p14:creationId xmlns:p14="http://schemas.microsoft.com/office/powerpoint/2010/main" val="4068971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0"/>
            <a:ext cx="8229600" cy="762000"/>
          </a:xfrm>
        </p:spPr>
        <p:txBody>
          <a:bodyPr/>
          <a:lstStyle/>
          <a:p>
            <a:r>
              <a:rPr lang="en-US" dirty="0" smtClean="0"/>
              <a:t>Frilled Shark</a:t>
            </a:r>
            <a:endParaRPr lang="en-US" dirty="0"/>
          </a:p>
        </p:txBody>
      </p:sp>
      <p:pic>
        <p:nvPicPr>
          <p:cNvPr id="4" name="Content Placeholder 3"/>
          <p:cNvPicPr>
            <a:picLocks noGrp="1" noChangeAspect="1"/>
          </p:cNvPicPr>
          <p:nvPr>
            <p:ph idx="1"/>
          </p:nvPr>
        </p:nvPicPr>
        <p:blipFill rotWithShape="1">
          <a:blip r:embed="rId2"/>
          <a:srcRect t="7208" b="6307"/>
          <a:stretch/>
        </p:blipFill>
        <p:spPr>
          <a:xfrm>
            <a:off x="533400" y="685800"/>
            <a:ext cx="8001000" cy="4608576"/>
          </a:xfrm>
          <a:prstGeom prst="rect">
            <a:avLst/>
          </a:prstGeom>
        </p:spPr>
      </p:pic>
      <p:sp>
        <p:nvSpPr>
          <p:cNvPr id="5" name="Rectangle 4"/>
          <p:cNvSpPr/>
          <p:nvPr/>
        </p:nvSpPr>
        <p:spPr>
          <a:xfrm>
            <a:off x="0" y="5334000"/>
            <a:ext cx="9144000" cy="1477328"/>
          </a:xfrm>
          <a:prstGeom prst="rect">
            <a:avLst/>
          </a:prstGeom>
        </p:spPr>
        <p:txBody>
          <a:bodyPr wrap="square">
            <a:spAutoFit/>
          </a:bodyPr>
          <a:lstStyle/>
          <a:p>
            <a:r>
              <a:rPr lang="en-US" b="1" dirty="0" smtClean="0"/>
              <a:t>Wouldn’t want to come across this terrifying shark whilst getting your PADI would you?! Well thankfully the frilled shark is rarely encountered by humans, instead living deep underwater which they have adapted extremely well to. Their strange </a:t>
            </a:r>
            <a:r>
              <a:rPr lang="en-US" b="1" dirty="0" err="1" smtClean="0"/>
              <a:t>ee</a:t>
            </a:r>
            <a:r>
              <a:rPr lang="en-US" b="1" dirty="0" smtClean="0"/>
              <a:t>-like body and scary appearance has caused many to believe that they are the cause of sea-serpent sightings.</a:t>
            </a:r>
            <a:endParaRPr lang="en-US" b="1" dirty="0"/>
          </a:p>
        </p:txBody>
      </p:sp>
    </p:spTree>
    <p:extLst>
      <p:ext uri="{BB962C8B-B14F-4D97-AF65-F5344CB8AC3E}">
        <p14:creationId xmlns:p14="http://schemas.microsoft.com/office/powerpoint/2010/main" val="3380294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11343" cy="914400"/>
          </a:xfrm>
        </p:spPr>
        <p:txBody>
          <a:bodyPr/>
          <a:lstStyle/>
          <a:p>
            <a:r>
              <a:rPr lang="en-US" dirty="0" smtClean="0"/>
              <a:t>Eastern Pacific Black Ghost Shark</a:t>
            </a:r>
            <a:endParaRPr lang="en-US" dirty="0"/>
          </a:p>
        </p:txBody>
      </p:sp>
      <p:pic>
        <p:nvPicPr>
          <p:cNvPr id="4" name="Content Placeholder 3"/>
          <p:cNvPicPr>
            <a:picLocks noGrp="1" noChangeAspect="1"/>
          </p:cNvPicPr>
          <p:nvPr>
            <p:ph idx="1"/>
          </p:nvPr>
        </p:nvPicPr>
        <p:blipFill>
          <a:blip r:embed="rId2"/>
          <a:stretch>
            <a:fillRect/>
          </a:stretch>
        </p:blipFill>
        <p:spPr>
          <a:xfrm>
            <a:off x="562474" y="761999"/>
            <a:ext cx="7895726" cy="4800601"/>
          </a:xfrm>
          <a:prstGeom prst="rect">
            <a:avLst/>
          </a:prstGeom>
        </p:spPr>
      </p:pic>
      <p:sp>
        <p:nvSpPr>
          <p:cNvPr id="5" name="Rectangle 4"/>
          <p:cNvSpPr/>
          <p:nvPr/>
        </p:nvSpPr>
        <p:spPr>
          <a:xfrm>
            <a:off x="0" y="5638799"/>
            <a:ext cx="9144000" cy="1197429"/>
          </a:xfrm>
          <a:prstGeom prst="rect">
            <a:avLst/>
          </a:prstGeom>
        </p:spPr>
        <p:txBody>
          <a:bodyPr wrap="square">
            <a:spAutoFit/>
          </a:bodyPr>
          <a:lstStyle/>
          <a:p>
            <a:r>
              <a:rPr lang="en-US" b="1" dirty="0" smtClean="0"/>
              <a:t>This mythical looking creature was spotted deep in the sea off California in 2009, and uses its fins to glide gracefully through the water. So far very little is known about them, for example there are various theories regarding what the strange organ </a:t>
            </a:r>
            <a:r>
              <a:rPr lang="en-US" b="1" dirty="0" err="1" smtClean="0"/>
              <a:t>protrusing</a:t>
            </a:r>
            <a:r>
              <a:rPr lang="en-US" b="1" dirty="0" smtClean="0"/>
              <a:t> from their head is actually used for…</a:t>
            </a:r>
            <a:endParaRPr lang="en-US" b="1" dirty="0"/>
          </a:p>
        </p:txBody>
      </p:sp>
    </p:spTree>
    <p:extLst>
      <p:ext uri="{BB962C8B-B14F-4D97-AF65-F5344CB8AC3E}">
        <p14:creationId xmlns:p14="http://schemas.microsoft.com/office/powerpoint/2010/main" val="3702251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err="1" smtClean="0"/>
              <a:t>Phytotelmatrichis</a:t>
            </a:r>
            <a:r>
              <a:rPr lang="en-US" dirty="0" smtClean="0"/>
              <a:t> </a:t>
            </a:r>
            <a:r>
              <a:rPr lang="en-US" dirty="0" err="1" smtClean="0"/>
              <a:t>Osopaddington</a:t>
            </a:r>
            <a:endParaRPr lang="en-US" dirty="0"/>
          </a:p>
        </p:txBody>
      </p:sp>
      <p:pic>
        <p:nvPicPr>
          <p:cNvPr id="4" name="Content Placeholder 3"/>
          <p:cNvPicPr>
            <a:picLocks noGrp="1" noChangeAspect="1"/>
          </p:cNvPicPr>
          <p:nvPr>
            <p:ph idx="1"/>
          </p:nvPr>
        </p:nvPicPr>
        <p:blipFill>
          <a:blip r:embed="rId2"/>
          <a:stretch>
            <a:fillRect/>
          </a:stretch>
        </p:blipFill>
        <p:spPr>
          <a:xfrm>
            <a:off x="1371600" y="805543"/>
            <a:ext cx="6400800" cy="4800600"/>
          </a:xfrm>
          <a:prstGeom prst="rect">
            <a:avLst/>
          </a:prstGeom>
        </p:spPr>
      </p:pic>
      <p:sp>
        <p:nvSpPr>
          <p:cNvPr id="5" name="Rectangle 4"/>
          <p:cNvSpPr/>
          <p:nvPr/>
        </p:nvSpPr>
        <p:spPr>
          <a:xfrm>
            <a:off x="0" y="5791200"/>
            <a:ext cx="9144000" cy="923330"/>
          </a:xfrm>
          <a:prstGeom prst="rect">
            <a:avLst/>
          </a:prstGeom>
        </p:spPr>
        <p:txBody>
          <a:bodyPr wrap="square">
            <a:spAutoFit/>
          </a:bodyPr>
          <a:lstStyle/>
          <a:p>
            <a:r>
              <a:rPr lang="en-US" b="1" dirty="0" smtClean="0"/>
              <a:t>Also recently discovered in 2016, this species of beetle is named after Paddington Bear. Why? Guess scientists hoped that when kids open their book about the lovable bear, they would also look after this tiny beetle.</a:t>
            </a:r>
            <a:endParaRPr lang="en-US" b="1" dirty="0"/>
          </a:p>
        </p:txBody>
      </p:sp>
    </p:spTree>
    <p:extLst>
      <p:ext uri="{BB962C8B-B14F-4D97-AF65-F5344CB8AC3E}">
        <p14:creationId xmlns:p14="http://schemas.microsoft.com/office/powerpoint/2010/main" val="4079020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1" y="0"/>
            <a:ext cx="8229600" cy="1143000"/>
          </a:xfrm>
        </p:spPr>
        <p:txBody>
          <a:bodyPr/>
          <a:lstStyle/>
          <a:p>
            <a:r>
              <a:rPr lang="en-US" dirty="0" err="1" smtClean="0"/>
              <a:t>Umma</a:t>
            </a:r>
            <a:r>
              <a:rPr lang="en-US" dirty="0" smtClean="0"/>
              <a:t> </a:t>
            </a:r>
            <a:r>
              <a:rPr lang="en-US" dirty="0" err="1" smtClean="0"/>
              <a:t>Gumma</a:t>
            </a:r>
            <a:endParaRPr lang="en-US" dirty="0"/>
          </a:p>
        </p:txBody>
      </p:sp>
      <p:pic>
        <p:nvPicPr>
          <p:cNvPr id="4" name="Content Placeholder 3"/>
          <p:cNvPicPr>
            <a:picLocks noGrp="1" noChangeAspect="1"/>
          </p:cNvPicPr>
          <p:nvPr>
            <p:ph idx="1"/>
          </p:nvPr>
        </p:nvPicPr>
        <p:blipFill>
          <a:blip r:embed="rId2"/>
          <a:stretch>
            <a:fillRect/>
          </a:stretch>
        </p:blipFill>
        <p:spPr>
          <a:xfrm>
            <a:off x="1315357" y="914400"/>
            <a:ext cx="6502400" cy="4876800"/>
          </a:xfrm>
          <a:prstGeom prst="rect">
            <a:avLst/>
          </a:prstGeom>
        </p:spPr>
      </p:pic>
      <p:sp>
        <p:nvSpPr>
          <p:cNvPr id="5" name="Rectangle 4"/>
          <p:cNvSpPr/>
          <p:nvPr/>
        </p:nvSpPr>
        <p:spPr>
          <a:xfrm>
            <a:off x="-10886" y="5791200"/>
            <a:ext cx="9154886" cy="923330"/>
          </a:xfrm>
          <a:prstGeom prst="rect">
            <a:avLst/>
          </a:prstGeom>
        </p:spPr>
        <p:txBody>
          <a:bodyPr wrap="square">
            <a:spAutoFit/>
          </a:bodyPr>
          <a:lstStyle/>
          <a:p>
            <a:r>
              <a:rPr lang="en-US" b="1" dirty="0" smtClean="0"/>
              <a:t> There are a number of newly discovered dragonflies and damselflies every year, however, the </a:t>
            </a:r>
            <a:r>
              <a:rPr lang="en-US" b="1" dirty="0" err="1" smtClean="0"/>
              <a:t>Umma</a:t>
            </a:r>
            <a:r>
              <a:rPr lang="en-US" b="1" dirty="0" smtClean="0"/>
              <a:t> </a:t>
            </a:r>
            <a:r>
              <a:rPr lang="en-US" b="1" dirty="0" err="1" smtClean="0"/>
              <a:t>Gumma</a:t>
            </a:r>
            <a:r>
              <a:rPr lang="en-US" b="1" dirty="0" smtClean="0"/>
              <a:t> caught our attention for its incredible color. This new damselfly was named after Pink Floyd’s 1969 double album </a:t>
            </a:r>
            <a:r>
              <a:rPr lang="en-US" b="1" dirty="0" err="1" smtClean="0"/>
              <a:t>Ummagumma</a:t>
            </a:r>
            <a:r>
              <a:rPr lang="en-US" b="1" dirty="0" smtClean="0"/>
              <a:t>.</a:t>
            </a:r>
            <a:endParaRPr lang="en-US" b="1" dirty="0"/>
          </a:p>
        </p:txBody>
      </p:sp>
    </p:spTree>
    <p:extLst>
      <p:ext uri="{BB962C8B-B14F-4D97-AF65-F5344CB8AC3E}">
        <p14:creationId xmlns:p14="http://schemas.microsoft.com/office/powerpoint/2010/main" val="3713627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648200" cy="1143000"/>
          </a:xfrm>
        </p:spPr>
        <p:txBody>
          <a:bodyPr/>
          <a:lstStyle/>
          <a:p>
            <a:r>
              <a:rPr lang="en-US" dirty="0" smtClean="0"/>
              <a:t>Olinguito</a:t>
            </a:r>
            <a:endParaRPr lang="en-US" dirty="0"/>
          </a:p>
        </p:txBody>
      </p:sp>
      <p:pic>
        <p:nvPicPr>
          <p:cNvPr id="4" name="Content Placeholder 3"/>
          <p:cNvPicPr>
            <a:picLocks noGrp="1" noChangeAspect="1"/>
          </p:cNvPicPr>
          <p:nvPr>
            <p:ph idx="1"/>
          </p:nvPr>
        </p:nvPicPr>
        <p:blipFill>
          <a:blip r:embed="rId2"/>
          <a:stretch>
            <a:fillRect/>
          </a:stretch>
        </p:blipFill>
        <p:spPr>
          <a:xfrm>
            <a:off x="76200" y="990600"/>
            <a:ext cx="4447641" cy="5791200"/>
          </a:xfrm>
          <a:prstGeom prst="rect">
            <a:avLst/>
          </a:prstGeom>
        </p:spPr>
      </p:pic>
      <p:sp>
        <p:nvSpPr>
          <p:cNvPr id="5" name="Rectangle 4"/>
          <p:cNvSpPr/>
          <p:nvPr/>
        </p:nvSpPr>
        <p:spPr>
          <a:xfrm>
            <a:off x="4512955" y="571500"/>
            <a:ext cx="4572000" cy="6124754"/>
          </a:xfrm>
          <a:prstGeom prst="rect">
            <a:avLst/>
          </a:prstGeom>
        </p:spPr>
        <p:txBody>
          <a:bodyPr>
            <a:spAutoFit/>
          </a:bodyPr>
          <a:lstStyle/>
          <a:p>
            <a:r>
              <a:rPr lang="en-US" sz="2800" b="1" dirty="0" smtClean="0"/>
              <a:t>This little guy is the recently discovered Olinguito, a close relative to the </a:t>
            </a:r>
            <a:r>
              <a:rPr lang="en-US" sz="2800" b="1" dirty="0" err="1" smtClean="0"/>
              <a:t>racoon</a:t>
            </a:r>
            <a:r>
              <a:rPr lang="en-US" sz="2800" b="1" dirty="0" smtClean="0"/>
              <a:t> which inhabits the tall trees of the Andes forests. They’re notoriously secretive and very few have been spotted in the wild, so the harsh truth is that you’re probably never going to get a cuddle from this adorable creature.</a:t>
            </a:r>
            <a:endParaRPr lang="en-US" sz="2800" b="1" dirty="0"/>
          </a:p>
        </p:txBody>
      </p:sp>
    </p:spTree>
    <p:extLst>
      <p:ext uri="{BB962C8B-B14F-4D97-AF65-F5344CB8AC3E}">
        <p14:creationId xmlns:p14="http://schemas.microsoft.com/office/powerpoint/2010/main" val="2847861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Satanic Leaf Tailed Gecko</a:t>
            </a:r>
            <a:endParaRPr lang="en-US" dirty="0"/>
          </a:p>
        </p:txBody>
      </p:sp>
      <p:pic>
        <p:nvPicPr>
          <p:cNvPr id="4" name="Content Placeholder 3"/>
          <p:cNvPicPr>
            <a:picLocks noGrp="1" noChangeAspect="1"/>
          </p:cNvPicPr>
          <p:nvPr>
            <p:ph idx="1"/>
          </p:nvPr>
        </p:nvPicPr>
        <p:blipFill>
          <a:blip r:embed="rId2"/>
          <a:stretch>
            <a:fillRect/>
          </a:stretch>
        </p:blipFill>
        <p:spPr>
          <a:xfrm>
            <a:off x="-21771" y="729343"/>
            <a:ext cx="9144000" cy="4882896"/>
          </a:xfrm>
          <a:prstGeom prst="rect">
            <a:avLst/>
          </a:prstGeom>
        </p:spPr>
      </p:pic>
      <p:sp>
        <p:nvSpPr>
          <p:cNvPr id="5" name="Rectangle 4"/>
          <p:cNvSpPr/>
          <p:nvPr/>
        </p:nvSpPr>
        <p:spPr>
          <a:xfrm>
            <a:off x="-43542" y="5715000"/>
            <a:ext cx="9187542" cy="923330"/>
          </a:xfrm>
          <a:prstGeom prst="rect">
            <a:avLst/>
          </a:prstGeom>
        </p:spPr>
        <p:txBody>
          <a:bodyPr wrap="square">
            <a:spAutoFit/>
          </a:bodyPr>
          <a:lstStyle/>
          <a:p>
            <a:r>
              <a:rPr lang="en-US" b="1" dirty="0" smtClean="0"/>
              <a:t>This fella definitely has the looks to go with his sinister-sounding name! This gecko species has extremely effective camouflage abilities and can only be found in undisturbed forest in Madagascar.</a:t>
            </a:r>
            <a:endParaRPr lang="en-US" b="1" dirty="0"/>
          </a:p>
        </p:txBody>
      </p:sp>
    </p:spTree>
    <p:extLst>
      <p:ext uri="{BB962C8B-B14F-4D97-AF65-F5344CB8AC3E}">
        <p14:creationId xmlns:p14="http://schemas.microsoft.com/office/powerpoint/2010/main" val="21329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86"/>
            <a:ext cx="8229600" cy="674914"/>
          </a:xfrm>
        </p:spPr>
        <p:txBody>
          <a:bodyPr/>
          <a:lstStyle/>
          <a:p>
            <a:r>
              <a:rPr lang="en-US" dirty="0" err="1" smtClean="0"/>
              <a:t>Lesula</a:t>
            </a:r>
            <a:r>
              <a:rPr lang="en-US" dirty="0" smtClean="0"/>
              <a:t> </a:t>
            </a:r>
            <a:r>
              <a:rPr lang="en-US" dirty="0" err="1" smtClean="0"/>
              <a:t>Monke</a:t>
            </a:r>
            <a:endParaRPr lang="en-US" dirty="0"/>
          </a:p>
        </p:txBody>
      </p:sp>
      <p:pic>
        <p:nvPicPr>
          <p:cNvPr id="4" name="Content Placeholder 3"/>
          <p:cNvPicPr>
            <a:picLocks noGrp="1" noChangeAspect="1"/>
          </p:cNvPicPr>
          <p:nvPr>
            <p:ph idx="1"/>
          </p:nvPr>
        </p:nvPicPr>
        <p:blipFill>
          <a:blip r:embed="rId2"/>
          <a:stretch>
            <a:fillRect/>
          </a:stretch>
        </p:blipFill>
        <p:spPr>
          <a:xfrm>
            <a:off x="0" y="707571"/>
            <a:ext cx="6002817" cy="6150429"/>
          </a:xfrm>
          <a:prstGeom prst="rect">
            <a:avLst/>
          </a:prstGeom>
        </p:spPr>
      </p:pic>
      <p:sp>
        <p:nvSpPr>
          <p:cNvPr id="5" name="Rectangle 4"/>
          <p:cNvSpPr/>
          <p:nvPr/>
        </p:nvSpPr>
        <p:spPr>
          <a:xfrm>
            <a:off x="6002816" y="914400"/>
            <a:ext cx="3141183" cy="4401205"/>
          </a:xfrm>
          <a:prstGeom prst="rect">
            <a:avLst/>
          </a:prstGeom>
        </p:spPr>
        <p:txBody>
          <a:bodyPr wrap="square">
            <a:spAutoFit/>
          </a:bodyPr>
          <a:lstStyle/>
          <a:p>
            <a:r>
              <a:rPr lang="en-US" sz="2800" b="1" dirty="0" smtClean="0"/>
              <a:t>This “interesting”-looking monkey was first discovered by scientists in 2007, though he doesn’t look too happy about being found..</a:t>
            </a:r>
            <a:endParaRPr lang="en-US" sz="2800" b="1" dirty="0"/>
          </a:p>
        </p:txBody>
      </p:sp>
    </p:spTree>
    <p:extLst>
      <p:ext uri="{BB962C8B-B14F-4D97-AF65-F5344CB8AC3E}">
        <p14:creationId xmlns:p14="http://schemas.microsoft.com/office/powerpoint/2010/main" val="3336760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Walking Shark</a:t>
            </a:r>
            <a:endParaRPr lang="en-US" dirty="0"/>
          </a:p>
        </p:txBody>
      </p:sp>
      <p:pic>
        <p:nvPicPr>
          <p:cNvPr id="4" name="Content Placeholder 3"/>
          <p:cNvPicPr>
            <a:picLocks noGrp="1" noChangeAspect="1"/>
          </p:cNvPicPr>
          <p:nvPr>
            <p:ph idx="1"/>
          </p:nvPr>
        </p:nvPicPr>
        <p:blipFill>
          <a:blip r:embed="rId2"/>
          <a:stretch>
            <a:fillRect/>
          </a:stretch>
        </p:blipFill>
        <p:spPr>
          <a:xfrm>
            <a:off x="1149981" y="762000"/>
            <a:ext cx="6833152" cy="5029200"/>
          </a:xfrm>
          <a:prstGeom prst="rect">
            <a:avLst/>
          </a:prstGeom>
        </p:spPr>
      </p:pic>
      <p:sp>
        <p:nvSpPr>
          <p:cNvPr id="5" name="Rectangle 4"/>
          <p:cNvSpPr/>
          <p:nvPr/>
        </p:nvSpPr>
        <p:spPr>
          <a:xfrm>
            <a:off x="-10886" y="5791200"/>
            <a:ext cx="9154886" cy="923330"/>
          </a:xfrm>
          <a:prstGeom prst="rect">
            <a:avLst/>
          </a:prstGeom>
        </p:spPr>
        <p:txBody>
          <a:bodyPr wrap="square">
            <a:spAutoFit/>
          </a:bodyPr>
          <a:lstStyle/>
          <a:p>
            <a:r>
              <a:rPr lang="en-US" b="1" dirty="0" smtClean="0"/>
              <a:t>Not much is known about this newly discovered and rare shark, though despite its name it can actually swim. It is thought to live on a diet of shrimp, crabs and </a:t>
            </a:r>
            <a:r>
              <a:rPr lang="en-US" b="1" dirty="0" err="1" smtClean="0"/>
              <a:t>molluscs</a:t>
            </a:r>
            <a:r>
              <a:rPr lang="en-US" b="1" dirty="0" smtClean="0"/>
              <a:t> – presumably caught after a full days hiking.</a:t>
            </a:r>
            <a:endParaRPr lang="en-US" b="1" dirty="0"/>
          </a:p>
        </p:txBody>
      </p:sp>
    </p:spTree>
    <p:extLst>
      <p:ext uri="{BB962C8B-B14F-4D97-AF65-F5344CB8AC3E}">
        <p14:creationId xmlns:p14="http://schemas.microsoft.com/office/powerpoint/2010/main" val="3789552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err="1" smtClean="0"/>
              <a:t>Caqueta</a:t>
            </a:r>
            <a:r>
              <a:rPr lang="en-US" dirty="0" smtClean="0"/>
              <a:t> Monkey</a:t>
            </a:r>
            <a:endParaRPr lang="en-US" dirty="0"/>
          </a:p>
        </p:txBody>
      </p:sp>
      <p:pic>
        <p:nvPicPr>
          <p:cNvPr id="4" name="Content Placeholder 3"/>
          <p:cNvPicPr>
            <a:picLocks noGrp="1" noChangeAspect="1"/>
          </p:cNvPicPr>
          <p:nvPr>
            <p:ph idx="1"/>
          </p:nvPr>
        </p:nvPicPr>
        <p:blipFill>
          <a:blip r:embed="rId2"/>
          <a:stretch>
            <a:fillRect/>
          </a:stretch>
        </p:blipFill>
        <p:spPr>
          <a:xfrm>
            <a:off x="869876" y="751114"/>
            <a:ext cx="7404248" cy="4931229"/>
          </a:xfrm>
          <a:prstGeom prst="rect">
            <a:avLst/>
          </a:prstGeom>
        </p:spPr>
      </p:pic>
      <p:sp>
        <p:nvSpPr>
          <p:cNvPr id="5" name="Rectangle 4"/>
          <p:cNvSpPr/>
          <p:nvPr/>
        </p:nvSpPr>
        <p:spPr>
          <a:xfrm>
            <a:off x="0" y="5715000"/>
            <a:ext cx="9144000" cy="1200329"/>
          </a:xfrm>
          <a:prstGeom prst="rect">
            <a:avLst/>
          </a:prstGeom>
        </p:spPr>
        <p:txBody>
          <a:bodyPr wrap="square">
            <a:spAutoFit/>
          </a:bodyPr>
          <a:lstStyle/>
          <a:p>
            <a:r>
              <a:rPr lang="en-US" b="1" dirty="0" smtClean="0"/>
              <a:t>These cute little monkeys were discovered by a group of scientists in 2010. They are one of the few monkey species who mate for life, but the weirdest thing about them is the way they purr like a cat! Sadly there’s thought to be less than 250 left in the wild.</a:t>
            </a:r>
            <a:endParaRPr lang="en-US" b="1" dirty="0"/>
          </a:p>
        </p:txBody>
      </p:sp>
    </p:spTree>
    <p:extLst>
      <p:ext uri="{BB962C8B-B14F-4D97-AF65-F5344CB8AC3E}">
        <p14:creationId xmlns:p14="http://schemas.microsoft.com/office/powerpoint/2010/main" val="1268299178"/>
      </p:ext>
    </p:extLst>
  </p:cSld>
  <p:clrMapOvr>
    <a:masterClrMapping/>
  </p:clrMapOvr>
</p:sld>
</file>

<file path=ppt/theme/theme1.xml><?xml version="1.0" encoding="utf-8"?>
<a:theme xmlns:a="http://schemas.openxmlformats.org/drawingml/2006/main" name="master">
  <a:themeElements>
    <a:clrScheme name="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fontScheme name="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colormaster">
  <a:themeElements>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 - fishing</Template>
  <TotalTime>48</TotalTime>
  <Words>1243</Words>
  <Application>Microsoft Office PowerPoint</Application>
  <PresentationFormat>On-screen Show (4:3)</PresentationFormat>
  <Paragraphs>54</Paragraphs>
  <Slides>27</Slides>
  <Notes>0</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master</vt:lpstr>
      <vt:lpstr>1_colormaster</vt:lpstr>
      <vt:lpstr>Newly Discovered Animal Species</vt:lpstr>
      <vt:lpstr>Lasiognathus Dinema</vt:lpstr>
      <vt:lpstr>Phytotelmatrichis Osopaddington</vt:lpstr>
      <vt:lpstr>Umma Gumma</vt:lpstr>
      <vt:lpstr>Olinguito</vt:lpstr>
      <vt:lpstr>Satanic Leaf Tailed Gecko</vt:lpstr>
      <vt:lpstr>Lesula Monke</vt:lpstr>
      <vt:lpstr>Walking Shark</vt:lpstr>
      <vt:lpstr>Caqueta Monkey</vt:lpstr>
      <vt:lpstr>Gorgon Head Starfish</vt:lpstr>
      <vt:lpstr>ET Salamander</vt:lpstr>
      <vt:lpstr>Fish-Hook Ant</vt:lpstr>
      <vt:lpstr>Blossom Bat</vt:lpstr>
      <vt:lpstr>Psychedelic frogfish</vt:lpstr>
      <vt:lpstr>Scaly-Eyed Gecko</vt:lpstr>
      <vt:lpstr>Coelacanth</vt:lpstr>
      <vt:lpstr>Sneezing Monkey of Burma</vt:lpstr>
      <vt:lpstr>Yeti Crab</vt:lpstr>
      <vt:lpstr>Goliath Bird Eating Spider</vt:lpstr>
      <vt:lpstr>Pinocchio Frog</vt:lpstr>
      <vt:lpstr>Night-Light Cockroach</vt:lpstr>
      <vt:lpstr>Lyre Sponge</vt:lpstr>
      <vt:lpstr>Tube-nosed Fruit Bat</vt:lpstr>
      <vt:lpstr>Juvenile Planthopper</vt:lpstr>
      <vt:lpstr>Sea Pigs</vt:lpstr>
      <vt:lpstr>Frilled Shark</vt:lpstr>
      <vt:lpstr>Eastern Pacific Black Ghost Shark</vt:lpstr>
    </vt:vector>
  </TitlesOfParts>
  <Company>Blue Worx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Newly Discovered Weird Animal Species</dc:title>
  <dc:creator>Joseph Naumann</dc:creator>
  <cp:lastModifiedBy>Naumann, Joseph A.</cp:lastModifiedBy>
  <cp:revision>6</cp:revision>
  <dcterms:created xsi:type="dcterms:W3CDTF">2016-06-02T05:02:22Z</dcterms:created>
  <dcterms:modified xsi:type="dcterms:W3CDTF">2016-06-02T17:06:20Z</dcterms:modified>
</cp:coreProperties>
</file>