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60" r:id="rId5"/>
    <p:sldId id="259"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0" d="100"/>
          <a:sy n="70" d="100"/>
        </p:scale>
        <p:origin x="-534" y="-102"/>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19CB045-8E57-4186-9E6C-8E26439888DB}" type="datetimeFigureOut">
              <a:rPr lang="en-US" smtClean="0"/>
              <a:t>8/7/2010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6C4B0E-800E-4C62-8E02-8F9DD4285275}"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19CB045-8E57-4186-9E6C-8E26439888DB}" type="datetimeFigureOut">
              <a:rPr lang="en-US" smtClean="0"/>
              <a:t>8/7/2010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6C4B0E-800E-4C62-8E02-8F9DD4285275}"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19CB045-8E57-4186-9E6C-8E26439888DB}" type="datetimeFigureOut">
              <a:rPr lang="en-US" smtClean="0"/>
              <a:t>8/7/2010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6C4B0E-800E-4C62-8E02-8F9DD4285275}"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19CB045-8E57-4186-9E6C-8E26439888DB}" type="datetimeFigureOut">
              <a:rPr lang="en-US" smtClean="0"/>
              <a:t>8/7/2010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6C4B0E-800E-4C62-8E02-8F9DD4285275}"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19CB045-8E57-4186-9E6C-8E26439888DB}" type="datetimeFigureOut">
              <a:rPr lang="en-US" smtClean="0"/>
              <a:t>8/7/2010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6C4B0E-800E-4C62-8E02-8F9DD4285275}"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19CB045-8E57-4186-9E6C-8E26439888DB}" type="datetimeFigureOut">
              <a:rPr lang="en-US" smtClean="0"/>
              <a:t>8/7/2010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6C4B0E-800E-4C62-8E02-8F9DD4285275}"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19CB045-8E57-4186-9E6C-8E26439888DB}" type="datetimeFigureOut">
              <a:rPr lang="en-US" smtClean="0"/>
              <a:t>8/7/2010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6C4B0E-800E-4C62-8E02-8F9DD4285275}"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19CB045-8E57-4186-9E6C-8E26439888DB}" type="datetimeFigureOut">
              <a:rPr lang="en-US" smtClean="0"/>
              <a:t>8/7/2010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6C4B0E-800E-4C62-8E02-8F9DD4285275}"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19CB045-8E57-4186-9E6C-8E26439888DB}" type="datetimeFigureOut">
              <a:rPr lang="en-US" smtClean="0"/>
              <a:t>8/7/2010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6C4B0E-800E-4C62-8E02-8F9DD4285275}"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19CB045-8E57-4186-9E6C-8E26439888DB}" type="datetimeFigureOut">
              <a:rPr lang="en-US" smtClean="0"/>
              <a:t>8/7/2010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6C4B0E-800E-4C62-8E02-8F9DD4285275}"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19CB045-8E57-4186-9E6C-8E26439888DB}" type="datetimeFigureOut">
              <a:rPr lang="en-US" smtClean="0"/>
              <a:t>8/7/2010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6C4B0E-800E-4C62-8E02-8F9DD4285275}"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95000">
              <a:srgbClr val="DDEBCF"/>
            </a:gs>
            <a:gs pos="50000">
              <a:srgbClr val="9CB86E"/>
            </a:gs>
            <a:gs pos="100000">
              <a:srgbClr val="156B13"/>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9CB045-8E57-4186-9E6C-8E26439888DB}" type="datetimeFigureOut">
              <a:rPr lang="en-US" smtClean="0"/>
              <a:t>8/7/2010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6C4B0E-800E-4C62-8E02-8F9DD4285275}"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ctrTitle"/>
          </p:nvPr>
        </p:nvSpPr>
        <p:spPr/>
        <p:txBody>
          <a:bodyPr/>
          <a:lstStyle/>
          <a:p>
            <a:r>
              <a:rPr lang="en-US" sz="5400" spc="300" dirty="0" smtClean="0">
                <a:solidFill>
                  <a:schemeClr val="accent3">
                    <a:lumMod val="50000"/>
                  </a:schemeClr>
                </a:solidFill>
                <a:effectLst>
                  <a:glow rad="228600">
                    <a:schemeClr val="accent3">
                      <a:satMod val="175000"/>
                      <a:alpha val="40000"/>
                    </a:schemeClr>
                  </a:glow>
                  <a:outerShdw blurRad="38100" dist="76200" dir="10200000" algn="tl">
                    <a:srgbClr val="FFC000">
                      <a:alpha val="43000"/>
                    </a:srgbClr>
                  </a:outerShdw>
                </a:effectLst>
                <a:latin typeface="Arial Black" pitchFamily="34" charset="0"/>
              </a:rPr>
              <a:t>Forests </a:t>
            </a:r>
            <a:endParaRPr lang="en-US" spc="300" dirty="0">
              <a:solidFill>
                <a:schemeClr val="accent3">
                  <a:lumMod val="50000"/>
                </a:schemeClr>
              </a:solidFill>
              <a:effectLst>
                <a:glow rad="228600">
                  <a:schemeClr val="accent3">
                    <a:satMod val="175000"/>
                    <a:alpha val="40000"/>
                  </a:schemeClr>
                </a:glow>
                <a:outerShdw blurRad="38100" dist="76200" dir="10200000" algn="tl">
                  <a:srgbClr val="FFC000">
                    <a:alpha val="43000"/>
                  </a:srgbClr>
                </a:outerShdw>
              </a:effectLst>
              <a:latin typeface="Arial Black" pitchFamily="34" charset="0"/>
            </a:endParaRPr>
          </a:p>
        </p:txBody>
      </p:sp>
      <p:sp>
        <p:nvSpPr>
          <p:cNvPr id="3" name="Subtitle 2"/>
          <p:cNvSpPr>
            <a:spLocks noGrp="1"/>
          </p:cNvSpPr>
          <p:nvPr>
            <p:ph type="subTitle" idx="1"/>
          </p:nvPr>
        </p:nvSpPr>
        <p:spPr/>
        <p:txBody>
          <a:bodyPr/>
          <a:lstStyle/>
          <a:p>
            <a:r>
              <a:rPr lang="en-US" spc="300" dirty="0" smtClean="0">
                <a:ln>
                  <a:solidFill>
                    <a:schemeClr val="accent2">
                      <a:lumMod val="75000"/>
                    </a:schemeClr>
                  </a:solidFill>
                </a:ln>
                <a:solidFill>
                  <a:srgbClr val="FFC000"/>
                </a:solidFill>
                <a:effectLst>
                  <a:glow rad="228600">
                    <a:schemeClr val="accent3">
                      <a:satMod val="175000"/>
                      <a:alpha val="40000"/>
                    </a:schemeClr>
                  </a:glow>
                  <a:outerShdw blurRad="50800" dist="152400" dir="8880000" algn="ctr" rotWithShape="0">
                    <a:schemeClr val="accent3">
                      <a:lumMod val="75000"/>
                    </a:schemeClr>
                  </a:outerShdw>
                </a:effectLst>
                <a:latin typeface="Arial Black" pitchFamily="34" charset="0"/>
              </a:rPr>
              <a:t>Many Splendored Things</a:t>
            </a:r>
            <a:endParaRPr lang="en-US" spc="300" dirty="0">
              <a:ln>
                <a:solidFill>
                  <a:schemeClr val="accent2">
                    <a:lumMod val="75000"/>
                  </a:schemeClr>
                </a:solidFill>
              </a:ln>
              <a:solidFill>
                <a:srgbClr val="FFC000"/>
              </a:solidFill>
              <a:effectLst>
                <a:glow rad="228600">
                  <a:schemeClr val="accent3">
                    <a:satMod val="175000"/>
                    <a:alpha val="40000"/>
                  </a:schemeClr>
                </a:glow>
                <a:outerShdw blurRad="50800" dist="152400" dir="8880000" algn="ctr" rotWithShape="0">
                  <a:schemeClr val="accent3">
                    <a:lumMod val="75000"/>
                  </a:schemeClr>
                </a:outerShdw>
              </a:effectLst>
              <a:latin typeface="Arial Black"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146" name="Picture 2"/>
          <p:cNvPicPr>
            <a:picLocks noGrp="1" noChangeAspect="1" noChangeArrowheads="1"/>
          </p:cNvPicPr>
          <p:nvPr>
            <p:ph idx="1"/>
          </p:nvPr>
        </p:nvPicPr>
        <p:blipFill>
          <a:blip r:embed="rId2" cstate="print"/>
          <a:srcRect l="11334"/>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170" name="Picture 2"/>
          <p:cNvPicPr>
            <a:picLocks noGrp="1" noChangeAspect="1" noChangeArrowheads="1"/>
          </p:cNvPicPr>
          <p:nvPr>
            <p:ph idx="1"/>
          </p:nvPr>
        </p:nvPicPr>
        <p:blipFill>
          <a:blip r:embed="rId2" cstate="print"/>
          <a:srcRect l="9694"/>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194" name="Picture 2"/>
          <p:cNvPicPr>
            <a:picLocks noGrp="1" noChangeAspect="1" noChangeArrowheads="1"/>
          </p:cNvPicPr>
          <p:nvPr>
            <p:ph idx="1"/>
          </p:nvPr>
        </p:nvPicPr>
        <p:blipFill>
          <a:blip r:embed="rId2" cstate="print"/>
          <a:srcRect r="11500"/>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9218" name="Picture 2"/>
          <p:cNvPicPr>
            <a:picLocks noGrp="1" noChangeAspect="1" noChangeArrowheads="1"/>
          </p:cNvPicPr>
          <p:nvPr>
            <p:ph idx="1"/>
          </p:nvPr>
        </p:nvPicPr>
        <p:blipFill>
          <a:blip r:embed="rId2" cstate="print"/>
          <a:srcRect/>
          <a:stretch>
            <a:fillRect/>
          </a:stretch>
        </p:blipFill>
        <p:spPr bwMode="auto">
          <a:xfrm>
            <a:off x="-1" y="0"/>
            <a:ext cx="9213242" cy="6858000"/>
          </a:xfrm>
          <a:prstGeom prst="rect">
            <a:avLst/>
          </a:prstGeom>
          <a:noFill/>
          <a:ln w="9525">
            <a:noFill/>
            <a:miter lim="800000"/>
            <a:headEnd/>
            <a:tailEnd/>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42" name="Picture 2"/>
          <p:cNvPicPr>
            <a:picLocks noGrp="1" noChangeAspect="1" noChangeArrowheads="1"/>
          </p:cNvPicPr>
          <p:nvPr>
            <p:ph idx="1"/>
          </p:nvPr>
        </p:nvPicPr>
        <p:blipFill>
          <a:blip r:embed="rId2" cstate="print"/>
          <a:srcRect l="10720"/>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1266" name="Picture 2"/>
          <p:cNvPicPr>
            <a:picLocks noGrp="1" noChangeAspect="1" noChangeArrowheads="1"/>
          </p:cNvPicPr>
          <p:nvPr>
            <p:ph idx="1"/>
          </p:nvPr>
        </p:nvPicPr>
        <p:blipFill>
          <a:blip r:embed="rId2" cstate="print"/>
          <a:srcRect l="11333"/>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2290" name="Picture 2"/>
          <p:cNvPicPr>
            <a:picLocks noGrp="1" noChangeAspect="1" noChangeArrowheads="1"/>
          </p:cNvPicPr>
          <p:nvPr>
            <p:ph idx="1"/>
          </p:nvPr>
        </p:nvPicPr>
        <p:blipFill>
          <a:blip r:embed="rId2" cstate="print"/>
          <a:srcRect l="5019"/>
          <a:stretch>
            <a:fillRect/>
          </a:stretch>
        </p:blipFill>
        <p:spPr bwMode="auto">
          <a:xfrm>
            <a:off x="54793" y="0"/>
            <a:ext cx="9054155" cy="6858000"/>
          </a:xfrm>
          <a:prstGeom prst="rect">
            <a:avLst/>
          </a:prstGeom>
          <a:noFill/>
          <a:ln w="9525">
            <a:noFill/>
            <a:miter lim="800000"/>
            <a:headEnd/>
            <a:tailEnd/>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3314" name="Picture 2"/>
          <p:cNvPicPr>
            <a:picLocks noGrp="1" noChangeAspect="1" noChangeArrowheads="1"/>
          </p:cNvPicPr>
          <p:nvPr>
            <p:ph idx="1"/>
          </p:nvPr>
        </p:nvPicPr>
        <p:blipFill>
          <a:blip r:embed="rId2" cstate="print"/>
          <a:srcRect/>
          <a:stretch>
            <a:fillRect/>
          </a:stretch>
        </p:blipFill>
        <p:spPr bwMode="auto">
          <a:xfrm>
            <a:off x="0" y="0"/>
            <a:ext cx="9143999" cy="6858000"/>
          </a:xfrm>
          <a:prstGeom prst="rect">
            <a:avLst/>
          </a:prstGeom>
          <a:noFill/>
          <a:ln w="9525">
            <a:noFill/>
            <a:miter lim="800000"/>
            <a:headEnd/>
            <a:tailEnd/>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4338" name="Picture 2"/>
          <p:cNvPicPr>
            <a:picLocks noGrp="1" noChangeAspect="1" noChangeArrowheads="1"/>
          </p:cNvPicPr>
          <p:nvPr>
            <p:ph idx="1"/>
          </p:nvPr>
        </p:nvPicPr>
        <p:blipFill>
          <a:blip r:embed="rId2" cstate="print"/>
          <a:srcRect t="1116" b="5134"/>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5362" name="Picture 2"/>
          <p:cNvPicPr>
            <a:picLocks noGrp="1" noChangeAspect="1" noChangeArrowheads="1"/>
          </p:cNvPicPr>
          <p:nvPr>
            <p:ph idx="1"/>
          </p:nvPr>
        </p:nvPicPr>
        <p:blipFill>
          <a:blip r:embed="rId2" cstate="print"/>
          <a:srcRect/>
          <a:stretch>
            <a:fillRect/>
          </a:stretch>
        </p:blipFill>
        <p:spPr bwMode="auto">
          <a:xfrm>
            <a:off x="0" y="0"/>
            <a:ext cx="9143999" cy="6858000"/>
          </a:xfrm>
          <a:prstGeom prst="rect">
            <a:avLst/>
          </a:prstGeom>
          <a:noFill/>
          <a:ln w="9525">
            <a:noFill/>
            <a:miter lim="800000"/>
            <a:headEnd/>
            <a:tailEnd/>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6096000"/>
          </a:xfrm>
        </p:spPr>
        <p:txBody>
          <a:bodyPr>
            <a:normAutofit fontScale="92500"/>
          </a:bodyPr>
          <a:lstStyle/>
          <a:p>
            <a:r>
              <a:rPr lang="en-US" b="1" dirty="0"/>
              <a:t>There are many definitions of a forest, based on the various criteria. These plant communities cover approximately 9.4% of the Earth's surface (or 30% of total land area), though they once covered much more (about 50% of total land area), in many different regions and function as habitats for organisms, hydrologic flow modulators, and soil conservers, constituting one of the most important aspects of the Earth's biosphere. Although a forest is classified primarily by trees a forest ecosystem is defined intrinsically with additional species such as fungi. </a:t>
            </a:r>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6386" name="Picture 2"/>
          <p:cNvPicPr>
            <a:picLocks noGrp="1" noChangeAspect="1" noChangeArrowheads="1"/>
          </p:cNvPicPr>
          <p:nvPr>
            <p:ph idx="1"/>
          </p:nvPr>
        </p:nvPicPr>
        <p:blipFill>
          <a:blip r:embed="rId2" cstate="print"/>
          <a:srcRect/>
          <a:stretch>
            <a:fillRect/>
          </a:stretch>
        </p:blipFill>
        <p:spPr bwMode="auto">
          <a:xfrm>
            <a:off x="-1" y="0"/>
            <a:ext cx="9144819" cy="6858000"/>
          </a:xfrm>
          <a:prstGeom prst="rect">
            <a:avLst/>
          </a:prstGeom>
          <a:noFill/>
          <a:ln w="9525">
            <a:noFill/>
            <a:miter lim="800000"/>
            <a:headEnd/>
            <a:tailEnd/>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7410" name="Picture 2"/>
          <p:cNvPicPr>
            <a:picLocks noGrp="1" noChangeAspect="1" noChangeArrowheads="1"/>
          </p:cNvPicPr>
          <p:nvPr>
            <p:ph idx="1"/>
          </p:nvPr>
        </p:nvPicPr>
        <p:blipFill>
          <a:blip r:embed="rId2" cstate="print"/>
          <a:srcRect l="11111"/>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8434" name="Picture 2"/>
          <p:cNvPicPr>
            <a:picLocks noGrp="1" noChangeAspect="1" noChangeArrowheads="1"/>
          </p:cNvPicPr>
          <p:nvPr>
            <p:ph idx="1"/>
          </p:nvPr>
        </p:nvPicPr>
        <p:blipFill>
          <a:blip r:embed="rId2" cstate="print"/>
          <a:srcRect/>
          <a:stretch>
            <a:fillRect/>
          </a:stretch>
        </p:blipFill>
        <p:spPr bwMode="auto">
          <a:xfrm>
            <a:off x="0" y="0"/>
            <a:ext cx="9143999" cy="6858000"/>
          </a:xfrm>
          <a:prstGeom prst="rect">
            <a:avLst/>
          </a:prstGeom>
          <a:noFill/>
          <a:ln w="9525">
            <a:noFill/>
            <a:miter lim="800000"/>
            <a:headEnd/>
            <a:tailEnd/>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Biomes:</a:t>
            </a:r>
            <a:r>
              <a:rPr lang="en-US" dirty="0" smtClean="0"/>
              <a:t> </a:t>
            </a:r>
            <a:r>
              <a:rPr lang="en-US" b="1" dirty="0" smtClean="0"/>
              <a:t>Terrestrial Forest  Biomes</a:t>
            </a:r>
            <a:r>
              <a:rPr lang="en-US" dirty="0" smtClean="0"/>
              <a:t> </a:t>
            </a:r>
            <a:endParaRPr lang="en-US" dirty="0"/>
          </a:p>
        </p:txBody>
      </p:sp>
      <p:sp>
        <p:nvSpPr>
          <p:cNvPr id="3" name="Content Placeholder 2"/>
          <p:cNvSpPr>
            <a:spLocks noGrp="1"/>
          </p:cNvSpPr>
          <p:nvPr>
            <p:ph idx="1"/>
          </p:nvPr>
        </p:nvSpPr>
        <p:spPr>
          <a:xfrm>
            <a:off x="457200" y="1295400"/>
            <a:ext cx="8229600" cy="5257800"/>
          </a:xfrm>
        </p:spPr>
        <p:txBody>
          <a:bodyPr>
            <a:normAutofit/>
          </a:bodyPr>
          <a:lstStyle/>
          <a:p>
            <a:r>
              <a:rPr lang="en-US" b="1" dirty="0" smtClean="0"/>
              <a:t>Taiga (Boreal forests)</a:t>
            </a:r>
            <a:r>
              <a:rPr lang="en-US" dirty="0" smtClean="0"/>
              <a:t> </a:t>
            </a:r>
          </a:p>
          <a:p>
            <a:r>
              <a:rPr lang="en-US" b="1" dirty="0" smtClean="0"/>
              <a:t>Temperate coniferous forests </a:t>
            </a:r>
          </a:p>
          <a:p>
            <a:r>
              <a:rPr lang="en-US" b="1" dirty="0" smtClean="0"/>
              <a:t>Tropical and subtropical coniferous forests </a:t>
            </a:r>
          </a:p>
          <a:p>
            <a:r>
              <a:rPr lang="en-US" b="1" dirty="0" smtClean="0"/>
              <a:t>Temperate broadleaf and mixed forests </a:t>
            </a:r>
          </a:p>
          <a:p>
            <a:r>
              <a:rPr lang="en-US" b="1" dirty="0" smtClean="0"/>
              <a:t>Mediterranean forests, woodlands, and scrub </a:t>
            </a:r>
          </a:p>
          <a:p>
            <a:r>
              <a:rPr lang="en-US" b="1" dirty="0" smtClean="0"/>
              <a:t>Tropical and subtropical moist broadleaf forests </a:t>
            </a:r>
          </a:p>
          <a:p>
            <a:r>
              <a:rPr lang="en-US" b="1" dirty="0" smtClean="0"/>
              <a:t>Tropical and subtropical dry broadleaf forests</a:t>
            </a:r>
            <a:endParaRPr lang="en-US" b="1"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7" name="Picture 3"/>
          <p:cNvPicPr>
            <a:picLocks noGrp="1" noChangeAspect="1" noChangeArrowheads="1"/>
          </p:cNvPicPr>
          <p:nvPr>
            <p:ph idx="1"/>
          </p:nvPr>
        </p:nvPicPr>
        <p:blipFill>
          <a:blip r:embed="rId2" cstate="print"/>
          <a:srcRect/>
          <a:stretch>
            <a:fillRect/>
          </a:stretch>
        </p:blipFill>
        <p:spPr bwMode="auto">
          <a:xfrm>
            <a:off x="-1" y="-1"/>
            <a:ext cx="9144001" cy="6858001"/>
          </a:xfrm>
          <a:prstGeom prst="rect">
            <a:avLst/>
          </a:prstGeom>
          <a:noFill/>
          <a:ln w="9525">
            <a:noFill/>
            <a:miter lim="800000"/>
            <a:headEnd/>
            <a:tailEnd/>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Forest Functions</a:t>
            </a:r>
            <a:endParaRPr lang="en-US" b="1" dirty="0"/>
          </a:p>
        </p:txBody>
      </p:sp>
      <p:sp>
        <p:nvSpPr>
          <p:cNvPr id="3" name="Content Placeholder 2"/>
          <p:cNvSpPr>
            <a:spLocks noGrp="1"/>
          </p:cNvSpPr>
          <p:nvPr>
            <p:ph idx="1"/>
          </p:nvPr>
        </p:nvSpPr>
        <p:spPr/>
        <p:txBody>
          <a:bodyPr/>
          <a:lstStyle/>
          <a:p>
            <a:r>
              <a:rPr lang="en-US" b="1" dirty="0" smtClean="0"/>
              <a:t>Habitat for many animal species</a:t>
            </a:r>
          </a:p>
          <a:p>
            <a:r>
              <a:rPr lang="en-US" b="1" dirty="0" smtClean="0"/>
              <a:t>Produce oxygen</a:t>
            </a:r>
          </a:p>
          <a:p>
            <a:r>
              <a:rPr lang="en-US" b="1" dirty="0" smtClean="0"/>
              <a:t>Store carbon</a:t>
            </a:r>
          </a:p>
          <a:p>
            <a:r>
              <a:rPr lang="en-US" b="1" dirty="0" smtClean="0"/>
              <a:t>hydrologic flow modulators</a:t>
            </a:r>
          </a:p>
          <a:p>
            <a:r>
              <a:rPr lang="en-US" b="1" dirty="0" smtClean="0"/>
              <a:t>Soil conservators </a:t>
            </a:r>
          </a:p>
          <a:p>
            <a:pPr lvl="1"/>
            <a:r>
              <a:rPr lang="en-US" b="1" dirty="0" smtClean="0"/>
              <a:t>Provide organic matter that decomposers reduce to humus </a:t>
            </a:r>
          </a:p>
          <a:p>
            <a:pPr lvl="1"/>
            <a:r>
              <a:rPr lang="en-US" b="1" dirty="0" smtClean="0"/>
              <a:t>Hold soil and reduce erosion</a:t>
            </a:r>
          </a:p>
          <a:p>
            <a:endParaRPr lang="en-US"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p:cNvPicPr>
            <a:picLocks noGrp="1" noChangeAspect="1" noChangeArrowheads="1"/>
          </p:cNvPicPr>
          <p:nvPr>
            <p:ph idx="1"/>
          </p:nvPr>
        </p:nvPicPr>
        <p:blipFill>
          <a:blip r:embed="rId2" cstate="print"/>
          <a:srcRect/>
          <a:stretch>
            <a:fillRect/>
          </a:stretch>
        </p:blipFill>
        <p:spPr bwMode="auto">
          <a:xfrm>
            <a:off x="-1" y="0"/>
            <a:ext cx="9148289" cy="6858000"/>
          </a:xfrm>
          <a:prstGeom prst="rect">
            <a:avLst/>
          </a:prstGeom>
          <a:noFill/>
          <a:ln w="9525">
            <a:noFill/>
            <a:miter lim="800000"/>
            <a:headEnd/>
            <a:tailEnd/>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4" name="Picture 2"/>
          <p:cNvPicPr>
            <a:picLocks noGrp="1" noChangeAspect="1" noChangeArrowheads="1"/>
          </p:cNvPicPr>
          <p:nvPr>
            <p:ph idx="1"/>
          </p:nvPr>
        </p:nvPicPr>
        <p:blipFill>
          <a:blip r:embed="rId2" cstate="print"/>
          <a:srcRect l="11166"/>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098" name="Picture 2"/>
          <p:cNvPicPr>
            <a:picLocks noGrp="1" noChangeAspect="1" noChangeArrowheads="1"/>
          </p:cNvPicPr>
          <p:nvPr>
            <p:ph idx="1"/>
          </p:nvPr>
        </p:nvPicPr>
        <p:blipFill>
          <a:blip r:embed="rId2" cstate="print"/>
          <a:srcRect l="19000" r="4000"/>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122" name="Picture 2"/>
          <p:cNvPicPr>
            <a:picLocks noGrp="1" noChangeAspect="1" noChangeArrowheads="1"/>
          </p:cNvPicPr>
          <p:nvPr>
            <p:ph idx="1"/>
          </p:nvPr>
        </p:nvPicPr>
        <p:blipFill>
          <a:blip r:embed="rId2" cstate="print"/>
          <a:srcRect l="11500"/>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55</TotalTime>
  <Words>176</Words>
  <Application>Microsoft Office PowerPoint</Application>
  <PresentationFormat>On-screen Show (4:3)</PresentationFormat>
  <Paragraphs>19</Paragraphs>
  <Slides>22</Slides>
  <Notes>0</Notes>
  <HiddenSlides>0</HiddenSlides>
  <MMClips>0</MMClip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Office Theme</vt:lpstr>
      <vt:lpstr>Forests </vt:lpstr>
      <vt:lpstr>Slide 2</vt:lpstr>
      <vt:lpstr>Biomes: Terrestrial Forest  Biomes </vt:lpstr>
      <vt:lpstr>Slide 4</vt:lpstr>
      <vt:lpstr>Forest Functions</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vector>
  </TitlesOfParts>
  <Company>Hewlett-Packard Company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Forests </dc:title>
  <dc:creator>Joe</dc:creator>
  <cp:lastModifiedBy>Joe</cp:lastModifiedBy>
  <cp:revision>2</cp:revision>
  <dcterms:created xsi:type="dcterms:W3CDTF">2010-08-07T06:47:08Z</dcterms:created>
  <dcterms:modified xsi:type="dcterms:W3CDTF">2010-08-07T07:42:49Z</dcterms:modified>
</cp:coreProperties>
</file>