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sldIdLst>
    <p:sldId id="256" r:id="rId3"/>
    <p:sldId id="257" r:id="rId4"/>
    <p:sldId id="268" r:id="rId5"/>
    <p:sldId id="272" r:id="rId6"/>
    <p:sldId id="258" r:id="rId7"/>
    <p:sldId id="269" r:id="rId8"/>
    <p:sldId id="267" r:id="rId9"/>
    <p:sldId id="259" r:id="rId10"/>
    <p:sldId id="273" r:id="rId11"/>
    <p:sldId id="260" r:id="rId12"/>
    <p:sldId id="261" r:id="rId13"/>
    <p:sldId id="262" r:id="rId14"/>
    <p:sldId id="263" r:id="rId15"/>
    <p:sldId id="265" r:id="rId16"/>
    <p:sldId id="270" r:id="rId17"/>
    <p:sldId id="264" r:id="rId18"/>
    <p:sldId id="266" r:id="rId19"/>
    <p:sldId id="271" r:id="rId20"/>
    <p:sldId id="274" r:id="rId21"/>
    <p:sldId id="275" r:id="rId2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E2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64" autoAdjust="0"/>
  </p:normalViewPr>
  <p:slideViewPr>
    <p:cSldViewPr>
      <p:cViewPr varScale="1">
        <p:scale>
          <a:sx n="102" d="100"/>
          <a:sy n="102" d="100"/>
        </p:scale>
        <p:origin x="-68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066800"/>
            <a:ext cx="6934200" cy="1143000"/>
          </a:xfrm>
          <a:effectLst/>
        </p:spPr>
        <p:txBody>
          <a:bodyPr/>
          <a:lstStyle>
            <a:lvl1pPr>
              <a:defRPr b="0">
                <a:effectLst>
                  <a:outerShdw blurRad="38100" dist="38100" dir="2700000" algn="tl">
                    <a:srgbClr val="000000">
                      <a:alpha val="43137"/>
                    </a:srgbClr>
                  </a:outerShdw>
                </a:effectLst>
              </a:defRPr>
            </a:lvl1pPr>
          </a:lstStyle>
          <a:p>
            <a:pPr lvl="0"/>
            <a:r>
              <a:rPr lang="en-US" noProof="0" smtClean="0"/>
              <a:t>Click to edit Master title style</a:t>
            </a:r>
            <a:endParaRPr lang="en-US" noProof="0" dirty="0" smtClean="0"/>
          </a:p>
        </p:txBody>
      </p:sp>
      <p:sp>
        <p:nvSpPr>
          <p:cNvPr id="2051" name="Rectangle 3"/>
          <p:cNvSpPr>
            <a:spLocks noGrp="1" noChangeArrowheads="1"/>
          </p:cNvSpPr>
          <p:nvPr>
            <p:ph type="subTitle" idx="1"/>
          </p:nvPr>
        </p:nvSpPr>
        <p:spPr>
          <a:xfrm>
            <a:off x="609600" y="2438400"/>
            <a:ext cx="6400800" cy="1295400"/>
          </a:xfrm>
          <a:effectLst/>
        </p:spPr>
        <p:txBody>
          <a:bodyPr/>
          <a:lstStyle>
            <a:lvl1pPr marL="0" indent="0" algn="ctr">
              <a:buFontTx/>
              <a:buNone/>
              <a:defRPr b="1">
                <a:effectLst>
                  <a:outerShdw blurRad="38100" dist="38100" dir="2700000" algn="tl">
                    <a:srgbClr val="000000">
                      <a:alpha val="43137"/>
                    </a:srgbClr>
                  </a:outerShdw>
                </a:effectLst>
              </a:defRPr>
            </a:lvl1pPr>
          </a:lstStyle>
          <a:p>
            <a:pPr lvl="0"/>
            <a:r>
              <a:rPr lang="en-US" noProof="0" smtClean="0"/>
              <a:t>Click to edit Master subtitle style</a:t>
            </a:r>
            <a:endParaRPr lang="en-US" noProof="0" dirty="0" smtClean="0"/>
          </a:p>
        </p:txBody>
      </p:sp>
      <p:sp>
        <p:nvSpPr>
          <p:cNvPr id="2052" name="Rectangle 4"/>
          <p:cNvSpPr>
            <a:spLocks noGrp="1" noChangeArrowheads="1"/>
          </p:cNvSpPr>
          <p:nvPr>
            <p:ph type="dt" sz="half" idx="2"/>
          </p:nvPr>
        </p:nvSpPr>
        <p:spPr/>
        <p:txBody>
          <a:bodyPr/>
          <a:lstStyle>
            <a:lvl1pPr>
              <a:defRPr/>
            </a:lvl1pPr>
          </a:lstStyle>
          <a:p>
            <a:endParaRPr lang="en-US"/>
          </a:p>
        </p:txBody>
      </p:sp>
      <p:sp>
        <p:nvSpPr>
          <p:cNvPr id="2053" name="Rectangle 5"/>
          <p:cNvSpPr>
            <a:spLocks noGrp="1" noChangeArrowheads="1"/>
          </p:cNvSpPr>
          <p:nvPr>
            <p:ph type="ftr" sz="quarter" idx="3"/>
          </p:nvPr>
        </p:nvSpPr>
        <p:spPr/>
        <p:txBody>
          <a:bodyPr/>
          <a:lstStyle>
            <a:lvl1pPr>
              <a:defRPr/>
            </a:lvl1pPr>
          </a:lstStyle>
          <a:p>
            <a:endParaRPr lang="en-US"/>
          </a:p>
        </p:txBody>
      </p:sp>
      <p:sp>
        <p:nvSpPr>
          <p:cNvPr id="2054" name="Rectangle 6"/>
          <p:cNvSpPr>
            <a:spLocks noGrp="1" noChangeArrowheads="1"/>
          </p:cNvSpPr>
          <p:nvPr>
            <p:ph type="sldNum" sz="quarter" idx="4"/>
          </p:nvPr>
        </p:nvSpPr>
        <p:spPr/>
        <p:txBody>
          <a:bodyPr/>
          <a:lstStyle>
            <a:lvl1pPr>
              <a:defRPr/>
            </a:lvl1pPr>
          </a:lstStyle>
          <a:p>
            <a:fld id="{AAC1F3A5-6328-4FB2-B3AA-3E75E4A27087}" type="slidenum">
              <a:rPr lang="en-US"/>
              <a:pPr/>
              <a:t>‹#›</a:t>
            </a:fld>
            <a:endParaRPr lang="en-US"/>
          </a:p>
        </p:txBody>
      </p:sp>
      <p:pic>
        <p:nvPicPr>
          <p:cNvPr id="2058" name="Picture 10" descr="pl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86000"/>
            <a:ext cx="4240213" cy="4746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F538D47-1DE6-4025-B5E8-37EAC36F8DD2}" type="slidenum">
              <a:rPr lang="en-US"/>
              <a:pPr/>
              <a:t>‹#›</a:t>
            </a:fld>
            <a:endParaRPr lang="en-US"/>
          </a:p>
        </p:txBody>
      </p:sp>
    </p:spTree>
    <p:extLst>
      <p:ext uri="{BB962C8B-B14F-4D97-AF65-F5344CB8AC3E}">
        <p14:creationId xmlns:p14="http://schemas.microsoft.com/office/powerpoint/2010/main" val="1826793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28E6FC9-29BD-43D4-BEFA-BD4B84EAB2FB}" type="slidenum">
              <a:rPr lang="en-US"/>
              <a:pPr/>
              <a:t>‹#›</a:t>
            </a:fld>
            <a:endParaRPr lang="en-US"/>
          </a:p>
        </p:txBody>
      </p:sp>
    </p:spTree>
    <p:extLst>
      <p:ext uri="{BB962C8B-B14F-4D97-AF65-F5344CB8AC3E}">
        <p14:creationId xmlns:p14="http://schemas.microsoft.com/office/powerpoint/2010/main" val="3969485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879D6A-A49E-401E-B625-4666FF2EA3F3}" type="slidenum">
              <a:rPr lang="en-US"/>
              <a:pPr/>
              <a:t>‹#›</a:t>
            </a:fld>
            <a:endParaRPr lang="en-US"/>
          </a:p>
        </p:txBody>
      </p:sp>
    </p:spTree>
    <p:extLst>
      <p:ext uri="{BB962C8B-B14F-4D97-AF65-F5344CB8AC3E}">
        <p14:creationId xmlns:p14="http://schemas.microsoft.com/office/powerpoint/2010/main" val="4056859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6B6CE24-4802-4D54-95B4-BA344B65EA85}" type="slidenum">
              <a:rPr lang="en-US"/>
              <a:pPr/>
              <a:t>‹#›</a:t>
            </a:fld>
            <a:endParaRPr lang="en-US"/>
          </a:p>
        </p:txBody>
      </p:sp>
    </p:spTree>
    <p:extLst>
      <p:ext uri="{BB962C8B-B14F-4D97-AF65-F5344CB8AC3E}">
        <p14:creationId xmlns:p14="http://schemas.microsoft.com/office/powerpoint/2010/main" val="1133122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110DBC1-E759-4966-8107-C4FA0C63EC49}" type="slidenum">
              <a:rPr lang="en-US"/>
              <a:pPr/>
              <a:t>‹#›</a:t>
            </a:fld>
            <a:endParaRPr lang="en-US"/>
          </a:p>
        </p:txBody>
      </p:sp>
    </p:spTree>
    <p:extLst>
      <p:ext uri="{BB962C8B-B14F-4D97-AF65-F5344CB8AC3E}">
        <p14:creationId xmlns:p14="http://schemas.microsoft.com/office/powerpoint/2010/main" val="210069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37E1477-A04E-4867-BCD2-FFC1258259CF}" type="slidenum">
              <a:rPr lang="en-US"/>
              <a:pPr/>
              <a:t>‹#›</a:t>
            </a:fld>
            <a:endParaRPr lang="en-US"/>
          </a:p>
        </p:txBody>
      </p:sp>
    </p:spTree>
    <p:extLst>
      <p:ext uri="{BB962C8B-B14F-4D97-AF65-F5344CB8AC3E}">
        <p14:creationId xmlns:p14="http://schemas.microsoft.com/office/powerpoint/2010/main" val="36164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2A0436A-392B-4C7E-94FD-D88168581C31}" type="slidenum">
              <a:rPr lang="en-US"/>
              <a:pPr/>
              <a:t>‹#›</a:t>
            </a:fld>
            <a:endParaRPr lang="en-US"/>
          </a:p>
        </p:txBody>
      </p:sp>
    </p:spTree>
    <p:extLst>
      <p:ext uri="{BB962C8B-B14F-4D97-AF65-F5344CB8AC3E}">
        <p14:creationId xmlns:p14="http://schemas.microsoft.com/office/powerpoint/2010/main" val="3885491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B0F960D-7E0F-4A16-8181-649AAE80A3EC}" type="slidenum">
              <a:rPr lang="en-US"/>
              <a:pPr/>
              <a:t>‹#›</a:t>
            </a:fld>
            <a:endParaRPr lang="en-US"/>
          </a:p>
        </p:txBody>
      </p:sp>
    </p:spTree>
    <p:extLst>
      <p:ext uri="{BB962C8B-B14F-4D97-AF65-F5344CB8AC3E}">
        <p14:creationId xmlns:p14="http://schemas.microsoft.com/office/powerpoint/2010/main" val="190861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214007-DB48-4964-A027-83B2317A78A8}" type="slidenum">
              <a:rPr lang="en-US"/>
              <a:pPr/>
              <a:t>‹#›</a:t>
            </a:fld>
            <a:endParaRPr lang="en-US"/>
          </a:p>
        </p:txBody>
      </p:sp>
    </p:spTree>
    <p:extLst>
      <p:ext uri="{BB962C8B-B14F-4D97-AF65-F5344CB8AC3E}">
        <p14:creationId xmlns:p14="http://schemas.microsoft.com/office/powerpoint/2010/main" val="11313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0F591E4-4E99-4491-AC09-2C216BD35079}" type="slidenum">
              <a:rPr lang="en-US"/>
              <a:pPr/>
              <a:t>‹#›</a:t>
            </a:fld>
            <a:endParaRPr lang="en-US"/>
          </a:p>
        </p:txBody>
      </p:sp>
    </p:spTree>
    <p:extLst>
      <p:ext uri="{BB962C8B-B14F-4D97-AF65-F5344CB8AC3E}">
        <p14:creationId xmlns:p14="http://schemas.microsoft.com/office/powerpoint/2010/main" val="242716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9B828C93-AB5E-45D6-9584-70B4815E109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000" b="1">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Verdana" pitchFamily="34" charset="0"/>
        </a:defRPr>
      </a:lvl2pPr>
      <a:lvl3pPr algn="ctr" rtl="0" eaLnBrk="1" fontAlgn="base" hangingPunct="1">
        <a:spcBef>
          <a:spcPct val="0"/>
        </a:spcBef>
        <a:spcAft>
          <a:spcPct val="0"/>
        </a:spcAft>
        <a:defRPr sz="4000" b="1">
          <a:solidFill>
            <a:schemeClr val="tx2"/>
          </a:solidFill>
          <a:latin typeface="Verdana" pitchFamily="34" charset="0"/>
        </a:defRPr>
      </a:lvl3pPr>
      <a:lvl4pPr algn="ctr" rtl="0" eaLnBrk="1" fontAlgn="base" hangingPunct="1">
        <a:spcBef>
          <a:spcPct val="0"/>
        </a:spcBef>
        <a:spcAft>
          <a:spcPct val="0"/>
        </a:spcAft>
        <a:defRPr sz="4000" b="1">
          <a:solidFill>
            <a:schemeClr val="tx2"/>
          </a:solidFill>
          <a:latin typeface="Verdana" pitchFamily="34" charset="0"/>
        </a:defRPr>
      </a:lvl4pPr>
      <a:lvl5pPr algn="ctr" rtl="0" eaLnBrk="1" fontAlgn="base" hangingPunct="1">
        <a:spcBef>
          <a:spcPct val="0"/>
        </a:spcBef>
        <a:spcAft>
          <a:spcPct val="0"/>
        </a:spcAft>
        <a:defRPr sz="4000" b="1">
          <a:solidFill>
            <a:schemeClr val="tx2"/>
          </a:solidFill>
          <a:latin typeface="Verdana" pitchFamily="34" charset="0"/>
        </a:defRPr>
      </a:lvl5pPr>
      <a:lvl6pPr marL="457200" algn="ctr" rtl="0" eaLnBrk="1" fontAlgn="base" hangingPunct="1">
        <a:spcBef>
          <a:spcPct val="0"/>
        </a:spcBef>
        <a:spcAft>
          <a:spcPct val="0"/>
        </a:spcAft>
        <a:defRPr sz="4000" b="1">
          <a:solidFill>
            <a:schemeClr val="tx2"/>
          </a:solidFill>
          <a:latin typeface="Verdana" pitchFamily="34" charset="0"/>
        </a:defRPr>
      </a:lvl6pPr>
      <a:lvl7pPr marL="914400" algn="ctr" rtl="0" eaLnBrk="1" fontAlgn="base" hangingPunct="1">
        <a:spcBef>
          <a:spcPct val="0"/>
        </a:spcBef>
        <a:spcAft>
          <a:spcPct val="0"/>
        </a:spcAft>
        <a:defRPr sz="4000" b="1">
          <a:solidFill>
            <a:schemeClr val="tx2"/>
          </a:solidFill>
          <a:latin typeface="Verdana" pitchFamily="34" charset="0"/>
        </a:defRPr>
      </a:lvl7pPr>
      <a:lvl8pPr marL="1371600" algn="ctr" rtl="0" eaLnBrk="1" fontAlgn="base" hangingPunct="1">
        <a:spcBef>
          <a:spcPct val="0"/>
        </a:spcBef>
        <a:spcAft>
          <a:spcPct val="0"/>
        </a:spcAft>
        <a:defRPr sz="4000" b="1">
          <a:solidFill>
            <a:schemeClr val="tx2"/>
          </a:solidFill>
          <a:latin typeface="Verdana" pitchFamily="34" charset="0"/>
        </a:defRPr>
      </a:lvl8pPr>
      <a:lvl9pPr marL="1828800" algn="ctr" rtl="0" eaLnBrk="1" fontAlgn="base" hangingPunct="1">
        <a:spcBef>
          <a:spcPct val="0"/>
        </a:spcBef>
        <a:spcAft>
          <a:spcPct val="0"/>
        </a:spcAft>
        <a:defRPr sz="4000" b="1">
          <a:solidFill>
            <a:schemeClr val="tx2"/>
          </a:solidFill>
          <a:latin typeface="Verdan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An Exotic Pest Threat to Eastern </a:t>
            </a:r>
            <a:r>
              <a:rPr lang="en-US" dirty="0" smtClean="0"/>
              <a:t>Hemlock</a:t>
            </a:r>
            <a:endParaRPr lang="en-US" dirty="0"/>
          </a:p>
        </p:txBody>
      </p:sp>
      <p:sp>
        <p:nvSpPr>
          <p:cNvPr id="3" name="Subtitle 2"/>
          <p:cNvSpPr>
            <a:spLocks noGrp="1"/>
          </p:cNvSpPr>
          <p:nvPr>
            <p:ph type="subTitle" idx="1"/>
          </p:nvPr>
        </p:nvSpPr>
        <p:spPr/>
        <p:txBody>
          <a:bodyPr/>
          <a:lstStyle/>
          <a:p>
            <a:r>
              <a:rPr lang="en-US" sz="1600" dirty="0"/>
              <a:t>USDA Forest Service </a:t>
            </a:r>
          </a:p>
          <a:p>
            <a:r>
              <a:rPr lang="en-US" sz="1600" dirty="0"/>
              <a:t>National Association of State Foresters </a:t>
            </a:r>
          </a:p>
          <a:p>
            <a:r>
              <a:rPr lang="en-US" sz="1600" dirty="0"/>
              <a:t>National Plant Board </a:t>
            </a:r>
            <a:endParaRPr lang="en-US" sz="1600" dirty="0"/>
          </a:p>
        </p:txBody>
      </p:sp>
    </p:spTree>
    <p:extLst>
      <p:ext uri="{BB962C8B-B14F-4D97-AF65-F5344CB8AC3E}">
        <p14:creationId xmlns:p14="http://schemas.microsoft.com/office/powerpoint/2010/main" val="2653905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609600"/>
          </a:xfrm>
        </p:spPr>
        <p:txBody>
          <a:bodyPr/>
          <a:lstStyle/>
          <a:p>
            <a:r>
              <a:rPr lang="en-US" dirty="0" smtClean="0"/>
              <a:t>Evidence of infestation</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018043"/>
            <a:ext cx="7848600" cy="5230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883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762000"/>
          </a:xfrm>
        </p:spPr>
        <p:txBody>
          <a:bodyPr/>
          <a:lstStyle/>
          <a:p>
            <a:r>
              <a:rPr lang="en-US" dirty="0"/>
              <a:t>Control methods</a:t>
            </a:r>
          </a:p>
        </p:txBody>
      </p:sp>
      <p:sp>
        <p:nvSpPr>
          <p:cNvPr id="3" name="Content Placeholder 2"/>
          <p:cNvSpPr>
            <a:spLocks noGrp="1"/>
          </p:cNvSpPr>
          <p:nvPr>
            <p:ph idx="1"/>
          </p:nvPr>
        </p:nvSpPr>
        <p:spPr>
          <a:xfrm>
            <a:off x="533400" y="1066800"/>
            <a:ext cx="7924800" cy="5257800"/>
          </a:xfrm>
        </p:spPr>
        <p:txBody>
          <a:bodyPr/>
          <a:lstStyle/>
          <a:p>
            <a:r>
              <a:rPr lang="en-US" sz="2800" b="1" dirty="0"/>
              <a:t>Forest </a:t>
            </a:r>
            <a:r>
              <a:rPr lang="en-US" sz="2800" b="1" dirty="0" smtClean="0"/>
              <a:t>level: </a:t>
            </a:r>
            <a:r>
              <a:rPr lang="en-US" sz="2800" dirty="0" smtClean="0"/>
              <a:t>releasing and encouraging beetles that prey on the invasive insects.</a:t>
            </a:r>
          </a:p>
          <a:p>
            <a:r>
              <a:rPr lang="en-US" sz="2800" b="1" dirty="0"/>
              <a:t>Treating individual trees:</a:t>
            </a:r>
            <a:r>
              <a:rPr lang="en-US" sz="2800" dirty="0"/>
              <a:t> Insecticidal soap/horticultural oil is the environmentally safest chemical control method for hemlock woolly </a:t>
            </a:r>
            <a:r>
              <a:rPr lang="en-US" sz="2800" dirty="0" err="1"/>
              <a:t>adelgid</a:t>
            </a:r>
            <a:r>
              <a:rPr lang="en-US" sz="2800" dirty="0"/>
              <a:t>. These insecticides are non-toxic. They are applied to the foliage and kill the insect by smothering it as the spray dries. Most trees will need to be treated on a yearly basis</a:t>
            </a:r>
          </a:p>
          <a:p>
            <a:endParaRPr lang="en-US" sz="2800" dirty="0"/>
          </a:p>
        </p:txBody>
      </p:sp>
    </p:spTree>
    <p:extLst>
      <p:ext uri="{BB962C8B-B14F-4D97-AF65-F5344CB8AC3E}">
        <p14:creationId xmlns:p14="http://schemas.microsoft.com/office/powerpoint/2010/main" val="2088322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533400"/>
          </a:xfrm>
        </p:spPr>
        <p:txBody>
          <a:bodyPr/>
          <a:lstStyle/>
          <a:p>
            <a:r>
              <a:rPr lang="en-US" sz="3600" dirty="0" smtClean="0"/>
              <a:t>Individual trees (cont.)</a:t>
            </a:r>
            <a:endParaRPr lang="en-US" sz="3600" dirty="0"/>
          </a:p>
        </p:txBody>
      </p:sp>
      <p:sp>
        <p:nvSpPr>
          <p:cNvPr id="3" name="Content Placeholder 2"/>
          <p:cNvSpPr>
            <a:spLocks noGrp="1"/>
          </p:cNvSpPr>
          <p:nvPr>
            <p:ph idx="1"/>
          </p:nvPr>
        </p:nvSpPr>
        <p:spPr>
          <a:xfrm>
            <a:off x="533400" y="990600"/>
            <a:ext cx="7239000" cy="5257800"/>
          </a:xfrm>
        </p:spPr>
        <p:txBody>
          <a:bodyPr/>
          <a:lstStyle/>
          <a:p>
            <a:r>
              <a:rPr lang="en-US" sz="2000" dirty="0"/>
              <a:t>Soil drenches/soil injections/bark sprays are used in larger trees that cannot be completely sprayed with insecticidal soaps or foliage insecticides. Tree roots absorb and transport the product into the foliage and kill hemlock woolly </a:t>
            </a:r>
            <a:r>
              <a:rPr lang="en-US" sz="2000" dirty="0" err="1"/>
              <a:t>adelgid</a:t>
            </a:r>
            <a:r>
              <a:rPr lang="en-US" sz="2000" dirty="0"/>
              <a:t>. Soil drenches must be applied when there is adequate soil moisture for the tree roots to absorb the product. These products should not be used in areas that are in close proximity to bodies of water</a:t>
            </a:r>
            <a:r>
              <a:rPr lang="en-US" sz="2000" dirty="0" smtClean="0"/>
              <a:t>. Trunk </a:t>
            </a:r>
            <a:r>
              <a:rPr lang="en-US" sz="2000" dirty="0"/>
              <a:t>injections are used for large trees that are near water or where soils are too rocky for soil injections or drenches. The chemical is injected directly into the tree and transported to the twigs and needles where the hemlock woolly </a:t>
            </a:r>
            <a:r>
              <a:rPr lang="en-US" sz="2000" dirty="0" err="1"/>
              <a:t>adelgids</a:t>
            </a:r>
            <a:r>
              <a:rPr lang="en-US" sz="2000" dirty="0"/>
              <a:t> are feeding. Adequate soil moisture is also necessary for the tree to take up these products</a:t>
            </a:r>
            <a:r>
              <a:rPr lang="en-US" sz="2000" dirty="0" smtClean="0"/>
              <a:t>.</a:t>
            </a:r>
            <a:endParaRPr lang="en-US" sz="2000" dirty="0"/>
          </a:p>
        </p:txBody>
      </p:sp>
    </p:spTree>
    <p:extLst>
      <p:ext uri="{BB962C8B-B14F-4D97-AF65-F5344CB8AC3E}">
        <p14:creationId xmlns:p14="http://schemas.microsoft.com/office/powerpoint/2010/main" val="4172457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z="3200" dirty="0"/>
              <a:t>Lady Beetle Feeding on Hemlock Wooly </a:t>
            </a:r>
            <a:r>
              <a:rPr lang="en-US" sz="3200" dirty="0" err="1"/>
              <a:t>Adelgid</a:t>
            </a:r>
            <a:r>
              <a:rPr lang="en-US" sz="3200" dirty="0"/>
              <a:t> Egg Sacks</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517278"/>
            <a:ext cx="6858000" cy="4664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2385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077200" cy="1143000"/>
          </a:xfrm>
        </p:spPr>
        <p:txBody>
          <a:bodyPr/>
          <a:lstStyle/>
          <a:p>
            <a:r>
              <a:rPr lang="en-US" sz="2400" dirty="0"/>
              <a:t>... </a:t>
            </a:r>
            <a:r>
              <a:rPr lang="en-US" sz="2400" dirty="0" err="1"/>
              <a:t>Pseudoscymnus</a:t>
            </a:r>
            <a:r>
              <a:rPr lang="en-US" sz="2400" dirty="0"/>
              <a:t> </a:t>
            </a:r>
            <a:r>
              <a:rPr lang="en-US" sz="2400" dirty="0" err="1"/>
              <a:t>tsugae</a:t>
            </a:r>
            <a:r>
              <a:rPr lang="en-US" sz="2400" dirty="0"/>
              <a:t>—Exotic </a:t>
            </a:r>
            <a:r>
              <a:rPr lang="en-US" sz="2400" dirty="0" err="1"/>
              <a:t>adelgid</a:t>
            </a:r>
            <a:r>
              <a:rPr lang="en-US" sz="2400" dirty="0"/>
              <a:t> predator of the hemlock woolly </a:t>
            </a:r>
            <a:r>
              <a:rPr lang="en-US" sz="2400" dirty="0" err="1"/>
              <a:t>adelgid</a:t>
            </a:r>
            <a:r>
              <a:rPr lang="en-US" sz="2400" dirty="0"/>
              <a:t>.</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398428"/>
            <a:ext cx="7010400" cy="4811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4323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153400" cy="609600"/>
          </a:xfrm>
        </p:spPr>
        <p:txBody>
          <a:bodyPr/>
          <a:lstStyle/>
          <a:p>
            <a:r>
              <a:rPr lang="en-US" dirty="0" smtClean="0"/>
              <a:t>Egg sac with eggs revealed </a:t>
            </a:r>
            <a:endParaRPr lang="en-US"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061293"/>
            <a:ext cx="6934200" cy="5187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0384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z="2800" dirty="0"/>
              <a:t>Immatures (nymphs) of the Hemlock Woolly </a:t>
            </a:r>
            <a:r>
              <a:rPr lang="en-US" sz="2800" dirty="0" err="1"/>
              <a:t>Adelgid</a:t>
            </a:r>
            <a:r>
              <a:rPr lang="en-US" sz="2800" dirty="0"/>
              <a:t> on the stem of a Canada Hemlock.</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697356"/>
            <a:ext cx="6477000" cy="4598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9077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762000"/>
          </a:xfrm>
        </p:spPr>
        <p:txBody>
          <a:bodyPr/>
          <a:lstStyle/>
          <a:p>
            <a:r>
              <a:rPr lang="en-US" sz="2800" dirty="0"/>
              <a:t>Hemlock woolly </a:t>
            </a:r>
            <a:r>
              <a:rPr lang="en-US" sz="2800" dirty="0" err="1"/>
              <a:t>adelgid</a:t>
            </a:r>
            <a:r>
              <a:rPr lang="en-US" sz="2800" dirty="0"/>
              <a:t> nymphs in dormancy.</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363630"/>
            <a:ext cx="7239000" cy="4875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410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62000" y="3110"/>
            <a:ext cx="7772400" cy="454090"/>
          </a:xfrm>
        </p:spPr>
        <p:txBody>
          <a:bodyPr/>
          <a:lstStyle/>
          <a:p>
            <a:r>
              <a:rPr lang="en-US" sz="2800" dirty="0" smtClean="0"/>
              <a:t>Valley with many affected trees</a:t>
            </a:r>
            <a:endParaRPr lang="en-US" sz="2800" dirty="0"/>
          </a:p>
        </p:txBody>
      </p:sp>
    </p:spTree>
    <p:extLst>
      <p:ext uri="{BB962C8B-B14F-4D97-AF65-F5344CB8AC3E}">
        <p14:creationId xmlns:p14="http://schemas.microsoft.com/office/powerpoint/2010/main" val="2256417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09600"/>
          </a:xfrm>
        </p:spPr>
        <p:txBody>
          <a:bodyPr/>
          <a:lstStyle/>
          <a:p>
            <a:r>
              <a:rPr lang="en-US" dirty="0" smtClean="0"/>
              <a:t>Significance of the Hemlock</a:t>
            </a:r>
            <a:endParaRPr lang="en-US" dirty="0"/>
          </a:p>
        </p:txBody>
      </p:sp>
      <p:sp>
        <p:nvSpPr>
          <p:cNvPr id="3" name="Content Placeholder 2"/>
          <p:cNvSpPr>
            <a:spLocks noGrp="1"/>
          </p:cNvSpPr>
          <p:nvPr>
            <p:ph idx="1"/>
          </p:nvPr>
        </p:nvSpPr>
        <p:spPr>
          <a:xfrm>
            <a:off x="533400" y="1066800"/>
            <a:ext cx="8077200" cy="5181600"/>
          </a:xfrm>
        </p:spPr>
        <p:txBody>
          <a:bodyPr/>
          <a:lstStyle/>
          <a:p>
            <a:pPr marL="0" indent="0">
              <a:buNone/>
            </a:pPr>
            <a:r>
              <a:rPr lang="en-US" sz="2000" dirty="0"/>
              <a:t>Hemlock is a vital component of the New England forest system, and is the third most prevalent tree in Vermont. Providing protection from erosion along stream banks, food for deer and wildlife, and shelter for deer in the winter, hemlock is also valued both as an ornamental and as an important source of lumber. </a:t>
            </a:r>
            <a:r>
              <a:rPr lang="en-US" sz="2000" dirty="0" smtClean="0"/>
              <a:t>Where </a:t>
            </a:r>
            <a:r>
              <a:rPr lang="en-US" sz="2000" dirty="0"/>
              <a:t>hemlock occurs in pure </a:t>
            </a:r>
            <a:r>
              <a:rPr lang="en-US" sz="2000" dirty="0" smtClean="0"/>
              <a:t>stands, </a:t>
            </a:r>
            <a:r>
              <a:rPr lang="en-US" sz="2000" dirty="0"/>
              <a:t>the most commonly observed tree species to succeed it is black (sweet) birch. Whereas in the southern extreme of its range, hemlock typically occurs not in pure stands but in linear riparian areas and other moist sites. Succession in these areas is affected by the presence of Rhododendron maximum which often coexists with hemlock, and because of a combination of influences restricts regeneration to shade and otherwise understory-tolerant plant species. Major changes in ecosystem structure and function, including hydrologic processes, are expected with the loss of hemlock.</a:t>
            </a:r>
          </a:p>
        </p:txBody>
      </p:sp>
    </p:spTree>
    <p:extLst>
      <p:ext uri="{BB962C8B-B14F-4D97-AF65-F5344CB8AC3E}">
        <p14:creationId xmlns:p14="http://schemas.microsoft.com/office/powerpoint/2010/main" val="1446889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609600"/>
          </a:xfrm>
        </p:spPr>
        <p:txBody>
          <a:bodyPr/>
          <a:lstStyle/>
          <a:p>
            <a:r>
              <a:rPr lang="en-US" dirty="0" smtClean="0"/>
              <a:t>Warning</a:t>
            </a:r>
            <a:endParaRPr lang="en-US" dirty="0"/>
          </a:p>
        </p:txBody>
      </p:sp>
      <p:sp>
        <p:nvSpPr>
          <p:cNvPr id="3" name="Content Placeholder 2"/>
          <p:cNvSpPr>
            <a:spLocks noGrp="1"/>
          </p:cNvSpPr>
          <p:nvPr>
            <p:ph idx="1"/>
          </p:nvPr>
        </p:nvSpPr>
        <p:spPr>
          <a:xfrm>
            <a:off x="609600" y="1143000"/>
            <a:ext cx="7848600" cy="4953000"/>
          </a:xfrm>
        </p:spPr>
        <p:txBody>
          <a:bodyPr/>
          <a:lstStyle/>
          <a:p>
            <a:r>
              <a:rPr lang="en-US" sz="2000" dirty="0"/>
              <a:t>Hemlock woolly </a:t>
            </a:r>
            <a:r>
              <a:rPr lang="en-US" sz="2000" dirty="0" err="1"/>
              <a:t>adelgid</a:t>
            </a:r>
            <a:r>
              <a:rPr lang="en-US" sz="2000" dirty="0"/>
              <a:t> is the single greatest threat to </a:t>
            </a:r>
            <a:r>
              <a:rPr lang="en-US" sz="2000" dirty="0" smtClean="0"/>
              <a:t>hemlock </a:t>
            </a:r>
            <a:r>
              <a:rPr lang="en-US" sz="2000" dirty="0"/>
              <a:t>health and sustainability </a:t>
            </a:r>
            <a:r>
              <a:rPr lang="en-US" sz="2000" dirty="0" smtClean="0"/>
              <a:t>of </a:t>
            </a:r>
            <a:r>
              <a:rPr lang="en-US" sz="2000" dirty="0"/>
              <a:t>this forest resource in the East.  The potential ecological impacts of this exotic pest are </a:t>
            </a:r>
            <a:r>
              <a:rPr lang="en-US" sz="2000" dirty="0" smtClean="0"/>
              <a:t>comparable </a:t>
            </a:r>
            <a:r>
              <a:rPr lang="en-US" sz="2000" dirty="0"/>
              <a:t>to that of Dutch elm disease and chestnut blight. </a:t>
            </a:r>
          </a:p>
          <a:p>
            <a:r>
              <a:rPr lang="en-US" sz="2000" dirty="0"/>
              <a:t>The USDA Forest Service, with the support and cooperation of the National Association </a:t>
            </a:r>
            <a:r>
              <a:rPr lang="en-US" sz="2000" dirty="0" smtClean="0"/>
              <a:t>of </a:t>
            </a:r>
            <a:r>
              <a:rPr lang="en-US" sz="2000" dirty="0"/>
              <a:t>State Foresters and the National Plant </a:t>
            </a:r>
            <a:r>
              <a:rPr lang="en-US" sz="2000" dirty="0" smtClean="0"/>
              <a:t>Board 1, </a:t>
            </a:r>
            <a:r>
              <a:rPr lang="en-US" sz="2000" dirty="0"/>
              <a:t>is proposing an expanded program to </a:t>
            </a:r>
            <a:r>
              <a:rPr lang="en-US" sz="2000" dirty="0" smtClean="0"/>
              <a:t>develop </a:t>
            </a:r>
            <a:r>
              <a:rPr lang="en-US" sz="2000" dirty="0"/>
              <a:t>and implement hemlock woolly </a:t>
            </a:r>
            <a:r>
              <a:rPr lang="en-US" sz="2000" dirty="0" err="1"/>
              <a:t>adelgid</a:t>
            </a:r>
            <a:r>
              <a:rPr lang="en-US" sz="2000" dirty="0"/>
              <a:t> </a:t>
            </a:r>
            <a:r>
              <a:rPr lang="en-US" sz="2000" dirty="0" smtClean="0"/>
              <a:t> management </a:t>
            </a:r>
            <a:r>
              <a:rPr lang="en-US" sz="2000" dirty="0"/>
              <a:t>strategies with a goal of </a:t>
            </a:r>
            <a:r>
              <a:rPr lang="en-US" sz="2000" dirty="0" smtClean="0"/>
              <a:t>reducing </a:t>
            </a:r>
            <a:r>
              <a:rPr lang="en-US" sz="2000" dirty="0"/>
              <a:t>the impact and slowing the spread of this exotic pest.  This  </a:t>
            </a:r>
            <a:r>
              <a:rPr lang="en-US" sz="2000" dirty="0" smtClean="0"/>
              <a:t>five-year </a:t>
            </a:r>
            <a:r>
              <a:rPr lang="en-US" sz="2000" dirty="0"/>
              <a:t>initiative </a:t>
            </a:r>
            <a:r>
              <a:rPr lang="en-US" sz="2000" dirty="0" smtClean="0"/>
              <a:t>calls </a:t>
            </a:r>
            <a:r>
              <a:rPr lang="en-US" sz="2000" dirty="0"/>
              <a:t>for expanded research and technology development combined with accelerated </a:t>
            </a:r>
            <a:r>
              <a:rPr lang="en-US" sz="2000" dirty="0" smtClean="0"/>
              <a:t>implementation </a:t>
            </a:r>
            <a:r>
              <a:rPr lang="en-US" sz="2000" dirty="0"/>
              <a:t>of available and newly developed management techniques.</a:t>
            </a:r>
          </a:p>
        </p:txBody>
      </p:sp>
    </p:spTree>
    <p:extLst>
      <p:ext uri="{BB962C8B-B14F-4D97-AF65-F5344CB8AC3E}">
        <p14:creationId xmlns:p14="http://schemas.microsoft.com/office/powerpoint/2010/main" val="33910025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57200"/>
            <a:ext cx="8077200" cy="5791200"/>
          </a:xfrm>
        </p:spPr>
        <p:txBody>
          <a:bodyPr/>
          <a:lstStyle/>
          <a:p>
            <a:r>
              <a:rPr lang="en-US" sz="2400" dirty="0" smtClean="0"/>
              <a:t>As the tallest, oldest, and most abundant trees in many forest areas, the hemlocks help moderate the temperatures in the area – particularly, the summer high temperatures may be a little lower due to the shade provided by the trees.</a:t>
            </a:r>
          </a:p>
          <a:p>
            <a:r>
              <a:rPr lang="en-US" sz="2400" dirty="0" smtClean="0"/>
              <a:t>They also provide protection to under-story, shade-loving plants. They also provide nesting places for many birds, squirrels, etc.</a:t>
            </a:r>
          </a:p>
          <a:p>
            <a:r>
              <a:rPr lang="en-US" sz="2400" dirty="0" smtClean="0"/>
              <a:t>The loss of the hemlocks would result in a changed flora and that would probably trigger a change in the fauna of the region also. Nature would work toward establishing a new climax community of flora and fauna – possibly less useful </a:t>
            </a:r>
            <a:r>
              <a:rPr lang="en-US" sz="2400" smtClean="0"/>
              <a:t>to humans.</a:t>
            </a:r>
            <a:endParaRPr lang="en-US" sz="2400" dirty="0"/>
          </a:p>
        </p:txBody>
      </p:sp>
    </p:spTree>
    <p:extLst>
      <p:ext uri="{BB962C8B-B14F-4D97-AF65-F5344CB8AC3E}">
        <p14:creationId xmlns:p14="http://schemas.microsoft.com/office/powerpoint/2010/main" val="3967771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09" y="0"/>
            <a:ext cx="914089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1544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range of the pests</a:t>
            </a:r>
            <a:endParaRPr lang="en-US"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162908"/>
            <a:ext cx="9215439" cy="3780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7025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399" y="-20216"/>
            <a:ext cx="5551557" cy="6878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59073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773906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4225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468440"/>
            <a:ext cx="7543800" cy="5827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0830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0"/>
            <a:ext cx="7848600" cy="5638800"/>
          </a:xfrm>
        </p:spPr>
        <p:txBody>
          <a:bodyPr/>
          <a:lstStyle/>
          <a:p>
            <a:r>
              <a:rPr lang="en-US" sz="2000" dirty="0"/>
              <a:t>Hemlock woolly </a:t>
            </a:r>
            <a:r>
              <a:rPr lang="en-US" sz="2000" dirty="0" err="1"/>
              <a:t>adelgid</a:t>
            </a:r>
            <a:r>
              <a:rPr lang="en-US" sz="2000" dirty="0"/>
              <a:t> (</a:t>
            </a:r>
            <a:r>
              <a:rPr lang="en-US" sz="2000" dirty="0" err="1"/>
              <a:t>Adelges</a:t>
            </a:r>
            <a:r>
              <a:rPr lang="en-US" sz="2000" dirty="0"/>
              <a:t> </a:t>
            </a:r>
            <a:r>
              <a:rPr lang="en-US" sz="2000" dirty="0" err="1"/>
              <a:t>tsugae</a:t>
            </a:r>
            <a:r>
              <a:rPr lang="en-US" sz="2000" dirty="0"/>
              <a:t>), or HWA, is member of the </a:t>
            </a:r>
            <a:r>
              <a:rPr lang="en-US" sz="2000" dirty="0" err="1"/>
              <a:t>Sternorrhyncha</a:t>
            </a:r>
            <a:r>
              <a:rPr lang="en-US" sz="2000" dirty="0"/>
              <a:t> suborder of the Order </a:t>
            </a:r>
            <a:r>
              <a:rPr lang="en-US" sz="2000" dirty="0" err="1"/>
              <a:t>Hemiptera</a:t>
            </a:r>
            <a:r>
              <a:rPr lang="en-US" sz="2000" dirty="0"/>
              <a:t> and native to East Asia. It feeds by sucking sap from hemlock and spruce trees (</a:t>
            </a:r>
            <a:r>
              <a:rPr lang="en-US" sz="2000" dirty="0" err="1"/>
              <a:t>Tsuga</a:t>
            </a:r>
            <a:r>
              <a:rPr lang="en-US" sz="2000" dirty="0"/>
              <a:t> spp.; </a:t>
            </a:r>
            <a:r>
              <a:rPr lang="en-US" sz="2000" dirty="0" err="1"/>
              <a:t>Picea</a:t>
            </a:r>
            <a:r>
              <a:rPr lang="en-US" sz="2000" dirty="0"/>
              <a:t> spp.). In eastern North America, it is a destructive pest that gravely threatens the eastern hemlock (</a:t>
            </a:r>
            <a:r>
              <a:rPr lang="en-US" sz="2000" dirty="0" err="1"/>
              <a:t>Tsuga</a:t>
            </a:r>
            <a:r>
              <a:rPr lang="en-US" sz="2000" dirty="0"/>
              <a:t> </a:t>
            </a:r>
            <a:r>
              <a:rPr lang="en-US" sz="2000" dirty="0" err="1"/>
              <a:t>canadensis</a:t>
            </a:r>
            <a:r>
              <a:rPr lang="en-US" sz="2000" dirty="0"/>
              <a:t>) and the Carolina hemlock (</a:t>
            </a:r>
            <a:r>
              <a:rPr lang="en-US" sz="2000" dirty="0" err="1"/>
              <a:t>Tsuga</a:t>
            </a:r>
            <a:r>
              <a:rPr lang="en-US" sz="2000" dirty="0"/>
              <a:t> </a:t>
            </a:r>
            <a:r>
              <a:rPr lang="en-US" sz="2000" dirty="0" err="1"/>
              <a:t>caroliniana</a:t>
            </a:r>
            <a:r>
              <a:rPr lang="en-US" sz="2000" dirty="0"/>
              <a:t>). Though the range of eastern hemlock extends north of the current range of the </a:t>
            </a:r>
            <a:r>
              <a:rPr lang="en-US" sz="2000" dirty="0" err="1"/>
              <a:t>adelgid</a:t>
            </a:r>
            <a:r>
              <a:rPr lang="en-US" sz="2000" dirty="0"/>
              <a:t>, it could spread to infect these northern areas as well. Accidentally introduced to North America from Japan, HWA was first found in the eastern United States near Richmond, Virginia, in the early 1950s. The pest has now been established in eighteen eastern states from </a:t>
            </a:r>
            <a:r>
              <a:rPr lang="en-US" sz="2000" dirty="0" smtClean="0"/>
              <a:t>Georgia </a:t>
            </a:r>
            <a:r>
              <a:rPr lang="en-US" sz="2000" dirty="0"/>
              <a:t>to Massachusetts, causing widespread mortality of hemlock trees. As of 2015, 90% of the geographic range of eastern hemlock in North America has been impacted by HWA</a:t>
            </a:r>
            <a:r>
              <a:rPr lang="en-US" sz="2000" dirty="0" smtClean="0"/>
              <a:t>.</a:t>
            </a:r>
            <a:endParaRPr lang="en-US" sz="2000" dirty="0"/>
          </a:p>
        </p:txBody>
      </p:sp>
    </p:spTree>
    <p:extLst>
      <p:ext uri="{BB962C8B-B14F-4D97-AF65-F5344CB8AC3E}">
        <p14:creationId xmlns:p14="http://schemas.microsoft.com/office/powerpoint/2010/main" val="2523167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762000"/>
          </a:xfrm>
        </p:spPr>
        <p:txBody>
          <a:bodyPr/>
          <a:lstStyle/>
          <a:p>
            <a:r>
              <a:rPr lang="en-US" dirty="0" smtClean="0"/>
              <a:t>Description</a:t>
            </a:r>
            <a:endParaRPr lang="en-US" dirty="0"/>
          </a:p>
        </p:txBody>
      </p:sp>
      <p:sp>
        <p:nvSpPr>
          <p:cNvPr id="3" name="Content Placeholder 2"/>
          <p:cNvSpPr>
            <a:spLocks noGrp="1"/>
          </p:cNvSpPr>
          <p:nvPr>
            <p:ph idx="1"/>
          </p:nvPr>
        </p:nvSpPr>
        <p:spPr>
          <a:xfrm>
            <a:off x="685800" y="1143000"/>
            <a:ext cx="7772400" cy="2057400"/>
          </a:xfrm>
        </p:spPr>
        <p:txBody>
          <a:bodyPr/>
          <a:lstStyle/>
          <a:p>
            <a:r>
              <a:rPr lang="en-US" sz="2400" dirty="0" smtClean="0"/>
              <a:t>Size: 1.5 </a:t>
            </a:r>
            <a:r>
              <a:rPr lang="en-US" sz="2400" dirty="0"/>
              <a:t>mm (under 1/16 inch)</a:t>
            </a:r>
          </a:p>
          <a:p>
            <a:r>
              <a:rPr lang="en-US" sz="2400" dirty="0" smtClean="0"/>
              <a:t>Identification: Red-purple </a:t>
            </a:r>
            <a:r>
              <a:rPr lang="en-US" sz="2400" dirty="0"/>
              <a:t>to purple-black. As they mature, they cover themselves with white, cottony wax, becoming much more noticeable.</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799" y="2819400"/>
            <a:ext cx="3452013"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5443758"/>
      </p:ext>
    </p:extLst>
  </p:cSld>
  <p:clrMapOvr>
    <a:masterClrMapping/>
  </p:clrMapOvr>
</p:sld>
</file>

<file path=ppt/theme/theme1.xml><?xml version="1.0" encoding="utf-8"?>
<a:theme xmlns:a="http://schemas.openxmlformats.org/drawingml/2006/main" name="Botany design template">
  <a:themeElements>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7C9168D-6B24-4B7A-A0E8-E1D28A8F06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Botany design template</Template>
  <TotalTime>60</TotalTime>
  <Words>893</Words>
  <Application>Microsoft Office PowerPoint</Application>
  <PresentationFormat>On-screen Show (4:3)</PresentationFormat>
  <Paragraphs>29</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Botany design template</vt:lpstr>
      <vt:lpstr>An Exotic Pest Threat to Eastern Hemlock</vt:lpstr>
      <vt:lpstr>Warning</vt:lpstr>
      <vt:lpstr>PowerPoint Presentation</vt:lpstr>
      <vt:lpstr>World range of the pests</vt:lpstr>
      <vt:lpstr>PowerPoint Presentation</vt:lpstr>
      <vt:lpstr>PowerPoint Presentation</vt:lpstr>
      <vt:lpstr>PowerPoint Presentation</vt:lpstr>
      <vt:lpstr>PowerPoint Presentation</vt:lpstr>
      <vt:lpstr>Description</vt:lpstr>
      <vt:lpstr>Evidence of infestation</vt:lpstr>
      <vt:lpstr>Control methods</vt:lpstr>
      <vt:lpstr>Individual trees (cont.)</vt:lpstr>
      <vt:lpstr>Lady Beetle Feeding on Hemlock Wooly Adelgid Egg Sacks</vt:lpstr>
      <vt:lpstr>... Pseudoscymnus tsugae—Exotic adelgid predator of the hemlock woolly adelgid.</vt:lpstr>
      <vt:lpstr>Egg sac with eggs revealed </vt:lpstr>
      <vt:lpstr>Immatures (nymphs) of the Hemlock Woolly Adelgid on the stem of a Canada Hemlock.</vt:lpstr>
      <vt:lpstr>Hemlock woolly adelgid nymphs in dormancy.</vt:lpstr>
      <vt:lpstr>Valley with many affected trees</vt:lpstr>
      <vt:lpstr>Significance of the Hemlock</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Exotic Pest Threat to Eastern Hemlock</dc:title>
  <dc:creator>Naumann, Joseph A.</dc:creator>
  <cp:lastModifiedBy>Naumann, Joseph A.</cp:lastModifiedBy>
  <cp:revision>6</cp:revision>
  <cp:lastPrinted>1601-01-01T00:00:00Z</cp:lastPrinted>
  <dcterms:created xsi:type="dcterms:W3CDTF">2016-06-02T17:22:16Z</dcterms:created>
  <dcterms:modified xsi:type="dcterms:W3CDTF">2016-06-02T18:22:38Z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TC010900221033</vt:lpwstr>
  </property>
</Properties>
</file>