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slideLayouts/slideLayout16.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44"/>
  </p:notesMasterIdLst>
  <p:sldIdLst>
    <p:sldId id="256" r:id="rId3"/>
    <p:sldId id="259" r:id="rId4"/>
    <p:sldId id="260" r:id="rId5"/>
    <p:sldId id="261" r:id="rId6"/>
    <p:sldId id="262" r:id="rId7"/>
    <p:sldId id="263" r:id="rId8"/>
    <p:sldId id="264" r:id="rId9"/>
    <p:sldId id="265" r:id="rId10"/>
    <p:sldId id="381" r:id="rId11"/>
    <p:sldId id="266" r:id="rId12"/>
    <p:sldId id="267" r:id="rId13"/>
    <p:sldId id="268" r:id="rId14"/>
    <p:sldId id="272" r:id="rId15"/>
    <p:sldId id="269" r:id="rId16"/>
    <p:sldId id="342" r:id="rId17"/>
    <p:sldId id="270" r:id="rId18"/>
    <p:sldId id="271" r:id="rId19"/>
    <p:sldId id="273" r:id="rId20"/>
    <p:sldId id="274" r:id="rId21"/>
    <p:sldId id="340" r:id="rId22"/>
    <p:sldId id="331" r:id="rId23"/>
    <p:sldId id="336" r:id="rId24"/>
    <p:sldId id="275" r:id="rId25"/>
    <p:sldId id="347" r:id="rId26"/>
    <p:sldId id="332" r:id="rId27"/>
    <p:sldId id="346" r:id="rId28"/>
    <p:sldId id="397" r:id="rId29"/>
    <p:sldId id="398" r:id="rId30"/>
    <p:sldId id="399" r:id="rId31"/>
    <p:sldId id="333" r:id="rId32"/>
    <p:sldId id="337" r:id="rId33"/>
    <p:sldId id="343" r:id="rId34"/>
    <p:sldId id="353" r:id="rId35"/>
    <p:sldId id="354" r:id="rId36"/>
    <p:sldId id="344" r:id="rId37"/>
    <p:sldId id="338" r:id="rId38"/>
    <p:sldId id="339" r:id="rId39"/>
    <p:sldId id="334" r:id="rId40"/>
    <p:sldId id="335" r:id="rId41"/>
    <p:sldId id="348" r:id="rId42"/>
    <p:sldId id="349" r:id="rId43"/>
    <p:sldId id="350" r:id="rId44"/>
    <p:sldId id="351" r:id="rId45"/>
    <p:sldId id="352" r:id="rId46"/>
    <p:sldId id="276" r:id="rId47"/>
    <p:sldId id="388" r:id="rId48"/>
    <p:sldId id="277" r:id="rId49"/>
    <p:sldId id="278" r:id="rId50"/>
    <p:sldId id="328" r:id="rId51"/>
    <p:sldId id="290" r:id="rId52"/>
    <p:sldId id="279" r:id="rId53"/>
    <p:sldId id="280" r:id="rId54"/>
    <p:sldId id="281" r:id="rId55"/>
    <p:sldId id="285" r:id="rId56"/>
    <p:sldId id="295" r:id="rId57"/>
    <p:sldId id="329" r:id="rId58"/>
    <p:sldId id="286" r:id="rId59"/>
    <p:sldId id="330" r:id="rId60"/>
    <p:sldId id="345" r:id="rId61"/>
    <p:sldId id="288" r:id="rId62"/>
    <p:sldId id="383" r:id="rId63"/>
    <p:sldId id="384" r:id="rId64"/>
    <p:sldId id="385" r:id="rId65"/>
    <p:sldId id="386" r:id="rId66"/>
    <p:sldId id="387" r:id="rId67"/>
    <p:sldId id="390" r:id="rId68"/>
    <p:sldId id="289" r:id="rId69"/>
    <p:sldId id="291"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69" r:id="rId83"/>
    <p:sldId id="370" r:id="rId84"/>
    <p:sldId id="371" r:id="rId85"/>
    <p:sldId id="372" r:id="rId86"/>
    <p:sldId id="373" r:id="rId87"/>
    <p:sldId id="374" r:id="rId88"/>
    <p:sldId id="375" r:id="rId89"/>
    <p:sldId id="376" r:id="rId90"/>
    <p:sldId id="378" r:id="rId91"/>
    <p:sldId id="392" r:id="rId92"/>
    <p:sldId id="283" r:id="rId93"/>
    <p:sldId id="282" r:id="rId94"/>
    <p:sldId id="284" r:id="rId95"/>
    <p:sldId id="287" r:id="rId96"/>
    <p:sldId id="292" r:id="rId97"/>
    <p:sldId id="389" r:id="rId98"/>
    <p:sldId id="293" r:id="rId99"/>
    <p:sldId id="294" r:id="rId100"/>
    <p:sldId id="325" r:id="rId101"/>
    <p:sldId id="393" r:id="rId102"/>
    <p:sldId id="394" r:id="rId103"/>
    <p:sldId id="395" r:id="rId104"/>
    <p:sldId id="391" r:id="rId105"/>
    <p:sldId id="396" r:id="rId106"/>
    <p:sldId id="326" r:id="rId107"/>
    <p:sldId id="327" r:id="rId108"/>
    <p:sldId id="367" r:id="rId109"/>
    <p:sldId id="365" r:id="rId110"/>
    <p:sldId id="364" r:id="rId111"/>
    <p:sldId id="296" r:id="rId112"/>
    <p:sldId id="297" r:id="rId113"/>
    <p:sldId id="298" r:id="rId114"/>
    <p:sldId id="299" r:id="rId115"/>
    <p:sldId id="300" r:id="rId116"/>
    <p:sldId id="301" r:id="rId117"/>
    <p:sldId id="302" r:id="rId118"/>
    <p:sldId id="303" r:id="rId119"/>
    <p:sldId id="304" r:id="rId120"/>
    <p:sldId id="305" r:id="rId121"/>
    <p:sldId id="306" r:id="rId122"/>
    <p:sldId id="307" r:id="rId123"/>
    <p:sldId id="312" r:id="rId124"/>
    <p:sldId id="308" r:id="rId125"/>
    <p:sldId id="309" r:id="rId126"/>
    <p:sldId id="310" r:id="rId127"/>
    <p:sldId id="311" r:id="rId128"/>
    <p:sldId id="355" r:id="rId129"/>
    <p:sldId id="360" r:id="rId130"/>
    <p:sldId id="366" r:id="rId131"/>
    <p:sldId id="382" r:id="rId132"/>
    <p:sldId id="368" r:id="rId133"/>
    <p:sldId id="356" r:id="rId134"/>
    <p:sldId id="357" r:id="rId135"/>
    <p:sldId id="358" r:id="rId136"/>
    <p:sldId id="359" r:id="rId137"/>
    <p:sldId id="361" r:id="rId138"/>
    <p:sldId id="380" r:id="rId139"/>
    <p:sldId id="362" r:id="rId140"/>
    <p:sldId id="363" r:id="rId141"/>
    <p:sldId id="377" r:id="rId142"/>
    <p:sldId id="379" r:id="rId1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p:cViewPr varScale="1">
        <p:scale>
          <a:sx n="70" d="100"/>
          <a:sy n="70" d="100"/>
        </p:scale>
        <p:origin x="-53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0B84F31-8DB8-4A20-8054-B0B5528C23A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B84F31-8DB8-4A20-8054-B0B5528C23AB}" type="slidenum">
              <a:rPr lang="en-US" smtClean="0"/>
              <a:pPr/>
              <a:t>103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defRPr/>
            </a:lvl1pPr>
          </a:lstStyle>
          <a:p>
            <a:r>
              <a:rPr lang="en-US" smtClean="0"/>
              <a:t>Click to edit Master title style</a:t>
            </a:r>
            <a:endParaRPr lang="en-US"/>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75CF3A57-6660-48FB-8C3E-B3A3EBA7CDB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FC49C6-CEBF-43ED-9DF0-14C63710AB3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BB2A04-45C0-4650-B369-5B1984A4060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0684578F-319A-4BE8-BDC1-564703BACBDA}"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8BDD918-A839-4CAF-B47B-389A4C67070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E2B0202-C7F3-4FFF-8FBD-682DEC881985}"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0AF1BA-FBB2-44FB-8D3B-DFD75909DEA2}"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6AEA7EA-D286-4B27-8D4E-19CB0D87055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6A1F2A3-ACF6-4D35-89F6-C0826DB3F90D}"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30C4AE7-7C33-4F54-AA83-FCEDF02C69CF}"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6E7091C-BF5E-4F8A-83E2-5BD8D124192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28FCD7-24B5-454F-9E39-1BA7C3F4A956}"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B5055ED-C21A-4662-881A-A9D5587EB110}"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CF4745-6257-4849-A138-14608003C4E6}"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8DD1714-39E4-447A-A3E7-AF6CB15ED85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A5D883-509E-4C16-B3FC-B231BC990D7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57635E2-06AB-49D5-A6A0-270AB0A49F3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D1E15E-739B-4BC4-A2E5-AA477BDC8D1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E02528B-793F-4DD4-9F89-9E8F8035EAF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0FA239B-6651-4008-A2C3-9EFC0993443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EF57697-74DA-4844-90E4-D2967C4AE7A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3AD04EC-01A4-48A2-8C8E-0AF310C8F7D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16293C3-79D4-40C4-AE57-DF537AC491C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095C3E5-E679-4CD1-819E-BE9200720CDF}"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3.xml"/><Relationship Id="rId4" Type="http://schemas.openxmlformats.org/officeDocument/2006/relationships/image" Target="../media/image131.png"/></Relationships>
</file>

<file path=ppt/slides/_rels/slide13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p:txBody>
          <a:bodyPr>
            <a:scene3d>
              <a:camera prst="orthographicFront"/>
              <a:lightRig rig="threePt" dir="t"/>
            </a:scene3d>
            <a:sp3d extrusionH="57150">
              <a:bevelT w="38100" h="38100"/>
            </a:sp3d>
          </a:bodyPr>
          <a:lstStyle/>
          <a:p>
            <a:r>
              <a:rPr lang="en-US" sz="4400" b="1" spc="300" dirty="0" smtClean="0">
                <a:ln>
                  <a:solidFill>
                    <a:schemeClr val="accent2">
                      <a:lumMod val="75000"/>
                    </a:schemeClr>
                  </a:solidFill>
                </a:ln>
                <a:solidFill>
                  <a:srgbClr val="FFC000"/>
                </a:solidFill>
                <a:effectLst>
                  <a:glow rad="228600">
                    <a:schemeClr val="accent4">
                      <a:satMod val="175000"/>
                      <a:alpha val="40000"/>
                    </a:schemeClr>
                  </a:glow>
                  <a:outerShdw blurRad="38100" dist="38100" dir="2700000" algn="tl">
                    <a:srgbClr val="000000">
                      <a:alpha val="43137"/>
                    </a:srgbClr>
                  </a:outerShdw>
                </a:effectLst>
                <a:latin typeface="Arial Black" pitchFamily="34" charset="0"/>
              </a:rPr>
              <a:t>Hungary</a:t>
            </a:r>
            <a:endParaRPr lang="en-US" sz="4400" b="1" spc="300" dirty="0">
              <a:ln>
                <a:solidFill>
                  <a:schemeClr val="accent2">
                    <a:lumMod val="75000"/>
                  </a:schemeClr>
                </a:solidFill>
              </a:ln>
              <a:solidFill>
                <a:srgbClr val="FFC000"/>
              </a:solidFill>
              <a:effectLst>
                <a:glow rad="228600">
                  <a:schemeClr val="accent4">
                    <a:satMod val="175000"/>
                    <a:alpha val="40000"/>
                  </a:schemeClr>
                </a:glow>
                <a:outerShdw blurRad="38100" dist="38100" dir="2700000" algn="tl">
                  <a:srgbClr val="000000">
                    <a:alpha val="43137"/>
                  </a:srgbClr>
                </a:outerShdw>
              </a:effectLst>
              <a:latin typeface="Arial Black" pitchFamily="34" charset="0"/>
            </a:endParaRPr>
          </a:p>
        </p:txBody>
      </p:sp>
      <p:sp>
        <p:nvSpPr>
          <p:cNvPr id="51203" name="Rectangle 3"/>
          <p:cNvSpPr>
            <a:spLocks noGrp="1" noChangeArrowheads="1"/>
          </p:cNvSpPr>
          <p:nvPr>
            <p:ph type="subTitle" idx="1"/>
          </p:nvPr>
        </p:nvSpPr>
        <p:spPr/>
        <p:txBody>
          <a:bodyPr/>
          <a:lstStyle/>
          <a:p>
            <a:r>
              <a:rPr lang="en-US" b="1" dirty="0" smtClean="0">
                <a:effectLst>
                  <a:outerShdw blurRad="38100" dist="38100" dir="2700000" algn="tl">
                    <a:srgbClr val="000000">
                      <a:alpha val="43137"/>
                    </a:srgbClr>
                  </a:outerShdw>
                </a:effectLst>
              </a:rPr>
              <a:t>One of the “brighter” spots in Eastern Europe</a:t>
            </a:r>
            <a:endParaRPr lang="en-US" b="1" dirty="0">
              <a:effectLst>
                <a:outerShdw blurRad="38100" dist="38100" dir="2700000" algn="tl">
                  <a:srgbClr val="000000">
                    <a:alpha val="43137"/>
                  </a:srgbClr>
                </a:outerShdw>
              </a:effectLst>
            </a:endParaRPr>
          </a:p>
        </p:txBody>
      </p:sp>
      <p:pic>
        <p:nvPicPr>
          <p:cNvPr id="51204" name="Picture 4"/>
          <p:cNvPicPr>
            <a:picLocks noChangeAspect="1" noChangeArrowheads="1"/>
          </p:cNvPicPr>
          <p:nvPr/>
        </p:nvPicPr>
        <p:blipFill>
          <a:blip r:embed="rId2" cstate="print"/>
          <a:srcRect/>
          <a:stretch>
            <a:fillRect/>
          </a:stretch>
        </p:blipFill>
        <p:spPr bwMode="auto">
          <a:xfrm>
            <a:off x="7072540" y="228600"/>
            <a:ext cx="1814286" cy="9144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476250" y="0"/>
            <a:ext cx="8191500" cy="6905625"/>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t="11111"/>
          <a:stretch>
            <a:fillRect/>
          </a:stretch>
        </p:blipFill>
        <p:spPr bwMode="auto">
          <a:xfrm>
            <a:off x="-1" y="-50801"/>
            <a:ext cx="9144001" cy="6908801"/>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l="10667"/>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l="10569"/>
          <a:stretch>
            <a:fillRect/>
          </a:stretch>
        </p:blipFill>
        <p:spPr bwMode="auto">
          <a:xfrm>
            <a:off x="0" y="0"/>
            <a:ext cx="9144000" cy="6858002"/>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rcRect/>
          <a:stretch>
            <a:fillRect/>
          </a:stretch>
        </p:blipFill>
        <p:spPr bwMode="auto">
          <a:xfrm>
            <a:off x="-1" y="0"/>
            <a:ext cx="9161451" cy="6858000"/>
          </a:xfrm>
          <a:prstGeom prst="rect">
            <a:avLst/>
          </a:prstGeom>
          <a:noFill/>
          <a:ln w="9525">
            <a:noFill/>
            <a:miter lim="800000"/>
            <a:headEnd/>
            <a:tailEnd/>
          </a:ln>
        </p:spPr>
      </p:pic>
      <p:sp>
        <p:nvSpPr>
          <p:cNvPr id="2" name="Title 1"/>
          <p:cNvSpPr>
            <a:spLocks noGrp="1"/>
          </p:cNvSpPr>
          <p:nvPr>
            <p:ph type="title"/>
          </p:nvPr>
        </p:nvSpPr>
        <p:spPr>
          <a:xfrm>
            <a:off x="3810000" y="5715000"/>
            <a:ext cx="5334000" cy="1143000"/>
          </a:xfrm>
        </p:spPr>
        <p:txBody>
          <a:bodyPr/>
          <a:lstStyle/>
          <a:p>
            <a:r>
              <a:rPr lang="en-US" b="1" dirty="0" smtClean="0">
                <a:solidFill>
                  <a:schemeClr val="bg2"/>
                </a:solidFill>
                <a:effectLst>
                  <a:innerShdw blurRad="63500" dist="25400" dir="5400000">
                    <a:srgbClr val="00B050">
                      <a:alpha val="50000"/>
                    </a:srgbClr>
                  </a:innerShdw>
                </a:effectLst>
              </a:rPr>
              <a:t>Shoppe with thatched roof</a:t>
            </a:r>
            <a:endParaRPr lang="en-US" b="1" dirty="0">
              <a:solidFill>
                <a:schemeClr val="bg2"/>
              </a:solidFill>
              <a:effectLst>
                <a:innerShdw blurRad="63500" dist="25400" dir="5400000">
                  <a:srgbClr val="00B050">
                    <a:alpha val="50000"/>
                  </a:srgbClr>
                </a:innerShdw>
              </a:effectLst>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b="2222"/>
          <a:stretch>
            <a:fillRect/>
          </a:stretch>
        </p:blipFill>
        <p:spPr bwMode="auto">
          <a:xfrm>
            <a:off x="-1" y="0"/>
            <a:ext cx="9192481" cy="685800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6738" name="Picture 2"/>
          <p:cNvPicPr>
            <a:picLocks noGrp="1" noChangeAspect="1" noChangeArrowheads="1"/>
          </p:cNvPicPr>
          <p:nvPr>
            <p:ph idx="1"/>
          </p:nvPr>
        </p:nvPicPr>
        <p:blipFill>
          <a:blip r:embed="rId2" cstate="print"/>
          <a:srcRect/>
          <a:stretch>
            <a:fillRect/>
          </a:stretch>
        </p:blipFill>
        <p:spPr bwMode="auto">
          <a:xfrm>
            <a:off x="0" y="0"/>
            <a:ext cx="9185753" cy="68580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7762" name="Picture 2"/>
          <p:cNvPicPr>
            <a:picLocks noGrp="1" noChangeAspect="1" noChangeArrowheads="1"/>
          </p:cNvPicPr>
          <p:nvPr>
            <p:ph idx="1"/>
          </p:nvPr>
        </p:nvPicPr>
        <p:blipFill>
          <a:blip r:embed="rId2" cstate="print"/>
          <a:srcRect/>
          <a:stretch>
            <a:fillRect/>
          </a:stretch>
        </p:blipFill>
        <p:spPr bwMode="auto">
          <a:xfrm>
            <a:off x="-1" y="-1"/>
            <a:ext cx="9144001" cy="6858001"/>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533400"/>
          </a:xfrm>
        </p:spPr>
        <p:txBody>
          <a:bodyPr/>
          <a:lstStyle/>
          <a:p>
            <a:r>
              <a:rPr lang="en-US" b="1" i="1" dirty="0" err="1" smtClean="0"/>
              <a:t>Pilis</a:t>
            </a:r>
            <a:r>
              <a:rPr lang="en-US" b="1" i="1" dirty="0" smtClean="0"/>
              <a:t> Mountains</a:t>
            </a:r>
            <a:endParaRPr lang="en-US" dirty="0"/>
          </a:p>
        </p:txBody>
      </p:sp>
      <p:pic>
        <p:nvPicPr>
          <p:cNvPr id="157698" name="Picture 2"/>
          <p:cNvPicPr>
            <a:picLocks noGrp="1" noChangeAspect="1" noChangeArrowheads="1"/>
          </p:cNvPicPr>
          <p:nvPr>
            <p:ph idx="1"/>
          </p:nvPr>
        </p:nvPicPr>
        <p:blipFill>
          <a:blip r:embed="rId2" cstate="print"/>
          <a:srcRect/>
          <a:stretch>
            <a:fillRect/>
          </a:stretch>
        </p:blipFill>
        <p:spPr bwMode="auto">
          <a:xfrm>
            <a:off x="0" y="491491"/>
            <a:ext cx="9144000" cy="636651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6425" cy="639762"/>
          </a:xfrm>
        </p:spPr>
        <p:txBody>
          <a:bodyPr/>
          <a:lstStyle/>
          <a:p>
            <a:r>
              <a:rPr lang="en-US" b="1" dirty="0" smtClean="0"/>
              <a:t>Ox-bow lake at River Tisza</a:t>
            </a:r>
            <a:endParaRPr lang="en-US" dirty="0"/>
          </a:p>
        </p:txBody>
      </p:sp>
      <p:pic>
        <p:nvPicPr>
          <p:cNvPr id="155650" name="Picture 2"/>
          <p:cNvPicPr>
            <a:picLocks noGrp="1" noChangeAspect="1" noChangeArrowheads="1"/>
          </p:cNvPicPr>
          <p:nvPr>
            <p:ph idx="1"/>
          </p:nvPr>
        </p:nvPicPr>
        <p:blipFill>
          <a:blip r:embed="rId2" cstate="print">
            <a:lum bright="-10000" contrast="10000"/>
          </a:blip>
          <a:srcRect/>
          <a:stretch>
            <a:fillRect/>
          </a:stretch>
        </p:blipFill>
        <p:spPr bwMode="auto">
          <a:xfrm>
            <a:off x="0" y="605791"/>
            <a:ext cx="9144000" cy="625221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609600"/>
          </a:xfrm>
        </p:spPr>
        <p:txBody>
          <a:bodyPr/>
          <a:lstStyle/>
          <a:p>
            <a:r>
              <a:rPr lang="en-US" b="1" dirty="0" err="1" smtClean="0"/>
              <a:t>Nyékládháza</a:t>
            </a:r>
            <a:r>
              <a:rPr lang="en-US" b="1" dirty="0" smtClean="0"/>
              <a:t>-lakes</a:t>
            </a:r>
            <a:endParaRPr lang="en-US" dirty="0"/>
          </a:p>
        </p:txBody>
      </p:sp>
      <p:pic>
        <p:nvPicPr>
          <p:cNvPr id="154626" name="Picture 2"/>
          <p:cNvPicPr>
            <a:picLocks noGrp="1" noChangeAspect="1" noChangeArrowheads="1"/>
          </p:cNvPicPr>
          <p:nvPr>
            <p:ph idx="1"/>
          </p:nvPr>
        </p:nvPicPr>
        <p:blipFill>
          <a:blip r:embed="rId2" cstate="print"/>
          <a:srcRect/>
          <a:stretch>
            <a:fillRect/>
          </a:stretch>
        </p:blipFill>
        <p:spPr bwMode="auto">
          <a:xfrm>
            <a:off x="0" y="605791"/>
            <a:ext cx="9144000" cy="625221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3048000" y="457200"/>
            <a:ext cx="1710725" cy="369332"/>
          </a:xfrm>
          <a:prstGeom prst="rect">
            <a:avLst/>
          </a:prstGeom>
          <a:noFill/>
        </p:spPr>
        <p:txBody>
          <a:bodyPr wrap="none" rtlCol="0">
            <a:spAutoFit/>
          </a:bodyPr>
          <a:lstStyle/>
          <a:p>
            <a:r>
              <a:rPr lang="en-US" dirty="0" smtClean="0">
                <a:solidFill>
                  <a:srgbClr val="000000"/>
                </a:solidFill>
              </a:rPr>
              <a:t>Road Network</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Lake Balaton</a:t>
            </a:r>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8066"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9090"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0114"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1138"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6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318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421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523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625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2721793" y="0"/>
            <a:ext cx="6422207" cy="6858000"/>
          </a:xfrm>
          <a:prstGeom prst="rect">
            <a:avLst/>
          </a:prstGeom>
          <a:noFill/>
          <a:ln w="9525">
            <a:noFill/>
            <a:miter lim="800000"/>
            <a:headEnd/>
            <a:tailEnd/>
          </a:ln>
        </p:spPr>
      </p:pic>
      <p:sp>
        <p:nvSpPr>
          <p:cNvPr id="3" name="Title 2"/>
          <p:cNvSpPr>
            <a:spLocks noGrp="1"/>
          </p:cNvSpPr>
          <p:nvPr>
            <p:ph type="title"/>
          </p:nvPr>
        </p:nvSpPr>
        <p:spPr>
          <a:xfrm>
            <a:off x="228600" y="2286000"/>
            <a:ext cx="2287587" cy="639762"/>
          </a:xfrm>
        </p:spPr>
        <p:txBody>
          <a:bodyPr/>
          <a:lstStyle/>
          <a:p>
            <a:r>
              <a:rPr lang="en-US" dirty="0" err="1" smtClean="0"/>
              <a:t>Climograph</a:t>
            </a:r>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7282"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8306"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42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9330"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0354"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1378"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02"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Agriculture</a:t>
            </a:r>
            <a:endParaRPr lang="en-US" dirty="0"/>
          </a:p>
        </p:txBody>
      </p:sp>
      <p:sp>
        <p:nvSpPr>
          <p:cNvPr id="3" name="Text Placeholder 2"/>
          <p:cNvSpPr>
            <a:spLocks noGrp="1"/>
          </p:cNvSpPr>
          <p:nvPr>
            <p:ph type="body" idx="1"/>
          </p:nvPr>
        </p:nvSpPr>
        <p:spPr/>
        <p:txBody>
          <a:bodyPr/>
          <a:lstStyle/>
          <a:p>
            <a:endParaRPr lang="en-US"/>
          </a:p>
        </p:txBody>
      </p:sp>
      <p:pic>
        <p:nvPicPr>
          <p:cNvPr id="149506" name="Picture 2"/>
          <p:cNvPicPr>
            <a:picLocks noChangeAspect="1" noChangeArrowheads="1"/>
          </p:cNvPicPr>
          <p:nvPr/>
        </p:nvPicPr>
        <p:blipFill>
          <a:blip r:embed="rId2" cstate="print"/>
          <a:srcRect/>
          <a:stretch>
            <a:fillRect/>
          </a:stretch>
        </p:blipFill>
        <p:spPr bwMode="auto">
          <a:xfrm>
            <a:off x="0" y="723900"/>
            <a:ext cx="9144000" cy="3657600"/>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50530" name="Picture 2"/>
          <p:cNvPicPr>
            <a:picLocks noChangeAspect="1" noChangeArrowheads="1"/>
          </p:cNvPicPr>
          <p:nvPr/>
        </p:nvPicPr>
        <p:blipFill>
          <a:blip r:embed="rId2" cstate="print"/>
          <a:srcRect/>
          <a:stretch>
            <a:fillRect/>
          </a:stretch>
        </p:blipFill>
        <p:spPr bwMode="auto">
          <a:xfrm>
            <a:off x="1066800" y="0"/>
            <a:ext cx="7239000" cy="6877050"/>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56674" name="Picture 2"/>
          <p:cNvPicPr>
            <a:picLocks noGrp="1" noChangeAspect="1" noChangeArrowheads="1"/>
          </p:cNvPicPr>
          <p:nvPr>
            <p:ph idx="1"/>
          </p:nvPr>
        </p:nvPicPr>
        <p:blipFill>
          <a:blip r:embed="rId2" cstate="print">
            <a:lum bright="-20000" contrast="10000"/>
          </a:blip>
          <a:srcRect/>
          <a:stretch>
            <a:fillRect/>
          </a:stretch>
        </p:blipFill>
        <p:spPr bwMode="auto">
          <a:xfrm>
            <a:off x="0" y="304800"/>
            <a:ext cx="9144000" cy="625221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Budapest (capital)</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082" name="Picture 2"/>
          <p:cNvPicPr>
            <a:picLocks noGrp="1" noChangeAspect="1" noChangeArrowheads="1"/>
          </p:cNvPicPr>
          <p:nvPr>
            <p:ph idx="1"/>
          </p:nvPr>
        </p:nvPicPr>
        <p:blipFill>
          <a:blip r:embed="rId2" cstate="print"/>
          <a:srcRect/>
          <a:stretch>
            <a:fillRect/>
          </a:stretch>
        </p:blipFill>
        <p:spPr bwMode="auto">
          <a:xfrm>
            <a:off x="152400" y="483946"/>
            <a:ext cx="8839200" cy="5886907"/>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6425" cy="533400"/>
          </a:xfrm>
        </p:spPr>
        <p:txBody>
          <a:bodyPr/>
          <a:lstStyle/>
          <a:p>
            <a:r>
              <a:rPr lang="en-US" dirty="0" smtClean="0"/>
              <a:t>Along the “Blue” Danube</a:t>
            </a:r>
            <a:endParaRPr lang="en-US" dirty="0"/>
          </a:p>
        </p:txBody>
      </p:sp>
      <p:pic>
        <p:nvPicPr>
          <p:cNvPr id="158722" name="Picture 2"/>
          <p:cNvPicPr>
            <a:picLocks noGrp="1" noChangeAspect="1" noChangeArrowheads="1"/>
          </p:cNvPicPr>
          <p:nvPr>
            <p:ph idx="1"/>
          </p:nvPr>
        </p:nvPicPr>
        <p:blipFill>
          <a:blip r:embed="rId2" cstate="print"/>
          <a:srcRect/>
          <a:stretch>
            <a:fillRect/>
          </a:stretch>
        </p:blipFill>
        <p:spPr bwMode="auto">
          <a:xfrm>
            <a:off x="0" y="491490"/>
            <a:ext cx="9144000" cy="6366511"/>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3" y="609600"/>
            <a:ext cx="4268787" cy="4419600"/>
          </a:xfrm>
        </p:spPr>
        <p:txBody>
          <a:bodyPr/>
          <a:lstStyle/>
          <a:p>
            <a:r>
              <a:rPr lang="en-US" dirty="0" smtClean="0"/>
              <a:t>Raising Chickens</a:t>
            </a:r>
            <a:endParaRPr lang="en-US" dirty="0"/>
          </a:p>
        </p:txBody>
      </p:sp>
      <p:pic>
        <p:nvPicPr>
          <p:cNvPr id="145410" name="Picture 2"/>
          <p:cNvPicPr>
            <a:picLocks noGrp="1" noChangeAspect="1" noChangeArrowheads="1"/>
          </p:cNvPicPr>
          <p:nvPr>
            <p:ph idx="1"/>
          </p:nvPr>
        </p:nvPicPr>
        <p:blipFill>
          <a:blip r:embed="rId2" cstate="print"/>
          <a:srcRect/>
          <a:stretch>
            <a:fillRect/>
          </a:stretch>
        </p:blipFill>
        <p:spPr bwMode="auto">
          <a:xfrm>
            <a:off x="4038600" y="228600"/>
            <a:ext cx="4830418" cy="617220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Fruit Orchards</a:t>
            </a:r>
            <a:endParaRPr lang="en-US" dirty="0"/>
          </a:p>
        </p:txBody>
      </p:sp>
      <p:pic>
        <p:nvPicPr>
          <p:cNvPr id="146434" name="Picture 2"/>
          <p:cNvPicPr>
            <a:picLocks noGrp="1" noChangeAspect="1" noChangeArrowheads="1"/>
          </p:cNvPicPr>
          <p:nvPr>
            <p:ph idx="1"/>
          </p:nvPr>
        </p:nvPicPr>
        <p:blipFill>
          <a:blip r:embed="rId2" cstate="print"/>
          <a:srcRect/>
          <a:stretch>
            <a:fillRect/>
          </a:stretch>
        </p:blipFill>
        <p:spPr bwMode="auto">
          <a:xfrm>
            <a:off x="228600" y="1676400"/>
            <a:ext cx="3331822" cy="2743200"/>
          </a:xfrm>
          <a:prstGeom prst="rect">
            <a:avLst/>
          </a:prstGeom>
          <a:noFill/>
          <a:ln w="9525">
            <a:noFill/>
            <a:miter lim="800000"/>
            <a:headEnd/>
            <a:tailEnd/>
          </a:ln>
        </p:spPr>
      </p:pic>
      <p:pic>
        <p:nvPicPr>
          <p:cNvPr id="146435" name="Picture 3"/>
          <p:cNvPicPr>
            <a:picLocks noChangeAspect="1" noChangeArrowheads="1"/>
          </p:cNvPicPr>
          <p:nvPr/>
        </p:nvPicPr>
        <p:blipFill>
          <a:blip r:embed="rId3" cstate="print"/>
          <a:srcRect t="13218" b="11686"/>
          <a:stretch>
            <a:fillRect/>
          </a:stretch>
        </p:blipFill>
        <p:spPr bwMode="auto">
          <a:xfrm>
            <a:off x="3581400" y="2743200"/>
            <a:ext cx="5191125" cy="3733800"/>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Livestock </a:t>
            </a:r>
            <a:endParaRPr lang="en-US" dirty="0"/>
          </a:p>
        </p:txBody>
      </p:sp>
      <p:pic>
        <p:nvPicPr>
          <p:cNvPr id="147458" name="Picture 2"/>
          <p:cNvPicPr>
            <a:picLocks noGrp="1" noChangeAspect="1" noChangeArrowheads="1"/>
          </p:cNvPicPr>
          <p:nvPr>
            <p:ph idx="1"/>
          </p:nvPr>
        </p:nvPicPr>
        <p:blipFill>
          <a:blip r:embed="rId2" cstate="print"/>
          <a:srcRect/>
          <a:stretch>
            <a:fillRect/>
          </a:stretch>
        </p:blipFill>
        <p:spPr bwMode="auto">
          <a:xfrm>
            <a:off x="5029200" y="3429000"/>
            <a:ext cx="3829050" cy="3170453"/>
          </a:xfrm>
          <a:prstGeom prst="rect">
            <a:avLst/>
          </a:prstGeom>
          <a:noFill/>
          <a:ln w="9525">
            <a:noFill/>
            <a:miter lim="800000"/>
            <a:headEnd/>
            <a:tailEnd/>
          </a:ln>
        </p:spPr>
      </p:pic>
      <p:pic>
        <p:nvPicPr>
          <p:cNvPr id="147459" name="Picture 3"/>
          <p:cNvPicPr>
            <a:picLocks noChangeAspect="1" noChangeArrowheads="1"/>
          </p:cNvPicPr>
          <p:nvPr/>
        </p:nvPicPr>
        <p:blipFill>
          <a:blip r:embed="rId3" cstate="print"/>
          <a:srcRect/>
          <a:stretch>
            <a:fillRect/>
          </a:stretch>
        </p:blipFill>
        <p:spPr bwMode="auto">
          <a:xfrm>
            <a:off x="5029200" y="304800"/>
            <a:ext cx="3810000" cy="3015343"/>
          </a:xfrm>
          <a:prstGeom prst="rect">
            <a:avLst/>
          </a:prstGeom>
          <a:noFill/>
          <a:ln w="9525">
            <a:noFill/>
            <a:miter lim="800000"/>
            <a:headEnd/>
            <a:tailEnd/>
          </a:ln>
        </p:spPr>
      </p:pic>
      <p:pic>
        <p:nvPicPr>
          <p:cNvPr id="147460" name="Picture 4"/>
          <p:cNvPicPr>
            <a:picLocks noChangeAspect="1" noChangeArrowheads="1"/>
          </p:cNvPicPr>
          <p:nvPr/>
        </p:nvPicPr>
        <p:blipFill>
          <a:blip r:embed="rId4" cstate="print"/>
          <a:srcRect/>
          <a:stretch>
            <a:fillRect/>
          </a:stretch>
        </p:blipFill>
        <p:spPr bwMode="auto">
          <a:xfrm>
            <a:off x="685800" y="3429000"/>
            <a:ext cx="4197508" cy="3143250"/>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Grain</a:t>
            </a:r>
            <a:endParaRPr lang="en-US" dirty="0"/>
          </a:p>
        </p:txBody>
      </p:sp>
      <p:pic>
        <p:nvPicPr>
          <p:cNvPr id="148482" name="Picture 2"/>
          <p:cNvPicPr>
            <a:picLocks noGrp="1" noChangeAspect="1" noChangeArrowheads="1"/>
          </p:cNvPicPr>
          <p:nvPr>
            <p:ph idx="1"/>
          </p:nvPr>
        </p:nvPicPr>
        <p:blipFill>
          <a:blip r:embed="rId2" cstate="print"/>
          <a:srcRect/>
          <a:stretch>
            <a:fillRect/>
          </a:stretch>
        </p:blipFill>
        <p:spPr bwMode="auto">
          <a:xfrm>
            <a:off x="1754716" y="1752600"/>
            <a:ext cx="5941483" cy="4456112"/>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Resources &amp; Industry</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Coal, crude oil and natural gas fields in Hungary </a:t>
            </a:r>
            <a:endParaRPr lang="en-US" dirty="0"/>
          </a:p>
        </p:txBody>
      </p:sp>
      <p:pic>
        <p:nvPicPr>
          <p:cNvPr id="172034" name="Picture 2"/>
          <p:cNvPicPr>
            <a:picLocks noGrp="1" noChangeAspect="1" noChangeArrowheads="1"/>
          </p:cNvPicPr>
          <p:nvPr>
            <p:ph idx="1"/>
          </p:nvPr>
        </p:nvPicPr>
        <p:blipFill>
          <a:blip r:embed="rId2" cstate="print"/>
          <a:srcRect/>
          <a:stretch>
            <a:fillRect/>
          </a:stretch>
        </p:blipFill>
        <p:spPr bwMode="auto">
          <a:xfrm>
            <a:off x="685800" y="1524000"/>
            <a:ext cx="7772400" cy="5218164"/>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609600"/>
          </a:xfrm>
        </p:spPr>
        <p:txBody>
          <a:bodyPr/>
          <a:lstStyle/>
          <a:p>
            <a:r>
              <a:rPr lang="en-US" dirty="0" smtClean="0"/>
              <a:t>Strip-mined Hillside</a:t>
            </a:r>
            <a:endParaRPr lang="en-US" dirty="0"/>
          </a:p>
        </p:txBody>
      </p:sp>
      <p:pic>
        <p:nvPicPr>
          <p:cNvPr id="152578" name="Picture 2"/>
          <p:cNvPicPr>
            <a:picLocks noGrp="1" noChangeAspect="1" noChangeArrowheads="1"/>
          </p:cNvPicPr>
          <p:nvPr>
            <p:ph idx="1"/>
          </p:nvPr>
        </p:nvPicPr>
        <p:blipFill>
          <a:blip r:embed="rId2" cstate="print"/>
          <a:srcRect/>
          <a:stretch>
            <a:fillRect/>
          </a:stretch>
        </p:blipFill>
        <p:spPr bwMode="auto">
          <a:xfrm>
            <a:off x="0" y="605791"/>
            <a:ext cx="9144000" cy="6252210"/>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735387" cy="3230562"/>
          </a:xfrm>
        </p:spPr>
        <p:txBody>
          <a:bodyPr/>
          <a:lstStyle/>
          <a:p>
            <a:pPr algn="ctr"/>
            <a:r>
              <a:rPr lang="en-US" dirty="0" smtClean="0"/>
              <a:t>Stone Mine</a:t>
            </a:r>
            <a:endParaRPr lang="en-US" dirty="0"/>
          </a:p>
        </p:txBody>
      </p:sp>
      <p:pic>
        <p:nvPicPr>
          <p:cNvPr id="153602" name="Picture 2"/>
          <p:cNvPicPr>
            <a:picLocks noGrp="1" noChangeAspect="1" noChangeArrowheads="1"/>
          </p:cNvPicPr>
          <p:nvPr>
            <p:ph idx="1"/>
          </p:nvPr>
        </p:nvPicPr>
        <p:blipFill>
          <a:blip r:embed="rId2" cstate="print">
            <a:lum contrast="10000"/>
          </a:blip>
          <a:srcRect/>
          <a:stretch>
            <a:fillRect/>
          </a:stretch>
        </p:blipFill>
        <p:spPr bwMode="auto">
          <a:xfrm>
            <a:off x="4343400" y="0"/>
            <a:ext cx="4800600" cy="6894937"/>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2286000" y="0"/>
            <a:ext cx="6858000" cy="6858000"/>
          </a:xfrm>
          <a:prstGeom prst="rect">
            <a:avLst/>
          </a:prstGeom>
          <a:noFill/>
          <a:ln w="9525">
            <a:noFill/>
            <a:miter lim="800000"/>
            <a:headEnd/>
            <a:tailEnd/>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762000"/>
          </a:xfrm>
        </p:spPr>
        <p:txBody>
          <a:bodyPr/>
          <a:lstStyle/>
          <a:p>
            <a:r>
              <a:rPr lang="en-US" b="1" dirty="0" err="1" smtClean="0"/>
              <a:t>Százhalombatta</a:t>
            </a:r>
            <a:r>
              <a:rPr lang="en-US" b="1" dirty="0" smtClean="0"/>
              <a:t>, oil refinery</a:t>
            </a:r>
            <a:endParaRPr lang="en-US" dirty="0"/>
          </a:p>
        </p:txBody>
      </p:sp>
      <p:pic>
        <p:nvPicPr>
          <p:cNvPr id="167938" name="Picture 2"/>
          <p:cNvPicPr>
            <a:picLocks noGrp="1" noChangeAspect="1" noChangeArrowheads="1"/>
          </p:cNvPicPr>
          <p:nvPr>
            <p:ph idx="1"/>
          </p:nvPr>
        </p:nvPicPr>
        <p:blipFill>
          <a:blip r:embed="rId2" cstate="print"/>
          <a:srcRect/>
          <a:stretch>
            <a:fillRect/>
          </a:stretch>
        </p:blipFill>
        <p:spPr bwMode="auto">
          <a:xfrm>
            <a:off x="0" y="731521"/>
            <a:ext cx="9144000" cy="6126480"/>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887787" cy="3459162"/>
          </a:xfrm>
        </p:spPr>
        <p:txBody>
          <a:bodyPr/>
          <a:lstStyle/>
          <a:p>
            <a:r>
              <a:rPr lang="en-US" dirty="0" smtClean="0"/>
              <a:t>Nuclear Power Generation</a:t>
            </a:r>
            <a:endParaRPr lang="en-US" dirty="0"/>
          </a:p>
        </p:txBody>
      </p:sp>
      <p:pic>
        <p:nvPicPr>
          <p:cNvPr id="169986" name="Picture 2"/>
          <p:cNvPicPr>
            <a:picLocks noGrp="1" noChangeAspect="1" noChangeArrowheads="1"/>
          </p:cNvPicPr>
          <p:nvPr>
            <p:ph idx="1"/>
          </p:nvPr>
        </p:nvPicPr>
        <p:blipFill>
          <a:blip r:embed="rId2" cstate="print"/>
          <a:srcRect/>
          <a:stretch>
            <a:fillRect/>
          </a:stretch>
        </p:blipFill>
        <p:spPr bwMode="auto">
          <a:xfrm>
            <a:off x="4360545" y="0"/>
            <a:ext cx="4783455"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3"/>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533400" y="0"/>
            <a:ext cx="8226425" cy="639762"/>
          </a:xfrm>
        </p:spPr>
        <p:txBody>
          <a:bodyPr/>
          <a:lstStyle/>
          <a:p>
            <a:r>
              <a:rPr lang="en-US" dirty="0" smtClean="0"/>
              <a:t>Heroes Square</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King’s Palace</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685800"/>
          </a:xfrm>
        </p:spPr>
        <p:txBody>
          <a:bodyPr/>
          <a:lstStyle/>
          <a:p>
            <a:r>
              <a:rPr lang="en-US" dirty="0" smtClean="0"/>
              <a:t>Parliament on the Danube</a:t>
            </a:r>
            <a:endParaRPr lang="en-US" dirty="0"/>
          </a:p>
        </p:txBody>
      </p:sp>
      <p:pic>
        <p:nvPicPr>
          <p:cNvPr id="67586" name="Picture 2"/>
          <p:cNvPicPr>
            <a:picLocks noGrp="1" noChangeAspect="1" noChangeArrowheads="1"/>
          </p:cNvPicPr>
          <p:nvPr>
            <p:ph idx="1"/>
          </p:nvPr>
        </p:nvPicPr>
        <p:blipFill>
          <a:blip r:embed="rId2" cstate="print"/>
          <a:srcRect/>
          <a:stretch>
            <a:fillRect/>
          </a:stretch>
        </p:blipFill>
        <p:spPr bwMode="auto">
          <a:xfrm>
            <a:off x="0" y="777241"/>
            <a:ext cx="9144000" cy="608076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609600"/>
          </a:xfrm>
        </p:spPr>
        <p:txBody>
          <a:bodyPr/>
          <a:lstStyle/>
          <a:p>
            <a:r>
              <a:rPr lang="en-US" dirty="0" smtClean="0"/>
              <a:t>Parliament in daylight</a:t>
            </a:r>
            <a:endParaRPr lang="en-US" dirty="0"/>
          </a:p>
        </p:txBody>
      </p:sp>
      <p:pic>
        <p:nvPicPr>
          <p:cNvPr id="68610" name="Picture 2"/>
          <p:cNvPicPr>
            <a:picLocks noGrp="1" noChangeAspect="1" noChangeArrowheads="1"/>
          </p:cNvPicPr>
          <p:nvPr>
            <p:ph idx="1"/>
          </p:nvPr>
        </p:nvPicPr>
        <p:blipFill>
          <a:blip r:embed="rId2" cstate="print"/>
          <a:srcRect/>
          <a:stretch>
            <a:fillRect/>
          </a:stretch>
        </p:blipFill>
        <p:spPr bwMode="auto">
          <a:xfrm>
            <a:off x="0" y="777241"/>
            <a:ext cx="9144000" cy="608076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endParaRPr lang="en-US"/>
          </a:p>
        </p:txBody>
      </p:sp>
      <p:sp>
        <p:nvSpPr>
          <p:cNvPr id="54275" name="Rectangle 3"/>
          <p:cNvSpPr>
            <a:spLocks noGrp="1" noChangeArrowheads="1"/>
          </p:cNvSpPr>
          <p:nvPr>
            <p:ph type="body" idx="1"/>
          </p:nvPr>
        </p:nvSpPr>
        <p:spPr/>
        <p:txBody>
          <a:bodyPr/>
          <a:lstStyle/>
          <a:p>
            <a:endParaRPr lang="en-US" dirty="0"/>
          </a:p>
        </p:txBody>
      </p:sp>
      <p:pic>
        <p:nvPicPr>
          <p:cNvPr id="54276" name="Picture 4"/>
          <p:cNvPicPr>
            <a:picLocks noChangeAspect="1" noChangeArrowheads="1"/>
          </p:cNvPicPr>
          <p:nvPr/>
        </p:nvPicPr>
        <p:blipFill>
          <a:blip r:embed="rId2" cstate="print">
            <a:lum bright="-20000" contrast="20000"/>
          </a:blip>
          <a:srcRect/>
          <a:stretch>
            <a:fillRect/>
          </a:stretch>
        </p:blipFill>
        <p:spPr bwMode="auto">
          <a:xfrm>
            <a:off x="1176338" y="571500"/>
            <a:ext cx="6791325" cy="5715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354387" cy="3535362"/>
          </a:xfrm>
        </p:spPr>
        <p:txBody>
          <a:bodyPr/>
          <a:lstStyle/>
          <a:p>
            <a:r>
              <a:rPr lang="en-US" dirty="0" smtClean="0"/>
              <a:t>Rotunda of the Parliament Building</a:t>
            </a:r>
            <a:endParaRPr lang="en-US" dirty="0"/>
          </a:p>
        </p:txBody>
      </p:sp>
      <p:pic>
        <p:nvPicPr>
          <p:cNvPr id="131074" name="Picture 2"/>
          <p:cNvPicPr>
            <a:picLocks noGrp="1" noChangeAspect="1" noChangeArrowheads="1"/>
          </p:cNvPicPr>
          <p:nvPr>
            <p:ph idx="1"/>
          </p:nvPr>
        </p:nvPicPr>
        <p:blipFill>
          <a:blip r:embed="rId2" cstate="print"/>
          <a:srcRect/>
          <a:stretch>
            <a:fillRect/>
          </a:stretch>
        </p:blipFill>
        <p:spPr bwMode="auto">
          <a:xfrm>
            <a:off x="4008121" y="0"/>
            <a:ext cx="5135880"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1858" name="Picture 2"/>
          <p:cNvPicPr>
            <a:picLocks noGrp="1" noChangeAspect="1" noChangeArrowheads="1"/>
          </p:cNvPicPr>
          <p:nvPr>
            <p:ph idx="1"/>
          </p:nvPr>
        </p:nvPicPr>
        <p:blipFill>
          <a:blip r:embed="rId2" cstate="print">
            <a:lum contrast="10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6978" name="Picture 2"/>
          <p:cNvPicPr>
            <a:picLocks noGrp="1" noChangeAspect="1" noChangeArrowheads="1"/>
          </p:cNvPicPr>
          <p:nvPr>
            <p:ph idx="1"/>
          </p:nvPr>
        </p:nvPicPr>
        <p:blipFill>
          <a:blip r:embed="rId2" cstate="print"/>
          <a:srcRect/>
          <a:stretch>
            <a:fillRect/>
          </a:stretch>
        </p:blipFill>
        <p:spPr bwMode="auto">
          <a:xfrm>
            <a:off x="4114800" y="0"/>
            <a:ext cx="5029200" cy="6909527"/>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a:xfrm>
            <a:off x="917575" y="152400"/>
            <a:ext cx="8226425" cy="487362"/>
          </a:xfrm>
        </p:spPr>
        <p:txBody>
          <a:bodyPr/>
          <a:lstStyle/>
          <a:p>
            <a:r>
              <a:rPr lang="en-US" b="1" dirty="0" smtClean="0"/>
              <a:t>Saint Stephen's basilica </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430587" cy="2392362"/>
          </a:xfrm>
        </p:spPr>
        <p:txBody>
          <a:bodyPr/>
          <a:lstStyle/>
          <a:p>
            <a:r>
              <a:rPr lang="en-US" b="1" dirty="0" smtClean="0"/>
              <a:t>Saint Stephen's basilica </a:t>
            </a:r>
            <a:endParaRPr lang="en-US" dirty="0"/>
          </a:p>
        </p:txBody>
      </p:sp>
      <p:pic>
        <p:nvPicPr>
          <p:cNvPr id="137218" name="Picture 2"/>
          <p:cNvPicPr>
            <a:picLocks noGrp="1" noChangeAspect="1" noChangeArrowheads="1"/>
          </p:cNvPicPr>
          <p:nvPr>
            <p:ph idx="1"/>
          </p:nvPr>
        </p:nvPicPr>
        <p:blipFill>
          <a:blip r:embed="rId2" cstate="print"/>
          <a:srcRect/>
          <a:stretch>
            <a:fillRect/>
          </a:stretch>
        </p:blipFill>
        <p:spPr bwMode="auto">
          <a:xfrm>
            <a:off x="4000500" y="0"/>
            <a:ext cx="5143500"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659187" cy="2316162"/>
          </a:xfrm>
        </p:spPr>
        <p:txBody>
          <a:bodyPr/>
          <a:lstStyle/>
          <a:p>
            <a:r>
              <a:rPr lang="en-US" b="1" dirty="0" smtClean="0"/>
              <a:t>Matthias church</a:t>
            </a:r>
            <a:br>
              <a:rPr lang="en-US" b="1" dirty="0" smtClean="0"/>
            </a:br>
            <a:endParaRPr lang="en-US" dirty="0"/>
          </a:p>
        </p:txBody>
      </p:sp>
      <p:pic>
        <p:nvPicPr>
          <p:cNvPr id="122882" name="Picture 2"/>
          <p:cNvPicPr>
            <a:picLocks noGrp="1" noChangeAspect="1" noChangeArrowheads="1"/>
          </p:cNvPicPr>
          <p:nvPr>
            <p:ph idx="1"/>
          </p:nvPr>
        </p:nvPicPr>
        <p:blipFill>
          <a:blip r:embed="rId2" cstate="print"/>
          <a:srcRect/>
          <a:stretch>
            <a:fillRect/>
          </a:stretch>
        </p:blipFill>
        <p:spPr bwMode="auto">
          <a:xfrm>
            <a:off x="4152305" y="0"/>
            <a:ext cx="4991695"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5613" y="0"/>
            <a:ext cx="8226425" cy="1066800"/>
          </a:xfrm>
        </p:spPr>
        <p:txBody>
          <a:bodyPr/>
          <a:lstStyle/>
          <a:p>
            <a:r>
              <a:rPr lang="en-US" b="1" dirty="0" smtClean="0"/>
              <a:t>Matthias church</a:t>
            </a:r>
            <a:br>
              <a:rPr lang="en-US" b="1" dirty="0" smtClean="0"/>
            </a:b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l="9116" r="2760"/>
          <a:stretch>
            <a:fillRect/>
          </a:stretch>
        </p:blipFill>
        <p:spPr bwMode="auto">
          <a:xfrm>
            <a:off x="2563" y="0"/>
            <a:ext cx="9141437" cy="6877588"/>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smtClean="0"/>
              <a:t>THE BORY CASTLE</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6425" cy="685800"/>
          </a:xfrm>
        </p:spPr>
        <p:txBody>
          <a:bodyPr/>
          <a:lstStyle/>
          <a:p>
            <a:r>
              <a:rPr lang="en-US" b="1" dirty="0" smtClean="0"/>
              <a:t>Episcopal Palace</a:t>
            </a:r>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0" y="762000"/>
            <a:ext cx="9149718" cy="6096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City Hall</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6425" cy="762000"/>
          </a:xfrm>
        </p:spPr>
        <p:txBody>
          <a:bodyPr/>
          <a:lstStyle/>
          <a:p>
            <a:r>
              <a:rPr lang="en-US" dirty="0" smtClean="0"/>
              <a:t>Geographic – General Information</a:t>
            </a:r>
            <a:endParaRPr lang="en-US" dirty="0"/>
          </a:p>
        </p:txBody>
      </p:sp>
      <p:sp>
        <p:nvSpPr>
          <p:cNvPr id="5" name="Content Placeholder 4"/>
          <p:cNvSpPr>
            <a:spLocks noGrp="1"/>
          </p:cNvSpPr>
          <p:nvPr>
            <p:ph sz="half" idx="1"/>
          </p:nvPr>
        </p:nvSpPr>
        <p:spPr>
          <a:xfrm>
            <a:off x="228600" y="914400"/>
            <a:ext cx="4264025" cy="5943600"/>
          </a:xfrm>
        </p:spPr>
        <p:txBody>
          <a:bodyPr/>
          <a:lstStyle/>
          <a:p>
            <a:r>
              <a:rPr lang="en-US" sz="2400" dirty="0" smtClean="0"/>
              <a:t>Location: Central Europe, northwest of Romania</a:t>
            </a:r>
          </a:p>
          <a:p>
            <a:r>
              <a:rPr lang="en-US" sz="2400" dirty="0" smtClean="0"/>
              <a:t>Area: </a:t>
            </a:r>
            <a:r>
              <a:rPr lang="en-US" sz="2400" b="0" dirty="0" smtClean="0"/>
              <a:t>93,028 sq km</a:t>
            </a:r>
          </a:p>
          <a:p>
            <a:pPr lvl="1"/>
            <a:r>
              <a:rPr lang="en-US" sz="2000" dirty="0" smtClean="0"/>
              <a:t>Comparative: slightly smaller than Indiana</a:t>
            </a:r>
          </a:p>
          <a:p>
            <a:r>
              <a:rPr lang="en-US" sz="2400" dirty="0" smtClean="0"/>
              <a:t>Land boundaries: </a:t>
            </a:r>
          </a:p>
          <a:p>
            <a:pPr lvl="1"/>
            <a:r>
              <a:rPr lang="en-US" sz="2000" dirty="0" smtClean="0"/>
              <a:t>total: </a:t>
            </a:r>
            <a:r>
              <a:rPr lang="en-US" sz="2000" b="0" dirty="0" smtClean="0"/>
              <a:t>2,185 km</a:t>
            </a:r>
            <a:endParaRPr lang="en-US" sz="2000" dirty="0" smtClean="0"/>
          </a:p>
          <a:p>
            <a:pPr lvl="1"/>
            <a:r>
              <a:rPr lang="en-US" sz="2000" dirty="0" smtClean="0"/>
              <a:t>border countries: </a:t>
            </a:r>
            <a:r>
              <a:rPr lang="en-US" sz="2000" b="0" dirty="0" smtClean="0"/>
              <a:t>Austria 366 km, Croatia 329 km, Romania 443 km, Serbia 166 km, Slovakia 676 km, Slovenia 102 km, Ukraine 103 km</a:t>
            </a:r>
            <a:endParaRPr lang="en-US" sz="2000" dirty="0" smtClean="0"/>
          </a:p>
          <a:p>
            <a:r>
              <a:rPr lang="en-US" sz="2400" dirty="0" smtClean="0"/>
              <a:t>Natural resources: bauxite, coal, natural gas, fertile soils, arable land</a:t>
            </a:r>
          </a:p>
          <a:p>
            <a:endParaRPr lang="en-US" dirty="0"/>
          </a:p>
        </p:txBody>
      </p:sp>
      <p:sp>
        <p:nvSpPr>
          <p:cNvPr id="6" name="Content Placeholder 5"/>
          <p:cNvSpPr>
            <a:spLocks noGrp="1"/>
          </p:cNvSpPr>
          <p:nvPr>
            <p:ph sz="half" idx="2"/>
          </p:nvPr>
        </p:nvSpPr>
        <p:spPr>
          <a:xfrm>
            <a:off x="4645025" y="914400"/>
            <a:ext cx="4346575" cy="5715000"/>
          </a:xfrm>
        </p:spPr>
        <p:txBody>
          <a:bodyPr/>
          <a:lstStyle/>
          <a:p>
            <a:r>
              <a:rPr lang="en-US" sz="2400" dirty="0" smtClean="0"/>
              <a:t>Land use: </a:t>
            </a:r>
          </a:p>
          <a:p>
            <a:pPr lvl="1"/>
            <a:r>
              <a:rPr lang="en-US" sz="2000" dirty="0" smtClean="0"/>
              <a:t>arable land: </a:t>
            </a:r>
            <a:r>
              <a:rPr lang="en-US" sz="2000" b="0" dirty="0" smtClean="0"/>
              <a:t>49.58%</a:t>
            </a:r>
            <a:endParaRPr lang="en-US" sz="2000" dirty="0" smtClean="0"/>
          </a:p>
          <a:p>
            <a:pPr lvl="1"/>
            <a:r>
              <a:rPr lang="en-US" sz="2000" dirty="0" smtClean="0"/>
              <a:t>permanent crops: </a:t>
            </a:r>
            <a:r>
              <a:rPr lang="en-US" sz="2000" b="0" dirty="0" smtClean="0"/>
              <a:t>2.06%</a:t>
            </a:r>
            <a:endParaRPr lang="en-US" sz="2000" dirty="0" smtClean="0"/>
          </a:p>
          <a:p>
            <a:pPr lvl="1"/>
            <a:r>
              <a:rPr lang="en-US" sz="2000" dirty="0" smtClean="0"/>
              <a:t>other: </a:t>
            </a:r>
            <a:r>
              <a:rPr lang="en-US" sz="2000" b="0" dirty="0" smtClean="0"/>
              <a:t>48.36% (2005)</a:t>
            </a:r>
            <a:endParaRPr lang="en-US" sz="2000" dirty="0" smtClean="0"/>
          </a:p>
          <a:p>
            <a:r>
              <a:rPr lang="en-US" sz="2400" dirty="0" smtClean="0"/>
              <a:t>Climate: temperate; cold, cloudy, humid winters; warm summers</a:t>
            </a:r>
          </a:p>
          <a:p>
            <a:r>
              <a:rPr lang="en-US" sz="2400" dirty="0" smtClean="0"/>
              <a:t>Terrain: mostly flat to rolling plains; hills and low mountains on the Slovakian border</a:t>
            </a:r>
          </a:p>
          <a:p>
            <a:r>
              <a:rPr lang="en-US" sz="2400" dirty="0" smtClean="0"/>
              <a:t>Coastline: none Hungary is a landlocked country</a:t>
            </a:r>
          </a:p>
          <a:p>
            <a:r>
              <a:rPr lang="en-US" sz="2400" dirty="0" smtClean="0"/>
              <a:t>Major River: Danube R.</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390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800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a:xfrm>
            <a:off x="3200400" y="274638"/>
            <a:ext cx="5481638" cy="563562"/>
          </a:xfrm>
        </p:spPr>
        <p:txBody>
          <a:bodyPr/>
          <a:lstStyle/>
          <a:p>
            <a:r>
              <a:rPr lang="en-US" dirty="0" err="1" smtClean="0">
                <a:solidFill>
                  <a:srgbClr val="0070C0"/>
                </a:solidFill>
              </a:rPr>
              <a:t>Vaci</a:t>
            </a:r>
            <a:r>
              <a:rPr lang="en-US" dirty="0" smtClean="0">
                <a:solidFill>
                  <a:srgbClr val="0070C0"/>
                </a:solidFill>
              </a:rPr>
              <a:t> Street</a:t>
            </a:r>
            <a:endParaRPr lang="en-US" dirty="0">
              <a:solidFill>
                <a:srgbClr val="0070C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a:xfrm>
            <a:off x="0" y="5715000"/>
            <a:ext cx="8226425" cy="1143000"/>
          </a:xfrm>
        </p:spPr>
        <p:txBody>
          <a:bodyPr/>
          <a:lstStyle/>
          <a:p>
            <a:r>
              <a:rPr lang="en-US" dirty="0" smtClean="0"/>
              <a:t>Central Market, Budapest</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Budapest Zoo</a:t>
            </a:r>
            <a:endParaRPr lang="en-US" dirty="0"/>
          </a:p>
        </p:txBody>
      </p:sp>
      <p:sp>
        <p:nvSpPr>
          <p:cNvPr id="3" name="Content Placeholder 2"/>
          <p:cNvSpPr>
            <a:spLocks noGrp="1"/>
          </p:cNvSpPr>
          <p:nvPr>
            <p:ph idx="1"/>
          </p:nvPr>
        </p:nvSpPr>
        <p:spPr>
          <a:xfrm>
            <a:off x="455613" y="1600200"/>
            <a:ext cx="8226425" cy="4648200"/>
          </a:xfrm>
        </p:spPr>
        <p:txBody>
          <a:bodyPr/>
          <a:lstStyle/>
          <a:p>
            <a:endParaRPr lang="en-US" dirty="0"/>
          </a:p>
        </p:txBody>
      </p:sp>
      <p:pic>
        <p:nvPicPr>
          <p:cNvPr id="144386" name="Picture 2"/>
          <p:cNvPicPr>
            <a:picLocks noChangeAspect="1" noChangeArrowheads="1"/>
          </p:cNvPicPr>
          <p:nvPr/>
        </p:nvPicPr>
        <p:blipFill>
          <a:blip r:embed="rId2" cstate="print"/>
          <a:srcRect/>
          <a:stretch>
            <a:fillRect/>
          </a:stretch>
        </p:blipFill>
        <p:spPr bwMode="auto">
          <a:xfrm>
            <a:off x="4114800" y="0"/>
            <a:ext cx="5029200" cy="67056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err="1" smtClean="0"/>
              <a:t>Vörösmarty</a:t>
            </a:r>
            <a:r>
              <a:rPr lang="en-US" b="1" dirty="0" smtClean="0"/>
              <a:t> Square</a:t>
            </a:r>
            <a:br>
              <a:rPr lang="en-US" b="1" dirty="0" smtClean="0"/>
            </a:b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902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005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4930" name="Picture 2"/>
          <p:cNvPicPr>
            <a:picLocks noGrp="1" noChangeAspect="1" noChangeArrowheads="1"/>
          </p:cNvPicPr>
          <p:nvPr>
            <p:ph idx="1"/>
          </p:nvPr>
        </p:nvPicPr>
        <p:blipFill>
          <a:blip r:embed="rId2" cstate="print">
            <a:lum bright="10000" contrast="10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5955" name="Picture 3"/>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914400"/>
          </a:xfrm>
        </p:spPr>
        <p:txBody>
          <a:bodyPr/>
          <a:lstStyle/>
          <a:p>
            <a:r>
              <a:rPr lang="en-US" dirty="0" smtClean="0"/>
              <a:t>Demographics</a:t>
            </a:r>
            <a:endParaRPr lang="en-US" dirty="0"/>
          </a:p>
        </p:txBody>
      </p:sp>
      <p:sp>
        <p:nvSpPr>
          <p:cNvPr id="3" name="Content Placeholder 2"/>
          <p:cNvSpPr>
            <a:spLocks noGrp="1"/>
          </p:cNvSpPr>
          <p:nvPr>
            <p:ph sz="half" idx="1"/>
          </p:nvPr>
        </p:nvSpPr>
        <p:spPr>
          <a:xfrm>
            <a:off x="152400" y="1066800"/>
            <a:ext cx="4340225" cy="5638800"/>
          </a:xfrm>
        </p:spPr>
        <p:txBody>
          <a:bodyPr/>
          <a:lstStyle/>
          <a:p>
            <a:r>
              <a:rPr lang="en-US" sz="2400" dirty="0" smtClean="0"/>
              <a:t>Population: 9,880,059 (July 2010 est.)</a:t>
            </a:r>
          </a:p>
          <a:p>
            <a:r>
              <a:rPr lang="en-US" sz="2400" dirty="0" smtClean="0"/>
              <a:t>Age structure: </a:t>
            </a:r>
          </a:p>
          <a:p>
            <a:pPr lvl="1"/>
            <a:r>
              <a:rPr lang="en-US" sz="2000" dirty="0" smtClean="0"/>
              <a:t>0-14 years: </a:t>
            </a:r>
            <a:r>
              <a:rPr lang="en-US" sz="2000" b="0" dirty="0" smtClean="0"/>
              <a:t>14.8%</a:t>
            </a:r>
            <a:endParaRPr lang="en-US" sz="2000" dirty="0" smtClean="0"/>
          </a:p>
          <a:p>
            <a:pPr lvl="1"/>
            <a:r>
              <a:rPr lang="en-US" sz="2000" dirty="0" smtClean="0"/>
              <a:t>65 years and over: </a:t>
            </a:r>
            <a:r>
              <a:rPr lang="en-US" sz="2000" b="0" dirty="0" smtClean="0"/>
              <a:t>16% </a:t>
            </a:r>
          </a:p>
          <a:p>
            <a:r>
              <a:rPr lang="en-US" sz="2400" dirty="0" smtClean="0"/>
              <a:t>Population growth rate:       -0.26% (2010 est.)</a:t>
            </a:r>
          </a:p>
          <a:p>
            <a:r>
              <a:rPr lang="en-US" sz="2400" dirty="0" smtClean="0"/>
              <a:t>Infant mortality rate: </a:t>
            </a:r>
            <a:r>
              <a:rPr lang="en-US" sz="2400" b="0" dirty="0" smtClean="0"/>
              <a:t>7.7 deaths/1,000 live births</a:t>
            </a:r>
            <a:endParaRPr lang="en-US" sz="2400" dirty="0" smtClean="0"/>
          </a:p>
          <a:p>
            <a:r>
              <a:rPr lang="en-US" sz="2400" dirty="0" smtClean="0"/>
              <a:t>Life expectancy at birth: </a:t>
            </a:r>
            <a:r>
              <a:rPr lang="en-US" sz="2400" b="0" dirty="0" smtClean="0"/>
              <a:t>73.69 years</a:t>
            </a:r>
            <a:endParaRPr lang="en-US" sz="2400" dirty="0" smtClean="0"/>
          </a:p>
          <a:p>
            <a:r>
              <a:rPr lang="en-US" sz="2400" dirty="0" smtClean="0"/>
              <a:t>Total fertility rate: 1.36</a:t>
            </a:r>
          </a:p>
          <a:p>
            <a:r>
              <a:rPr lang="en-US" sz="2400" dirty="0" smtClean="0"/>
              <a:t>Literacy: </a:t>
            </a:r>
            <a:r>
              <a:rPr lang="en-US" sz="2400" b="0" dirty="0" smtClean="0"/>
              <a:t>age 15 and over can read and write 99.4%</a:t>
            </a:r>
            <a:endParaRPr lang="en-US" sz="2400" dirty="0" smtClean="0"/>
          </a:p>
          <a:p>
            <a:endParaRPr lang="en-US" sz="2400" dirty="0"/>
          </a:p>
        </p:txBody>
      </p:sp>
      <p:sp>
        <p:nvSpPr>
          <p:cNvPr id="4" name="Content Placeholder 3"/>
          <p:cNvSpPr>
            <a:spLocks noGrp="1"/>
          </p:cNvSpPr>
          <p:nvPr>
            <p:ph sz="half" idx="2"/>
          </p:nvPr>
        </p:nvSpPr>
        <p:spPr>
          <a:xfrm>
            <a:off x="4645025" y="1066800"/>
            <a:ext cx="4346575" cy="5638800"/>
          </a:xfrm>
        </p:spPr>
        <p:txBody>
          <a:bodyPr/>
          <a:lstStyle/>
          <a:p>
            <a:r>
              <a:rPr lang="en-US" sz="2400" dirty="0" smtClean="0"/>
              <a:t>Urban population: </a:t>
            </a:r>
            <a:r>
              <a:rPr lang="en-US" sz="2400" b="0" dirty="0" smtClean="0"/>
              <a:t>68% </a:t>
            </a:r>
          </a:p>
          <a:p>
            <a:r>
              <a:rPr lang="en-US" sz="2400" dirty="0" smtClean="0"/>
              <a:t>Ethnic groups: Hungarian 92.3%, Roma 1.9%, other or unknown 5.8% (2001 census)</a:t>
            </a:r>
          </a:p>
          <a:p>
            <a:r>
              <a:rPr lang="en-US" sz="2400" dirty="0" smtClean="0"/>
              <a:t>Religions: Roman Catholic 51.9%, Calvinist 15.9%, Lutheran 3%, Greek Catholic 2.6%, other Christian 1%, other or unspecified 11.1%, unaffiliated 14.5% (2001)</a:t>
            </a:r>
          </a:p>
          <a:p>
            <a:r>
              <a:rPr lang="en-US" sz="2400" dirty="0" smtClean="0"/>
              <a:t>Languages: Hungarian 93.6%, </a:t>
            </a:r>
          </a:p>
          <a:p>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509962" y="0"/>
            <a:ext cx="5634038" cy="762000"/>
          </a:xfrm>
        </p:spPr>
        <p:txBody>
          <a:bodyPr/>
          <a:lstStyle/>
          <a:p>
            <a:r>
              <a:rPr lang="en-US" dirty="0" smtClean="0"/>
              <a:t>Hungarian National Museum</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a:xfrm>
            <a:off x="228600" y="0"/>
            <a:ext cx="8226425" cy="685800"/>
          </a:xfrm>
        </p:spPr>
        <p:txBody>
          <a:bodyPr/>
          <a:lstStyle/>
          <a:p>
            <a:r>
              <a:rPr lang="en-US" dirty="0" smtClean="0"/>
              <a:t>Museum of Fine Arts</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a:xfrm>
            <a:off x="0" y="0"/>
            <a:ext cx="8226425" cy="685800"/>
          </a:xfrm>
        </p:spPr>
        <p:txBody>
          <a:bodyPr/>
          <a:lstStyle/>
          <a:p>
            <a:r>
              <a:rPr lang="en-US" dirty="0" smtClean="0">
                <a:solidFill>
                  <a:srgbClr val="0070C0"/>
                </a:solidFill>
              </a:rPr>
              <a:t>Palace of Arts</a:t>
            </a:r>
            <a:endParaRPr lang="en-US" dirty="0">
              <a:solidFill>
                <a:srgbClr val="0070C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a:xfrm>
            <a:off x="5410200" y="0"/>
            <a:ext cx="3733800" cy="1143000"/>
          </a:xfrm>
        </p:spPr>
        <p:txBody>
          <a:bodyPr/>
          <a:lstStyle/>
          <a:p>
            <a:pPr algn="ctr"/>
            <a:r>
              <a:rPr lang="en-US" dirty="0" smtClean="0"/>
              <a:t>Hungarian National Gallery</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a:xfrm>
            <a:off x="3205162" y="304800"/>
            <a:ext cx="5938838" cy="1143000"/>
          </a:xfrm>
        </p:spPr>
        <p:txBody>
          <a:bodyPr/>
          <a:lstStyle/>
          <a:p>
            <a:r>
              <a:rPr lang="en-US" b="1" dirty="0" err="1" smtClean="0">
                <a:solidFill>
                  <a:srgbClr val="0070C0"/>
                </a:solidFill>
                <a:effectLst>
                  <a:outerShdw blurRad="38100" dist="38100" dir="2700000" algn="tl">
                    <a:srgbClr val="000000">
                      <a:alpha val="43137"/>
                    </a:srgbClr>
                  </a:outerShdw>
                </a:effectLst>
              </a:rPr>
              <a:t>Szechenyi</a:t>
            </a:r>
            <a:r>
              <a:rPr lang="en-US" b="1" dirty="0" smtClean="0">
                <a:solidFill>
                  <a:srgbClr val="0070C0"/>
                </a:solidFill>
                <a:effectLst>
                  <a:outerShdw blurRad="38100" dist="38100" dir="2700000" algn="tl">
                    <a:srgbClr val="000000">
                      <a:alpha val="43137"/>
                    </a:srgbClr>
                  </a:outerShdw>
                </a:effectLst>
              </a:rPr>
              <a:t> Thermal Bath</a:t>
            </a:r>
            <a:br>
              <a:rPr lang="en-US" b="1" dirty="0" smtClean="0">
                <a:solidFill>
                  <a:srgbClr val="0070C0"/>
                </a:solidFill>
                <a:effectLst>
                  <a:outerShdw blurRad="38100" dist="38100" dir="2700000" algn="tl">
                    <a:srgbClr val="000000">
                      <a:alpha val="43137"/>
                    </a:srgbClr>
                  </a:outerShdw>
                </a:effectLst>
              </a:rPr>
            </a:br>
            <a:endParaRPr lang="en-US" dirty="0">
              <a:solidFill>
                <a:srgbClr val="0070C0"/>
              </a:solidFill>
              <a:effectLst>
                <a:outerShdw blurRad="38100" dist="38100" dir="2700000" algn="tl">
                  <a:srgbClr val="000000">
                    <a:alpha val="43137"/>
                  </a:srgbClr>
                </a:outerShdw>
              </a:effectLs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b="1" dirty="0" smtClean="0"/>
              <a:t>The Chain Bridge is one of Budapest's most famous landmarks. The magnificent suspension bridge was built in the 19th century across the River Danube between Pest and Buda, at the time still separate cities.</a:t>
            </a:r>
            <a:endParaRPr lang="en-US" dirty="0" smtClean="0"/>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0226" name="Picture 2"/>
          <p:cNvPicPr>
            <a:picLocks noGrp="1" noChangeAspect="1" noChangeArrowheads="1"/>
          </p:cNvPicPr>
          <p:nvPr>
            <p:ph idx="1"/>
          </p:nvPr>
        </p:nvPicPr>
        <p:blipFill>
          <a:blip r:embed="rId2" cstate="print"/>
          <a:srcRect l="5982"/>
          <a:stretch>
            <a:fillRect/>
          </a:stretch>
        </p:blipFill>
        <p:spPr bwMode="auto">
          <a:xfrm>
            <a:off x="26894" y="0"/>
            <a:ext cx="9117106"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0658" name="Picture 2"/>
          <p:cNvPicPr>
            <a:picLocks noGrp="1" noChangeAspect="1" noChangeArrowheads="1"/>
          </p:cNvPicPr>
          <p:nvPr>
            <p:ph idx="1"/>
          </p:nvPr>
        </p:nvPicPr>
        <p:blipFill>
          <a:blip r:embed="rId2" cstate="print"/>
          <a:srcRect/>
          <a:stretch>
            <a:fillRect/>
          </a:stretch>
        </p:blipFill>
        <p:spPr bwMode="auto">
          <a:xfrm>
            <a:off x="0" y="838200"/>
            <a:ext cx="9144000" cy="5291452"/>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682" name="Picture 2"/>
          <p:cNvPicPr>
            <a:picLocks noGrp="1" noChangeAspect="1" noChangeArrowheads="1"/>
          </p:cNvPicPr>
          <p:nvPr>
            <p:ph idx="1"/>
          </p:nvPr>
        </p:nvPicPr>
        <p:blipFill>
          <a:blip r:embed="rId2" cstate="print"/>
          <a:srcRect/>
          <a:stretch>
            <a:fillRect/>
          </a:stretch>
        </p:blipFill>
        <p:spPr bwMode="auto">
          <a:xfrm>
            <a:off x="0" y="381000"/>
            <a:ext cx="9144000" cy="6099048"/>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878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838200"/>
          </a:xfrm>
        </p:spPr>
        <p:txBody>
          <a:bodyPr/>
          <a:lstStyle/>
          <a:p>
            <a:r>
              <a:rPr lang="en-US" dirty="0" smtClean="0"/>
              <a:t>Economy</a:t>
            </a:r>
            <a:endParaRPr lang="en-US" dirty="0"/>
          </a:p>
        </p:txBody>
      </p:sp>
      <p:sp>
        <p:nvSpPr>
          <p:cNvPr id="3" name="Content Placeholder 2"/>
          <p:cNvSpPr>
            <a:spLocks noGrp="1"/>
          </p:cNvSpPr>
          <p:nvPr>
            <p:ph sz="half" idx="1"/>
          </p:nvPr>
        </p:nvSpPr>
        <p:spPr>
          <a:xfrm>
            <a:off x="152400" y="990600"/>
            <a:ext cx="4340225" cy="5715000"/>
          </a:xfrm>
        </p:spPr>
        <p:txBody>
          <a:bodyPr/>
          <a:lstStyle/>
          <a:p>
            <a:r>
              <a:rPr lang="en-US" sz="2400" dirty="0" smtClean="0"/>
              <a:t>GDP - per capita (PPP): </a:t>
            </a:r>
          </a:p>
          <a:p>
            <a:pPr lvl="1"/>
            <a:r>
              <a:rPr lang="en-US" sz="2000" dirty="0" smtClean="0"/>
              <a:t>$18,600 (2009 est.)</a:t>
            </a:r>
          </a:p>
          <a:p>
            <a:pPr lvl="1"/>
            <a:r>
              <a:rPr lang="en-US" sz="2000" dirty="0" smtClean="0"/>
              <a:t>$20,000 (2008 est.)</a:t>
            </a:r>
          </a:p>
          <a:p>
            <a:pPr lvl="1"/>
            <a:r>
              <a:rPr lang="en-US" sz="2000" dirty="0" smtClean="0"/>
              <a:t>$19,800 (2007 est.)</a:t>
            </a:r>
          </a:p>
          <a:p>
            <a:r>
              <a:rPr lang="en-US" sz="2400" dirty="0" smtClean="0"/>
              <a:t>GDP - real growth rate: </a:t>
            </a:r>
          </a:p>
          <a:p>
            <a:pPr lvl="1"/>
            <a:r>
              <a:rPr lang="en-US" sz="2000" dirty="0" smtClean="0"/>
              <a:t>-6.7% (2009 est.)</a:t>
            </a:r>
          </a:p>
          <a:p>
            <a:pPr lvl="1"/>
            <a:r>
              <a:rPr lang="en-US" sz="2000" dirty="0" smtClean="0"/>
              <a:t>0.6% (2008 est.)</a:t>
            </a:r>
          </a:p>
          <a:p>
            <a:pPr lvl="1"/>
            <a:r>
              <a:rPr lang="en-US" sz="2000" dirty="0" smtClean="0"/>
              <a:t>1.2% (2007 est.)</a:t>
            </a:r>
          </a:p>
          <a:p>
            <a:r>
              <a:rPr lang="en-US" sz="2400" dirty="0" smtClean="0"/>
              <a:t>GDP - share by sector: </a:t>
            </a:r>
          </a:p>
          <a:p>
            <a:pPr lvl="1"/>
            <a:r>
              <a:rPr lang="en-US" sz="2000" dirty="0" smtClean="0"/>
              <a:t>agriculture: </a:t>
            </a:r>
            <a:r>
              <a:rPr lang="en-US" sz="2000" b="0" dirty="0" smtClean="0"/>
              <a:t>2.8%</a:t>
            </a:r>
            <a:endParaRPr lang="en-US" sz="2000" dirty="0" smtClean="0"/>
          </a:p>
          <a:p>
            <a:pPr lvl="1"/>
            <a:r>
              <a:rPr lang="en-US" sz="2000" dirty="0" smtClean="0"/>
              <a:t>industry: </a:t>
            </a:r>
            <a:r>
              <a:rPr lang="en-US" sz="2000" b="0" dirty="0" smtClean="0"/>
              <a:t>34.7%</a:t>
            </a:r>
            <a:endParaRPr lang="en-US" sz="2000" dirty="0" smtClean="0"/>
          </a:p>
          <a:p>
            <a:pPr lvl="1"/>
            <a:r>
              <a:rPr lang="en-US" sz="2000" dirty="0" smtClean="0"/>
              <a:t>services: </a:t>
            </a:r>
            <a:r>
              <a:rPr lang="en-US" sz="2000" b="0" dirty="0" smtClean="0"/>
              <a:t>62.5% (2009 est.)</a:t>
            </a:r>
            <a:endParaRPr lang="en-US" sz="2000" dirty="0" smtClean="0"/>
          </a:p>
          <a:p>
            <a:r>
              <a:rPr lang="en-US" sz="2400" dirty="0" smtClean="0"/>
              <a:t>Unemployment rate: </a:t>
            </a:r>
          </a:p>
          <a:p>
            <a:pPr lvl="1"/>
            <a:r>
              <a:rPr lang="en-US" sz="2000" dirty="0" smtClean="0"/>
              <a:t>10.8% (2009 est.)</a:t>
            </a:r>
          </a:p>
          <a:p>
            <a:pPr lvl="1"/>
            <a:r>
              <a:rPr lang="en-US" sz="2000" dirty="0" smtClean="0"/>
              <a:t>7.8% (2008 est.)</a:t>
            </a:r>
          </a:p>
          <a:p>
            <a:endParaRPr lang="en-US" sz="2400" dirty="0"/>
          </a:p>
        </p:txBody>
      </p:sp>
      <p:sp>
        <p:nvSpPr>
          <p:cNvPr id="4" name="Content Placeholder 3"/>
          <p:cNvSpPr>
            <a:spLocks noGrp="1"/>
          </p:cNvSpPr>
          <p:nvPr>
            <p:ph sz="half" idx="2"/>
          </p:nvPr>
        </p:nvSpPr>
        <p:spPr>
          <a:xfrm>
            <a:off x="4645025" y="990600"/>
            <a:ext cx="4498975" cy="5715000"/>
          </a:xfrm>
        </p:spPr>
        <p:txBody>
          <a:bodyPr/>
          <a:lstStyle/>
          <a:p>
            <a:r>
              <a:rPr lang="en-US" sz="2400" dirty="0" smtClean="0"/>
              <a:t>Labor force - by occupation: </a:t>
            </a:r>
          </a:p>
          <a:p>
            <a:pPr lvl="1"/>
            <a:r>
              <a:rPr lang="en-US" sz="2000" dirty="0" smtClean="0"/>
              <a:t>agriculture: </a:t>
            </a:r>
            <a:r>
              <a:rPr lang="en-US" sz="2000" b="0" dirty="0" smtClean="0"/>
              <a:t>4.5%</a:t>
            </a:r>
            <a:endParaRPr lang="en-US" sz="2000" dirty="0" smtClean="0"/>
          </a:p>
          <a:p>
            <a:pPr lvl="1"/>
            <a:r>
              <a:rPr lang="en-US" sz="2000" dirty="0" smtClean="0"/>
              <a:t>industry: </a:t>
            </a:r>
            <a:r>
              <a:rPr lang="en-US" sz="2000" b="0" dirty="0" smtClean="0"/>
              <a:t>32.1%</a:t>
            </a:r>
            <a:endParaRPr lang="en-US" sz="2000" dirty="0" smtClean="0"/>
          </a:p>
          <a:p>
            <a:pPr lvl="1"/>
            <a:r>
              <a:rPr lang="en-US" sz="2000" dirty="0" smtClean="0"/>
              <a:t>services: </a:t>
            </a:r>
            <a:r>
              <a:rPr lang="en-US" sz="2000" b="0" dirty="0" smtClean="0"/>
              <a:t>63.4% (2008)</a:t>
            </a:r>
            <a:endParaRPr lang="en-US" sz="2000" dirty="0" smtClean="0"/>
          </a:p>
          <a:p>
            <a:r>
              <a:rPr lang="en-US" sz="2400" dirty="0" smtClean="0"/>
              <a:t>Population below poverty line: 12% (2010 est.)</a:t>
            </a:r>
          </a:p>
          <a:p>
            <a:r>
              <a:rPr lang="en-US" sz="2400" dirty="0" smtClean="0"/>
              <a:t>Agriculture - products: wheat, corn, sunflower seed, potatoes, sugar beets; pigs, cattle, poultry, dairy products</a:t>
            </a:r>
          </a:p>
          <a:p>
            <a:r>
              <a:rPr lang="en-US" sz="2400" dirty="0" smtClean="0"/>
              <a:t>Industries: mining, metallurgy, construction materials, processed foods, textiles, chemicals, motor vehicles</a:t>
            </a:r>
          </a:p>
          <a:p>
            <a:endParaRPr lang="en-US"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22" name="Picture 2"/>
          <p:cNvPicPr>
            <a:picLocks noGrp="1" noChangeAspect="1" noChangeArrowheads="1"/>
          </p:cNvPicPr>
          <p:nvPr>
            <p:ph idx="1"/>
          </p:nvPr>
        </p:nvPicPr>
        <p:blipFill>
          <a:blip r:embed="rId2" cstate="print"/>
          <a:srcRect/>
          <a:stretch>
            <a:fillRect/>
          </a:stretch>
        </p:blipFill>
        <p:spPr bwMode="auto">
          <a:xfrm>
            <a:off x="2590800" y="152399"/>
            <a:ext cx="6432550" cy="6478279"/>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914400"/>
          </a:xfrm>
        </p:spPr>
        <p:txBody>
          <a:bodyPr/>
          <a:lstStyle/>
          <a:p>
            <a:r>
              <a:rPr lang="en-US" dirty="0" smtClean="0"/>
              <a:t>Castle Palace</a:t>
            </a:r>
            <a:endParaRPr lang="en-US" dirty="0"/>
          </a:p>
        </p:txBody>
      </p:sp>
      <p:pic>
        <p:nvPicPr>
          <p:cNvPr id="72706" name="Picture 2"/>
          <p:cNvPicPr>
            <a:picLocks noGrp="1" noChangeAspect="1" noChangeArrowheads="1"/>
          </p:cNvPicPr>
          <p:nvPr>
            <p:ph idx="1"/>
          </p:nvPr>
        </p:nvPicPr>
        <p:blipFill>
          <a:blip r:embed="rId2" cstate="print"/>
          <a:srcRect/>
          <a:stretch>
            <a:fillRect/>
          </a:stretch>
        </p:blipFill>
        <p:spPr bwMode="auto">
          <a:xfrm>
            <a:off x="0" y="1143001"/>
            <a:ext cx="9118314" cy="5715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295400"/>
            <a:ext cx="3581400" cy="2362200"/>
          </a:xfrm>
        </p:spPr>
        <p:txBody>
          <a:bodyPr/>
          <a:lstStyle/>
          <a:p>
            <a:r>
              <a:rPr lang="en-US" b="1" dirty="0" smtClean="0"/>
              <a:t>Fishermen's bastion by night.</a:t>
            </a:r>
            <a:endParaRPr lang="en-US" dirty="0"/>
          </a:p>
        </p:txBody>
      </p:sp>
      <p:pic>
        <p:nvPicPr>
          <p:cNvPr id="73730" name="Picture 2"/>
          <p:cNvPicPr>
            <a:picLocks noGrp="1" noChangeAspect="1" noChangeArrowheads="1"/>
          </p:cNvPicPr>
          <p:nvPr>
            <p:ph idx="1"/>
          </p:nvPr>
        </p:nvPicPr>
        <p:blipFill>
          <a:blip r:embed="rId2" cstate="print"/>
          <a:srcRect/>
          <a:stretch>
            <a:fillRect/>
          </a:stretch>
        </p:blipFill>
        <p:spPr bwMode="auto">
          <a:xfrm>
            <a:off x="4114801" y="0"/>
            <a:ext cx="5029200" cy="6822559"/>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887787" cy="3154362"/>
          </a:xfrm>
        </p:spPr>
        <p:txBody>
          <a:bodyPr/>
          <a:lstStyle/>
          <a:p>
            <a:r>
              <a:rPr lang="en-US" dirty="0" smtClean="0"/>
              <a:t>Fisherman’s Bastion</a:t>
            </a:r>
            <a:endParaRPr lang="en-US" dirty="0"/>
          </a:p>
        </p:txBody>
      </p:sp>
      <p:pic>
        <p:nvPicPr>
          <p:cNvPr id="74754" name="Picture 2"/>
          <p:cNvPicPr>
            <a:picLocks noGrp="1" noChangeAspect="1" noChangeArrowheads="1"/>
          </p:cNvPicPr>
          <p:nvPr>
            <p:ph idx="1"/>
          </p:nvPr>
        </p:nvPicPr>
        <p:blipFill>
          <a:blip r:embed="rId2" cstate="print"/>
          <a:srcRect/>
          <a:stretch>
            <a:fillRect/>
          </a:stretch>
        </p:blipFill>
        <p:spPr bwMode="auto">
          <a:xfrm>
            <a:off x="4524805" y="1"/>
            <a:ext cx="4619195" cy="6858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6248400"/>
            <a:ext cx="8226425" cy="609600"/>
          </a:xfrm>
        </p:spPr>
        <p:txBody>
          <a:bodyPr/>
          <a:lstStyle/>
          <a:p>
            <a:r>
              <a:rPr lang="en-US" dirty="0" smtClean="0">
                <a:effectLst>
                  <a:outerShdw dist="63500" dir="8160000" algn="tl">
                    <a:srgbClr val="FF0000">
                      <a:alpha val="43000"/>
                    </a:srgbClr>
                  </a:outerShdw>
                </a:effectLst>
              </a:rPr>
              <a:t>Globalization in Budapest</a:t>
            </a:r>
            <a:endParaRPr lang="en-US" dirty="0">
              <a:effectLst>
                <a:outerShdw dist="63500" dir="8160000" algn="tl">
                  <a:srgbClr val="FF0000">
                    <a:alpha val="43000"/>
                  </a:srgbClr>
                </a:outerShdw>
              </a:effectLs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267200" y="0"/>
            <a:ext cx="4721225" cy="1143000"/>
          </a:xfrm>
        </p:spPr>
        <p:txBody>
          <a:bodyPr/>
          <a:lstStyle/>
          <a:p>
            <a:r>
              <a:rPr lang="en-US" b="1" dirty="0" err="1" smtClean="0">
                <a:solidFill>
                  <a:srgbClr val="0070C0"/>
                </a:solidFill>
              </a:rPr>
              <a:t>Vajda</a:t>
            </a:r>
            <a:r>
              <a:rPr lang="en-US" b="1" dirty="0" smtClean="0">
                <a:solidFill>
                  <a:srgbClr val="0070C0"/>
                </a:solidFill>
              </a:rPr>
              <a:t> Hunyadi Castle </a:t>
            </a:r>
            <a:br>
              <a:rPr lang="en-US" b="1" dirty="0" smtClean="0">
                <a:solidFill>
                  <a:srgbClr val="0070C0"/>
                </a:solidFill>
              </a:rPr>
            </a:br>
            <a:endParaRPr lang="en-US" dirty="0">
              <a:solidFill>
                <a:srgbClr val="0070C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981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963987" cy="3382962"/>
          </a:xfrm>
        </p:spPr>
        <p:txBody>
          <a:bodyPr/>
          <a:lstStyle/>
          <a:p>
            <a:pPr algn="ctr"/>
            <a:r>
              <a:rPr lang="en-US" b="1" dirty="0" smtClean="0"/>
              <a:t>Budapest Synagogue</a:t>
            </a:r>
            <a:endParaRPr lang="en-US" dirty="0"/>
          </a:p>
        </p:txBody>
      </p:sp>
      <p:pic>
        <p:nvPicPr>
          <p:cNvPr id="78850" name="Picture 2"/>
          <p:cNvPicPr>
            <a:picLocks noGrp="1" noChangeAspect="1" noChangeArrowheads="1"/>
          </p:cNvPicPr>
          <p:nvPr>
            <p:ph idx="1"/>
          </p:nvPr>
        </p:nvPicPr>
        <p:blipFill>
          <a:blip r:embed="rId2" cstate="print"/>
          <a:srcRect/>
          <a:stretch>
            <a:fillRect/>
          </a:stretch>
        </p:blipFill>
        <p:spPr bwMode="auto">
          <a:xfrm>
            <a:off x="4567843" y="0"/>
            <a:ext cx="4576157" cy="6858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083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Margaret Island, Budapest</a:t>
            </a:r>
            <a:endParaRPr lang="en-US" dirty="0">
              <a:effectLst>
                <a:outerShdw blurRad="38100" dist="38100" dir="2700000" algn="tl">
                  <a:srgbClr val="000000">
                    <a:alpha val="43137"/>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105507" y="1143000"/>
            <a:ext cx="8932985" cy="45720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Towns &amp; Cities</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Grp="1" noChangeAspect="1" noChangeArrowheads="1"/>
          </p:cNvPicPr>
          <p:nvPr>
            <p:ph idx="1"/>
          </p:nvPr>
        </p:nvPicPr>
        <p:blipFill>
          <a:blip r:embed="rId2" cstate="print"/>
          <a:srcRect/>
          <a:stretch>
            <a:fillRect/>
          </a:stretch>
        </p:blipFill>
        <p:spPr bwMode="auto">
          <a:xfrm>
            <a:off x="-1" y="0"/>
            <a:ext cx="9168647" cy="6858000"/>
          </a:xfrm>
          <a:prstGeom prst="rect">
            <a:avLst/>
          </a:prstGeom>
          <a:noFill/>
          <a:ln w="9525">
            <a:noFill/>
            <a:miter lim="800000"/>
            <a:headEnd/>
            <a:tailEnd/>
          </a:ln>
        </p:spPr>
      </p:pic>
      <p:sp>
        <p:nvSpPr>
          <p:cNvPr id="2" name="Title 1"/>
          <p:cNvSpPr>
            <a:spLocks noGrp="1"/>
          </p:cNvSpPr>
          <p:nvPr>
            <p:ph type="title"/>
          </p:nvPr>
        </p:nvSpPr>
        <p:spPr>
          <a:xfrm>
            <a:off x="3200400" y="152400"/>
            <a:ext cx="3506787" cy="715962"/>
          </a:xfrm>
        </p:spPr>
        <p:txBody>
          <a:bodyPr/>
          <a:lstStyle/>
          <a:p>
            <a:r>
              <a:rPr lang="en-US" dirty="0" smtClean="0"/>
              <a:t>Debrecen</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6425" cy="563562"/>
          </a:xfrm>
        </p:spPr>
        <p:txBody>
          <a:bodyPr/>
          <a:lstStyle/>
          <a:p>
            <a:r>
              <a:rPr lang="en-US" dirty="0" smtClean="0"/>
              <a:t>Debrecen – Kossuth Square</a:t>
            </a:r>
            <a:endParaRPr lang="en-US" dirty="0"/>
          </a:p>
        </p:txBody>
      </p:sp>
      <p:pic>
        <p:nvPicPr>
          <p:cNvPr id="176130" name="Picture 2"/>
          <p:cNvPicPr>
            <a:picLocks noGrp="1" noChangeAspect="1" noChangeArrowheads="1"/>
          </p:cNvPicPr>
          <p:nvPr>
            <p:ph idx="1"/>
          </p:nvPr>
        </p:nvPicPr>
        <p:blipFill>
          <a:blip r:embed="rId2" cstate="print"/>
          <a:srcRect/>
          <a:stretch>
            <a:fillRect/>
          </a:stretch>
        </p:blipFill>
        <p:spPr bwMode="auto">
          <a:xfrm>
            <a:off x="0" y="820690"/>
            <a:ext cx="9144000" cy="608076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a:xfrm>
            <a:off x="0" y="0"/>
            <a:ext cx="7388225" cy="639762"/>
          </a:xfrm>
        </p:spPr>
        <p:txBody>
          <a:bodyPr/>
          <a:lstStyle/>
          <a:p>
            <a:r>
              <a:rPr lang="en-US" dirty="0" smtClean="0">
                <a:solidFill>
                  <a:srgbClr val="0070C0"/>
                </a:solidFill>
              </a:rPr>
              <a:t>Debrecen – Town Square</a:t>
            </a:r>
            <a:endParaRPr lang="en-US" dirty="0">
              <a:solidFill>
                <a:srgbClr val="0070C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Grp="1" noChangeAspect="1" noChangeArrowheads="1"/>
          </p:cNvPicPr>
          <p:nvPr>
            <p:ph idx="1"/>
          </p:nvPr>
        </p:nvPicPr>
        <p:blipFill>
          <a:blip r:embed="rId2" cstate="print"/>
          <a:srcRect b="2473"/>
          <a:stretch>
            <a:fillRect/>
          </a:stretch>
        </p:blipFill>
        <p:spPr bwMode="auto">
          <a:xfrm>
            <a:off x="0" y="0"/>
            <a:ext cx="9144000" cy="6877538"/>
          </a:xfrm>
          <a:prstGeom prst="rect">
            <a:avLst/>
          </a:prstGeom>
          <a:noFill/>
          <a:ln w="9525">
            <a:noFill/>
            <a:miter lim="800000"/>
            <a:headEnd/>
            <a:tailEnd/>
          </a:ln>
        </p:spPr>
      </p:pic>
      <p:sp>
        <p:nvSpPr>
          <p:cNvPr id="2" name="Title 1"/>
          <p:cNvSpPr>
            <a:spLocks noGrp="1"/>
          </p:cNvSpPr>
          <p:nvPr>
            <p:ph type="title"/>
          </p:nvPr>
        </p:nvSpPr>
        <p:spPr>
          <a:xfrm>
            <a:off x="455613" y="274638"/>
            <a:ext cx="8226425" cy="792162"/>
          </a:xfrm>
        </p:spPr>
        <p:txBody>
          <a:bodyPr/>
          <a:lstStyle/>
          <a:p>
            <a:r>
              <a:rPr lang="en-US" dirty="0" smtClean="0"/>
              <a:t>Szeged</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Grp="1" noChangeAspect="1" noChangeArrowheads="1"/>
          </p:cNvPicPr>
          <p:nvPr>
            <p:ph idx="1"/>
          </p:nvPr>
        </p:nvPicPr>
        <p:blipFill>
          <a:blip r:embed="rId2" cstate="print"/>
          <a:srcRect l="1667" r="1667"/>
          <a:stretch>
            <a:fillRect/>
          </a:stretch>
        </p:blipFill>
        <p:spPr bwMode="auto">
          <a:xfrm>
            <a:off x="0" y="0"/>
            <a:ext cx="9144000" cy="6893472"/>
          </a:xfrm>
          <a:prstGeom prst="rect">
            <a:avLst/>
          </a:prstGeom>
          <a:noFill/>
          <a:ln w="9525">
            <a:noFill/>
            <a:miter lim="800000"/>
            <a:headEnd/>
            <a:tailEnd/>
          </a:ln>
        </p:spPr>
      </p:pic>
      <p:sp>
        <p:nvSpPr>
          <p:cNvPr id="2" name="Title 1"/>
          <p:cNvSpPr>
            <a:spLocks noGrp="1"/>
          </p:cNvSpPr>
          <p:nvPr>
            <p:ph type="title"/>
          </p:nvPr>
        </p:nvSpPr>
        <p:spPr>
          <a:xfrm>
            <a:off x="4267200" y="274638"/>
            <a:ext cx="4876800" cy="563562"/>
          </a:xfrm>
        </p:spPr>
        <p:txBody>
          <a:bodyPr/>
          <a:lstStyle/>
          <a:p>
            <a:r>
              <a:rPr lang="en-US" dirty="0" smtClean="0">
                <a:effectLst>
                  <a:outerShdw blurRad="38100" dist="38100" dir="2700000" algn="tl">
                    <a:srgbClr val="000000">
                      <a:alpha val="43137"/>
                    </a:srgbClr>
                  </a:outerShdw>
                </a:effectLst>
              </a:rPr>
              <a:t>Szeged - </a:t>
            </a:r>
            <a:r>
              <a:rPr lang="en-US" dirty="0" err="1" smtClean="0">
                <a:effectLst>
                  <a:outerShdw blurRad="38100" dist="38100" dir="2700000" algn="tl">
                    <a:srgbClr val="000000">
                      <a:alpha val="43137"/>
                    </a:srgbClr>
                  </a:outerShdw>
                </a:effectLst>
              </a:rPr>
              <a:t>Klauzál</a:t>
            </a:r>
            <a:r>
              <a:rPr lang="en-US" dirty="0" smtClean="0">
                <a:effectLst>
                  <a:outerShdw blurRad="38100" dist="38100" dir="2700000" algn="tl">
                    <a:srgbClr val="000000">
                      <a:alpha val="43137"/>
                    </a:srgbClr>
                  </a:outerShdw>
                </a:effectLst>
              </a:rPr>
              <a:t> Square </a:t>
            </a:r>
            <a:endParaRPr lang="en-US" dirty="0">
              <a:effectLst>
                <a:outerShdw blurRad="38100" dist="38100" dir="2700000" algn="tl">
                  <a:srgbClr val="000000">
                    <a:alpha val="43137"/>
                  </a:srgbClr>
                </a:outerShdw>
              </a:effectLs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Szeged</a:t>
            </a:r>
            <a:endParaRPr lang="en-US" dirty="0">
              <a:effectLst>
                <a:outerShdw blurRad="38100" dist="38100" dir="2700000" algn="tl">
                  <a:srgbClr val="000000">
                    <a:alpha val="43137"/>
                  </a:srgbClr>
                </a:outerShdw>
              </a:effectLs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Grp="1" noChangeAspect="1" noChangeArrowheads="1"/>
          </p:cNvPicPr>
          <p:nvPr>
            <p:ph idx="1"/>
          </p:nvPr>
        </p:nvPicPr>
        <p:blipFill>
          <a:blip r:embed="rId2" cstate="print"/>
          <a:srcRect/>
          <a:stretch>
            <a:fillRect/>
          </a:stretch>
        </p:blipFill>
        <p:spPr bwMode="auto">
          <a:xfrm>
            <a:off x="-1" y="0"/>
            <a:ext cx="9113621" cy="6858000"/>
          </a:xfrm>
          <a:prstGeom prst="rect">
            <a:avLst/>
          </a:prstGeom>
          <a:noFill/>
          <a:ln w="9525">
            <a:noFill/>
            <a:miter lim="800000"/>
            <a:headEnd/>
            <a:tailEnd/>
          </a:ln>
        </p:spPr>
      </p:pic>
      <p:sp>
        <p:nvSpPr>
          <p:cNvPr id="2" name="Title 1"/>
          <p:cNvSpPr>
            <a:spLocks noGrp="1"/>
          </p:cNvSpPr>
          <p:nvPr>
            <p:ph type="title"/>
          </p:nvPr>
        </p:nvSpPr>
        <p:spPr>
          <a:xfrm>
            <a:off x="4953000" y="152400"/>
            <a:ext cx="3729038" cy="563562"/>
          </a:xfrm>
        </p:spPr>
        <p:txBody>
          <a:bodyPr/>
          <a:lstStyle/>
          <a:p>
            <a:r>
              <a:rPr lang="en-US" dirty="0" smtClean="0">
                <a:solidFill>
                  <a:srgbClr val="0070C0"/>
                </a:solidFill>
                <a:effectLst>
                  <a:outerShdw blurRad="38100" dist="38100" dir="2700000" algn="tl">
                    <a:srgbClr val="000000">
                      <a:alpha val="43137"/>
                    </a:srgbClr>
                  </a:outerShdw>
                </a:effectLst>
              </a:rPr>
              <a:t>Pecs, Hungary</a:t>
            </a:r>
            <a:endParaRPr lang="en-US" dirty="0">
              <a:solidFill>
                <a:srgbClr val="0070C0"/>
              </a:solidFill>
              <a:effectLst>
                <a:outerShdw blurRad="38100" dist="38100" dir="2700000" algn="tl">
                  <a:srgbClr val="000000">
                    <a:alpha val="43137"/>
                  </a:srgbClr>
                </a:outerShdw>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a:xfrm>
            <a:off x="2971800" y="274638"/>
            <a:ext cx="5710238" cy="1143000"/>
          </a:xfrm>
        </p:spPr>
        <p:txBody>
          <a:bodyPr/>
          <a:lstStyle/>
          <a:p>
            <a:r>
              <a:rPr lang="en-US" b="1" dirty="0" smtClean="0">
                <a:solidFill>
                  <a:srgbClr val="0070C0"/>
                </a:solidFill>
                <a:effectLst>
                  <a:outerShdw blurRad="38100" dist="38100" dir="2700000" algn="tl">
                    <a:srgbClr val="000000">
                      <a:alpha val="43137"/>
                    </a:srgbClr>
                  </a:outerShdw>
                </a:effectLst>
              </a:rPr>
              <a:t>Holloko, Hungary</a:t>
            </a:r>
            <a:br>
              <a:rPr lang="en-US" b="1" dirty="0" smtClean="0">
                <a:solidFill>
                  <a:srgbClr val="0070C0"/>
                </a:solidFill>
                <a:effectLst>
                  <a:outerShdw blurRad="38100" dist="38100" dir="2700000" algn="tl">
                    <a:srgbClr val="000000">
                      <a:alpha val="43137"/>
                    </a:srgbClr>
                  </a:outerShdw>
                </a:effectLst>
              </a:rPr>
            </a:br>
            <a:endParaRPr lang="en-US" dirty="0">
              <a:solidFill>
                <a:srgbClr val="0070C0"/>
              </a:solidFill>
              <a:effectLst>
                <a:outerShdw blurRad="38100" dist="38100" dir="2700000" algn="tl">
                  <a:srgbClr val="000000">
                    <a:alpha val="43137"/>
                  </a:srgbClr>
                </a:outerShdw>
              </a:effectLs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Gyula</a:t>
            </a:r>
            <a:r>
              <a:rPr lang="en-US" dirty="0" smtClean="0"/>
              <a:t>, </a:t>
            </a:r>
            <a:r>
              <a:rPr lang="en-US" dirty="0" err="1" smtClean="0"/>
              <a:t>hungary</a:t>
            </a:r>
            <a:endParaRPr lang="en-US" dirty="0"/>
          </a:p>
        </p:txBody>
      </p:sp>
      <p:sp>
        <p:nvSpPr>
          <p:cNvPr id="3" name="Text Placeholder 2"/>
          <p:cNvSpPr>
            <a:spLocks noGrp="1"/>
          </p:cNvSpPr>
          <p:nvPr>
            <p:ph type="body" idx="1"/>
          </p:nvPr>
        </p:nvSpPr>
        <p:spPr/>
        <p:txBody>
          <a:bodyPr/>
          <a:lstStyle/>
          <a:p>
            <a:r>
              <a:rPr lang="en-US" dirty="0" smtClean="0"/>
              <a:t>It is one of the most important arts </a:t>
            </a:r>
            <a:r>
              <a:rPr lang="en-US" dirty="0" err="1" smtClean="0"/>
              <a:t>centres</a:t>
            </a:r>
            <a:r>
              <a:rPr lang="en-US" dirty="0" smtClean="0"/>
              <a:t> of the south of the Large Plain, because it is rich in monuments and the relics of the historical past.</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0" y="127092"/>
            <a:ext cx="9144000" cy="6654708"/>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4450"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5475" name="Picture 3"/>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6498"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7522"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8546"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957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059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1618"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42"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3666"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1004888" y="0"/>
            <a:ext cx="7300912" cy="6885413"/>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4690"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Aerial Photos - Hungarian </a:t>
            </a:r>
            <a:r>
              <a:rPr lang="en-US" i="1" dirty="0" smtClean="0"/>
              <a:t>towns &amp; Cities</a:t>
            </a:r>
            <a:endParaRPr lang="en-US" dirty="0"/>
          </a:p>
        </p:txBody>
      </p:sp>
      <p:sp>
        <p:nvSpPr>
          <p:cNvPr id="3" name="Text Placeholder 2"/>
          <p:cNvSpPr>
            <a:spLocks noGrp="1"/>
          </p:cNvSpPr>
          <p:nvPr>
            <p:ph type="body" idx="1"/>
          </p:nvPr>
        </p:nvSpPr>
        <p:spPr/>
        <p:txBody>
          <a:bodyPr/>
          <a:lstStyle/>
          <a:p>
            <a:endParaRPr lang="en-US"/>
          </a:p>
        </p:txBody>
      </p:sp>
      <p:pic>
        <p:nvPicPr>
          <p:cNvPr id="159746" name="Picture 2"/>
          <p:cNvPicPr>
            <a:picLocks noChangeAspect="1" noChangeArrowheads="1"/>
          </p:cNvPicPr>
          <p:nvPr/>
        </p:nvPicPr>
        <p:blipFill>
          <a:blip r:embed="rId2" cstate="print"/>
          <a:srcRect/>
          <a:stretch>
            <a:fillRect/>
          </a:stretch>
        </p:blipFill>
        <p:spPr bwMode="auto">
          <a:xfrm>
            <a:off x="-1" y="0"/>
            <a:ext cx="9144001" cy="329184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0"/>
            <a:ext cx="8226425" cy="533400"/>
          </a:xfrm>
        </p:spPr>
        <p:txBody>
          <a:bodyPr/>
          <a:lstStyle/>
          <a:p>
            <a:r>
              <a:rPr lang="en-US" b="1" i="1" dirty="0" err="1" smtClean="0"/>
              <a:t>Tokaj</a:t>
            </a:r>
            <a:endParaRPr lang="en-US" dirty="0"/>
          </a:p>
        </p:txBody>
      </p:sp>
      <p:pic>
        <p:nvPicPr>
          <p:cNvPr id="160770" name="Picture 2"/>
          <p:cNvPicPr>
            <a:picLocks noGrp="1" noChangeAspect="1" noChangeArrowheads="1"/>
          </p:cNvPicPr>
          <p:nvPr>
            <p:ph idx="1"/>
          </p:nvPr>
        </p:nvPicPr>
        <p:blipFill>
          <a:blip r:embed="rId2" cstate="print"/>
          <a:srcRect/>
          <a:stretch>
            <a:fillRect/>
          </a:stretch>
        </p:blipFill>
        <p:spPr bwMode="auto">
          <a:xfrm>
            <a:off x="1" y="491490"/>
            <a:ext cx="9144000" cy="636651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6425" cy="487362"/>
          </a:xfrm>
        </p:spPr>
        <p:txBody>
          <a:bodyPr/>
          <a:lstStyle/>
          <a:p>
            <a:r>
              <a:rPr lang="en-US" b="1" dirty="0" err="1" smtClean="0"/>
              <a:t>Tiszatarján</a:t>
            </a:r>
            <a:endParaRPr lang="en-US" dirty="0"/>
          </a:p>
        </p:txBody>
      </p:sp>
      <p:pic>
        <p:nvPicPr>
          <p:cNvPr id="161794" name="Picture 2"/>
          <p:cNvPicPr>
            <a:picLocks noGrp="1" noChangeAspect="1" noChangeArrowheads="1"/>
          </p:cNvPicPr>
          <p:nvPr>
            <p:ph idx="1"/>
          </p:nvPr>
        </p:nvPicPr>
        <p:blipFill>
          <a:blip r:embed="rId2" cstate="print"/>
          <a:srcRect/>
          <a:stretch>
            <a:fillRect/>
          </a:stretch>
        </p:blipFill>
        <p:spPr bwMode="auto">
          <a:xfrm>
            <a:off x="0" y="491491"/>
            <a:ext cx="9144000" cy="636651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685800"/>
          </a:xfrm>
        </p:spPr>
        <p:txBody>
          <a:bodyPr/>
          <a:lstStyle/>
          <a:p>
            <a:r>
              <a:rPr lang="en-US" b="1" dirty="0" err="1" smtClean="0"/>
              <a:t>Abádszalók</a:t>
            </a:r>
            <a:endParaRPr lang="en-US" dirty="0"/>
          </a:p>
        </p:txBody>
      </p:sp>
      <p:pic>
        <p:nvPicPr>
          <p:cNvPr id="162818" name="Picture 2"/>
          <p:cNvPicPr>
            <a:picLocks noGrp="1" noChangeAspect="1" noChangeArrowheads="1"/>
          </p:cNvPicPr>
          <p:nvPr>
            <p:ph idx="1"/>
          </p:nvPr>
        </p:nvPicPr>
        <p:blipFill>
          <a:blip r:embed="rId2" cstate="print">
            <a:lum bright="-10000" contrast="10000"/>
          </a:blip>
          <a:srcRect/>
          <a:stretch>
            <a:fillRect/>
          </a:stretch>
        </p:blipFill>
        <p:spPr bwMode="auto">
          <a:xfrm>
            <a:off x="0" y="708661"/>
            <a:ext cx="9144000" cy="614934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533400"/>
          </a:xfrm>
        </p:spPr>
        <p:txBody>
          <a:bodyPr/>
          <a:lstStyle/>
          <a:p>
            <a:r>
              <a:rPr lang="en-US" b="1" dirty="0" smtClean="0"/>
              <a:t>City Miskolc</a:t>
            </a:r>
            <a:endParaRPr lang="en-US" dirty="0"/>
          </a:p>
        </p:txBody>
      </p:sp>
      <p:pic>
        <p:nvPicPr>
          <p:cNvPr id="163842" name="Picture 2"/>
          <p:cNvPicPr>
            <a:picLocks noGrp="1" noChangeAspect="1" noChangeArrowheads="1"/>
          </p:cNvPicPr>
          <p:nvPr>
            <p:ph idx="1"/>
          </p:nvPr>
        </p:nvPicPr>
        <p:blipFill>
          <a:blip r:embed="rId2" cstate="print"/>
          <a:srcRect/>
          <a:stretch>
            <a:fillRect/>
          </a:stretch>
        </p:blipFill>
        <p:spPr bwMode="auto">
          <a:xfrm>
            <a:off x="1" y="491491"/>
            <a:ext cx="9144000" cy="636651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563562"/>
          </a:xfrm>
        </p:spPr>
        <p:txBody>
          <a:bodyPr/>
          <a:lstStyle/>
          <a:p>
            <a:r>
              <a:rPr lang="en-US" dirty="0" err="1" smtClean="0"/>
              <a:t>Pilis</a:t>
            </a:r>
            <a:r>
              <a:rPr lang="en-US" dirty="0" smtClean="0"/>
              <a:t> (town)</a:t>
            </a:r>
            <a:endParaRPr lang="en-US" dirty="0"/>
          </a:p>
        </p:txBody>
      </p:sp>
      <p:pic>
        <p:nvPicPr>
          <p:cNvPr id="164866" name="Picture 2"/>
          <p:cNvPicPr>
            <a:picLocks noGrp="1" noChangeAspect="1" noChangeArrowheads="1"/>
          </p:cNvPicPr>
          <p:nvPr>
            <p:ph idx="1"/>
          </p:nvPr>
        </p:nvPicPr>
        <p:blipFill>
          <a:blip r:embed="rId2" cstate="print"/>
          <a:srcRect/>
          <a:stretch>
            <a:fillRect/>
          </a:stretch>
        </p:blipFill>
        <p:spPr bwMode="auto">
          <a:xfrm>
            <a:off x="0" y="491491"/>
            <a:ext cx="9143999" cy="636651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533400"/>
          </a:xfrm>
        </p:spPr>
        <p:txBody>
          <a:bodyPr/>
          <a:lstStyle/>
          <a:p>
            <a:r>
              <a:rPr lang="en-US" b="1" dirty="0" err="1" smtClean="0"/>
              <a:t>Tápiószentmárton</a:t>
            </a:r>
            <a:r>
              <a:rPr lang="en-US" b="1" dirty="0" smtClean="0"/>
              <a:t> (Town)</a:t>
            </a:r>
            <a:endParaRPr lang="en-US" dirty="0"/>
          </a:p>
        </p:txBody>
      </p:sp>
      <p:pic>
        <p:nvPicPr>
          <p:cNvPr id="165890" name="Picture 2"/>
          <p:cNvPicPr>
            <a:picLocks noGrp="1" noChangeAspect="1" noChangeArrowheads="1"/>
          </p:cNvPicPr>
          <p:nvPr>
            <p:ph idx="1"/>
          </p:nvPr>
        </p:nvPicPr>
        <p:blipFill>
          <a:blip r:embed="rId2" cstate="print"/>
          <a:srcRect/>
          <a:stretch>
            <a:fillRect/>
          </a:stretch>
        </p:blipFill>
        <p:spPr bwMode="auto">
          <a:xfrm>
            <a:off x="0" y="491491"/>
            <a:ext cx="9144000" cy="636651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487362"/>
          </a:xfrm>
        </p:spPr>
        <p:txBody>
          <a:bodyPr/>
          <a:lstStyle/>
          <a:p>
            <a:r>
              <a:rPr lang="en-US" b="1" dirty="0" err="1" smtClean="0"/>
              <a:t>Dunabogdány</a:t>
            </a:r>
            <a:endParaRPr lang="en-US" dirty="0"/>
          </a:p>
        </p:txBody>
      </p:sp>
      <p:pic>
        <p:nvPicPr>
          <p:cNvPr id="166914" name="Picture 2"/>
          <p:cNvPicPr>
            <a:picLocks noGrp="1" noChangeAspect="1" noChangeArrowheads="1"/>
          </p:cNvPicPr>
          <p:nvPr>
            <p:ph idx="1"/>
          </p:nvPr>
        </p:nvPicPr>
        <p:blipFill>
          <a:blip r:embed="rId2" cstate="print"/>
          <a:srcRect/>
          <a:stretch>
            <a:fillRect/>
          </a:stretch>
        </p:blipFill>
        <p:spPr bwMode="auto">
          <a:xfrm>
            <a:off x="0" y="491491"/>
            <a:ext cx="9144000" cy="636651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6425" cy="563562"/>
          </a:xfrm>
        </p:spPr>
        <p:txBody>
          <a:bodyPr/>
          <a:lstStyle/>
          <a:p>
            <a:r>
              <a:rPr lang="en-US" b="1" dirty="0" err="1" smtClean="0"/>
              <a:t>Jászdózsa</a:t>
            </a:r>
            <a:endParaRPr lang="en-US" dirty="0"/>
          </a:p>
        </p:txBody>
      </p:sp>
      <p:pic>
        <p:nvPicPr>
          <p:cNvPr id="168962" name="Picture 2"/>
          <p:cNvPicPr>
            <a:picLocks noGrp="1" noChangeAspect="1" noChangeArrowheads="1"/>
          </p:cNvPicPr>
          <p:nvPr>
            <p:ph idx="1"/>
          </p:nvPr>
        </p:nvPicPr>
        <p:blipFill>
          <a:blip r:embed="rId2" cstate="print"/>
          <a:srcRect/>
          <a:stretch>
            <a:fillRect/>
          </a:stretch>
        </p:blipFill>
        <p:spPr bwMode="auto">
          <a:xfrm>
            <a:off x="0" y="605791"/>
            <a:ext cx="9144000" cy="625221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2" cstate="print"/>
          <a:srcRect/>
          <a:stretch>
            <a:fillRect/>
          </a:stretch>
        </p:blipFill>
        <p:spPr bwMode="auto">
          <a:xfrm>
            <a:off x="876247" y="1733549"/>
            <a:ext cx="7353353" cy="4948571"/>
          </a:xfrm>
          <a:prstGeom prst="rect">
            <a:avLst/>
          </a:prstGeom>
          <a:noFill/>
          <a:ln w="9525">
            <a:noFill/>
            <a:miter lim="800000"/>
            <a:headEnd/>
            <a:tailEnd/>
          </a:ln>
        </p:spPr>
      </p:pic>
      <p:sp>
        <p:nvSpPr>
          <p:cNvPr id="3" name="Title 2"/>
          <p:cNvSpPr>
            <a:spLocks noGrp="1"/>
          </p:cNvSpPr>
          <p:nvPr>
            <p:ph type="title"/>
          </p:nvPr>
        </p:nvSpPr>
        <p:spPr/>
        <p:txBody>
          <a:bodyPr/>
          <a:lstStyle/>
          <a:p>
            <a:r>
              <a:rPr lang="en-US" b="1" dirty="0" smtClean="0"/>
              <a:t>The proportion of urban population by counties (%), 1998 </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47800"/>
          </a:xfrm>
        </p:spPr>
        <p:txBody>
          <a:bodyPr/>
          <a:lstStyle/>
          <a:p>
            <a:r>
              <a:rPr lang="en-US" b="1" dirty="0" smtClean="0"/>
              <a:t>TIHANY </a:t>
            </a:r>
            <a:r>
              <a:rPr lang="en-US" b="1" dirty="0" smtClean="0"/>
              <a:t> is </a:t>
            </a:r>
            <a:r>
              <a:rPr lang="en-US" b="1" dirty="0" smtClean="0"/>
              <a:t>a village on the northern shore of Lake Balaton on the </a:t>
            </a:r>
            <a:r>
              <a:rPr lang="en-US" b="1" dirty="0" err="1" smtClean="0"/>
              <a:t>Tihany</a:t>
            </a:r>
            <a:r>
              <a:rPr lang="en-US" b="1" dirty="0" smtClean="0"/>
              <a:t> Peninsula </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0" y="1981200"/>
            <a:ext cx="9196552" cy="42672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Scenic Tourism</a:t>
            </a:r>
            <a:endParaRPr lang="en-US" dirty="0"/>
          </a:p>
        </p:txBody>
      </p:sp>
      <p:sp>
        <p:nvSpPr>
          <p:cNvPr id="3" name="Text Placeholder 2"/>
          <p:cNvSpPr>
            <a:spLocks noGrp="1"/>
          </p:cNvSpPr>
          <p:nvPr>
            <p:ph type="body" idx="1"/>
          </p:nvPr>
        </p:nvSpPr>
        <p:spPr/>
        <p:txBody>
          <a:bodyPr/>
          <a:lstStyle/>
          <a:p>
            <a:endParaRPr lang="en-US"/>
          </a:p>
        </p:txBody>
      </p:sp>
      <p:pic>
        <p:nvPicPr>
          <p:cNvPr id="151554" name="Picture 2"/>
          <p:cNvPicPr>
            <a:picLocks noChangeAspect="1" noChangeArrowheads="1"/>
          </p:cNvPicPr>
          <p:nvPr/>
        </p:nvPicPr>
        <p:blipFill>
          <a:blip r:embed="rId2" cstate="print"/>
          <a:srcRect/>
          <a:stretch>
            <a:fillRect/>
          </a:stretch>
        </p:blipFill>
        <p:spPr bwMode="auto">
          <a:xfrm>
            <a:off x="0" y="0"/>
            <a:ext cx="9230536" cy="365760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8226425" cy="1143000"/>
          </a:xfrm>
        </p:spPr>
        <p:txBody>
          <a:bodyPr/>
          <a:lstStyle/>
          <a:p>
            <a:r>
              <a:rPr lang="en-US" b="1" dirty="0" err="1" smtClean="0">
                <a:solidFill>
                  <a:srgbClr val="FF0000"/>
                </a:solidFill>
                <a:effectLst>
                  <a:outerShdw blurRad="38100" dist="38100" dir="2700000" algn="tl">
                    <a:srgbClr val="000000">
                      <a:alpha val="43137"/>
                    </a:srgbClr>
                  </a:outerShdw>
                </a:effectLst>
              </a:rPr>
              <a:t>Operencias</a:t>
            </a:r>
            <a:r>
              <a:rPr lang="en-US" b="1" dirty="0" smtClean="0">
                <a:solidFill>
                  <a:srgbClr val="FF0000"/>
                </a:solidFill>
                <a:effectLst>
                  <a:outerShdw blurRad="38100" dist="38100" dir="2700000" algn="tl">
                    <a:srgbClr val="000000">
                      <a:alpha val="43137"/>
                    </a:srgbClr>
                  </a:outerShdw>
                </a:effectLst>
              </a:rPr>
              <a:t> Family Resort in the beautiful and scenic </a:t>
            </a:r>
            <a:r>
              <a:rPr lang="en-US" b="1" dirty="0" err="1" smtClean="0">
                <a:solidFill>
                  <a:srgbClr val="FF0000"/>
                </a:solidFill>
                <a:effectLst>
                  <a:outerShdw blurRad="38100" dist="38100" dir="2700000" algn="tl">
                    <a:srgbClr val="000000">
                      <a:alpha val="43137"/>
                    </a:srgbClr>
                  </a:outerShdw>
                </a:effectLst>
              </a:rPr>
              <a:t>Zala</a:t>
            </a:r>
            <a:r>
              <a:rPr lang="en-US" b="1" dirty="0" smtClean="0">
                <a:solidFill>
                  <a:srgbClr val="FF0000"/>
                </a:solidFill>
                <a:effectLst>
                  <a:outerShdw blurRad="38100" dist="38100" dir="2700000" algn="tl">
                    <a:srgbClr val="000000">
                      <a:alpha val="43137"/>
                    </a:srgbClr>
                  </a:outerShdw>
                </a:effectLst>
              </a:rPr>
              <a:t> Valley</a:t>
            </a:r>
            <a:endParaRPr lang="en-US" b="1"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Scene</a:t>
            </a:r>
            <a:endParaRPr lang="en-US" dirty="0"/>
          </a:p>
        </p:txBody>
      </p:sp>
      <p:pic>
        <p:nvPicPr>
          <p:cNvPr id="76802" name="Picture 2"/>
          <p:cNvPicPr>
            <a:picLocks noGrp="1" noChangeAspect="1" noChangeArrowheads="1"/>
          </p:cNvPicPr>
          <p:nvPr>
            <p:ph idx="1"/>
          </p:nvPr>
        </p:nvPicPr>
        <p:blipFill>
          <a:blip r:embed="rId2" cstate="print"/>
          <a:srcRect/>
          <a:stretch>
            <a:fillRect/>
          </a:stretch>
        </p:blipFill>
        <p:spPr bwMode="auto">
          <a:xfrm>
            <a:off x="127992" y="1640681"/>
            <a:ext cx="8863608" cy="5064919"/>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Biking through the Hungarian forests</a:t>
            </a:r>
            <a:endParaRPr lang="en-US" dirty="0"/>
          </a:p>
        </p:txBody>
      </p:sp>
      <p:pic>
        <p:nvPicPr>
          <p:cNvPr id="79874" name="Picture 2"/>
          <p:cNvPicPr>
            <a:picLocks noGrp="1" noChangeAspect="1" noChangeArrowheads="1"/>
          </p:cNvPicPr>
          <p:nvPr>
            <p:ph idx="1"/>
          </p:nvPr>
        </p:nvPicPr>
        <p:blipFill>
          <a:blip r:embed="rId2" cstate="print"/>
          <a:srcRect/>
          <a:stretch>
            <a:fillRect/>
          </a:stretch>
        </p:blipFill>
        <p:spPr bwMode="auto">
          <a:xfrm>
            <a:off x="1828800" y="1752600"/>
            <a:ext cx="5486400" cy="4119899"/>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609600" y="5562600"/>
            <a:ext cx="8226425" cy="1143000"/>
          </a:xfrm>
        </p:spPr>
        <p:txBody>
          <a:bodyPr/>
          <a:lstStyle/>
          <a:p>
            <a:r>
              <a:rPr lang="en-US" dirty="0" smtClean="0"/>
              <a:t>The </a:t>
            </a:r>
            <a:r>
              <a:rPr lang="en-US" dirty="0" err="1" smtClean="0"/>
              <a:t>Aggtelek</a:t>
            </a:r>
            <a:r>
              <a:rPr lang="en-US" dirty="0" smtClean="0"/>
              <a:t> </a:t>
            </a:r>
            <a:r>
              <a:rPr lang="en-US" dirty="0" err="1" smtClean="0"/>
              <a:t>Karst</a:t>
            </a:r>
            <a:r>
              <a:rPr lang="en-US" dirty="0" smtClean="0"/>
              <a:t> is located in the north-eastern corner of Hungary.</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Grp="1" noChangeAspect="1" noChangeArrowheads="1"/>
          </p:cNvPicPr>
          <p:nvPr>
            <p:ph idx="1"/>
          </p:nvPr>
        </p:nvPicPr>
        <p:blipFill>
          <a:blip r:embed="rId2" cstate="print"/>
          <a:srcRect t="6674"/>
          <a:stretch>
            <a:fillRect/>
          </a:stretch>
        </p:blipFill>
        <p:spPr bwMode="auto">
          <a:xfrm>
            <a:off x="-1" y="0"/>
            <a:ext cx="9144741" cy="6850228"/>
          </a:xfrm>
          <a:prstGeom prst="rect">
            <a:avLst/>
          </a:prstGeom>
          <a:noFill/>
          <a:ln w="9525">
            <a:noFill/>
            <a:miter lim="800000"/>
            <a:headEnd/>
            <a:tailEnd/>
          </a:ln>
        </p:spPr>
      </p:pic>
      <p:sp>
        <p:nvSpPr>
          <p:cNvPr id="2" name="Title 1"/>
          <p:cNvSpPr>
            <a:spLocks noGrp="1"/>
          </p:cNvSpPr>
          <p:nvPr>
            <p:ph type="title"/>
          </p:nvPr>
        </p:nvSpPr>
        <p:spPr>
          <a:xfrm>
            <a:off x="0" y="5715000"/>
            <a:ext cx="8226425" cy="1143000"/>
          </a:xfrm>
        </p:spPr>
        <p:txBody>
          <a:bodyPr/>
          <a:lstStyle/>
          <a:p>
            <a:r>
              <a:rPr lang="en-US" b="1" dirty="0" smtClean="0"/>
              <a:t>Cathedral of </a:t>
            </a:r>
            <a:r>
              <a:rPr lang="en-US" b="1" dirty="0" err="1" smtClean="0"/>
              <a:t>Kalocsa</a:t>
            </a:r>
            <a:r>
              <a:rPr lang="en-US" b="1" dirty="0" smtClean="0"/>
              <a:t> (Episcopalian)</a:t>
            </a: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049587" cy="4373562"/>
          </a:xfrm>
        </p:spPr>
        <p:txBody>
          <a:bodyPr/>
          <a:lstStyle/>
          <a:p>
            <a:r>
              <a:rPr lang="en-US" dirty="0" smtClean="0"/>
              <a:t>The wine region of </a:t>
            </a:r>
            <a:r>
              <a:rPr lang="en-US" dirty="0" err="1" smtClean="0"/>
              <a:t>Tokaj-Hegyalja</a:t>
            </a:r>
            <a:r>
              <a:rPr lang="en-US" dirty="0" smtClean="0"/>
              <a:t> in Hungary</a:t>
            </a:r>
            <a:endParaRPr lang="en-US" dirty="0"/>
          </a:p>
        </p:txBody>
      </p:sp>
      <p:pic>
        <p:nvPicPr>
          <p:cNvPr id="84994" name="Picture 2"/>
          <p:cNvPicPr>
            <a:picLocks noGrp="1" noChangeAspect="1" noChangeArrowheads="1"/>
          </p:cNvPicPr>
          <p:nvPr>
            <p:ph idx="1"/>
          </p:nvPr>
        </p:nvPicPr>
        <p:blipFill>
          <a:blip r:embed="rId2" cstate="print"/>
          <a:srcRect/>
          <a:stretch>
            <a:fillRect/>
          </a:stretch>
        </p:blipFill>
        <p:spPr bwMode="auto">
          <a:xfrm>
            <a:off x="3810001" y="0"/>
            <a:ext cx="5334000" cy="6831263"/>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5613" y="274638"/>
            <a:ext cx="8226425" cy="563562"/>
          </a:xfrm>
        </p:spPr>
        <p:txBody>
          <a:bodyPr/>
          <a:lstStyle/>
          <a:p>
            <a:r>
              <a:rPr lang="en-US" dirty="0" smtClean="0">
                <a:effectLst>
                  <a:outerShdw blurRad="38100" dist="38100" dir="2700000" algn="tl">
                    <a:srgbClr val="000000">
                      <a:alpha val="43137"/>
                    </a:srgbClr>
                  </a:outerShdw>
                </a:effectLst>
              </a:rPr>
              <a:t>The scenic </a:t>
            </a:r>
            <a:r>
              <a:rPr lang="en-US" dirty="0" err="1" smtClean="0">
                <a:effectLst>
                  <a:outerShdw blurRad="38100" dist="38100" dir="2700000" algn="tl">
                    <a:srgbClr val="000000">
                      <a:alpha val="43137"/>
                    </a:srgbClr>
                  </a:outerShdw>
                </a:effectLst>
              </a:rPr>
              <a:t>Wachau</a:t>
            </a:r>
            <a:r>
              <a:rPr lang="en-US" dirty="0" smtClean="0">
                <a:effectLst>
                  <a:outerShdw blurRad="38100" dist="38100" dir="2700000" algn="tl">
                    <a:srgbClr val="000000">
                      <a:alpha val="43137"/>
                    </a:srgbClr>
                  </a:outerShdw>
                </a:effectLst>
              </a:rPr>
              <a:t> Valley</a:t>
            </a:r>
            <a:endParaRPr lang="en-US" dirty="0">
              <a:effectLst>
                <a:outerShdw blurRad="38100" dist="38100" dir="2700000" algn="tl">
                  <a:srgbClr val="000000">
                    <a:alpha val="43137"/>
                  </a:srgbClr>
                </a:outerShdw>
              </a:effectLs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5714" name="Picture 2"/>
          <p:cNvPicPr>
            <a:picLocks noGrp="1" noChangeAspect="1" noChangeArrowheads="1"/>
          </p:cNvPicPr>
          <p:nvPr>
            <p:ph idx="1"/>
          </p:nvPr>
        </p:nvPicPr>
        <p:blipFill>
          <a:blip r:embed="rId2" cstate="print"/>
          <a:srcRect/>
          <a:stretch>
            <a:fillRect/>
          </a:stretch>
        </p:blipFill>
        <p:spPr bwMode="auto">
          <a:xfrm>
            <a:off x="0" y="5878"/>
            <a:ext cx="9144000" cy="6852122"/>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0869_slide">
  <a:themeElements>
    <a:clrScheme name="Office Theme 2">
      <a:dk1>
        <a:srgbClr val="333333"/>
      </a:dk1>
      <a:lt1>
        <a:srgbClr val="FFFFFF"/>
      </a:lt1>
      <a:dk2>
        <a:srgbClr val="993333"/>
      </a:dk2>
      <a:lt2>
        <a:srgbClr val="FFFFFF"/>
      </a:lt2>
      <a:accent1>
        <a:srgbClr val="F2A26D"/>
      </a:accent1>
      <a:accent2>
        <a:srgbClr val="F291CA"/>
      </a:accent2>
      <a:accent3>
        <a:srgbClr val="CAADAD"/>
      </a:accent3>
      <a:accent4>
        <a:srgbClr val="DADADA"/>
      </a:accent4>
      <a:accent5>
        <a:srgbClr val="F7CEBA"/>
      </a:accent5>
      <a:accent6>
        <a:srgbClr val="DB83B7"/>
      </a:accent6>
      <a:hlink>
        <a:srgbClr val="F7ADAD"/>
      </a:hlink>
      <a:folHlink>
        <a:srgbClr val="E7C6F7"/>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333333"/>
        </a:dk1>
        <a:lt1>
          <a:srgbClr val="FFFFFF"/>
        </a:lt1>
        <a:dk2>
          <a:srgbClr val="993333"/>
        </a:dk2>
        <a:lt2>
          <a:srgbClr val="FFFFFF"/>
        </a:lt2>
        <a:accent1>
          <a:srgbClr val="F28585"/>
        </a:accent1>
        <a:accent2>
          <a:srgbClr val="F7949E"/>
        </a:accent2>
        <a:accent3>
          <a:srgbClr val="CAADAD"/>
        </a:accent3>
        <a:accent4>
          <a:srgbClr val="DADADA"/>
        </a:accent4>
        <a:accent5>
          <a:srgbClr val="F7C2C2"/>
        </a:accent5>
        <a:accent6>
          <a:srgbClr val="E0868F"/>
        </a:accent6>
        <a:hlink>
          <a:srgbClr val="F7ADAD"/>
        </a:hlink>
        <a:folHlink>
          <a:srgbClr val="FFBFC6"/>
        </a:folHlink>
      </a:clrScheme>
      <a:clrMap bg1="dk2" tx1="lt1" bg2="dk1" tx2="lt2" accent1="accent1" accent2="accent2" accent3="accent3" accent4="accent4" accent5="accent5" accent6="accent6" hlink="hlink" folHlink="folHlink"/>
    </a:extraClrScheme>
    <a:extraClrScheme>
      <a:clrScheme name="Office Theme 2">
        <a:dk1>
          <a:srgbClr val="333333"/>
        </a:dk1>
        <a:lt1>
          <a:srgbClr val="FFFFFF"/>
        </a:lt1>
        <a:dk2>
          <a:srgbClr val="993333"/>
        </a:dk2>
        <a:lt2>
          <a:srgbClr val="FFFFFF"/>
        </a:lt2>
        <a:accent1>
          <a:srgbClr val="F2A26D"/>
        </a:accent1>
        <a:accent2>
          <a:srgbClr val="F291CA"/>
        </a:accent2>
        <a:accent3>
          <a:srgbClr val="CAADAD"/>
        </a:accent3>
        <a:accent4>
          <a:srgbClr val="DADADA"/>
        </a:accent4>
        <a:accent5>
          <a:srgbClr val="F7CEBA"/>
        </a:accent5>
        <a:accent6>
          <a:srgbClr val="DB83B7"/>
        </a:accent6>
        <a:hlink>
          <a:srgbClr val="F7ADAD"/>
        </a:hlink>
        <a:folHlink>
          <a:srgbClr val="E7C6F7"/>
        </a:folHlink>
      </a:clrScheme>
      <a:clrMap bg1="dk2" tx1="lt1" bg2="dk1" tx2="lt2" accent1="accent1" accent2="accent2" accent3="accent3" accent4="accent4" accent5="accent5" accent6="accent6" hlink="hlink" folHlink="folHlink"/>
    </a:extraClrScheme>
    <a:extraClrScheme>
      <a:clrScheme name="Office Theme 3">
        <a:dk1>
          <a:srgbClr val="333333"/>
        </a:dk1>
        <a:lt1>
          <a:srgbClr val="FFFFFF"/>
        </a:lt1>
        <a:dk2>
          <a:srgbClr val="993333"/>
        </a:dk2>
        <a:lt2>
          <a:srgbClr val="FFFFFF"/>
        </a:lt2>
        <a:accent1>
          <a:srgbClr val="95D1E6"/>
        </a:accent1>
        <a:accent2>
          <a:srgbClr val="F29191"/>
        </a:accent2>
        <a:accent3>
          <a:srgbClr val="CAADAD"/>
        </a:accent3>
        <a:accent4>
          <a:srgbClr val="DADADA"/>
        </a:accent4>
        <a:accent5>
          <a:srgbClr val="C8E5F0"/>
        </a:accent5>
        <a:accent6>
          <a:srgbClr val="DB8383"/>
        </a:accent6>
        <a:hlink>
          <a:srgbClr val="BBD1F2"/>
        </a:hlink>
        <a:folHlink>
          <a:srgbClr val="CCDE9B"/>
        </a:folHlink>
      </a:clrScheme>
      <a:clrMap bg1="dk2" tx1="lt1" bg2="dk1" tx2="lt2" accent1="accent1" accent2="accent2" accent3="accent3" accent4="accent4" accent5="accent5" accent6="accent6" hlink="hlink" folHlink="folHlink"/>
    </a:extraClrScheme>
    <a:extraClrScheme>
      <a:clrScheme name="Office Theme 4">
        <a:dk1>
          <a:srgbClr val="333333"/>
        </a:dk1>
        <a:lt1>
          <a:srgbClr val="FFFFFF"/>
        </a:lt1>
        <a:dk2>
          <a:srgbClr val="993333"/>
        </a:dk2>
        <a:lt2>
          <a:srgbClr val="FFFFFF"/>
        </a:lt2>
        <a:accent1>
          <a:srgbClr val="85D685"/>
        </a:accent1>
        <a:accent2>
          <a:srgbClr val="C2B7F7"/>
        </a:accent2>
        <a:accent3>
          <a:srgbClr val="CAADAD"/>
        </a:accent3>
        <a:accent4>
          <a:srgbClr val="DADADA"/>
        </a:accent4>
        <a:accent5>
          <a:srgbClr val="C2E8C2"/>
        </a:accent5>
        <a:accent6>
          <a:srgbClr val="B0A6E0"/>
        </a:accent6>
        <a:hlink>
          <a:srgbClr val="F2DD8A"/>
        </a:hlink>
        <a:folHlink>
          <a:srgbClr val="F7ADAD"/>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F28585"/>
        </a:accent1>
        <a:accent2>
          <a:srgbClr val="F7949E"/>
        </a:accent2>
        <a:accent3>
          <a:srgbClr val="FFFFFF"/>
        </a:accent3>
        <a:accent4>
          <a:srgbClr val="000000"/>
        </a:accent4>
        <a:accent5>
          <a:srgbClr val="F7C2C2"/>
        </a:accent5>
        <a:accent6>
          <a:srgbClr val="E0868F"/>
        </a:accent6>
        <a:hlink>
          <a:srgbClr val="F7ADAD"/>
        </a:hlink>
        <a:folHlink>
          <a:srgbClr val="FFBFC6"/>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F2A26D"/>
        </a:accent1>
        <a:accent2>
          <a:srgbClr val="F291CA"/>
        </a:accent2>
        <a:accent3>
          <a:srgbClr val="FFFFFF"/>
        </a:accent3>
        <a:accent4>
          <a:srgbClr val="000000"/>
        </a:accent4>
        <a:accent5>
          <a:srgbClr val="F7CEBA"/>
        </a:accent5>
        <a:accent6>
          <a:srgbClr val="DB83B7"/>
        </a:accent6>
        <a:hlink>
          <a:srgbClr val="F7ADAD"/>
        </a:hlink>
        <a:folHlink>
          <a:srgbClr val="E7C6F7"/>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95D1E6"/>
        </a:accent1>
        <a:accent2>
          <a:srgbClr val="F29191"/>
        </a:accent2>
        <a:accent3>
          <a:srgbClr val="FFFFFF"/>
        </a:accent3>
        <a:accent4>
          <a:srgbClr val="000000"/>
        </a:accent4>
        <a:accent5>
          <a:srgbClr val="C8E5F0"/>
        </a:accent5>
        <a:accent6>
          <a:srgbClr val="DB8383"/>
        </a:accent6>
        <a:hlink>
          <a:srgbClr val="BBD1F2"/>
        </a:hlink>
        <a:folHlink>
          <a:srgbClr val="CCDE9B"/>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85D685"/>
        </a:accent1>
        <a:accent2>
          <a:srgbClr val="C2B7F7"/>
        </a:accent2>
        <a:accent3>
          <a:srgbClr val="FFFFFF"/>
        </a:accent3>
        <a:accent4>
          <a:srgbClr val="000000"/>
        </a:accent4>
        <a:accent5>
          <a:srgbClr val="C2E8C2"/>
        </a:accent5>
        <a:accent6>
          <a:srgbClr val="B0A6E0"/>
        </a:accent6>
        <a:hlink>
          <a:srgbClr val="F2DD8A"/>
        </a:hlink>
        <a:folHlink>
          <a:srgbClr val="F7ADA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333333"/>
      </a:dk1>
      <a:lt1>
        <a:srgbClr val="FFFFFF"/>
      </a:lt1>
      <a:dk2>
        <a:srgbClr val="993333"/>
      </a:dk2>
      <a:lt2>
        <a:srgbClr val="FFFFFF"/>
      </a:lt2>
      <a:accent1>
        <a:srgbClr val="F2A26D"/>
      </a:accent1>
      <a:accent2>
        <a:srgbClr val="F291CA"/>
      </a:accent2>
      <a:accent3>
        <a:srgbClr val="CAADAD"/>
      </a:accent3>
      <a:accent4>
        <a:srgbClr val="DADADA"/>
      </a:accent4>
      <a:accent5>
        <a:srgbClr val="F7CEBA"/>
      </a:accent5>
      <a:accent6>
        <a:srgbClr val="DB83B7"/>
      </a:accent6>
      <a:hlink>
        <a:srgbClr val="F7ADAD"/>
      </a:hlink>
      <a:folHlink>
        <a:srgbClr val="E7C6F7"/>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33333"/>
        </a:dk1>
        <a:lt1>
          <a:srgbClr val="FFFFFF"/>
        </a:lt1>
        <a:dk2>
          <a:srgbClr val="993333"/>
        </a:dk2>
        <a:lt2>
          <a:srgbClr val="FFFFFF"/>
        </a:lt2>
        <a:accent1>
          <a:srgbClr val="F28585"/>
        </a:accent1>
        <a:accent2>
          <a:srgbClr val="F7949E"/>
        </a:accent2>
        <a:accent3>
          <a:srgbClr val="CAADAD"/>
        </a:accent3>
        <a:accent4>
          <a:srgbClr val="DADADA"/>
        </a:accent4>
        <a:accent5>
          <a:srgbClr val="F7C2C2"/>
        </a:accent5>
        <a:accent6>
          <a:srgbClr val="E0868F"/>
        </a:accent6>
        <a:hlink>
          <a:srgbClr val="F7ADAD"/>
        </a:hlink>
        <a:folHlink>
          <a:srgbClr val="FFBFC6"/>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993333"/>
        </a:dk2>
        <a:lt2>
          <a:srgbClr val="FFFFFF"/>
        </a:lt2>
        <a:accent1>
          <a:srgbClr val="F2A26D"/>
        </a:accent1>
        <a:accent2>
          <a:srgbClr val="F291CA"/>
        </a:accent2>
        <a:accent3>
          <a:srgbClr val="CAADAD"/>
        </a:accent3>
        <a:accent4>
          <a:srgbClr val="DADADA"/>
        </a:accent4>
        <a:accent5>
          <a:srgbClr val="F7CEBA"/>
        </a:accent5>
        <a:accent6>
          <a:srgbClr val="DB83B7"/>
        </a:accent6>
        <a:hlink>
          <a:srgbClr val="F7ADAD"/>
        </a:hlink>
        <a:folHlink>
          <a:srgbClr val="E7C6F7"/>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993333"/>
        </a:dk2>
        <a:lt2>
          <a:srgbClr val="FFFFFF"/>
        </a:lt2>
        <a:accent1>
          <a:srgbClr val="95D1E6"/>
        </a:accent1>
        <a:accent2>
          <a:srgbClr val="F29191"/>
        </a:accent2>
        <a:accent3>
          <a:srgbClr val="CAADAD"/>
        </a:accent3>
        <a:accent4>
          <a:srgbClr val="DADADA"/>
        </a:accent4>
        <a:accent5>
          <a:srgbClr val="C8E5F0"/>
        </a:accent5>
        <a:accent6>
          <a:srgbClr val="DB8383"/>
        </a:accent6>
        <a:hlink>
          <a:srgbClr val="BBD1F2"/>
        </a:hlink>
        <a:folHlink>
          <a:srgbClr val="CCDE9B"/>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993333"/>
        </a:dk2>
        <a:lt2>
          <a:srgbClr val="FFFFFF"/>
        </a:lt2>
        <a:accent1>
          <a:srgbClr val="85D685"/>
        </a:accent1>
        <a:accent2>
          <a:srgbClr val="C2B7F7"/>
        </a:accent2>
        <a:accent3>
          <a:srgbClr val="CAADAD"/>
        </a:accent3>
        <a:accent4>
          <a:srgbClr val="DADADA"/>
        </a:accent4>
        <a:accent5>
          <a:srgbClr val="C2E8C2"/>
        </a:accent5>
        <a:accent6>
          <a:srgbClr val="B0A6E0"/>
        </a:accent6>
        <a:hlink>
          <a:srgbClr val="F2DD8A"/>
        </a:hlink>
        <a:folHlink>
          <a:srgbClr val="F7ADAD"/>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F28585"/>
        </a:accent1>
        <a:accent2>
          <a:srgbClr val="F7949E"/>
        </a:accent2>
        <a:accent3>
          <a:srgbClr val="FFFFFF"/>
        </a:accent3>
        <a:accent4>
          <a:srgbClr val="000000"/>
        </a:accent4>
        <a:accent5>
          <a:srgbClr val="F7C2C2"/>
        </a:accent5>
        <a:accent6>
          <a:srgbClr val="E0868F"/>
        </a:accent6>
        <a:hlink>
          <a:srgbClr val="F7ADAD"/>
        </a:hlink>
        <a:folHlink>
          <a:srgbClr val="FFBFC6"/>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F2A26D"/>
        </a:accent1>
        <a:accent2>
          <a:srgbClr val="F291CA"/>
        </a:accent2>
        <a:accent3>
          <a:srgbClr val="FFFFFF"/>
        </a:accent3>
        <a:accent4>
          <a:srgbClr val="000000"/>
        </a:accent4>
        <a:accent5>
          <a:srgbClr val="F7CEBA"/>
        </a:accent5>
        <a:accent6>
          <a:srgbClr val="DB83B7"/>
        </a:accent6>
        <a:hlink>
          <a:srgbClr val="F7ADAD"/>
        </a:hlink>
        <a:folHlink>
          <a:srgbClr val="E7C6F7"/>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95D1E6"/>
        </a:accent1>
        <a:accent2>
          <a:srgbClr val="F29191"/>
        </a:accent2>
        <a:accent3>
          <a:srgbClr val="FFFFFF"/>
        </a:accent3>
        <a:accent4>
          <a:srgbClr val="000000"/>
        </a:accent4>
        <a:accent5>
          <a:srgbClr val="C8E5F0"/>
        </a:accent5>
        <a:accent6>
          <a:srgbClr val="DB8383"/>
        </a:accent6>
        <a:hlink>
          <a:srgbClr val="BBD1F2"/>
        </a:hlink>
        <a:folHlink>
          <a:srgbClr val="CCDE9B"/>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85D685"/>
        </a:accent1>
        <a:accent2>
          <a:srgbClr val="C2B7F7"/>
        </a:accent2>
        <a:accent3>
          <a:srgbClr val="FFFFFF"/>
        </a:accent3>
        <a:accent4>
          <a:srgbClr val="000000"/>
        </a:accent4>
        <a:accent5>
          <a:srgbClr val="C2E8C2"/>
        </a:accent5>
        <a:accent6>
          <a:srgbClr val="B0A6E0"/>
        </a:accent6>
        <a:hlink>
          <a:srgbClr val="F2DD8A"/>
        </a:hlink>
        <a:folHlink>
          <a:srgbClr val="F7ADA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1993</TotalTime>
  <Words>767</Words>
  <Application>Microsoft Office PowerPoint</Application>
  <PresentationFormat>On-screen Show (4:3)</PresentationFormat>
  <Paragraphs>135</Paragraphs>
  <Slides>141</Slides>
  <Notes>1</Notes>
  <HiddenSlides>0</HiddenSlides>
  <MMClips>0</MMClips>
  <ScaleCrop>false</ScaleCrop>
  <HeadingPairs>
    <vt:vector size="4" baseType="variant">
      <vt:variant>
        <vt:lpstr>Theme</vt:lpstr>
      </vt:variant>
      <vt:variant>
        <vt:i4>2</vt:i4>
      </vt:variant>
      <vt:variant>
        <vt:lpstr>Slide Titles</vt:lpstr>
      </vt:variant>
      <vt:variant>
        <vt:i4>141</vt:i4>
      </vt:variant>
    </vt:vector>
  </HeadingPairs>
  <TitlesOfParts>
    <vt:vector size="143" baseType="lpstr">
      <vt:lpstr>ind_0869_slide</vt:lpstr>
      <vt:lpstr>1_Default Design</vt:lpstr>
      <vt:lpstr>Hungary</vt:lpstr>
      <vt:lpstr>Slide 2</vt:lpstr>
      <vt:lpstr>Geographic – General Information</vt:lpstr>
      <vt:lpstr>Demographics</vt:lpstr>
      <vt:lpstr>Economy</vt:lpstr>
      <vt:lpstr>Slide 6</vt:lpstr>
      <vt:lpstr>Slide 7</vt:lpstr>
      <vt:lpstr>Slide 8</vt:lpstr>
      <vt:lpstr>The proportion of urban population by counties (%), 1998 </vt:lpstr>
      <vt:lpstr>Slide 10</vt:lpstr>
      <vt:lpstr>Slide 11</vt:lpstr>
      <vt:lpstr>Climograph</vt:lpstr>
      <vt:lpstr>Budapest (capital)</vt:lpstr>
      <vt:lpstr>Slide 14</vt:lpstr>
      <vt:lpstr>Heroes Square</vt:lpstr>
      <vt:lpstr>Slide 16</vt:lpstr>
      <vt:lpstr>King’s Palace</vt:lpstr>
      <vt:lpstr>Parliament on the Danube</vt:lpstr>
      <vt:lpstr>Parliament in daylight</vt:lpstr>
      <vt:lpstr>Rotunda of the Parliament Building</vt:lpstr>
      <vt:lpstr>Slide 21</vt:lpstr>
      <vt:lpstr>Slide 22</vt:lpstr>
      <vt:lpstr>Saint Stephen's basilica </vt:lpstr>
      <vt:lpstr>Saint Stephen's basilica </vt:lpstr>
      <vt:lpstr>Matthias church </vt:lpstr>
      <vt:lpstr>Matthias church </vt:lpstr>
      <vt:lpstr>THE BORY CASTLE</vt:lpstr>
      <vt:lpstr>Episcopal Palace</vt:lpstr>
      <vt:lpstr>City Hall</vt:lpstr>
      <vt:lpstr>Slide 30</vt:lpstr>
      <vt:lpstr>Slide 31</vt:lpstr>
      <vt:lpstr>Vaci Street</vt:lpstr>
      <vt:lpstr>Central Market, Budapest</vt:lpstr>
      <vt:lpstr>Budapest Zoo</vt:lpstr>
      <vt:lpstr>Vörösmarty Square </vt:lpstr>
      <vt:lpstr>Slide 36</vt:lpstr>
      <vt:lpstr>Slide 37</vt:lpstr>
      <vt:lpstr>Slide 38</vt:lpstr>
      <vt:lpstr>Slide 39</vt:lpstr>
      <vt:lpstr>Hungarian National Museum</vt:lpstr>
      <vt:lpstr>Museum of Fine Arts</vt:lpstr>
      <vt:lpstr>Palace of Arts</vt:lpstr>
      <vt:lpstr>Hungarian National Gallery</vt:lpstr>
      <vt:lpstr>Szechenyi Thermal Bath </vt:lpstr>
      <vt:lpstr>Slide 45</vt:lpstr>
      <vt:lpstr>Slide 46</vt:lpstr>
      <vt:lpstr>Slide 47</vt:lpstr>
      <vt:lpstr>Slide 48</vt:lpstr>
      <vt:lpstr>Slide 49</vt:lpstr>
      <vt:lpstr>Slide 50</vt:lpstr>
      <vt:lpstr>Castle Palace</vt:lpstr>
      <vt:lpstr>Fishermen's bastion by night.</vt:lpstr>
      <vt:lpstr>Fisherman’s Bastion</vt:lpstr>
      <vt:lpstr>Globalization in Budapest</vt:lpstr>
      <vt:lpstr>Vajda Hunyadi Castle  </vt:lpstr>
      <vt:lpstr>Slide 56</vt:lpstr>
      <vt:lpstr>Budapest Synagogue</vt:lpstr>
      <vt:lpstr>Slide 58</vt:lpstr>
      <vt:lpstr>Margaret Island, Budapest</vt:lpstr>
      <vt:lpstr>Other Towns &amp; Cities</vt:lpstr>
      <vt:lpstr>Debrecen</vt:lpstr>
      <vt:lpstr>Debrecen – Kossuth Square</vt:lpstr>
      <vt:lpstr>Debrecen – Town Square</vt:lpstr>
      <vt:lpstr>Szeged</vt:lpstr>
      <vt:lpstr>Szeged - Klauzál Square </vt:lpstr>
      <vt:lpstr>Szeged</vt:lpstr>
      <vt:lpstr>Pecs, Hungary</vt:lpstr>
      <vt:lpstr>Holloko, Hungary </vt:lpstr>
      <vt:lpstr>Gyula, hungary</vt:lpstr>
      <vt:lpstr>Slide 70</vt:lpstr>
      <vt:lpstr>Slide 71</vt:lpstr>
      <vt:lpstr>Slide 72</vt:lpstr>
      <vt:lpstr>Slide 73</vt:lpstr>
      <vt:lpstr>Slide 74</vt:lpstr>
      <vt:lpstr>Slide 75</vt:lpstr>
      <vt:lpstr>Slide 76</vt:lpstr>
      <vt:lpstr>Slide 77</vt:lpstr>
      <vt:lpstr>Slide 78</vt:lpstr>
      <vt:lpstr>Slide 79</vt:lpstr>
      <vt:lpstr>Slide 80</vt:lpstr>
      <vt:lpstr>Aerial Photos - Hungarian towns &amp; Cities</vt:lpstr>
      <vt:lpstr>Tokaj</vt:lpstr>
      <vt:lpstr>Tiszatarján</vt:lpstr>
      <vt:lpstr>Abádszalók</vt:lpstr>
      <vt:lpstr>City Miskolc</vt:lpstr>
      <vt:lpstr>Pilis (town)</vt:lpstr>
      <vt:lpstr>Tápiószentmárton (Town)</vt:lpstr>
      <vt:lpstr>Dunabogdány</vt:lpstr>
      <vt:lpstr>Jászdózsa</vt:lpstr>
      <vt:lpstr>TIHANY  is a village on the northern shore of Lake Balaton on the Tihany Peninsula </vt:lpstr>
      <vt:lpstr>Scenic Tourism</vt:lpstr>
      <vt:lpstr>Operencias Family Resort in the beautiful and scenic Zala Valley</vt:lpstr>
      <vt:lpstr>Rural Scene</vt:lpstr>
      <vt:lpstr>Biking through the Hungarian forests</vt:lpstr>
      <vt:lpstr>The Aggtelek Karst is located in the north-eastern corner of Hungary.</vt:lpstr>
      <vt:lpstr>Cathedral of Kalocsa (Episcopalian)</vt:lpstr>
      <vt:lpstr>The wine region of Tokaj-Hegyalja in Hungary</vt:lpstr>
      <vt:lpstr>The scenic Wachau Valley</vt:lpstr>
      <vt:lpstr>Slide 99</vt:lpstr>
      <vt:lpstr>Slide 100</vt:lpstr>
      <vt:lpstr>Slide 101</vt:lpstr>
      <vt:lpstr>Slide 102</vt:lpstr>
      <vt:lpstr>Shoppe with thatched roof</vt:lpstr>
      <vt:lpstr>Slide 104</vt:lpstr>
      <vt:lpstr>Slide 105</vt:lpstr>
      <vt:lpstr>Slide 106</vt:lpstr>
      <vt:lpstr>Pilis Mountains</vt:lpstr>
      <vt:lpstr>Ox-bow lake at River Tisza</vt:lpstr>
      <vt:lpstr>Nyékládháza-lakes</vt:lpstr>
      <vt:lpstr>The Lake Balaton</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Agriculture</vt:lpstr>
      <vt:lpstr>Slide 128</vt:lpstr>
      <vt:lpstr>Slide 129</vt:lpstr>
      <vt:lpstr>Slide 130</vt:lpstr>
      <vt:lpstr>Along the “Blue” Danube</vt:lpstr>
      <vt:lpstr>Raising Chickens</vt:lpstr>
      <vt:lpstr>Fruit Orchards</vt:lpstr>
      <vt:lpstr>Livestock </vt:lpstr>
      <vt:lpstr>Grain</vt:lpstr>
      <vt:lpstr>Resources &amp; Industry</vt:lpstr>
      <vt:lpstr>Coal, crude oil and natural gas fields in Hungary </vt:lpstr>
      <vt:lpstr>Strip-mined Hillside</vt:lpstr>
      <vt:lpstr>Stone Mine</vt:lpstr>
      <vt:lpstr>Százhalombatta, oil refinery</vt:lpstr>
      <vt:lpstr>Nuclear Power Generation</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Joe</dc:creator>
  <cp:lastModifiedBy>Joe</cp:lastModifiedBy>
  <cp:revision>7</cp:revision>
  <dcterms:created xsi:type="dcterms:W3CDTF">2010-08-04T17:15:34Z</dcterms:created>
  <dcterms:modified xsi:type="dcterms:W3CDTF">2010-08-07T13:38:45Z</dcterms:modified>
</cp:coreProperties>
</file>