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27"/>
  </p:notesMasterIdLst>
  <p:sldIdLst>
    <p:sldId id="257" r:id="rId4"/>
    <p:sldId id="258" r:id="rId5"/>
    <p:sldId id="259" r:id="rId6"/>
    <p:sldId id="27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5" r:id="rId22"/>
    <p:sldId id="276" r:id="rId23"/>
    <p:sldId id="277" r:id="rId24"/>
    <p:sldId id="279" r:id="rId25"/>
    <p:sldId id="27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678"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193D8F-C043-43D0-8207-6F914A5BA670}" type="datetimeFigureOut">
              <a:rPr lang="en-US" smtClean="0"/>
              <a:t>10/11/2016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CB8856-A838-46CD-8DED-51F660E8720E}" type="slidenum">
              <a:rPr lang="en-US" smtClean="0"/>
              <a:t>‹#›</a:t>
            </a:fld>
            <a:endParaRPr lang="en-US"/>
          </a:p>
        </p:txBody>
      </p:sp>
    </p:spTree>
    <p:extLst>
      <p:ext uri="{BB962C8B-B14F-4D97-AF65-F5344CB8AC3E}">
        <p14:creationId xmlns:p14="http://schemas.microsoft.com/office/powerpoint/2010/main" val="3153188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10/11/2016 1:33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audio" Target="../media/audio2.bin"/><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Problem of Superstitions in Some Cultures</a:t>
            </a:r>
            <a:endParaRPr lang="en-US" dirty="0"/>
          </a:p>
        </p:txBody>
      </p:sp>
      <p:sp>
        <p:nvSpPr>
          <p:cNvPr id="3" name="Subtitle 2"/>
          <p:cNvSpPr>
            <a:spLocks noGrp="1"/>
          </p:cNvSpPr>
          <p:nvPr>
            <p:ph type="subTitle" idx="1"/>
          </p:nvPr>
        </p:nvSpPr>
        <p:spPr>
          <a:xfrm>
            <a:off x="730249" y="4344988"/>
            <a:ext cx="7681913" cy="2284412"/>
          </a:xfrm>
        </p:spPr>
        <p:txBody>
          <a:bodyPr>
            <a:normAutofit/>
          </a:bodyPr>
          <a:lstStyle/>
          <a:p>
            <a:r>
              <a:rPr lang="en-US" dirty="0" smtClean="0"/>
              <a:t>From the point of view of Western Culture, some terrible things are done to people in some parts of the world because of the persistence of some superstitions or long-held practices of those cultures.</a:t>
            </a:r>
            <a:endParaRPr lang="en-US" dirty="0"/>
          </a:p>
        </p:txBody>
      </p:sp>
    </p:spTree>
  </p:cSld>
  <p:clrMapOvr>
    <a:masterClrMapping/>
  </p:clrMapOvr>
  <p:transition>
    <p:fade/>
    <p:sndAc>
      <p:stSnd>
        <p:snd r:embed="rId3" name="explode.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30188"/>
            <a:ext cx="3505200" cy="4418012"/>
          </a:xfrm>
        </p:spPr>
        <p:txBody>
          <a:bodyPr/>
          <a:lstStyle/>
          <a:p>
            <a:r>
              <a:rPr lang="en-US" dirty="0"/>
              <a:t>Hope was suffering from malnutrition and worms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0"/>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3294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30188"/>
            <a:ext cx="3505200" cy="4113212"/>
          </a:xfrm>
        </p:spPr>
        <p:txBody>
          <a:bodyPr/>
          <a:lstStyle/>
          <a:p>
            <a:r>
              <a:rPr lang="en-US" dirty="0"/>
              <a:t>Thanks to Anja, he began to receive medical attention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617372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191457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1295400"/>
            <a:ext cx="3581400" cy="3657600"/>
          </a:xfrm>
        </p:spPr>
        <p:txBody>
          <a:bodyPr/>
          <a:lstStyle/>
          <a:p>
            <a:r>
              <a:rPr lang="en-US" dirty="0"/>
              <a:t>And slowly, he began to get better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0812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688" y="1"/>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2819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30188"/>
            <a:ext cx="3733800" cy="3198812"/>
          </a:xfrm>
        </p:spPr>
        <p:txBody>
          <a:bodyPr/>
          <a:lstStyle/>
          <a:p>
            <a:r>
              <a:rPr lang="en-US" dirty="0"/>
              <a:t>“Hope’s condition is stable now”</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11294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30188"/>
            <a:ext cx="3505200" cy="3884612"/>
          </a:xfrm>
        </p:spPr>
        <p:txBody>
          <a:bodyPr/>
          <a:lstStyle/>
          <a:p>
            <a:r>
              <a:rPr lang="en-US" dirty="0"/>
              <a:t>“Today, he has had powers to sit up and smiling at us. He’s a strong little boy”</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41375"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037387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2132012"/>
          </a:xfrm>
        </p:spPr>
        <p:txBody>
          <a:bodyPr/>
          <a:lstStyle/>
          <a:p>
            <a:r>
              <a:rPr lang="en-US" sz="4400" dirty="0"/>
              <a:t>“This is what makes life so beautiful and valuable and therefore I will let the pictures speak for themselves</a:t>
            </a:r>
            <a:r>
              <a:rPr lang="en-US" sz="4400" dirty="0" smtClean="0"/>
              <a:t>”</a:t>
            </a:r>
            <a:endParaRPr lang="en-US" sz="4400" dirty="0"/>
          </a:p>
        </p:txBody>
      </p:sp>
      <p:sp>
        <p:nvSpPr>
          <p:cNvPr id="3" name="Text Placeholder 2"/>
          <p:cNvSpPr>
            <a:spLocks noGrp="1"/>
          </p:cNvSpPr>
          <p:nvPr>
            <p:ph type="body" sz="quarter" idx="10"/>
          </p:nvPr>
        </p:nvSpPr>
        <p:spPr>
          <a:xfrm>
            <a:off x="304800" y="2362200"/>
            <a:ext cx="8610600" cy="5041380"/>
          </a:xfrm>
        </p:spPr>
        <p:txBody>
          <a:bodyPr/>
          <a:lstStyle/>
          <a:p>
            <a:r>
              <a:rPr lang="en-US" dirty="0" smtClean="0"/>
              <a:t>Often stories like this make us feel good and we go away with a smile on our faces – rarely do we get a follow-up story to let us know that indeed the Happily-Ever-After ending did endure.</a:t>
            </a:r>
          </a:p>
          <a:p>
            <a:r>
              <a:rPr lang="en-US" dirty="0" smtClean="0"/>
              <a:t>What about these points concerning 2 years of malnutrition? </a:t>
            </a:r>
          </a:p>
          <a:p>
            <a:pPr lvl="1"/>
            <a:r>
              <a:rPr lang="en-US" dirty="0" smtClean="0"/>
              <a:t>Did the brain develop as fully as it could have?</a:t>
            </a:r>
          </a:p>
          <a:p>
            <a:pPr lvl="1"/>
            <a:r>
              <a:rPr lang="en-US" dirty="0" smtClean="0"/>
              <a:t>Will there be learning disabilities?</a:t>
            </a:r>
          </a:p>
          <a:p>
            <a:pPr lvl="1"/>
            <a:r>
              <a:rPr lang="en-US" dirty="0" smtClean="0"/>
              <a:t>What emotional problems may he have to confront?</a:t>
            </a:r>
          </a:p>
          <a:p>
            <a:pPr lvl="1"/>
            <a:endParaRPr lang="en-US" dirty="0"/>
          </a:p>
        </p:txBody>
      </p:sp>
    </p:spTree>
    <p:extLst>
      <p:ext uri="{BB962C8B-B14F-4D97-AF65-F5344CB8AC3E}">
        <p14:creationId xmlns:p14="http://schemas.microsoft.com/office/powerpoint/2010/main" val="269618965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Viewing this story makes us feel good, but . . . </a:t>
            </a:r>
            <a:endParaRPr lang="en-US" dirty="0"/>
          </a:p>
        </p:txBody>
      </p:sp>
      <p:sp>
        <p:nvSpPr>
          <p:cNvPr id="3" name="Text Placeholder 2"/>
          <p:cNvSpPr>
            <a:spLocks noGrp="1"/>
          </p:cNvSpPr>
          <p:nvPr>
            <p:ph type="body" sz="quarter" idx="10"/>
          </p:nvPr>
        </p:nvSpPr>
        <p:spPr>
          <a:xfrm>
            <a:off x="304800" y="1676400"/>
            <a:ext cx="8382000" cy="4733604"/>
          </a:xfrm>
        </p:spPr>
        <p:txBody>
          <a:bodyPr/>
          <a:lstStyle/>
          <a:p>
            <a:pPr lvl="1"/>
            <a:r>
              <a:rPr lang="en-US" dirty="0" smtClean="0"/>
              <a:t>Will the “Western” lady care for him until he grows up?</a:t>
            </a:r>
          </a:p>
          <a:p>
            <a:pPr lvl="1"/>
            <a:r>
              <a:rPr lang="en-US" dirty="0" smtClean="0"/>
              <a:t>Will some Nigerian family overlook that he was considered to be a witch by his family and adopt him?</a:t>
            </a:r>
          </a:p>
          <a:p>
            <a:pPr lvl="1"/>
            <a:r>
              <a:rPr lang="en-US" dirty="0" smtClean="0"/>
              <a:t>Will anything be put in place to provide for a positive future for Hope?</a:t>
            </a:r>
          </a:p>
          <a:p>
            <a:pPr lvl="1"/>
            <a:r>
              <a:rPr lang="en-US" dirty="0" smtClean="0"/>
              <a:t>Will Hope end up back on the street starving when he is 5 years old?</a:t>
            </a:r>
          </a:p>
          <a:p>
            <a:r>
              <a:rPr lang="en-US" dirty="0" smtClean="0"/>
              <a:t>What about all the other similar children who weren’t rescued by an aid worker from Europe?</a:t>
            </a:r>
            <a:endParaRPr lang="en-US" dirty="0"/>
          </a:p>
        </p:txBody>
      </p:sp>
    </p:spTree>
    <p:extLst>
      <p:ext uri="{BB962C8B-B14F-4D97-AF65-F5344CB8AC3E}">
        <p14:creationId xmlns:p14="http://schemas.microsoft.com/office/powerpoint/2010/main" val="231739262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smtClean="0"/>
              <a:t>Sacrificing children for good luck</a:t>
            </a:r>
            <a:endParaRPr lang="en-US" dirty="0"/>
          </a:p>
        </p:txBody>
      </p:sp>
      <p:sp>
        <p:nvSpPr>
          <p:cNvPr id="4" name="Text Placeholder 3"/>
          <p:cNvSpPr>
            <a:spLocks noGrp="1"/>
          </p:cNvSpPr>
          <p:nvPr>
            <p:ph type="body" sz="quarter" idx="10"/>
          </p:nvPr>
        </p:nvSpPr>
        <p:spPr>
          <a:xfrm>
            <a:off x="0" y="2362200"/>
            <a:ext cx="9144000" cy="1384994"/>
          </a:xfrm>
        </p:spPr>
        <p:txBody>
          <a:bodyPr/>
          <a:lstStyle/>
          <a:p>
            <a:r>
              <a:rPr lang="en-US" sz="9600" dirty="0" smtClean="0"/>
              <a:t>Two More Examples</a:t>
            </a:r>
            <a:endParaRPr lang="en-US" sz="9600" dirty="0"/>
          </a:p>
        </p:txBody>
      </p:sp>
    </p:spTree>
    <p:extLst>
      <p:ext uri="{BB962C8B-B14F-4D97-AF65-F5344CB8AC3E}">
        <p14:creationId xmlns:p14="http://schemas.microsoft.com/office/powerpoint/2010/main" val="35094669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Dilemma </a:t>
            </a:r>
            <a:endParaRPr lang="en-US" dirty="0"/>
          </a:p>
        </p:txBody>
      </p:sp>
      <p:sp>
        <p:nvSpPr>
          <p:cNvPr id="6" name="Text Placeholder 5"/>
          <p:cNvSpPr>
            <a:spLocks noGrp="1"/>
          </p:cNvSpPr>
          <p:nvPr>
            <p:ph type="body" sz="quarter" idx="10"/>
          </p:nvPr>
        </p:nvSpPr>
        <p:spPr>
          <a:xfrm>
            <a:off x="381000" y="1411552"/>
            <a:ext cx="8382000" cy="4382738"/>
          </a:xfrm>
        </p:spPr>
        <p:txBody>
          <a:bodyPr/>
          <a:lstStyle/>
          <a:p>
            <a:r>
              <a:rPr lang="en-US" dirty="0" smtClean="0"/>
              <a:t>Do “Westerners” have any right to judge the beliefs and practices of other cultures?</a:t>
            </a:r>
          </a:p>
          <a:p>
            <a:endParaRPr lang="en-US" dirty="0"/>
          </a:p>
          <a:p>
            <a:r>
              <a:rPr lang="en-US" dirty="0" smtClean="0"/>
              <a:t>When faced with what “Westerners” see as horrible practices, what can/should they do?</a:t>
            </a:r>
          </a:p>
          <a:p>
            <a:endParaRPr lang="en-US" dirty="0"/>
          </a:p>
          <a:p>
            <a:r>
              <a:rPr lang="en-US" dirty="0" smtClean="0"/>
              <a:t>Can “Westerners” introduce and promote change without disrespecting the local culture? If they can, how?</a:t>
            </a:r>
            <a:endParaRPr lang="en-US" dirty="0"/>
          </a:p>
        </p:txBody>
      </p:sp>
    </p:spTree>
    <p:extLst>
      <p:ext uri="{BB962C8B-B14F-4D97-AF65-F5344CB8AC3E}">
        <p14:creationId xmlns:p14="http://schemas.microsoft.com/office/powerpoint/2010/main" val="265941737"/>
      </p:ext>
    </p:extLst>
  </p:cSld>
  <p:clrMapOvr>
    <a:masterClrMapping/>
  </p:clrMapOvr>
  <p:transition>
    <p:fade/>
    <p:sndAc>
      <p:stSnd loop="1">
        <p:snd r:embed="rId2" name="CREEPY1 music.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time good luck</a:t>
            </a:r>
            <a:endParaRPr lang="en-US" dirty="0"/>
          </a:p>
        </p:txBody>
      </p:sp>
      <p:sp>
        <p:nvSpPr>
          <p:cNvPr id="3" name="Text Placeholder 2"/>
          <p:cNvSpPr>
            <a:spLocks noGrp="1"/>
          </p:cNvSpPr>
          <p:nvPr>
            <p:ph type="body" sz="quarter" idx="10"/>
          </p:nvPr>
        </p:nvSpPr>
        <p:spPr>
          <a:xfrm>
            <a:off x="381000" y="1411552"/>
            <a:ext cx="8382000" cy="4431983"/>
          </a:xfrm>
        </p:spPr>
        <p:txBody>
          <a:bodyPr/>
          <a:lstStyle/>
          <a:p>
            <a:r>
              <a:rPr lang="en-US" dirty="0"/>
              <a:t> KAMPALA (Thomson Reuters Foundation) - Six cases of the mutilation and murder of children as "good luck" sacrifices were reported during the recent Ugandan elections, a children's charity said</a:t>
            </a:r>
            <a:r>
              <a:rPr lang="en-US" dirty="0" smtClean="0"/>
              <a:t>. "</a:t>
            </a:r>
            <a:r>
              <a:rPr lang="en-US" dirty="0"/>
              <a:t>Child sacrifice cases are common during election time as some people believe blood sacrifices will bring wealth and power," said </a:t>
            </a:r>
            <a:r>
              <a:rPr lang="en-US" dirty="0" err="1"/>
              <a:t>Shelin</a:t>
            </a:r>
            <a:r>
              <a:rPr lang="en-US" dirty="0"/>
              <a:t> </a:t>
            </a:r>
            <a:r>
              <a:rPr lang="en-US" dirty="0" err="1"/>
              <a:t>Kasozi</a:t>
            </a:r>
            <a:r>
              <a:rPr lang="en-US" dirty="0"/>
              <a:t> of </a:t>
            </a:r>
            <a:r>
              <a:rPr lang="en-US" dirty="0" err="1"/>
              <a:t>Kyampisi</a:t>
            </a:r>
            <a:r>
              <a:rPr lang="en-US" dirty="0"/>
              <a:t> Childcare Ministries (KCM), a charity that cares for survivors of attempted child sacrifice.</a:t>
            </a:r>
          </a:p>
        </p:txBody>
      </p:sp>
    </p:spTree>
    <p:extLst>
      <p:ext uri="{BB962C8B-B14F-4D97-AF65-F5344CB8AC3E}">
        <p14:creationId xmlns:p14="http://schemas.microsoft.com/office/powerpoint/2010/main" val="277166919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457200"/>
            <a:ext cx="8382000" cy="5860066"/>
          </a:xfrm>
        </p:spPr>
        <p:txBody>
          <a:bodyPr/>
          <a:lstStyle/>
          <a:p>
            <a:r>
              <a:rPr lang="en-US" dirty="0"/>
              <a:t> Moses </a:t>
            </a:r>
            <a:r>
              <a:rPr lang="en-US" dirty="0" err="1"/>
              <a:t>Binoga</a:t>
            </a:r>
            <a:r>
              <a:rPr lang="en-US" dirty="0"/>
              <a:t>, coordinator of the anti-trafficking task force at the interior ministry, said children had been reported missing in the election period. But he could not confirm KCM's reports and said investigations were ongoing</a:t>
            </a:r>
            <a:r>
              <a:rPr lang="en-US" dirty="0" smtClean="0"/>
              <a:t>. He </a:t>
            </a:r>
            <a:r>
              <a:rPr lang="en-US" dirty="0"/>
              <a:t>said seven child and six adult sacrifice cases were reported in the country in 2015, compared to nine child and four adult sacrifice cases reported in 2014</a:t>
            </a:r>
            <a:r>
              <a:rPr lang="en-US" dirty="0" smtClean="0"/>
              <a:t>. </a:t>
            </a:r>
            <a:r>
              <a:rPr lang="en-US" dirty="0" err="1" smtClean="0"/>
              <a:t>Binoga</a:t>
            </a:r>
            <a:r>
              <a:rPr lang="en-US" dirty="0" smtClean="0"/>
              <a:t> </a:t>
            </a:r>
            <a:r>
              <a:rPr lang="en-US" dirty="0"/>
              <a:t>said the mutilated bodies of children and adults had been found, some with hearts or livers ripped out. In two cases reported last year the victims' heads were missing, he said.</a:t>
            </a:r>
          </a:p>
        </p:txBody>
      </p:sp>
    </p:spTree>
    <p:extLst>
      <p:ext uri="{BB962C8B-B14F-4D97-AF65-F5344CB8AC3E}">
        <p14:creationId xmlns:p14="http://schemas.microsoft.com/office/powerpoint/2010/main" val="18329763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Malawi</a:t>
            </a:r>
            <a:endParaRPr lang="en-US" dirty="0"/>
          </a:p>
        </p:txBody>
      </p:sp>
      <p:sp>
        <p:nvSpPr>
          <p:cNvPr id="3" name="Text Placeholder 2"/>
          <p:cNvSpPr>
            <a:spLocks noGrp="1"/>
          </p:cNvSpPr>
          <p:nvPr>
            <p:ph type="body" sz="quarter" idx="10"/>
          </p:nvPr>
        </p:nvSpPr>
        <p:spPr>
          <a:xfrm>
            <a:off x="381000" y="1411552"/>
            <a:ext cx="8382000" cy="5141648"/>
          </a:xfrm>
        </p:spPr>
        <p:txBody>
          <a:bodyPr/>
          <a:lstStyle/>
          <a:p>
            <a:r>
              <a:rPr lang="en-US" dirty="0"/>
              <a:t> Malawi like any other society </a:t>
            </a:r>
            <a:r>
              <a:rPr lang="en-US" dirty="0" smtClean="0"/>
              <a:t>in </a:t>
            </a:r>
            <a:r>
              <a:rPr lang="en-US" dirty="0"/>
              <a:t>the world, is governed by a culture whose </a:t>
            </a:r>
            <a:r>
              <a:rPr lang="en-US" dirty="0" smtClean="0"/>
              <a:t>beliefs</a:t>
            </a:r>
            <a:r>
              <a:rPr lang="en-US" dirty="0"/>
              <a:t>, customs, and a host of social practices have </a:t>
            </a:r>
            <a:r>
              <a:rPr lang="en-US" dirty="0" smtClean="0"/>
              <a:t>a </a:t>
            </a:r>
            <a:r>
              <a:rPr lang="en-US" dirty="0"/>
              <a:t>powerful influence on community life</a:t>
            </a:r>
            <a:r>
              <a:rPr lang="en-US" dirty="0" smtClean="0"/>
              <a:t>. Some </a:t>
            </a:r>
            <a:r>
              <a:rPr lang="en-US" dirty="0"/>
              <a:t>cultural practices impact negatively on the </a:t>
            </a:r>
            <a:r>
              <a:rPr lang="en-US" dirty="0" smtClean="0"/>
              <a:t>enjoyment </a:t>
            </a:r>
            <a:r>
              <a:rPr lang="en-US" dirty="0"/>
              <a:t>of human rights in general and the </a:t>
            </a:r>
            <a:r>
              <a:rPr lang="en-US" dirty="0" smtClean="0"/>
              <a:t>rights </a:t>
            </a:r>
            <a:r>
              <a:rPr lang="en-US" dirty="0"/>
              <a:t>of women  in </a:t>
            </a:r>
            <a:r>
              <a:rPr lang="en-US" dirty="0" smtClean="0"/>
              <a:t>particular. Other </a:t>
            </a:r>
            <a:r>
              <a:rPr lang="en-US" dirty="0"/>
              <a:t>similar and different cultural practices </a:t>
            </a:r>
            <a:r>
              <a:rPr lang="en-US" dirty="0" smtClean="0"/>
              <a:t>infringe </a:t>
            </a:r>
            <a:r>
              <a:rPr lang="en-US" dirty="0"/>
              <a:t>on the rights of individuals and groups of </a:t>
            </a:r>
            <a:r>
              <a:rPr lang="en-US" dirty="0" smtClean="0"/>
              <a:t>people</a:t>
            </a:r>
            <a:r>
              <a:rPr lang="en-US" dirty="0"/>
              <a:t>, for example the practice of </a:t>
            </a:r>
            <a:r>
              <a:rPr lang="en-US" i="1" dirty="0" smtClean="0"/>
              <a:t>‘</a:t>
            </a:r>
            <a:r>
              <a:rPr lang="en-US" i="1" dirty="0" err="1" smtClean="0"/>
              <a:t>fisi</a:t>
            </a:r>
            <a:r>
              <a:rPr lang="en-US" i="1" dirty="0" smtClean="0"/>
              <a:t>’ </a:t>
            </a:r>
            <a:r>
              <a:rPr lang="en-US" dirty="0"/>
              <a:t>(a male </a:t>
            </a:r>
            <a:r>
              <a:rPr lang="en-US" dirty="0" smtClean="0"/>
              <a:t>adult </a:t>
            </a:r>
            <a:r>
              <a:rPr lang="en-US" dirty="0"/>
              <a:t>having sexual intercourse with newly initiated </a:t>
            </a:r>
            <a:r>
              <a:rPr lang="en-US" dirty="0" smtClean="0"/>
              <a:t>girls</a:t>
            </a:r>
            <a:r>
              <a:rPr lang="en-US" dirty="0"/>
              <a:t>)</a:t>
            </a:r>
          </a:p>
        </p:txBody>
      </p:sp>
    </p:spTree>
    <p:extLst>
      <p:ext uri="{BB962C8B-B14F-4D97-AF65-F5344CB8AC3E}">
        <p14:creationId xmlns:p14="http://schemas.microsoft.com/office/powerpoint/2010/main" val="56593845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664797"/>
          </a:xfrm>
        </p:spPr>
        <p:txBody>
          <a:bodyPr/>
          <a:lstStyle/>
          <a:p>
            <a:r>
              <a:rPr lang="en-US" dirty="0" smtClean="0"/>
              <a:t>So what?</a:t>
            </a:r>
            <a:endParaRPr lang="en-US" dirty="0"/>
          </a:p>
        </p:txBody>
      </p:sp>
      <p:sp>
        <p:nvSpPr>
          <p:cNvPr id="3" name="Text Placeholder 2"/>
          <p:cNvSpPr>
            <a:spLocks noGrp="1"/>
          </p:cNvSpPr>
          <p:nvPr>
            <p:ph type="body" sz="quarter" idx="10"/>
          </p:nvPr>
        </p:nvSpPr>
        <p:spPr>
          <a:xfrm>
            <a:off x="381000" y="1143000"/>
            <a:ext cx="8610600" cy="5503045"/>
          </a:xfrm>
        </p:spPr>
        <p:txBody>
          <a:bodyPr/>
          <a:lstStyle/>
          <a:p>
            <a:r>
              <a:rPr lang="en-US" dirty="0" smtClean="0"/>
              <a:t>These are very serious questions about very serious problems.</a:t>
            </a:r>
          </a:p>
          <a:p>
            <a:endParaRPr lang="en-US" sz="2400" dirty="0"/>
          </a:p>
          <a:p>
            <a:r>
              <a:rPr lang="en-US" dirty="0" smtClean="0"/>
              <a:t>There are no easy one-size-fits-all answers either.</a:t>
            </a:r>
          </a:p>
          <a:p>
            <a:endParaRPr lang="en-US" sz="2400" dirty="0"/>
          </a:p>
          <a:p>
            <a:r>
              <a:rPr lang="en-US" dirty="0" smtClean="0"/>
              <a:t>As we deal with other countries, we can’t just pretend that problems such as these do not exist. They do exist and won’t </a:t>
            </a:r>
            <a:r>
              <a:rPr lang="en-US" dirty="0" smtClean="0"/>
              <a:t>just </a:t>
            </a:r>
            <a:r>
              <a:rPr lang="en-US" dirty="0" smtClean="0"/>
              <a:t>fade away if they are ignored.</a:t>
            </a:r>
          </a:p>
          <a:p>
            <a:endParaRPr lang="en-US" sz="2400" dirty="0"/>
          </a:p>
          <a:p>
            <a:r>
              <a:rPr lang="en-US" dirty="0" smtClean="0"/>
              <a:t>The problem is determining how to respond to initiate change without condemnation.</a:t>
            </a:r>
            <a:endParaRPr lang="en-US" dirty="0"/>
          </a:p>
        </p:txBody>
      </p:sp>
    </p:spTree>
    <p:extLst>
      <p:ext uri="{BB962C8B-B14F-4D97-AF65-F5344CB8AC3E}">
        <p14:creationId xmlns:p14="http://schemas.microsoft.com/office/powerpoint/2010/main" val="151567223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Some serious problems (from the point of view of Western Culture).</a:t>
            </a:r>
            <a:endParaRPr lang="en-US" dirty="0"/>
          </a:p>
        </p:txBody>
      </p:sp>
      <p:sp>
        <p:nvSpPr>
          <p:cNvPr id="3" name="Text Placeholder 2"/>
          <p:cNvSpPr>
            <a:spLocks noGrp="1"/>
          </p:cNvSpPr>
          <p:nvPr>
            <p:ph type="body" sz="quarter" idx="10"/>
          </p:nvPr>
        </p:nvSpPr>
        <p:spPr>
          <a:xfrm>
            <a:off x="381000" y="1828800"/>
            <a:ext cx="8763000" cy="5219891"/>
          </a:xfrm>
        </p:spPr>
        <p:txBody>
          <a:bodyPr/>
          <a:lstStyle/>
          <a:p>
            <a:r>
              <a:rPr lang="en-US" dirty="0" smtClean="0"/>
              <a:t>Female circumcision – genital mutilation</a:t>
            </a:r>
          </a:p>
          <a:p>
            <a:endParaRPr lang="en-US" dirty="0" smtClean="0"/>
          </a:p>
          <a:p>
            <a:r>
              <a:rPr lang="en-US" dirty="0" smtClean="0"/>
              <a:t>Female infanticide</a:t>
            </a:r>
          </a:p>
          <a:p>
            <a:endParaRPr lang="en-US" dirty="0" smtClean="0"/>
          </a:p>
          <a:p>
            <a:r>
              <a:rPr lang="en-US" dirty="0" smtClean="0"/>
              <a:t>Superstitious practices that harm others</a:t>
            </a:r>
          </a:p>
          <a:p>
            <a:endParaRPr lang="en-US" dirty="0" smtClean="0"/>
          </a:p>
          <a:p>
            <a:r>
              <a:rPr lang="en-US" dirty="0" smtClean="0"/>
              <a:t>Denying females their “inalienable rights”</a:t>
            </a:r>
          </a:p>
          <a:p>
            <a:endParaRPr lang="en-US" dirty="0" smtClean="0"/>
          </a:p>
          <a:p>
            <a:r>
              <a:rPr lang="en-US" dirty="0" smtClean="0"/>
              <a:t>Male puberty rites that involve genital mutilation</a:t>
            </a:r>
            <a:endParaRPr lang="en-US" dirty="0"/>
          </a:p>
        </p:txBody>
      </p:sp>
    </p:spTree>
    <p:extLst>
      <p:ext uri="{BB962C8B-B14F-4D97-AF65-F5344CB8AC3E}">
        <p14:creationId xmlns:p14="http://schemas.microsoft.com/office/powerpoint/2010/main" val="384450613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0188"/>
            <a:ext cx="8763000" cy="1329595"/>
          </a:xfrm>
        </p:spPr>
        <p:txBody>
          <a:bodyPr/>
          <a:lstStyle/>
          <a:p>
            <a:r>
              <a:rPr lang="en-US" dirty="0"/>
              <a:t>Female Infanticide in India and China</a:t>
            </a:r>
          </a:p>
        </p:txBody>
      </p:sp>
      <p:sp>
        <p:nvSpPr>
          <p:cNvPr id="3" name="Text Placeholder 2"/>
          <p:cNvSpPr>
            <a:spLocks noGrp="1"/>
          </p:cNvSpPr>
          <p:nvPr>
            <p:ph type="body" sz="quarter" idx="10"/>
          </p:nvPr>
        </p:nvSpPr>
        <p:spPr>
          <a:xfrm>
            <a:off x="381000" y="1143000"/>
            <a:ext cx="8382000" cy="5697731"/>
          </a:xfrm>
        </p:spPr>
        <p:txBody>
          <a:bodyPr/>
          <a:lstStyle/>
          <a:p>
            <a:r>
              <a:rPr lang="en-US" sz="2800" dirty="0"/>
              <a:t>Killing baby girls, or allowing them to starve to death, is something most of us cannot imagine. But it occurs even today. As shocking and disturbing as this behavior is, however, we must look at in within its cultural context. According to </a:t>
            </a:r>
            <a:r>
              <a:rPr lang="en-US" sz="2800" dirty="0" err="1"/>
              <a:t>Scheper</a:t>
            </a:r>
            <a:r>
              <a:rPr lang="en-US" sz="2800" dirty="0"/>
              <a:t>-Hughes (1987), neglect or killing of children may reflect a “survival strategy” that the family adopts. Parents might decide to invest more heavily in their “best bets” and neglect the rest. In some cultures, the best bets are often male (</a:t>
            </a:r>
            <a:r>
              <a:rPr lang="en-US" sz="2800" dirty="0" err="1"/>
              <a:t>Scheper</a:t>
            </a:r>
            <a:r>
              <a:rPr lang="en-US" sz="2800" dirty="0"/>
              <a:t>-Hughes, 1987). Families in these cultures may decide to kill their female children either outright, or passively, through abandonment or starvation to increase the likelihood that their families might survive (Miller, 1987).</a:t>
            </a:r>
          </a:p>
        </p:txBody>
      </p:sp>
    </p:spTree>
    <p:extLst>
      <p:ext uri="{BB962C8B-B14F-4D97-AF65-F5344CB8AC3E}">
        <p14:creationId xmlns:p14="http://schemas.microsoft.com/office/powerpoint/2010/main" val="27018500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Belief in witches</a:t>
            </a:r>
            <a:endParaRPr lang="en-US" dirty="0"/>
          </a:p>
        </p:txBody>
      </p:sp>
      <p:sp>
        <p:nvSpPr>
          <p:cNvPr id="4" name="Text Placeholder 3"/>
          <p:cNvSpPr>
            <a:spLocks noGrp="1"/>
          </p:cNvSpPr>
          <p:nvPr>
            <p:ph type="body" sz="quarter" idx="10"/>
          </p:nvPr>
        </p:nvSpPr>
        <p:spPr/>
        <p:txBody>
          <a:bodyPr/>
          <a:lstStyle/>
          <a:p>
            <a:r>
              <a:rPr lang="en-US" dirty="0" smtClean="0"/>
              <a:t>One Example</a:t>
            </a:r>
            <a:endParaRPr lang="en-US" dirty="0"/>
          </a:p>
        </p:txBody>
      </p:sp>
    </p:spTree>
    <p:extLst>
      <p:ext uri="{BB962C8B-B14F-4D97-AF65-F5344CB8AC3E}">
        <p14:creationId xmlns:p14="http://schemas.microsoft.com/office/powerpoint/2010/main" val="340475490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2-Year-Old Left To Die</a:t>
            </a:r>
          </a:p>
        </p:txBody>
      </p:sp>
      <p:sp>
        <p:nvSpPr>
          <p:cNvPr id="3" name="Text Placeholder 2"/>
          <p:cNvSpPr>
            <a:spLocks noGrp="1"/>
          </p:cNvSpPr>
          <p:nvPr>
            <p:ph type="body" sz="quarter" idx="10"/>
          </p:nvPr>
        </p:nvSpPr>
        <p:spPr>
          <a:xfrm>
            <a:off x="279918" y="1143000"/>
            <a:ext cx="8839200" cy="5486400"/>
          </a:xfrm>
        </p:spPr>
        <p:txBody>
          <a:bodyPr/>
          <a:lstStyle/>
          <a:p>
            <a:r>
              <a:rPr lang="en-US" dirty="0"/>
              <a:t>“Thousands of children are being accused of being witches and we’ve both seen torture of children, dead children and frightened children.” These are the words of Danish aid worker Anja </a:t>
            </a:r>
            <a:r>
              <a:rPr lang="en-US" dirty="0" err="1"/>
              <a:t>Ringgren</a:t>
            </a:r>
            <a:r>
              <a:rPr lang="en-US" dirty="0"/>
              <a:t> </a:t>
            </a:r>
            <a:r>
              <a:rPr lang="en-US" dirty="0" err="1"/>
              <a:t>Loven</a:t>
            </a:r>
            <a:r>
              <a:rPr lang="en-US" dirty="0"/>
              <a:t>, who rescued this abandoned, starving two-year-old Nigerian boy. Sick with worms and malnutrition, the boy, now named Hope, had been wandering the streets for eight months.</a:t>
            </a:r>
          </a:p>
          <a:p>
            <a:r>
              <a:rPr lang="en-US" dirty="0"/>
              <a:t>Hope was discovered on January 31st, and has been receiving medical attention since; thanks to Ms. </a:t>
            </a:r>
            <a:r>
              <a:rPr lang="en-US" dirty="0" err="1"/>
              <a:t>Loven</a:t>
            </a:r>
            <a:r>
              <a:rPr lang="en-US" dirty="0"/>
              <a:t>, he is well on the way to recovery.</a:t>
            </a:r>
          </a:p>
        </p:txBody>
      </p:sp>
    </p:spTree>
    <p:extLst>
      <p:ext uri="{BB962C8B-B14F-4D97-AF65-F5344CB8AC3E}">
        <p14:creationId xmlns:p14="http://schemas.microsoft.com/office/powerpoint/2010/main" val="15176871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30188"/>
            <a:ext cx="3886200" cy="4875212"/>
          </a:xfrm>
        </p:spPr>
        <p:txBody>
          <a:bodyPr/>
          <a:lstStyle/>
          <a:p>
            <a:r>
              <a:rPr lang="en-US" dirty="0"/>
              <a:t>This boy was abandoned because his parents thought he was a witch</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6" y="7777"/>
            <a:ext cx="501125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662706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0200" y="230188"/>
            <a:ext cx="3352800" cy="4189412"/>
          </a:xfrm>
        </p:spPr>
        <p:txBody>
          <a:bodyPr/>
          <a:lstStyle/>
          <a:p>
            <a:r>
              <a:rPr lang="en-US" dirty="0"/>
              <a:t>He had been wandering the streets for 8 months</a:t>
            </a:r>
          </a:p>
        </p:txBody>
      </p:sp>
      <p:pic>
        <p:nvPicPr>
          <p:cNvPr id="2050" name="Picture 2" descr="nigerian-starving-thirsty-boy-hope-rescued-anja-ringgren-loven-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 y="-1"/>
            <a:ext cx="5165857" cy="6890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54270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30188"/>
            <a:ext cx="3429000" cy="3988784"/>
          </a:xfrm>
        </p:spPr>
        <p:txBody>
          <a:bodyPr/>
          <a:lstStyle/>
          <a:p>
            <a:r>
              <a:rPr lang="en-US" dirty="0"/>
              <a:t>Danish aid worker Anja found him on January 31st and named him Hope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47" y="0"/>
            <a:ext cx="51413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854980"/>
      </p:ext>
    </p:extLst>
  </p:cSld>
  <p:clrMapOvr>
    <a:masterClrMapping/>
  </p:clrMapOvr>
  <p:transition>
    <p:fade/>
  </p:transition>
</p:sld>
</file>

<file path=ppt/theme/theme1.xml><?xml version="1.0" encoding="utf-8"?>
<a:theme xmlns:a="http://schemas.openxmlformats.org/drawingml/2006/main" name="1_Green texture template Segoe">
  <a:themeElements>
    <a:clrScheme name="Green Template-Template">
      <a:dk1>
        <a:srgbClr val="000000"/>
      </a:dk1>
      <a:lt1>
        <a:srgbClr val="FFFFFF"/>
      </a:lt1>
      <a:dk2>
        <a:srgbClr val="1F7335"/>
      </a:dk2>
      <a:lt2>
        <a:srgbClr val="C4FF89"/>
      </a:lt2>
      <a:accent1>
        <a:srgbClr val="FFC000"/>
      </a:accent1>
      <a:accent2>
        <a:srgbClr val="3497AE"/>
      </a:accent2>
      <a:accent3>
        <a:srgbClr val="DF8045"/>
      </a:accent3>
      <a:accent4>
        <a:srgbClr val="7DCC2E"/>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2ADB34-B501-433D-94AD-C6B1059B1A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1_Green texture template Segoe</Template>
  <TotalTime>89</TotalTime>
  <Words>1122</Words>
  <Application>Microsoft Office PowerPoint</Application>
  <PresentationFormat>On-screen Show (4:3)</PresentationFormat>
  <Paragraphs>64</Paragraphs>
  <Slides>23</Slides>
  <Notes>1</Notes>
  <HiddenSlides>0</HiddenSlides>
  <MMClips>0</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1_Green texture template Segoe</vt:lpstr>
      <vt:lpstr>White with Courier font for code slides</vt:lpstr>
      <vt:lpstr>The Problem of Superstitions in Some Cultures</vt:lpstr>
      <vt:lpstr>Dilemma </vt:lpstr>
      <vt:lpstr>Some serious problems (from the point of view of Western Culture).</vt:lpstr>
      <vt:lpstr>Female Infanticide in India and China</vt:lpstr>
      <vt:lpstr>PowerPoint Presentation</vt:lpstr>
      <vt:lpstr>2-Year-Old Left To Die</vt:lpstr>
      <vt:lpstr>This boy was abandoned because his parents thought he was a witch</vt:lpstr>
      <vt:lpstr>He had been wandering the streets for 8 months</vt:lpstr>
      <vt:lpstr>Danish aid worker Anja found him on January 31st and named him Hope</vt:lpstr>
      <vt:lpstr>Hope was suffering from malnutrition and worms</vt:lpstr>
      <vt:lpstr>Thanks to Anja, he began to receive medical attention</vt:lpstr>
      <vt:lpstr>PowerPoint Presentation</vt:lpstr>
      <vt:lpstr>And slowly, he began to get better</vt:lpstr>
      <vt:lpstr>PowerPoint Presentation</vt:lpstr>
      <vt:lpstr>“Hope’s condition is stable now”</vt:lpstr>
      <vt:lpstr>“Today, he has had powers to sit up and smiling at us. He’s a strong little boy”</vt:lpstr>
      <vt:lpstr>“This is what makes life so beautiful and valuable and therefore I will let the pictures speak for themselves”</vt:lpstr>
      <vt:lpstr>Viewing this story makes us feel good, but . . . </vt:lpstr>
      <vt:lpstr>PowerPoint Presentation</vt:lpstr>
      <vt:lpstr>Election time good luck</vt:lpstr>
      <vt:lpstr>PowerPoint Presentation</vt:lpstr>
      <vt:lpstr>Malawi</vt:lpstr>
      <vt:lpstr>So what?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of Superstitions in Some Cultures</dc:title>
  <dc:creator>Naumann, Joseph A.</dc:creator>
  <cp:lastModifiedBy>Naumann, Joseph A.</cp:lastModifiedBy>
  <cp:revision>13</cp:revision>
  <dcterms:created xsi:type="dcterms:W3CDTF">2016-02-25T18:36:30Z</dcterms:created>
  <dcterms:modified xsi:type="dcterms:W3CDTF">2016-10-11T18:40:34Z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TC102867409990</vt:lpwstr>
  </property>
</Properties>
</file>