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75"/>
  </p:notesMasterIdLst>
  <p:sldIdLst>
    <p:sldId id="256" r:id="rId3"/>
    <p:sldId id="309" r:id="rId4"/>
    <p:sldId id="304" r:id="rId5"/>
    <p:sldId id="308" r:id="rId6"/>
    <p:sldId id="305" r:id="rId7"/>
    <p:sldId id="306" r:id="rId8"/>
    <p:sldId id="310" r:id="rId9"/>
    <p:sldId id="307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321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318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322" r:id="rId38"/>
    <p:sldId id="282" r:id="rId39"/>
    <p:sldId id="319" r:id="rId40"/>
    <p:sldId id="283" r:id="rId41"/>
    <p:sldId id="325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327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15" r:id="rId64"/>
    <p:sldId id="326" r:id="rId65"/>
    <p:sldId id="320" r:id="rId66"/>
    <p:sldId id="313" r:id="rId67"/>
    <p:sldId id="317" r:id="rId68"/>
    <p:sldId id="311" r:id="rId69"/>
    <p:sldId id="324" r:id="rId70"/>
    <p:sldId id="316" r:id="rId71"/>
    <p:sldId id="323" r:id="rId72"/>
    <p:sldId id="312" r:id="rId73"/>
    <p:sldId id="314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 snapToGrid="0">
      <p:cViewPr varScale="1">
        <p:scale>
          <a:sx n="70" d="100"/>
          <a:sy n="70" d="100"/>
        </p:scale>
        <p:origin x="-112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EBDCF0-C720-4378-B836-A2E079FDF8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541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C6F528E-1ECE-4073-8322-7F3B62C3CE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36BF3-3465-4E13-BF66-D862EA862F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5379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2AB2E-8D08-432E-880D-B99558194B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0538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79B2C71-5B3A-40F8-869C-6F503B9896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2440B-635B-4DAC-A061-71ED75B898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5315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673F38-C7C4-46FE-A3BC-3BF496A59B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9392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0223E-A868-4075-8599-9A94FD7854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3364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B6943-9B0D-4CB8-AAE6-FE61680CCA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5640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11C21-F3CA-4038-8081-829ED2B98E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3053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DC25E0-130A-444D-8F43-62E781BFAF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8441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66D9DF-1826-4071-B4B3-634D3C8850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930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432D8-CC1F-4706-B990-93DC3CF749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9613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59536-4CFA-4D77-BC19-B04E2C5B5B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2599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59DDD-8659-478E-B294-11BE196E96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4640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3B798-8910-4F34-AB0E-FED3EEAA0A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883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2E956-A112-4127-912A-DD7B97F0FF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5562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5120C-0C6B-4098-8F18-C9E0F457EF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165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32B4B-A372-40D8-A336-C0ABF576F1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4325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AF4B5-1268-40D7-9694-14CA9ADBB4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6282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3CEE-376E-4813-BB0E-F7AD1ED0EB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3216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5B32A-2651-49A1-B061-4BC309DC92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0675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14F194-3E9E-47A0-BAF7-43C5DA5CD1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8190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DC87A1-4804-46D6-80FE-50D8B44E1D8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D4DB26-33CA-415B-B0DC-E45FC053C46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56516" y="3017529"/>
            <a:ext cx="4800600" cy="1470025"/>
          </a:xfrm>
        </p:spPr>
        <p:txBody>
          <a:bodyPr/>
          <a:lstStyle/>
          <a:p>
            <a:pPr algn="ctr"/>
            <a:r>
              <a:rPr lang="en-US" b="1" dirty="0"/>
              <a:t>Special glimpse inside North Korea</a:t>
            </a:r>
            <a:endParaRPr lang="en-US" b="1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-1"/>
            <a:ext cx="3903260" cy="292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0" b="96750" l="850" r="97450">
                        <a14:foregroundMark x1="18697" y1="78500" x2="18697" y2="78500"/>
                        <a14:foregroundMark x1="23229" y1="71250" x2="23229" y2="71250"/>
                        <a14:foregroundMark x1="37394" y1="65500" x2="37394" y2="65500"/>
                        <a14:foregroundMark x1="39093" y1="59750" x2="39093" y2="59750"/>
                        <a14:foregroundMark x1="32011" y1="68500" x2="32011" y2="68500"/>
                        <a14:foregroundMark x1="24079" y1="86250" x2="24079" y2="86250"/>
                        <a14:foregroundMark x1="27479" y1="89500" x2="27479" y2="89500"/>
                        <a14:foregroundMark x1="10482" y1="92750" x2="10482" y2="92750"/>
                        <a14:foregroundMark x1="43059" y1="58000" x2="43059" y2="58000"/>
                        <a14:foregroundMark x1="6799" y1="78750" x2="6799" y2="78750"/>
                        <a14:foregroundMark x1="4816" y1="78500" x2="4816" y2="78500"/>
                        <a14:foregroundMark x1="41926" y1="55250" x2="41926" y2="55250"/>
                        <a14:foregroundMark x1="22380" y1="64500" x2="22380" y2="64500"/>
                        <a14:foregroundMark x1="30312" y1="62750" x2="30312" y2="62750"/>
                        <a14:foregroundMark x1="69688" y1="28250" x2="69688" y2="28250"/>
                        <a14:foregroundMark x1="91785" y1="7500" x2="91785" y2="7500"/>
                        <a14:foregroundMark x1="60340" y1="43000" x2="60340" y2="43000"/>
                        <a14:foregroundMark x1="23229" y1="27250" x2="23229" y2="27250"/>
                        <a14:foregroundMark x1="15864" y1="43250" x2="15864" y2="43250"/>
                        <a14:foregroundMark x1="11898" y1="40750" x2="11898" y2="40750"/>
                        <a14:foregroundMark x1="25212" y1="39000" x2="25212" y2="39000"/>
                        <a14:foregroundMark x1="10482" y1="43000" x2="10482" y2="43000"/>
                        <a14:foregroundMark x1="5666" y1="27500" x2="5666" y2="27500"/>
                        <a14:foregroundMark x1="9632" y1="40500" x2="9632" y2="40500"/>
                        <a14:foregroundMark x1="33711" y1="15750" x2="33711" y2="15750"/>
                        <a14:foregroundMark x1="41926" y1="9250" x2="41926" y2="9250"/>
                        <a14:foregroundMark x1="41926" y1="6750" x2="41926" y2="6750"/>
                        <a14:foregroundMark x1="36261" y1="16000" x2="36261" y2="16000"/>
                        <a14:foregroundMark x1="38527" y1="10500" x2="38527" y2="10500"/>
                        <a14:foregroundMark x1="21813" y1="15000" x2="21813" y2="15000"/>
                        <a14:foregroundMark x1="39093" y1="19250" x2="39093" y2="1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2938774" cy="333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4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09" y="3847957"/>
            <a:ext cx="2497539" cy="268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77922"/>
          </a:xfrm>
        </p:spPr>
        <p:txBody>
          <a:bodyPr/>
          <a:lstStyle/>
          <a:p>
            <a:pPr algn="ctr"/>
            <a:r>
              <a:rPr lang="en-US" sz="2400" dirty="0"/>
              <a:t>North Korean soldiers, foreground, and North Korean traffic police, background, tour the birthplace of Kim Il Sung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3999" cy="1419367"/>
          </a:xfrm>
        </p:spPr>
        <p:txBody>
          <a:bodyPr/>
          <a:lstStyle/>
          <a:p>
            <a:r>
              <a:rPr lang="en-US" sz="2000" dirty="0"/>
              <a:t>In this April 15, 2011 photo, families have their photographs taken in front of the </a:t>
            </a:r>
            <a:r>
              <a:rPr lang="en-US" sz="2000" dirty="0" err="1"/>
              <a:t>Kumsusan</a:t>
            </a:r>
            <a:r>
              <a:rPr lang="en-US" sz="2000" dirty="0"/>
              <a:t> Memorial Palace in Pyongyang, North Korea. The palace, which was the official residence of Kim Il Sung until his death in 1994, is now a mausoleum where his embalmed body lies in state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6" y="1409699"/>
            <a:ext cx="7615403" cy="512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8226425" cy="941696"/>
          </a:xfrm>
        </p:spPr>
        <p:txBody>
          <a:bodyPr/>
          <a:lstStyle/>
          <a:p>
            <a:r>
              <a:rPr lang="en-US" sz="2800" dirty="0" smtClean="0"/>
              <a:t>Two </a:t>
            </a:r>
            <a:r>
              <a:rPr lang="en-US" sz="2800" dirty="0"/>
              <a:t>North Korean soldiers walk along a road and past a small village near the demilitarized zone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171"/>
            <a:ext cx="9144000" cy="592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479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16857"/>
          </a:xfrm>
        </p:spPr>
        <p:txBody>
          <a:bodyPr/>
          <a:lstStyle/>
          <a:p>
            <a:r>
              <a:rPr lang="en-US" sz="2400" dirty="0"/>
              <a:t>a girl plays the piano inside the </a:t>
            </a:r>
            <a:r>
              <a:rPr lang="en-US" sz="2400" dirty="0" err="1"/>
              <a:t>Changgwang</a:t>
            </a:r>
            <a:r>
              <a:rPr lang="en-US" sz="2400" dirty="0"/>
              <a:t> Elementary School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857"/>
            <a:ext cx="9144000" cy="624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073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48465" cy="600501"/>
          </a:xfrm>
        </p:spPr>
        <p:txBody>
          <a:bodyPr/>
          <a:lstStyle/>
          <a:p>
            <a:r>
              <a:rPr lang="en-US" sz="2000" dirty="0"/>
              <a:t>a waitress is reflected in a mirror inside a hotel restaurant in Mount </a:t>
            </a:r>
            <a:r>
              <a:rPr lang="en-US" sz="2000" dirty="0" err="1"/>
              <a:t>Myohyang</a:t>
            </a: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3943"/>
            <a:ext cx="9144000" cy="615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838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4513"/>
            <a:ext cx="9143999" cy="557875"/>
          </a:xfrm>
        </p:spPr>
        <p:txBody>
          <a:bodyPr/>
          <a:lstStyle/>
          <a:p>
            <a:r>
              <a:rPr lang="en-US" sz="2800" dirty="0"/>
              <a:t>men ride bicycles at the end of a work day in Pyongyang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1029"/>
            <a:ext cx="9144000" cy="606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540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50627"/>
          </a:xfrm>
        </p:spPr>
        <p:txBody>
          <a:bodyPr/>
          <a:lstStyle/>
          <a:p>
            <a:r>
              <a:rPr lang="en-US" sz="2400" dirty="0" smtClean="0"/>
              <a:t>Monument </a:t>
            </a:r>
            <a:r>
              <a:rPr lang="en-US" sz="2400" dirty="0"/>
              <a:t>to the Three Charters for National Reunification, which symbolizes the hope for eventual reunification of the two Koreas,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" y="805381"/>
            <a:ext cx="9144245" cy="605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774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2770910" cy="6167105"/>
          </a:xfrm>
        </p:spPr>
        <p:txBody>
          <a:bodyPr/>
          <a:lstStyle/>
          <a:p>
            <a:r>
              <a:rPr lang="en-US" sz="2800" dirty="0"/>
              <a:t>North Korean monument of the three revolutions in Pyongyang. Pyongyang was obliterated by American bombing raids and rebuilt. As a model city, the sick</a:t>
            </a:r>
            <a:r>
              <a:rPr lang="en-US" sz="2800" dirty="0" smtClean="0"/>
              <a:t>, elderly </a:t>
            </a:r>
            <a:r>
              <a:rPr lang="en-US" sz="2800" dirty="0"/>
              <a:t>are moved out of the capital .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9" y="0"/>
            <a:ext cx="63730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108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7829"/>
          </a:xfrm>
        </p:spPr>
        <p:txBody>
          <a:bodyPr/>
          <a:lstStyle/>
          <a:p>
            <a:r>
              <a:rPr lang="en-US" sz="2400" dirty="0" smtClean="0"/>
              <a:t>Taking </a:t>
            </a:r>
            <a:r>
              <a:rPr lang="en-US" sz="2400" dirty="0"/>
              <a:t>photo of </a:t>
            </a:r>
            <a:r>
              <a:rPr lang="en-US" sz="2400" dirty="0" smtClean="0"/>
              <a:t>friends dancing on the </a:t>
            </a:r>
            <a:r>
              <a:rPr lang="en-US" sz="2400" dirty="0"/>
              <a:t>birthday of Kim Il Sung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829"/>
            <a:ext cx="9144000" cy="627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502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05543"/>
          </a:xfrm>
        </p:spPr>
        <p:txBody>
          <a:bodyPr/>
          <a:lstStyle/>
          <a:p>
            <a:r>
              <a:rPr lang="en-US" sz="2400" dirty="0"/>
              <a:t>people go about their daily routines south of Pyongyang along the highway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5543"/>
            <a:ext cx="9144000" cy="605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31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888" y="0"/>
            <a:ext cx="5135112" cy="428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03203"/>
            <a:ext cx="5308979" cy="615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632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518615"/>
          </a:xfrm>
        </p:spPr>
        <p:txBody>
          <a:bodyPr/>
          <a:lstStyle/>
          <a:p>
            <a:r>
              <a:rPr lang="en-US" sz="2400" dirty="0"/>
              <a:t>workers carry painted doors along a road in </a:t>
            </a:r>
            <a:r>
              <a:rPr lang="en-US" sz="2400" dirty="0" err="1"/>
              <a:t>Mangyongdae</a:t>
            </a:r>
            <a:endParaRPr lang="en-US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418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36979"/>
          </a:xfrm>
        </p:spPr>
        <p:txBody>
          <a:bodyPr/>
          <a:lstStyle/>
          <a:p>
            <a:r>
              <a:rPr lang="en-US" sz="2400" dirty="0"/>
              <a:t>European tourist photographs a North Korean woman working at the airport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8457"/>
            <a:ext cx="9144000" cy="613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106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73457"/>
          </a:xfrm>
        </p:spPr>
        <p:txBody>
          <a:bodyPr/>
          <a:lstStyle/>
          <a:p>
            <a:r>
              <a:rPr lang="en-US" sz="2800" dirty="0" smtClean="0"/>
              <a:t>Professional </a:t>
            </a:r>
            <a:r>
              <a:rPr lang="en-US" sz="2800" dirty="0"/>
              <a:t>photographer takes a souvenir picture for visitors to the birthplace of Kim Il Sung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4"/>
          <a:stretch/>
        </p:blipFill>
        <p:spPr bwMode="auto">
          <a:xfrm>
            <a:off x="0" y="944511"/>
            <a:ext cx="9144000" cy="591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09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545910"/>
          </a:xfrm>
        </p:spPr>
        <p:txBody>
          <a:bodyPr/>
          <a:lstStyle/>
          <a:p>
            <a:r>
              <a:rPr lang="en-US" sz="2800" dirty="0" smtClean="0"/>
              <a:t>People </a:t>
            </a:r>
            <a:r>
              <a:rPr lang="en-US" sz="2800" dirty="0"/>
              <a:t>stroll along the </a:t>
            </a:r>
            <a:r>
              <a:rPr lang="en-US" sz="2800" dirty="0" err="1"/>
              <a:t>Taedong</a:t>
            </a:r>
            <a:r>
              <a:rPr lang="en-US" sz="2800" dirty="0"/>
              <a:t> River in Pyongyang,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412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73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91570"/>
          </a:xfrm>
        </p:spPr>
        <p:txBody>
          <a:bodyPr/>
          <a:lstStyle/>
          <a:p>
            <a:r>
              <a:rPr lang="en-US" sz="2400" dirty="0"/>
              <a:t>flowers known in North Korea as "</a:t>
            </a:r>
            <a:r>
              <a:rPr lang="en-US" sz="2400" dirty="0" err="1"/>
              <a:t>Kimilsungia</a:t>
            </a:r>
            <a:r>
              <a:rPr lang="en-US" sz="2400" dirty="0"/>
              <a:t>" are displayed next to a small replica of the Kim Il Sung mausoleum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492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036"/>
            <a:ext cx="9144000" cy="595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665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791570"/>
          </a:xfrm>
        </p:spPr>
        <p:txBody>
          <a:bodyPr/>
          <a:lstStyle/>
          <a:p>
            <a:r>
              <a:rPr lang="en-US" sz="2400" dirty="0" smtClean="0"/>
              <a:t>Girl </a:t>
            </a:r>
            <a:r>
              <a:rPr lang="en-US" sz="2400" dirty="0"/>
              <a:t>carries </a:t>
            </a:r>
            <a:r>
              <a:rPr lang="en-US" sz="2400" dirty="0" smtClean="0"/>
              <a:t>flower </a:t>
            </a:r>
            <a:r>
              <a:rPr lang="en-US" sz="2400" dirty="0"/>
              <a:t>through </a:t>
            </a:r>
            <a:r>
              <a:rPr lang="en-US" sz="2400" dirty="0" smtClean="0"/>
              <a:t>memorial </a:t>
            </a:r>
            <a:r>
              <a:rPr lang="en-US" sz="2400" dirty="0"/>
              <a:t>cemetery in </a:t>
            </a:r>
            <a:r>
              <a:rPr lang="en-US" sz="2400" dirty="0" smtClean="0"/>
              <a:t>Pyongyang</a:t>
            </a:r>
            <a:r>
              <a:rPr lang="en-US" sz="2400" dirty="0"/>
              <a:t> </a:t>
            </a:r>
            <a:r>
              <a:rPr lang="en-US" sz="2400" dirty="0" smtClean="0"/>
              <a:t>for </a:t>
            </a:r>
            <a:r>
              <a:rPr lang="en-US" sz="2400" dirty="0"/>
              <a:t>men </a:t>
            </a:r>
            <a:r>
              <a:rPr lang="en-US" sz="2400" dirty="0" smtClean="0"/>
              <a:t>&amp; women </a:t>
            </a:r>
            <a:r>
              <a:rPr lang="en-US" sz="2400" dirty="0"/>
              <a:t>who died fighting against the Japanese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515"/>
            <a:ext cx="9143999" cy="608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393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00501"/>
          </a:xfrm>
        </p:spPr>
        <p:txBody>
          <a:bodyPr/>
          <a:lstStyle/>
          <a:p>
            <a:r>
              <a:rPr lang="en-US" sz="2800" dirty="0"/>
              <a:t>a multi-lane highway empty of vehicles near Pyongyang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074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900752"/>
          </a:xfrm>
        </p:spPr>
        <p:txBody>
          <a:bodyPr/>
          <a:lstStyle/>
          <a:p>
            <a:r>
              <a:rPr lang="en-US" sz="2800" dirty="0"/>
              <a:t>two female North Korean soldiers hold hands as they tour the birthplace of Kim Il Sung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4"/>
          <a:stretch/>
        </p:blipFill>
        <p:spPr bwMode="auto">
          <a:xfrm>
            <a:off x="0" y="936008"/>
            <a:ext cx="9144000" cy="592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689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00501"/>
          </a:xfrm>
        </p:spPr>
        <p:txBody>
          <a:bodyPr/>
          <a:lstStyle/>
          <a:p>
            <a:r>
              <a:rPr lang="en-US" sz="2800" dirty="0"/>
              <a:t>a car drives along a street at night in central Pyongyang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2045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06"/>
            <a:ext cx="9144000" cy="686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319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01003"/>
          </a:xfrm>
        </p:spPr>
        <p:txBody>
          <a:bodyPr/>
          <a:lstStyle/>
          <a:p>
            <a:r>
              <a:rPr lang="en-US" sz="2400" dirty="0"/>
              <a:t>guard reflected in a window stands by the entrance to a hall where organizers held an exhibition of the flowers known in North Korea as </a:t>
            </a:r>
            <a:r>
              <a:rPr lang="en-US" sz="2400" dirty="0" err="1"/>
              <a:t>Kimjongilia</a:t>
            </a:r>
            <a:r>
              <a:rPr lang="en-US" sz="2400" dirty="0"/>
              <a:t> and </a:t>
            </a:r>
            <a:r>
              <a:rPr lang="en-US" sz="2400" dirty="0" err="1"/>
              <a:t>Kimilsungia</a:t>
            </a:r>
            <a:endParaRPr lang="en-US" sz="24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2"/>
          <a:stretch/>
        </p:blipFill>
        <p:spPr bwMode="auto">
          <a:xfrm>
            <a:off x="0" y="1191904"/>
            <a:ext cx="9144000" cy="566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236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8991"/>
          </a:xfrm>
        </p:spPr>
        <p:txBody>
          <a:bodyPr/>
          <a:lstStyle/>
          <a:p>
            <a:r>
              <a:rPr lang="en-US" sz="2800" dirty="0"/>
              <a:t>traffic police woman stands on the side of the street in Pyongyang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9"/>
          <a:stretch/>
        </p:blipFill>
        <p:spPr bwMode="auto">
          <a:xfrm>
            <a:off x="0" y="1050878"/>
            <a:ext cx="9144000" cy="580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22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59809"/>
          </a:xfrm>
        </p:spPr>
        <p:txBody>
          <a:bodyPr/>
          <a:lstStyle/>
          <a:p>
            <a:r>
              <a:rPr lang="en-US" sz="2800" dirty="0" smtClean="0"/>
              <a:t>Colorful</a:t>
            </a:r>
            <a:r>
              <a:rPr lang="en-US" sz="2800" dirty="0"/>
              <a:t>, decorated sheet covers a bed inside the </a:t>
            </a:r>
            <a:r>
              <a:rPr lang="en-US" sz="2800" dirty="0" err="1"/>
              <a:t>Koryo</a:t>
            </a:r>
            <a:r>
              <a:rPr lang="en-US" sz="2800" dirty="0"/>
              <a:t> Hotel in Pyongyang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"/>
          <a:stretch/>
        </p:blipFill>
        <p:spPr bwMode="auto">
          <a:xfrm>
            <a:off x="0" y="914399"/>
            <a:ext cx="9144000" cy="594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063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41696"/>
          </a:xfrm>
        </p:spPr>
        <p:txBody>
          <a:bodyPr/>
          <a:lstStyle/>
          <a:p>
            <a:r>
              <a:rPr lang="en-US" sz="2800" dirty="0"/>
              <a:t>plates of food sit on a customer's table at a fast food restaurant inside an amusement park in Pyongyang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"/>
          <a:stretch/>
        </p:blipFill>
        <p:spPr bwMode="auto">
          <a:xfrm>
            <a:off x="0" y="955342"/>
            <a:ext cx="9144000" cy="590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694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28048"/>
          </a:xfrm>
        </p:spPr>
        <p:txBody>
          <a:bodyPr/>
          <a:lstStyle/>
          <a:p>
            <a:r>
              <a:rPr lang="en-US" sz="2800" dirty="0" smtClean="0"/>
              <a:t>Statue </a:t>
            </a:r>
            <a:r>
              <a:rPr lang="en-US" sz="2800" dirty="0"/>
              <a:t>of Kim Il Sung sits in the entrance to the Grand People's Study House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4"/>
          <a:stretch/>
        </p:blipFill>
        <p:spPr bwMode="auto">
          <a:xfrm>
            <a:off x="0" y="955560"/>
            <a:ext cx="9144000" cy="590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207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73457"/>
          </a:xfrm>
        </p:spPr>
        <p:txBody>
          <a:bodyPr/>
          <a:lstStyle/>
          <a:p>
            <a:r>
              <a:rPr lang="en-US" sz="2800" dirty="0" smtClean="0"/>
              <a:t>Shadow </a:t>
            </a:r>
            <a:r>
              <a:rPr lang="en-US" sz="2800" dirty="0"/>
              <a:t>of the </a:t>
            </a:r>
            <a:r>
              <a:rPr lang="en-US" sz="2800" dirty="0" smtClean="0"/>
              <a:t>560-foot </a:t>
            </a:r>
            <a:r>
              <a:rPr lang="en-US" sz="2800" dirty="0" err="1"/>
              <a:t>Juche</a:t>
            </a:r>
            <a:r>
              <a:rPr lang="en-US" sz="2800" dirty="0"/>
              <a:t> Tower is cast over the </a:t>
            </a:r>
            <a:r>
              <a:rPr lang="en-US" sz="2800" dirty="0" err="1"/>
              <a:t>Taedong</a:t>
            </a:r>
            <a:r>
              <a:rPr lang="en-US" sz="2800" dirty="0"/>
              <a:t> </a:t>
            </a:r>
            <a:r>
              <a:rPr lang="en-US" sz="2800" dirty="0" smtClean="0"/>
              <a:t>River</a:t>
            </a:r>
            <a:endParaRPr lang="en-US" sz="28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8"/>
          <a:stretch/>
        </p:blipFill>
        <p:spPr bwMode="auto">
          <a:xfrm>
            <a:off x="0" y="982639"/>
            <a:ext cx="9144000" cy="587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490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406703" cy="432465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Juche</a:t>
            </a:r>
            <a:r>
              <a:rPr lang="en-US" dirty="0"/>
              <a:t> Tower in Pyongyang, taller than the Washington monument. 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085" y="0"/>
            <a:ext cx="51379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434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909" y="-1"/>
            <a:ext cx="8226425" cy="627797"/>
          </a:xfrm>
        </p:spPr>
        <p:txBody>
          <a:bodyPr/>
          <a:lstStyle/>
          <a:p>
            <a:r>
              <a:rPr lang="en-US" dirty="0" smtClean="0"/>
              <a:t>Central </a:t>
            </a:r>
            <a:r>
              <a:rPr lang="en-US" dirty="0"/>
              <a:t>Pyongyang, North Korea at dusk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420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752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91319"/>
          </a:xfrm>
        </p:spPr>
        <p:txBody>
          <a:bodyPr/>
          <a:lstStyle/>
          <a:p>
            <a:r>
              <a:rPr lang="en-US" sz="2400" dirty="0" smtClean="0"/>
              <a:t>Children </a:t>
            </a:r>
            <a:r>
              <a:rPr lang="en-US" sz="2400" dirty="0"/>
              <a:t>look through a subway car window in Pyongyang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3943"/>
            <a:ext cx="9144000" cy="615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503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348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818"/>
            <a:ext cx="9144000" cy="648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50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00752"/>
          </a:xfrm>
        </p:spPr>
        <p:txBody>
          <a:bodyPr/>
          <a:lstStyle/>
          <a:p>
            <a:r>
              <a:rPr lang="en-US" sz="2800" dirty="0"/>
              <a:t>woman sits at a small table selling snacks on the roadside along the West Sea Barrage near </a:t>
            </a:r>
            <a:r>
              <a:rPr lang="en-US" sz="2800" dirty="0" err="1"/>
              <a:t>Nampho</a:t>
            </a:r>
            <a:endParaRPr lang="en-US" sz="28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b="1"/>
          <a:stretch/>
        </p:blipFill>
        <p:spPr bwMode="auto">
          <a:xfrm>
            <a:off x="0" y="955343"/>
            <a:ext cx="9144000" cy="597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73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46161"/>
          </a:xfrm>
        </p:spPr>
        <p:txBody>
          <a:bodyPr/>
          <a:lstStyle/>
          <a:p>
            <a:r>
              <a:rPr lang="en-US" sz="2800" dirty="0" smtClean="0"/>
              <a:t>Hikers </a:t>
            </a:r>
            <a:r>
              <a:rPr lang="en-US" sz="2800" dirty="0"/>
              <a:t>rest at a small pagoda along a trail on Mount </a:t>
            </a:r>
            <a:r>
              <a:rPr lang="en-US" sz="2800" dirty="0" err="1"/>
              <a:t>Myohyang</a:t>
            </a:r>
            <a:endParaRPr lang="en-US" sz="28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"/>
          <a:stretch/>
        </p:blipFill>
        <p:spPr bwMode="auto">
          <a:xfrm>
            <a:off x="0" y="887104"/>
            <a:ext cx="9144000" cy="597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742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3999" cy="764275"/>
          </a:xfrm>
        </p:spPr>
        <p:txBody>
          <a:bodyPr/>
          <a:lstStyle/>
          <a:p>
            <a:r>
              <a:rPr lang="en-US" sz="2400" dirty="0" smtClean="0"/>
              <a:t>Stuffed </a:t>
            </a:r>
            <a:r>
              <a:rPr lang="en-US" sz="2400" dirty="0"/>
              <a:t>animals are on display at </a:t>
            </a:r>
            <a:r>
              <a:rPr lang="en-US" sz="2400" dirty="0" err="1"/>
              <a:t>Changgwang</a:t>
            </a:r>
            <a:r>
              <a:rPr lang="en-US" sz="2400" dirty="0"/>
              <a:t> Elementary School where they are used for biology classes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"/>
          <a:stretch/>
        </p:blipFill>
        <p:spPr bwMode="auto">
          <a:xfrm>
            <a:off x="0" y="791570"/>
            <a:ext cx="9144000" cy="606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103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048"/>
          </a:xfrm>
        </p:spPr>
        <p:txBody>
          <a:bodyPr/>
          <a:lstStyle/>
          <a:p>
            <a:r>
              <a:rPr lang="en-US" sz="2800" dirty="0" smtClean="0"/>
              <a:t>Illustration </a:t>
            </a:r>
            <a:r>
              <a:rPr lang="en-US" sz="2800" dirty="0"/>
              <a:t>of a building project hangs in front of the construction project in progress 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"/>
          <a:stretch/>
        </p:blipFill>
        <p:spPr bwMode="auto">
          <a:xfrm>
            <a:off x="0" y="1064524"/>
            <a:ext cx="9144000" cy="57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012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670" y="0"/>
            <a:ext cx="8226425" cy="585171"/>
          </a:xfrm>
        </p:spPr>
        <p:txBody>
          <a:bodyPr/>
          <a:lstStyle/>
          <a:p>
            <a:r>
              <a:rPr lang="en-US" dirty="0" smtClean="0"/>
              <a:t>Central </a:t>
            </a:r>
            <a:r>
              <a:rPr lang="en-US" dirty="0"/>
              <a:t>Pyongyang, North Korea at dusk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8457"/>
            <a:ext cx="9144000" cy="613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700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41696"/>
          </a:xfrm>
        </p:spPr>
        <p:txBody>
          <a:bodyPr/>
          <a:lstStyle/>
          <a:p>
            <a:r>
              <a:rPr lang="en-US" sz="2800" dirty="0" smtClean="0"/>
              <a:t>Men </a:t>
            </a:r>
            <a:r>
              <a:rPr lang="en-US" sz="2800" dirty="0"/>
              <a:t>read a newspaper on public display inside a subway station 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"/>
          <a:stretch/>
        </p:blipFill>
        <p:spPr bwMode="auto">
          <a:xfrm>
            <a:off x="0" y="941696"/>
            <a:ext cx="9144000" cy="591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440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73457"/>
          </a:xfrm>
        </p:spPr>
        <p:txBody>
          <a:bodyPr/>
          <a:lstStyle/>
          <a:p>
            <a:r>
              <a:rPr lang="en-US" sz="2800" dirty="0" smtClean="0"/>
              <a:t>People </a:t>
            </a:r>
            <a:r>
              <a:rPr lang="en-US" sz="2800" dirty="0"/>
              <a:t>walk and use bicycles to cross a railroad bridge over a riverbed 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086"/>
            <a:ext cx="9144000" cy="600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191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14400"/>
          </a:xfrm>
        </p:spPr>
        <p:txBody>
          <a:bodyPr/>
          <a:lstStyle/>
          <a:p>
            <a:r>
              <a:rPr lang="en-US" sz="2800" dirty="0" smtClean="0"/>
              <a:t>Woman </a:t>
            </a:r>
            <a:r>
              <a:rPr lang="en-US" sz="2800" dirty="0"/>
              <a:t>looks at monkeys behind a glass enclosure at the central zoo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"/>
          <a:stretch/>
        </p:blipFill>
        <p:spPr bwMode="auto">
          <a:xfrm>
            <a:off x="0" y="941696"/>
            <a:ext cx="9144000" cy="591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478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61" y="0"/>
            <a:ext cx="8226425" cy="626114"/>
          </a:xfrm>
        </p:spPr>
        <p:txBody>
          <a:bodyPr/>
          <a:lstStyle/>
          <a:p>
            <a:r>
              <a:rPr lang="en-US" sz="2800" dirty="0" smtClean="0"/>
              <a:t>Children's </a:t>
            </a:r>
            <a:r>
              <a:rPr lang="en-US" sz="2800" dirty="0"/>
              <a:t>choir performs in Pyongyang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83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4" y="0"/>
            <a:ext cx="7765575" cy="687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424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28048"/>
          </a:xfrm>
        </p:spPr>
        <p:txBody>
          <a:bodyPr/>
          <a:lstStyle/>
          <a:p>
            <a:r>
              <a:rPr lang="en-US" sz="2800" dirty="0" smtClean="0"/>
              <a:t>Shadow </a:t>
            </a:r>
            <a:r>
              <a:rPr lang="en-US" sz="2800" dirty="0"/>
              <a:t>is cast across a parking lot as a man walks by a row of imported cars in central Pyongyang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09656"/>
            <a:ext cx="9184943" cy="594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577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73457"/>
          </a:xfrm>
        </p:spPr>
        <p:txBody>
          <a:bodyPr/>
          <a:lstStyle/>
          <a:p>
            <a:r>
              <a:rPr lang="en-US" sz="2800" dirty="0" smtClean="0"/>
              <a:t>People </a:t>
            </a:r>
            <a:r>
              <a:rPr lang="en-US" sz="2800" dirty="0"/>
              <a:t>react on a ride at an amusement park in Pyongyang, 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"/>
          <a:stretch/>
        </p:blipFill>
        <p:spPr bwMode="auto">
          <a:xfrm>
            <a:off x="0" y="955342"/>
            <a:ext cx="9144000" cy="590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171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82" y="0"/>
            <a:ext cx="9034817" cy="873457"/>
          </a:xfrm>
        </p:spPr>
        <p:txBody>
          <a:bodyPr/>
          <a:lstStyle/>
          <a:p>
            <a:r>
              <a:rPr lang="en-US" sz="2800" dirty="0" smtClean="0"/>
              <a:t>Workers </a:t>
            </a:r>
            <a:r>
              <a:rPr lang="en-US" sz="2800" dirty="0"/>
              <a:t>rebuild the roof of a structure at the </a:t>
            </a:r>
            <a:r>
              <a:rPr lang="en-US" sz="2800" dirty="0" err="1"/>
              <a:t>Pohyon</a:t>
            </a:r>
            <a:r>
              <a:rPr lang="en-US" sz="2800" dirty="0"/>
              <a:t> Temple at the foot of Mount </a:t>
            </a:r>
            <a:r>
              <a:rPr lang="en-US" sz="2800" dirty="0" err="1"/>
              <a:t>Myohyang</a:t>
            </a:r>
            <a:r>
              <a:rPr lang="en-US" sz="2800" dirty="0"/>
              <a:t>, 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1"/>
            <a:ext cx="9144000" cy="59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56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445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59809"/>
          </a:xfrm>
        </p:spPr>
        <p:txBody>
          <a:bodyPr/>
          <a:lstStyle/>
          <a:p>
            <a:r>
              <a:rPr lang="en-US" sz="2800" dirty="0" smtClean="0"/>
              <a:t>People </a:t>
            </a:r>
            <a:r>
              <a:rPr lang="en-US" sz="2800" dirty="0"/>
              <a:t>work on library computers at the Grand People's Study House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"/>
          <a:stretch/>
        </p:blipFill>
        <p:spPr bwMode="auto">
          <a:xfrm>
            <a:off x="0" y="859809"/>
            <a:ext cx="9144000" cy="599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385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36979"/>
          </a:xfrm>
        </p:spPr>
        <p:txBody>
          <a:bodyPr/>
          <a:lstStyle/>
          <a:p>
            <a:r>
              <a:rPr lang="en-US" sz="2400" dirty="0"/>
              <a:t>North Korea is undergoing a digital revolution of sorts, even as it holds some of the strictest cyberspace policies in the </a:t>
            </a:r>
            <a:r>
              <a:rPr lang="en-US" sz="2400" dirty="0" smtClean="0"/>
              <a:t>world</a:t>
            </a:r>
            <a:endParaRPr lang="en-US" sz="2400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487"/>
            <a:ext cx="9144000" cy="611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194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87104"/>
          </a:xfrm>
        </p:spPr>
        <p:txBody>
          <a:bodyPr/>
          <a:lstStyle/>
          <a:p>
            <a:r>
              <a:rPr lang="en-US" sz="2800" dirty="0" smtClean="0"/>
              <a:t>People </a:t>
            </a:r>
            <a:r>
              <a:rPr lang="en-US" sz="2800" dirty="0"/>
              <a:t>work on library computers at Kim Il Sung University in Pyongyang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/>
          <a:stretch/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676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87104"/>
          </a:xfrm>
        </p:spPr>
        <p:txBody>
          <a:bodyPr/>
          <a:lstStyle/>
          <a:p>
            <a:r>
              <a:rPr lang="en-US" sz="2800" dirty="0" smtClean="0"/>
              <a:t>Workers </a:t>
            </a:r>
            <a:r>
              <a:rPr lang="en-US" sz="2800" dirty="0"/>
              <a:t>at a brewery operate their section of the facility from computers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4"/>
          <a:stretch/>
        </p:blipFill>
        <p:spPr bwMode="auto">
          <a:xfrm>
            <a:off x="0" y="928048"/>
            <a:ext cx="9144000" cy="592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387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61" y="0"/>
            <a:ext cx="8226425" cy="503284"/>
          </a:xfrm>
        </p:spPr>
        <p:txBody>
          <a:bodyPr/>
          <a:lstStyle/>
          <a:p>
            <a:r>
              <a:rPr lang="en-US" dirty="0"/>
              <a:t>man works on a computer at a museum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9429"/>
            <a:ext cx="9144000" cy="616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31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87104"/>
          </a:xfrm>
        </p:spPr>
        <p:txBody>
          <a:bodyPr/>
          <a:lstStyle/>
          <a:p>
            <a:r>
              <a:rPr lang="en-US" sz="2800" dirty="0" smtClean="0"/>
              <a:t>Woman </a:t>
            </a:r>
            <a:r>
              <a:rPr lang="en-US" sz="2800" dirty="0"/>
              <a:t>works on a library computer at the Grand People's Study House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"/>
          <a:stretch/>
        </p:blipFill>
        <p:spPr bwMode="auto">
          <a:xfrm>
            <a:off x="0" y="928047"/>
            <a:ext cx="9144000" cy="592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049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42" y="0"/>
            <a:ext cx="65347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269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8226425" cy="612466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city tram carries passengers in Pyongyang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746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8991"/>
          </a:xfrm>
        </p:spPr>
        <p:txBody>
          <a:bodyPr/>
          <a:lstStyle/>
          <a:p>
            <a:r>
              <a:rPr lang="en-US" sz="2800" dirty="0" smtClean="0"/>
              <a:t>Bowl </a:t>
            </a:r>
            <a:r>
              <a:rPr lang="en-US" sz="2800" dirty="0"/>
              <a:t>of traditional North Korean cold noodles, known as </a:t>
            </a:r>
            <a:r>
              <a:rPr lang="en-US" sz="2800" dirty="0" err="1"/>
              <a:t>Naengmyeon</a:t>
            </a:r>
            <a:endParaRPr lang="en-US" sz="28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5"/>
          <a:stretch/>
        </p:blipFill>
        <p:spPr bwMode="auto">
          <a:xfrm>
            <a:off x="0" y="1009933"/>
            <a:ext cx="9144000" cy="584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048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612466"/>
          </a:xfrm>
        </p:spPr>
        <p:txBody>
          <a:bodyPr/>
          <a:lstStyle/>
          <a:p>
            <a:r>
              <a:rPr lang="en-US" dirty="0" smtClean="0"/>
              <a:t>Less than rational leadership</a:t>
            </a:r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4" y="673503"/>
            <a:ext cx="8161361" cy="607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179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168"/>
            <a:ext cx="9144000" cy="645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525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9164"/>
            <a:ext cx="9144000" cy="490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552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5" y="15331"/>
            <a:ext cx="8226425" cy="886585"/>
          </a:xfrm>
        </p:spPr>
        <p:txBody>
          <a:bodyPr/>
          <a:lstStyle/>
          <a:p>
            <a:r>
              <a:rPr lang="en-US" dirty="0" smtClean="0"/>
              <a:t>Anti-USA Poster</a:t>
            </a:r>
            <a:endParaRPr 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7" y="901916"/>
            <a:ext cx="8420670" cy="595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609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0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63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2362"/>
            <a:ext cx="8737578" cy="68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424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" y="0"/>
            <a:ext cx="913047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85" y="58002"/>
            <a:ext cx="28384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439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314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22" y="0"/>
            <a:ext cx="644415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530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640"/>
            <a:ext cx="9144000" cy="60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357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306"/>
            <a:ext cx="9144000" cy="624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44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530"/>
            <a:ext cx="9144000" cy="572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885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350" y="0"/>
            <a:ext cx="61933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720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91029"/>
          </a:xfrm>
        </p:spPr>
        <p:txBody>
          <a:bodyPr/>
          <a:lstStyle/>
          <a:p>
            <a:r>
              <a:rPr lang="en-US" sz="2400" dirty="0" smtClean="0"/>
              <a:t>Men </a:t>
            </a:r>
            <a:r>
              <a:rPr lang="en-US" sz="2400" dirty="0"/>
              <a:t>operate a manual rail car on tracks running along the West Sea barrage near </a:t>
            </a:r>
            <a:r>
              <a:rPr lang="en-US" sz="2400" dirty="0" err="1"/>
              <a:t>Nampho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1029"/>
            <a:ext cx="9144000" cy="606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korea north map">
  <a:themeElements>
    <a:clrScheme name="Office Theme 2">
      <a:dk1>
        <a:srgbClr val="000000"/>
      </a:dk1>
      <a:lt1>
        <a:srgbClr val="CCFFFF"/>
      </a:lt1>
      <a:dk2>
        <a:srgbClr val="000000"/>
      </a:dk2>
      <a:lt2>
        <a:srgbClr val="B2B2B2"/>
      </a:lt2>
      <a:accent1>
        <a:srgbClr val="318C23"/>
      </a:accent1>
      <a:accent2>
        <a:srgbClr val="3268A6"/>
      </a:accent2>
      <a:accent3>
        <a:srgbClr val="E2FFFF"/>
      </a:accent3>
      <a:accent4>
        <a:srgbClr val="000000"/>
      </a:accent4>
      <a:accent5>
        <a:srgbClr val="ADC5AC"/>
      </a:accent5>
      <a:accent6>
        <a:srgbClr val="2C5E96"/>
      </a:accent6>
      <a:hlink>
        <a:srgbClr val="006E6E"/>
      </a:hlink>
      <a:folHlink>
        <a:srgbClr val="4B468C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E2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E2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E2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E2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FF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FF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FF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FF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CCFFFF"/>
      </a:lt1>
      <a:dk2>
        <a:srgbClr val="000000"/>
      </a:dk2>
      <a:lt2>
        <a:srgbClr val="B2B2B2"/>
      </a:lt2>
      <a:accent1>
        <a:srgbClr val="318C23"/>
      </a:accent1>
      <a:accent2>
        <a:srgbClr val="3268A6"/>
      </a:accent2>
      <a:accent3>
        <a:srgbClr val="E2FFFF"/>
      </a:accent3>
      <a:accent4>
        <a:srgbClr val="000000"/>
      </a:accent4>
      <a:accent5>
        <a:srgbClr val="ADC5AC"/>
      </a:accent5>
      <a:accent6>
        <a:srgbClr val="2C5E96"/>
      </a:accent6>
      <a:hlink>
        <a:srgbClr val="006E6E"/>
      </a:hlink>
      <a:folHlink>
        <a:srgbClr val="4B468C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E2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E2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E2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E2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FF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FF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FF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FF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korea north map</Template>
  <TotalTime>556</TotalTime>
  <Words>737</Words>
  <Application>Microsoft Office PowerPoint</Application>
  <PresentationFormat>On-screen Show (4:3)</PresentationFormat>
  <Paragraphs>52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korea north map</vt:lpstr>
      <vt:lpstr>1_Default Design</vt:lpstr>
      <vt:lpstr>Special glimpse inside North Korea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 operate a manual rail car on tracks running along the West Sea barrage near Nampho</vt:lpstr>
      <vt:lpstr>North Korean soldiers, foreground, and North Korean traffic police, background, tour the birthplace of Kim Il Sung</vt:lpstr>
      <vt:lpstr>PowerPoint Presentation</vt:lpstr>
      <vt:lpstr>Two North Korean soldiers walk along a road and past a small village near the demilitarized zone</vt:lpstr>
      <vt:lpstr>a girl plays the piano inside the Changgwang Elementary School</vt:lpstr>
      <vt:lpstr>a waitress is reflected in a mirror inside a hotel restaurant in Mount Myohyang</vt:lpstr>
      <vt:lpstr>men ride bicycles at the end of a work day in Pyongyang</vt:lpstr>
      <vt:lpstr>Monument to the Three Charters for National Reunification, which symbolizes the hope for eventual reunification of the two Koreas,</vt:lpstr>
      <vt:lpstr>North Korean monument of the three revolutions in Pyongyang. Pyongyang was obliterated by American bombing raids and rebuilt. As a model city, the sick, elderly are moved out of the capital .</vt:lpstr>
      <vt:lpstr>Taking photo of friends dancing on the birthday of Kim Il Sung</vt:lpstr>
      <vt:lpstr>people go about their daily routines south of Pyongyang along the highway</vt:lpstr>
      <vt:lpstr>workers carry painted doors along a road in Mangyongdae</vt:lpstr>
      <vt:lpstr>European tourist photographs a North Korean woman working at the airport</vt:lpstr>
      <vt:lpstr>Professional photographer takes a souvenir picture for visitors to the birthplace of Kim Il Sung</vt:lpstr>
      <vt:lpstr>People stroll along the Taedong River in Pyongyang, </vt:lpstr>
      <vt:lpstr>flowers known in North Korea as "Kimilsungia" are displayed next to a small replica of the Kim Il Sung mausoleum </vt:lpstr>
      <vt:lpstr>PowerPoint Presentation</vt:lpstr>
      <vt:lpstr>Girl carries flower through memorial cemetery in Pyongyang for men &amp; women who died fighting against the Japanese</vt:lpstr>
      <vt:lpstr>a multi-lane highway empty of vehicles near Pyongyang</vt:lpstr>
      <vt:lpstr>two female North Korean soldiers hold hands as they tour the birthplace of Kim Il Sung</vt:lpstr>
      <vt:lpstr>a car drives along a street at night in central Pyongyang</vt:lpstr>
      <vt:lpstr>guard reflected in a window stands by the entrance to a hall where organizers held an exhibition of the flowers known in North Korea as Kimjongilia and Kimilsungia</vt:lpstr>
      <vt:lpstr>traffic police woman stands on the side of the street in Pyongyang</vt:lpstr>
      <vt:lpstr>Colorful, decorated sheet covers a bed inside the Koryo Hotel in Pyongyang</vt:lpstr>
      <vt:lpstr>plates of food sit on a customer's table at a fast food restaurant inside an amusement park in Pyongyang</vt:lpstr>
      <vt:lpstr>Statue of Kim Il Sung sits in the entrance to the Grand People's Study House</vt:lpstr>
      <vt:lpstr>Shadow of the 560-foot Juche Tower is cast over the Taedong River</vt:lpstr>
      <vt:lpstr>The Juche Tower in Pyongyang, taller than the Washington monument. </vt:lpstr>
      <vt:lpstr>Central Pyongyang, North Korea at dusk</vt:lpstr>
      <vt:lpstr>PowerPoint Presentation</vt:lpstr>
      <vt:lpstr>Children look through a subway car window in Pyongyang</vt:lpstr>
      <vt:lpstr>PowerPoint Presentation</vt:lpstr>
      <vt:lpstr>woman sits at a small table selling snacks on the roadside along the West Sea Barrage near Nampho</vt:lpstr>
      <vt:lpstr>Hikers rest at a small pagoda along a trail on Mount Myohyang</vt:lpstr>
      <vt:lpstr>Stuffed animals are on display at Changgwang Elementary School where they are used for biology classes</vt:lpstr>
      <vt:lpstr>Illustration of a building project hangs in front of the construction project in progress </vt:lpstr>
      <vt:lpstr>Central Pyongyang, North Korea at dusk</vt:lpstr>
      <vt:lpstr>Men read a newspaper on public display inside a subway station </vt:lpstr>
      <vt:lpstr>People walk and use bicycles to cross a railroad bridge over a riverbed </vt:lpstr>
      <vt:lpstr>Woman looks at monkeys behind a glass enclosure at the central zoo</vt:lpstr>
      <vt:lpstr>Children's choir performs in Pyongyang</vt:lpstr>
      <vt:lpstr>Shadow is cast across a parking lot as a man walks by a row of imported cars in central Pyongyang</vt:lpstr>
      <vt:lpstr>People react on a ride at an amusement park in Pyongyang, </vt:lpstr>
      <vt:lpstr>Workers rebuild the roof of a structure at the Pohyon Temple at the foot of Mount Myohyang, </vt:lpstr>
      <vt:lpstr>PowerPoint Presentation</vt:lpstr>
      <vt:lpstr>People work on library computers at the Grand People's Study House</vt:lpstr>
      <vt:lpstr>North Korea is undergoing a digital revolution of sorts, even as it holds some of the strictest cyberspace policies in the world</vt:lpstr>
      <vt:lpstr>People work on library computers at Kim Il Sung University in Pyongyang</vt:lpstr>
      <vt:lpstr>Workers at a brewery operate their section of the facility from computers</vt:lpstr>
      <vt:lpstr>man works on a computer at a museum</vt:lpstr>
      <vt:lpstr>Woman works on a library computer at the Grand People's Study House</vt:lpstr>
      <vt:lpstr>A city tram carries passengers in Pyongyang</vt:lpstr>
      <vt:lpstr>Bowl of traditional North Korean cold noodles, known as Naengmyeon</vt:lpstr>
      <vt:lpstr>Less than rational leadership</vt:lpstr>
      <vt:lpstr>PowerPoint Presentation</vt:lpstr>
      <vt:lpstr>PowerPoint Presentation</vt:lpstr>
      <vt:lpstr>Anti-USA Poster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 glimpse inside North Korea</dc:title>
  <dc:creator>Joe</dc:creator>
  <cp:lastModifiedBy>Joe</cp:lastModifiedBy>
  <cp:revision>13</cp:revision>
  <dcterms:created xsi:type="dcterms:W3CDTF">2011-08-07T21:21:26Z</dcterms:created>
  <dcterms:modified xsi:type="dcterms:W3CDTF">2011-08-08T06:37:44Z</dcterms:modified>
</cp:coreProperties>
</file>