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9" r:id="rId3"/>
    <p:sldId id="262" r:id="rId4"/>
    <p:sldId id="264" r:id="rId5"/>
    <p:sldId id="261" r:id="rId6"/>
    <p:sldId id="260" r:id="rId7"/>
    <p:sldId id="283" r:id="rId8"/>
    <p:sldId id="280" r:id="rId9"/>
    <p:sldId id="265" r:id="rId10"/>
    <p:sldId id="275" r:id="rId11"/>
    <p:sldId id="266" r:id="rId12"/>
    <p:sldId id="276" r:id="rId13"/>
    <p:sldId id="263" r:id="rId14"/>
    <p:sldId id="267" r:id="rId15"/>
    <p:sldId id="268" r:id="rId16"/>
    <p:sldId id="279" r:id="rId17"/>
    <p:sldId id="269" r:id="rId18"/>
    <p:sldId id="270" r:id="rId19"/>
    <p:sldId id="271" r:id="rId20"/>
    <p:sldId id="272" r:id="rId21"/>
    <p:sldId id="273" r:id="rId22"/>
    <p:sldId id="274" r:id="rId23"/>
    <p:sldId id="282" r:id="rId24"/>
    <p:sldId id="288" r:id="rId25"/>
    <p:sldId id="277" r:id="rId26"/>
    <p:sldId id="286" r:id="rId27"/>
    <p:sldId id="287" r:id="rId28"/>
    <p:sldId id="284" r:id="rId29"/>
    <p:sldId id="278" r:id="rId30"/>
    <p:sldId id="281" r:id="rId31"/>
    <p:sldId id="285"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08" charset="-128"/>
        <a:cs typeface="+mn-cs"/>
      </a:defRPr>
    </a:lvl5pPr>
    <a:lvl6pPr marL="2286000" algn="l" defTabSz="914400" rtl="0" eaLnBrk="1" latinLnBrk="0" hangingPunct="1">
      <a:defRPr sz="2400" kern="1200">
        <a:solidFill>
          <a:schemeClr val="tx1"/>
        </a:solidFill>
        <a:latin typeface="Arial" charset="0"/>
        <a:ea typeface="ＭＳ Ｐゴシック" pitchFamily="-108" charset="-128"/>
        <a:cs typeface="+mn-cs"/>
      </a:defRPr>
    </a:lvl6pPr>
    <a:lvl7pPr marL="2743200" algn="l" defTabSz="914400" rtl="0" eaLnBrk="1" latinLnBrk="0" hangingPunct="1">
      <a:defRPr sz="2400" kern="1200">
        <a:solidFill>
          <a:schemeClr val="tx1"/>
        </a:solidFill>
        <a:latin typeface="Arial" charset="0"/>
        <a:ea typeface="ＭＳ Ｐゴシック" pitchFamily="-108" charset="-128"/>
        <a:cs typeface="+mn-cs"/>
      </a:defRPr>
    </a:lvl7pPr>
    <a:lvl8pPr marL="3200400" algn="l" defTabSz="914400" rtl="0" eaLnBrk="1" latinLnBrk="0" hangingPunct="1">
      <a:defRPr sz="2400" kern="1200">
        <a:solidFill>
          <a:schemeClr val="tx1"/>
        </a:solidFill>
        <a:latin typeface="Arial" charset="0"/>
        <a:ea typeface="ＭＳ Ｐゴシック" pitchFamily="-108" charset="-128"/>
        <a:cs typeface="+mn-cs"/>
      </a:defRPr>
    </a:lvl8pPr>
    <a:lvl9pPr marL="3657600" algn="l" defTabSz="914400" rtl="0" eaLnBrk="1" latinLnBrk="0" hangingPunct="1">
      <a:defRPr sz="2400"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4D5971"/>
    <a:srgbClr val="4C5971"/>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63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0" y="0"/>
            <a:ext cx="9144000" cy="6858000"/>
          </a:xfrm>
          <a:prstGeom prst="rect">
            <a:avLst/>
          </a:prstGeom>
          <a:solidFill>
            <a:srgbClr val="4D5971"/>
          </a:solidFill>
          <a:ln w="9525">
            <a:noFill/>
            <a:miter lim="800000"/>
            <a:headEnd/>
            <a:tailEnd/>
          </a:ln>
        </p:spPr>
        <p:txBody>
          <a:bodyPr wrap="none" anchor="ctr"/>
          <a:lstStyle/>
          <a:p>
            <a:endParaRPr lang="en-US"/>
          </a:p>
        </p:txBody>
      </p:sp>
      <p:sp>
        <p:nvSpPr>
          <p:cNvPr id="5123" name="Rectangle 3"/>
          <p:cNvSpPr>
            <a:spLocks noGrp="1" noChangeArrowheads="1"/>
          </p:cNvSpPr>
          <p:nvPr>
            <p:ph type="ctrTitle"/>
          </p:nvPr>
        </p:nvSpPr>
        <p:spPr>
          <a:xfrm>
            <a:off x="685800" y="2286000"/>
            <a:ext cx="7772400" cy="1143000"/>
          </a:xfrm>
        </p:spPr>
        <p:txBody>
          <a:bodyPr/>
          <a:lstStyle>
            <a:lvl1pPr>
              <a:defRPr>
                <a:solidFill>
                  <a:srgbClr val="FFFFFF"/>
                </a:solidFill>
              </a:defRPr>
            </a:lvl1pPr>
          </a:lstStyle>
          <a:p>
            <a:r>
              <a:rPr lang="en-US"/>
              <a:t>Click to edit Master title style</a:t>
            </a:r>
          </a:p>
        </p:txBody>
      </p:sp>
      <p:sp>
        <p:nvSpPr>
          <p:cNvPr id="5124" name="Rectangle 4"/>
          <p:cNvSpPr>
            <a:spLocks noGrp="1" noChangeArrowheads="1"/>
          </p:cNvSpPr>
          <p:nvPr>
            <p:ph type="subTitle" idx="1"/>
          </p:nvPr>
        </p:nvSpPr>
        <p:spPr>
          <a:xfrm>
            <a:off x="1371600" y="3886200"/>
            <a:ext cx="6400800" cy="1752600"/>
          </a:xfrm>
        </p:spPr>
        <p:txBody>
          <a:bodyPr/>
          <a:lstStyle>
            <a:lvl1pPr marL="0" indent="0">
              <a:buFontTx/>
              <a:buNone/>
              <a:defRPr>
                <a:solidFill>
                  <a:srgbClr val="FFFFFF"/>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t-EE"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Content Placeholder 2"/>
          <p:cNvSpPr>
            <a:spLocks noGrp="1"/>
          </p:cNvSpPr>
          <p:nvPr>
            <p:ph idx="1"/>
          </p:nvPr>
        </p:nvSpPr>
        <p:spPr/>
        <p:txBody>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t-E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t-EE"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t-E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t-E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t-E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immigratsioon_tekst_kirev"/>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0" fontAlgn="base" hangingPunct="0">
        <a:spcBef>
          <a:spcPct val="0"/>
        </a:spcBef>
        <a:spcAft>
          <a:spcPct val="0"/>
        </a:spcAft>
        <a:defRPr sz="4400">
          <a:solidFill>
            <a:srgbClr val="4C5971"/>
          </a:solidFill>
          <a:latin typeface="+mj-lt"/>
          <a:ea typeface="+mj-ea"/>
          <a:cs typeface="+mj-cs"/>
        </a:defRPr>
      </a:lvl1pPr>
      <a:lvl2pPr algn="l" rtl="0" eaLnBrk="0" fontAlgn="base" hangingPunct="0">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6pPr>
      <a:lvl7pPr marL="914400" algn="l" rtl="0" fontAlgn="base">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7pPr>
      <a:lvl8pPr marL="1371600" algn="l" rtl="0" fontAlgn="base">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8pPr>
      <a:lvl9pPr marL="1828800" algn="l" rtl="0" fontAlgn="base">
        <a:spcBef>
          <a:spcPct val="0"/>
        </a:spcBef>
        <a:spcAft>
          <a:spcPct val="0"/>
        </a:spcAft>
        <a:defRPr sz="4400">
          <a:solidFill>
            <a:srgbClr val="4C597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immigratsioon_kaas_kirev"/>
          <p:cNvPicPr>
            <a:picLocks noChangeAspect="1" noChangeArrowheads="1"/>
          </p:cNvPicPr>
          <p:nvPr/>
        </p:nvPicPr>
        <p:blipFill>
          <a:blip r:embed="rId2"/>
          <a:srcRect/>
          <a:stretch>
            <a:fillRect/>
          </a:stretch>
        </p:blipFill>
        <p:spPr bwMode="auto">
          <a:xfrm>
            <a:off x="-142908" y="0"/>
            <a:ext cx="9144000" cy="6858000"/>
          </a:xfrm>
          <a:prstGeom prst="rect">
            <a:avLst/>
          </a:prstGeom>
          <a:noFill/>
          <a:ln w="9525">
            <a:noFill/>
            <a:miter lim="800000"/>
            <a:headEnd/>
            <a:tailEnd/>
          </a:ln>
        </p:spPr>
      </p:pic>
      <p:sp>
        <p:nvSpPr>
          <p:cNvPr id="13315" name="Rectangle 7"/>
          <p:cNvSpPr>
            <a:spLocks noGrp="1" noChangeArrowheads="1"/>
          </p:cNvSpPr>
          <p:nvPr>
            <p:ph type="ctrTitle"/>
          </p:nvPr>
        </p:nvSpPr>
        <p:spPr>
          <a:xfrm>
            <a:off x="214282" y="1981200"/>
            <a:ext cx="8643998" cy="1143000"/>
          </a:xfrm>
          <a:noFill/>
        </p:spPr>
        <p:txBody>
          <a:bodyPr>
            <a:scene3d>
              <a:camera prst="orthographicFront"/>
              <a:lightRig rig="threePt" dir="t"/>
            </a:scene3d>
            <a:sp3d extrusionH="57150">
              <a:bevelT w="38100" h="38100"/>
            </a:sp3d>
          </a:bodyPr>
          <a:lstStyle/>
          <a:p>
            <a:pPr eaLnBrk="1" hangingPunct="1"/>
            <a:r>
              <a:rPr lang="en-US" sz="6000" b="1" dirty="0" smtClean="0">
                <a:ln>
                  <a:solidFill>
                    <a:srgbClr val="C00000"/>
                  </a:solidFill>
                </a:ln>
                <a:solidFill>
                  <a:srgbClr val="FFC000"/>
                </a:solidFill>
                <a:effectLst>
                  <a:glow rad="228600">
                    <a:schemeClr val="accent2">
                      <a:satMod val="175000"/>
                      <a:alpha val="40000"/>
                    </a:schemeClr>
                  </a:glow>
                </a:effectLst>
              </a:rPr>
              <a:t>Estonia – Tallinn </a:t>
            </a:r>
            <a:r>
              <a:rPr lang="en-US" b="1" dirty="0" smtClean="0">
                <a:ln>
                  <a:solidFill>
                    <a:srgbClr val="C00000"/>
                  </a:solidFill>
                </a:ln>
                <a:solidFill>
                  <a:srgbClr val="FFC000"/>
                </a:solidFill>
                <a:effectLst>
                  <a:glow rad="228600">
                    <a:schemeClr val="accent2">
                      <a:satMod val="175000"/>
                      <a:alpha val="40000"/>
                    </a:schemeClr>
                  </a:glow>
                </a:effectLst>
              </a:rPr>
              <a:t>(capital)  </a:t>
            </a:r>
            <a:endParaRPr lang="en-US" b="1" dirty="0" smtClean="0">
              <a:ln>
                <a:solidFill>
                  <a:srgbClr val="C00000"/>
                </a:solidFill>
              </a:ln>
              <a:solidFill>
                <a:srgbClr val="FFC000"/>
              </a:solidFill>
              <a:effectLst>
                <a:glow rad="228600">
                  <a:schemeClr val="accent2">
                    <a:satMod val="175000"/>
                    <a:alpha val="40000"/>
                  </a:schemeClr>
                </a:glow>
              </a:effectLst>
            </a:endParaRPr>
          </a:p>
        </p:txBody>
      </p:sp>
      <p:sp>
        <p:nvSpPr>
          <p:cNvPr id="13316" name="Rectangle 7"/>
          <p:cNvSpPr>
            <a:spLocks noChangeArrowheads="1"/>
          </p:cNvSpPr>
          <p:nvPr/>
        </p:nvSpPr>
        <p:spPr bwMode="auto">
          <a:xfrm>
            <a:off x="857224" y="3000372"/>
            <a:ext cx="7772400" cy="1143000"/>
          </a:xfrm>
          <a:prstGeom prst="rect">
            <a:avLst/>
          </a:prstGeom>
          <a:noFill/>
          <a:ln w="9525">
            <a:noFill/>
            <a:miter lim="800000"/>
            <a:headEnd/>
            <a:tailEnd/>
          </a:ln>
        </p:spPr>
        <p:txBody>
          <a:bodyPr anchor="ctr">
            <a:scene3d>
              <a:camera prst="orthographicFront"/>
              <a:lightRig rig="threePt" dir="t"/>
            </a:scene3d>
            <a:sp3d extrusionH="57150">
              <a:bevelT w="38100" h="38100"/>
            </a:sp3d>
          </a:bodyPr>
          <a:lstStyle/>
          <a:p>
            <a:pPr eaLnBrk="1" hangingPunct="1"/>
            <a:r>
              <a:rPr lang="en-US" sz="3200" b="1" dirty="0" smtClean="0">
                <a:ln>
                  <a:solidFill>
                    <a:srgbClr val="FFC000"/>
                  </a:solidFill>
                </a:ln>
                <a:solidFill>
                  <a:srgbClr val="FFFF00"/>
                </a:solidFill>
                <a:effectLst>
                  <a:glow rad="228600">
                    <a:schemeClr val="accent1">
                      <a:satMod val="175000"/>
                      <a:alpha val="40000"/>
                    </a:schemeClr>
                  </a:glow>
                </a:effectLst>
              </a:rPr>
              <a:t>UNESCO World Cultural Heritage site</a:t>
            </a:r>
            <a:endParaRPr lang="en-US" sz="3200" b="1" dirty="0">
              <a:ln>
                <a:solidFill>
                  <a:srgbClr val="FFC000"/>
                </a:solidFill>
              </a:ln>
              <a:solidFill>
                <a:srgbClr val="FFFF00"/>
              </a:solidFill>
              <a:effectLst>
                <a:glow rad="228600">
                  <a:schemeClr val="accent1">
                    <a:satMod val="175000"/>
                    <a:alpha val="40000"/>
                  </a:schemeClr>
                </a:glow>
              </a:effectLst>
            </a:endParaRPr>
          </a:p>
        </p:txBody>
      </p:sp>
      <p:pic>
        <p:nvPicPr>
          <p:cNvPr id="13320" name="Picture 8"/>
          <p:cNvPicPr>
            <a:picLocks noChangeAspect="1" noChangeArrowheads="1"/>
          </p:cNvPicPr>
          <p:nvPr/>
        </p:nvPicPr>
        <p:blipFill>
          <a:blip r:embed="rId3"/>
          <a:srcRect/>
          <a:stretch>
            <a:fillRect/>
          </a:stretch>
        </p:blipFill>
        <p:spPr bwMode="auto">
          <a:xfrm>
            <a:off x="-31" y="214291"/>
            <a:ext cx="2071702" cy="1388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a:srcRect/>
          <a:stretch>
            <a:fillRect/>
          </a:stretch>
        </p:blipFill>
        <p:spPr bwMode="auto">
          <a:xfrm>
            <a:off x="0" y="0"/>
            <a:ext cx="9144000" cy="654304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3" name="Picture 3"/>
          <p:cNvPicPr>
            <a:picLocks noGrp="1" noChangeAspect="1" noChangeArrowheads="1"/>
          </p:cNvPicPr>
          <p:nvPr>
            <p:ph idx="1"/>
          </p:nvPr>
        </p:nvPicPr>
        <p:blipFill>
          <a:blip r:embed="rId2"/>
          <a:srcRect/>
          <a:stretch>
            <a:fillRect/>
          </a:stretch>
        </p:blipFill>
        <p:spPr bwMode="auto">
          <a:xfrm>
            <a:off x="0" y="0"/>
            <a:ext cx="9144000" cy="606933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a:srcRect/>
          <a:stretch>
            <a:fillRect/>
          </a:stretch>
        </p:blipFill>
        <p:spPr bwMode="auto">
          <a:xfrm>
            <a:off x="0" y="0"/>
            <a:ext cx="9144000" cy="610819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a:srcRect/>
          <a:stretch>
            <a:fillRect/>
          </a:stretch>
        </p:blipFill>
        <p:spPr bwMode="auto">
          <a:xfrm>
            <a:off x="0" y="0"/>
            <a:ext cx="9144000" cy="606933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srcRect/>
          <a:stretch>
            <a:fillRect/>
          </a:stretch>
        </p:blipFill>
        <p:spPr bwMode="auto">
          <a:xfrm>
            <a:off x="0" y="0"/>
            <a:ext cx="9144000" cy="606933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srcRect/>
          <a:stretch>
            <a:fillRect/>
          </a:stretch>
        </p:blipFill>
        <p:spPr bwMode="auto">
          <a:xfrm>
            <a:off x="0" y="0"/>
            <a:ext cx="9144000" cy="606933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srcRect/>
          <a:stretch>
            <a:fillRect/>
          </a:stretch>
        </p:blipFill>
        <p:spPr bwMode="auto">
          <a:xfrm>
            <a:off x="0" y="0"/>
            <a:ext cx="4551998" cy="6858000"/>
          </a:xfrm>
          <a:prstGeom prst="rect">
            <a:avLst/>
          </a:prstGeom>
          <a:noFill/>
          <a:ln w="9525">
            <a:noFill/>
            <a:miter lim="800000"/>
            <a:headEnd/>
            <a:tailEnd/>
          </a:ln>
        </p:spPr>
      </p:pic>
      <p:pic>
        <p:nvPicPr>
          <p:cNvPr id="23556" name="Picture 4"/>
          <p:cNvPicPr>
            <a:picLocks noChangeAspect="1" noChangeArrowheads="1"/>
          </p:cNvPicPr>
          <p:nvPr/>
        </p:nvPicPr>
        <p:blipFill>
          <a:blip r:embed="rId3"/>
          <a:srcRect/>
          <a:stretch>
            <a:fillRect/>
          </a:stretch>
        </p:blipFill>
        <p:spPr bwMode="auto">
          <a:xfrm>
            <a:off x="4592230" y="0"/>
            <a:ext cx="455177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srcRect/>
          <a:stretch>
            <a:fillRect/>
          </a:stretch>
        </p:blipFill>
        <p:spPr bwMode="auto">
          <a:xfrm>
            <a:off x="-1" y="0"/>
            <a:ext cx="9148333" cy="607220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a:srcRect/>
          <a:stretch>
            <a:fillRect/>
          </a:stretch>
        </p:blipFill>
        <p:spPr bwMode="auto">
          <a:xfrm>
            <a:off x="-1" y="0"/>
            <a:ext cx="9148333" cy="607220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9" descr="immigratsioon_pilt_kirev"/>
          <p:cNvPicPr>
            <a:picLocks noChangeAspect="1" noChangeArrowheads="1"/>
          </p:cNvPicPr>
          <p:nvPr/>
        </p:nvPicPr>
        <p:blipFill>
          <a:blip r:embed="rId2"/>
          <a:srcRect/>
          <a:stretch>
            <a:fillRect/>
          </a:stretch>
        </p:blipFill>
        <p:spPr bwMode="auto">
          <a:xfrm>
            <a:off x="2514600" y="3206750"/>
            <a:ext cx="6629400" cy="3651250"/>
          </a:xfrm>
          <a:prstGeom prst="rect">
            <a:avLst/>
          </a:prstGeom>
          <a:noFill/>
          <a:ln w="9525">
            <a:noFill/>
            <a:miter lim="800000"/>
            <a:headEnd/>
            <a:tailEnd/>
          </a:ln>
        </p:spPr>
      </p:pic>
      <p:sp>
        <p:nvSpPr>
          <p:cNvPr id="4" name="Title 3"/>
          <p:cNvSpPr>
            <a:spLocks noGrp="1"/>
          </p:cNvSpPr>
          <p:nvPr>
            <p:ph type="title"/>
          </p:nvPr>
        </p:nvSpPr>
        <p:spPr/>
        <p:txBody>
          <a:bodyPr/>
          <a:lstStyle/>
          <a:p>
            <a:endParaRPr lang="en-US"/>
          </a:p>
        </p:txBody>
      </p:sp>
      <p:pic>
        <p:nvPicPr>
          <p:cNvPr id="15364" name="Picture 4"/>
          <p:cNvPicPr>
            <a:picLocks noGrp="1" noChangeAspect="1" noChangeArrowheads="1"/>
          </p:cNvPicPr>
          <p:nvPr>
            <p:ph idx="1"/>
          </p:nvPr>
        </p:nvPicPr>
        <p:blipFill>
          <a:blip r:embed="rId3"/>
          <a:srcRect/>
          <a:stretch>
            <a:fillRect/>
          </a:stretch>
        </p:blipFill>
        <p:spPr bwMode="auto">
          <a:xfrm>
            <a:off x="0" y="0"/>
            <a:ext cx="6319658" cy="6858000"/>
          </a:xfrm>
          <a:prstGeom prst="rect">
            <a:avLst/>
          </a:prstGeom>
          <a:noFill/>
          <a:ln w="9525">
            <a:noFill/>
            <a:miter lim="800000"/>
            <a:headEnd/>
            <a:tailEnd/>
          </a:ln>
        </p:spPr>
      </p:pic>
      <p:pic>
        <p:nvPicPr>
          <p:cNvPr id="15365" name="Picture 5"/>
          <p:cNvPicPr>
            <a:picLocks noChangeAspect="1" noChangeArrowheads="1"/>
          </p:cNvPicPr>
          <p:nvPr/>
        </p:nvPicPr>
        <p:blipFill>
          <a:blip r:embed="rId4"/>
          <a:srcRect r="67018"/>
          <a:stretch>
            <a:fillRect/>
          </a:stretch>
        </p:blipFill>
        <p:spPr bwMode="auto">
          <a:xfrm>
            <a:off x="6143636" y="214290"/>
            <a:ext cx="2922126" cy="2857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a:srcRect/>
          <a:stretch>
            <a:fillRect/>
          </a:stretch>
        </p:blipFill>
        <p:spPr bwMode="auto">
          <a:xfrm>
            <a:off x="0" y="0"/>
            <a:ext cx="4572000" cy="6888134"/>
          </a:xfrm>
          <a:prstGeom prst="rect">
            <a:avLst/>
          </a:prstGeom>
          <a:noFill/>
          <a:ln w="9525">
            <a:noFill/>
            <a:miter lim="800000"/>
            <a:headEnd/>
            <a:tailEnd/>
          </a:ln>
        </p:spPr>
      </p:pic>
      <p:pic>
        <p:nvPicPr>
          <p:cNvPr id="26627" name="Picture 3"/>
          <p:cNvPicPr>
            <a:picLocks noChangeAspect="1" noChangeArrowheads="1"/>
          </p:cNvPicPr>
          <p:nvPr/>
        </p:nvPicPr>
        <p:blipFill>
          <a:blip r:embed="rId3"/>
          <a:srcRect/>
          <a:stretch>
            <a:fillRect/>
          </a:stretch>
        </p:blipFill>
        <p:spPr bwMode="auto">
          <a:xfrm>
            <a:off x="4592002" y="0"/>
            <a:ext cx="4551998"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a:srcRect/>
          <a:stretch>
            <a:fillRect/>
          </a:stretch>
        </p:blipFill>
        <p:spPr bwMode="auto">
          <a:xfrm>
            <a:off x="0" y="0"/>
            <a:ext cx="4572000" cy="6888134"/>
          </a:xfrm>
          <a:prstGeom prst="rect">
            <a:avLst/>
          </a:prstGeom>
          <a:noFill/>
          <a:ln w="9525">
            <a:noFill/>
            <a:miter lim="800000"/>
            <a:headEnd/>
            <a:tailEnd/>
          </a:ln>
        </p:spPr>
      </p:pic>
      <p:pic>
        <p:nvPicPr>
          <p:cNvPr id="27652" name="Picture 4"/>
          <p:cNvPicPr>
            <a:picLocks noChangeAspect="1" noChangeArrowheads="1"/>
          </p:cNvPicPr>
          <p:nvPr/>
        </p:nvPicPr>
        <p:blipFill>
          <a:blip r:embed="rId3"/>
          <a:srcRect/>
          <a:stretch>
            <a:fillRect/>
          </a:stretch>
        </p:blipFill>
        <p:spPr bwMode="auto">
          <a:xfrm>
            <a:off x="4544123" y="0"/>
            <a:ext cx="4599878"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a:srcRect/>
          <a:stretch>
            <a:fillRect/>
          </a:stretch>
        </p:blipFill>
        <p:spPr bwMode="auto">
          <a:xfrm>
            <a:off x="-1" y="0"/>
            <a:ext cx="9148333" cy="607220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3399"/>
                </a:solidFill>
                <a:effectLst>
                  <a:outerShdw blurRad="38100" dist="38100" dir="2700000" algn="tl">
                    <a:srgbClr val="000000">
                      <a:alpha val="43137"/>
                    </a:srgbClr>
                  </a:outerShdw>
                  <a:reflection blurRad="6350" stA="55000" endA="50" endPos="85000" dist="60007" dir="5400000" sy="-100000" algn="bl" rotWithShape="0"/>
                </a:effectLst>
              </a:rPr>
              <a:t>CRAFTS &amp; CRAFT FAIRS</a:t>
            </a:r>
            <a:endParaRPr lang="en-US" dirty="0">
              <a:solidFill>
                <a:srgbClr val="FF3399"/>
              </a:solidFill>
              <a:effectLst>
                <a:outerShdw blurRad="38100" dist="38100" dir="2700000" algn="tl">
                  <a:srgbClr val="000000">
                    <a:alpha val="43137"/>
                  </a:srgbClr>
                </a:outerShdw>
                <a:reflection blurRad="6350" stA="55000" endA="50" endPos="85000" dist="60007" dir="5400000" sy="-100000" algn="bl" rotWithShape="0"/>
              </a:effectLst>
            </a:endParaRPr>
          </a:p>
        </p:txBody>
      </p:sp>
      <p:sp>
        <p:nvSpPr>
          <p:cNvPr id="3" name="Text Placeholder 2"/>
          <p:cNvSpPr>
            <a:spLocks noGrp="1"/>
          </p:cNvSpPr>
          <p:nvPr>
            <p:ph type="body" idx="1"/>
          </p:nvPr>
        </p:nvSpPr>
        <p:spPr/>
        <p:txBody>
          <a:bodyPr/>
          <a:lstStyle/>
          <a:p>
            <a:endParaRPr lang="en-US"/>
          </a:p>
        </p:txBody>
      </p:sp>
      <p:pic>
        <p:nvPicPr>
          <p:cNvPr id="43010" name="Picture 2"/>
          <p:cNvPicPr>
            <a:picLocks noChangeAspect="1" noChangeArrowheads="1"/>
          </p:cNvPicPr>
          <p:nvPr/>
        </p:nvPicPr>
        <p:blipFill>
          <a:blip r:embed="rId2"/>
          <a:srcRect/>
          <a:stretch>
            <a:fillRect/>
          </a:stretch>
        </p:blipFill>
        <p:spPr bwMode="auto">
          <a:xfrm>
            <a:off x="1714480" y="214290"/>
            <a:ext cx="5500726" cy="411523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srcRect l="6277"/>
          <a:stretch>
            <a:fillRect/>
          </a:stretch>
        </p:blipFill>
        <p:spPr bwMode="auto">
          <a:xfrm>
            <a:off x="0" y="0"/>
            <a:ext cx="4266278" cy="6858000"/>
          </a:xfrm>
          <a:prstGeom prst="rect">
            <a:avLst/>
          </a:prstGeom>
          <a:noFill/>
          <a:ln w="9525">
            <a:noFill/>
            <a:miter lim="800000"/>
            <a:headEnd/>
            <a:tailEnd/>
          </a:ln>
        </p:spPr>
      </p:pic>
      <p:pic>
        <p:nvPicPr>
          <p:cNvPr id="37890" name="Picture 2"/>
          <p:cNvPicPr>
            <a:picLocks noChangeAspect="1" noChangeArrowheads="1"/>
          </p:cNvPicPr>
          <p:nvPr/>
        </p:nvPicPr>
        <p:blipFill>
          <a:blip r:embed="rId3"/>
          <a:srcRect/>
          <a:stretch>
            <a:fillRect/>
          </a:stretch>
        </p:blipFill>
        <p:spPr bwMode="auto">
          <a:xfrm>
            <a:off x="4000501" y="0"/>
            <a:ext cx="51435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a:srcRect/>
          <a:stretch>
            <a:fillRect/>
          </a:stretch>
        </p:blipFill>
        <p:spPr bwMode="auto">
          <a:xfrm>
            <a:off x="0" y="0"/>
            <a:ext cx="9166917"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2"/>
          <a:srcRect/>
          <a:stretch>
            <a:fillRect/>
          </a:stretch>
        </p:blipFill>
        <p:spPr bwMode="auto">
          <a:xfrm>
            <a:off x="-1" y="0"/>
            <a:ext cx="9166917"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effectLst>
                  <a:outerShdw blurRad="38100" dist="38100" dir="2700000" algn="tl">
                    <a:srgbClr val="000000">
                      <a:alpha val="43137"/>
                    </a:srgbClr>
                  </a:outerShdw>
                  <a:reflection blurRad="6350" stA="55000" endA="50" endPos="85000" dist="60007" dir="5400000" sy="-100000" algn="bl" rotWithShape="0"/>
                </a:effectLst>
              </a:rPr>
              <a:t>WINTER SCENES</a:t>
            </a:r>
            <a:endParaRPr lang="en-US" dirty="0">
              <a:solidFill>
                <a:srgbClr val="0070C0"/>
              </a:solidFill>
              <a:effectLst>
                <a:outerShdw blurRad="38100" dist="38100" dir="2700000" algn="tl">
                  <a:srgbClr val="000000">
                    <a:alpha val="43137"/>
                  </a:srgbClr>
                </a:outerShdw>
                <a:reflection blurRad="6350" stA="55000" endA="50" endPos="85000" dist="60007" dir="5400000" sy="-100000" algn="bl" rotWithShape="0"/>
              </a:effectLst>
            </a:endParaRPr>
          </a:p>
        </p:txBody>
      </p:sp>
      <p:sp>
        <p:nvSpPr>
          <p:cNvPr id="3" name="Text Placeholder 2"/>
          <p:cNvSpPr>
            <a:spLocks noGrp="1"/>
          </p:cNvSpPr>
          <p:nvPr>
            <p:ph type="body" idx="1"/>
          </p:nvPr>
        </p:nvSpPr>
        <p:spPr/>
        <p:txBody>
          <a:bodyPr/>
          <a:lstStyle/>
          <a:p>
            <a:endParaRPr lang="en-US"/>
          </a:p>
        </p:txBody>
      </p:sp>
      <p:pic>
        <p:nvPicPr>
          <p:cNvPr id="38914" name="Picture 2"/>
          <p:cNvPicPr>
            <a:picLocks noChangeAspect="1" noChangeArrowheads="1"/>
          </p:cNvPicPr>
          <p:nvPr/>
        </p:nvPicPr>
        <p:blipFill>
          <a:blip r:embed="rId2"/>
          <a:srcRect/>
          <a:stretch>
            <a:fillRect/>
          </a:stretch>
        </p:blipFill>
        <p:spPr bwMode="auto">
          <a:xfrm>
            <a:off x="2857488" y="928670"/>
            <a:ext cx="3548419" cy="2443174"/>
          </a:xfrm>
          <a:prstGeom prst="rect">
            <a:avLst/>
          </a:prstGeom>
          <a:noFill/>
          <a:ln w="9525">
            <a:noFill/>
            <a:miter lim="800000"/>
            <a:headEnd/>
            <a:tailEnd/>
          </a:ln>
        </p:spPr>
      </p:pic>
      <p:pic>
        <p:nvPicPr>
          <p:cNvPr id="38915" name="Picture 3"/>
          <p:cNvPicPr>
            <a:picLocks noChangeAspect="1" noChangeArrowheads="1"/>
          </p:cNvPicPr>
          <p:nvPr/>
        </p:nvPicPr>
        <p:blipFill>
          <a:blip r:embed="rId3"/>
          <a:srcRect/>
          <a:stretch>
            <a:fillRect/>
          </a:stretch>
        </p:blipFill>
        <p:spPr bwMode="auto">
          <a:xfrm>
            <a:off x="2000232" y="428604"/>
            <a:ext cx="5238750" cy="34480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srcRect/>
          <a:stretch>
            <a:fillRect/>
          </a:stretch>
        </p:blipFill>
        <p:spPr bwMode="auto">
          <a:xfrm>
            <a:off x="0" y="320040"/>
            <a:ext cx="9144000" cy="653796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9" name="Picture 3"/>
          <p:cNvPicPr>
            <a:picLocks noGrp="1" noChangeAspect="1" noChangeArrowheads="1"/>
          </p:cNvPicPr>
          <p:nvPr>
            <p:ph idx="1"/>
          </p:nvPr>
        </p:nvPicPr>
        <p:blipFill>
          <a:blip r:embed="rId2"/>
          <a:srcRect/>
          <a:stretch>
            <a:fillRect/>
          </a:stretch>
        </p:blipFill>
        <p:spPr bwMode="auto">
          <a:xfrm>
            <a:off x="0" y="0"/>
            <a:ext cx="913293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a:srcRect t="2083"/>
          <a:stretch>
            <a:fillRect/>
          </a:stretch>
        </p:blipFill>
        <p:spPr bwMode="auto">
          <a:xfrm>
            <a:off x="0" y="-13025"/>
            <a:ext cx="9144000" cy="68710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285728"/>
            <a:ext cx="8715436" cy="6357982"/>
          </a:xfrm>
        </p:spPr>
        <p:txBody>
          <a:bodyPr/>
          <a:lstStyle/>
          <a:p>
            <a:r>
              <a:rPr lang="en-US" sz="2800" b="1" dirty="0" smtClean="0">
                <a:solidFill>
                  <a:schemeClr val="tx1"/>
                </a:solidFill>
                <a:latin typeface="+mn-lt"/>
                <a:ea typeface="+mn-ea"/>
                <a:cs typeface="+mn-cs"/>
              </a:rPr>
              <a:t>Population: </a:t>
            </a:r>
            <a:r>
              <a:rPr lang="en-US" sz="2800" dirty="0" smtClean="0">
                <a:solidFill>
                  <a:schemeClr val="tx1"/>
                </a:solidFill>
                <a:latin typeface="+mn-lt"/>
                <a:ea typeface="+mn-ea"/>
                <a:cs typeface="+mn-cs"/>
              </a:rPr>
              <a:t>1.36 mil. </a:t>
            </a:r>
            <a:r>
              <a:rPr lang="en-US" sz="2800" dirty="0" smtClean="0">
                <a:solidFill>
                  <a:schemeClr val="tx1"/>
                </a:solidFill>
                <a:latin typeface="+mn-lt"/>
                <a:ea typeface="+mn-ea"/>
                <a:cs typeface="+mn-cs"/>
              </a:rPr>
              <a:t>(2002), 80% </a:t>
            </a:r>
            <a:r>
              <a:rPr lang="en-US" sz="2800" dirty="0" smtClean="0">
                <a:solidFill>
                  <a:schemeClr val="tx1"/>
                </a:solidFill>
                <a:latin typeface="+mn-lt"/>
                <a:ea typeface="+mn-ea"/>
                <a:cs typeface="+mn-cs"/>
              </a:rPr>
              <a:t>citizens, </a:t>
            </a:r>
            <a:r>
              <a:rPr lang="en-US" sz="2800" dirty="0" smtClean="0">
                <a:solidFill>
                  <a:schemeClr val="tx1"/>
                </a:solidFill>
                <a:latin typeface="+mn-lt"/>
                <a:ea typeface="+mn-ea"/>
                <a:cs typeface="+mn-cs"/>
              </a:rPr>
              <a:t>7% citizens of other </a:t>
            </a:r>
            <a:r>
              <a:rPr lang="en-US" sz="2800" dirty="0" smtClean="0">
                <a:solidFill>
                  <a:schemeClr val="tx1"/>
                </a:solidFill>
                <a:latin typeface="+mn-lt"/>
                <a:ea typeface="+mn-ea"/>
                <a:cs typeface="+mn-cs"/>
              </a:rPr>
              <a:t>countries, and </a:t>
            </a:r>
            <a:r>
              <a:rPr lang="en-US" sz="2800" dirty="0" smtClean="0">
                <a:solidFill>
                  <a:schemeClr val="tx1"/>
                </a:solidFill>
                <a:latin typeface="+mn-lt"/>
                <a:ea typeface="+mn-ea"/>
                <a:cs typeface="+mn-cs"/>
              </a:rPr>
              <a:t>13% stateless</a:t>
            </a:r>
            <a:endParaRPr lang="en-US" sz="2800" dirty="0" smtClean="0"/>
          </a:p>
          <a:p>
            <a:r>
              <a:rPr lang="en-US" sz="2800" b="1" dirty="0" smtClean="0">
                <a:solidFill>
                  <a:schemeClr val="tx1"/>
                </a:solidFill>
                <a:latin typeface="+mn-lt"/>
                <a:ea typeface="+mn-ea"/>
                <a:cs typeface="+mn-cs"/>
              </a:rPr>
              <a:t>Life </a:t>
            </a:r>
            <a:r>
              <a:rPr lang="en-US" sz="2800" b="1" dirty="0" smtClean="0">
                <a:solidFill>
                  <a:schemeClr val="tx1"/>
                </a:solidFill>
                <a:latin typeface="+mn-lt"/>
                <a:ea typeface="+mn-ea"/>
                <a:cs typeface="+mn-cs"/>
              </a:rPr>
              <a:t>expectancy - </a:t>
            </a:r>
            <a:r>
              <a:rPr lang="en-US" sz="2800" dirty="0" smtClean="0">
                <a:solidFill>
                  <a:schemeClr val="tx1"/>
                </a:solidFill>
                <a:latin typeface="+mn-lt"/>
                <a:ea typeface="+mn-ea"/>
                <a:cs typeface="+mn-cs"/>
              </a:rPr>
              <a:t>Male</a:t>
            </a:r>
            <a:r>
              <a:rPr lang="en-US" sz="2800" dirty="0" smtClean="0">
                <a:solidFill>
                  <a:schemeClr val="tx1"/>
                </a:solidFill>
                <a:latin typeface="+mn-lt"/>
                <a:ea typeface="+mn-ea"/>
                <a:cs typeface="+mn-cs"/>
              </a:rPr>
              <a:t>: </a:t>
            </a:r>
            <a:r>
              <a:rPr lang="en-US" sz="2800" dirty="0" smtClean="0">
                <a:solidFill>
                  <a:schemeClr val="tx1"/>
                </a:solidFill>
                <a:latin typeface="+mn-lt"/>
                <a:ea typeface="+mn-ea"/>
                <a:cs typeface="+mn-cs"/>
              </a:rPr>
              <a:t>64.7; </a:t>
            </a:r>
            <a:r>
              <a:rPr lang="en-US" sz="2800" dirty="0" smtClean="0">
                <a:solidFill>
                  <a:schemeClr val="tx1"/>
                </a:solidFill>
                <a:latin typeface="+mn-lt"/>
                <a:ea typeface="+mn-ea"/>
                <a:cs typeface="+mn-cs"/>
              </a:rPr>
              <a:t>Female: 76.2 (2002)</a:t>
            </a:r>
            <a:endParaRPr lang="en-US" sz="2800" dirty="0" smtClean="0"/>
          </a:p>
          <a:p>
            <a:r>
              <a:rPr lang="en-US" sz="2800" b="1" dirty="0" smtClean="0">
                <a:solidFill>
                  <a:schemeClr val="tx1"/>
                </a:solidFill>
                <a:latin typeface="+mn-lt"/>
                <a:ea typeface="+mn-ea"/>
                <a:cs typeface="+mn-cs"/>
              </a:rPr>
              <a:t>Area: </a:t>
            </a:r>
            <a:r>
              <a:rPr lang="en-US" sz="2800" dirty="0" smtClean="0">
                <a:solidFill>
                  <a:schemeClr val="tx1"/>
                </a:solidFill>
                <a:latin typeface="+mn-lt"/>
                <a:ea typeface="+mn-ea"/>
                <a:cs typeface="+mn-cs"/>
              </a:rPr>
              <a:t>45 </a:t>
            </a:r>
            <a:r>
              <a:rPr lang="en-US" sz="2800" dirty="0" smtClean="0">
                <a:solidFill>
                  <a:schemeClr val="tx1"/>
                </a:solidFill>
                <a:latin typeface="+mn-lt"/>
                <a:ea typeface="+mn-ea"/>
                <a:cs typeface="+mn-cs"/>
              </a:rPr>
              <a:t>227 km²</a:t>
            </a:r>
            <a:endParaRPr lang="en-US" sz="2800" dirty="0" smtClean="0"/>
          </a:p>
          <a:p>
            <a:r>
              <a:rPr lang="en-US" sz="2800" b="1" dirty="0" smtClean="0">
                <a:solidFill>
                  <a:schemeClr val="tx1"/>
                </a:solidFill>
                <a:latin typeface="+mn-lt"/>
                <a:ea typeface="+mn-ea"/>
                <a:cs typeface="+mn-cs"/>
              </a:rPr>
              <a:t>Distribution: </a:t>
            </a:r>
            <a:r>
              <a:rPr lang="en-US" sz="2800" dirty="0" smtClean="0">
                <a:solidFill>
                  <a:schemeClr val="tx1"/>
                </a:solidFill>
                <a:latin typeface="+mn-lt"/>
                <a:ea typeface="+mn-ea"/>
                <a:cs typeface="+mn-cs"/>
              </a:rPr>
              <a:t>67.4</a:t>
            </a:r>
            <a:r>
              <a:rPr lang="en-US" sz="2800" dirty="0" smtClean="0">
                <a:solidFill>
                  <a:schemeClr val="tx1"/>
                </a:solidFill>
                <a:latin typeface="+mn-lt"/>
                <a:ea typeface="+mn-ea"/>
                <a:cs typeface="+mn-cs"/>
              </a:rPr>
              <a:t>% </a:t>
            </a:r>
            <a:r>
              <a:rPr lang="en-US" sz="2800" dirty="0" smtClean="0">
                <a:solidFill>
                  <a:schemeClr val="tx1"/>
                </a:solidFill>
                <a:latin typeface="+mn-lt"/>
                <a:ea typeface="+mn-ea"/>
                <a:cs typeface="+mn-cs"/>
              </a:rPr>
              <a:t>urban; 32.6</a:t>
            </a:r>
            <a:r>
              <a:rPr lang="en-US" sz="2800" dirty="0" smtClean="0">
                <a:solidFill>
                  <a:schemeClr val="tx1"/>
                </a:solidFill>
                <a:latin typeface="+mn-lt"/>
                <a:ea typeface="+mn-ea"/>
                <a:cs typeface="+mn-cs"/>
              </a:rPr>
              <a:t>% </a:t>
            </a:r>
            <a:r>
              <a:rPr lang="en-US" sz="2800" dirty="0" smtClean="0">
                <a:solidFill>
                  <a:schemeClr val="tx1"/>
                </a:solidFill>
                <a:latin typeface="+mn-lt"/>
                <a:ea typeface="+mn-ea"/>
                <a:cs typeface="+mn-cs"/>
              </a:rPr>
              <a:t>rura</a:t>
            </a:r>
            <a:r>
              <a:rPr lang="en-US" sz="2800" b="1" dirty="0" smtClean="0">
                <a:solidFill>
                  <a:schemeClr val="tx1"/>
                </a:solidFill>
                <a:latin typeface="+mn-lt"/>
                <a:ea typeface="+mn-ea"/>
                <a:cs typeface="+mn-cs"/>
              </a:rPr>
              <a:t>l</a:t>
            </a:r>
            <a:endParaRPr lang="en-US" sz="2800" dirty="0" smtClean="0"/>
          </a:p>
          <a:p>
            <a:r>
              <a:rPr lang="en-US" sz="2800" b="1" dirty="0" smtClean="0">
                <a:solidFill>
                  <a:schemeClr val="tx1"/>
                </a:solidFill>
                <a:latin typeface="+mn-lt"/>
                <a:ea typeface="+mn-ea"/>
                <a:cs typeface="+mn-cs"/>
              </a:rPr>
              <a:t>Land Borders: </a:t>
            </a:r>
            <a:r>
              <a:rPr lang="en-US" sz="2800" dirty="0" smtClean="0">
                <a:solidFill>
                  <a:schemeClr val="tx1"/>
                </a:solidFill>
                <a:latin typeface="+mn-lt"/>
                <a:ea typeface="+mn-ea"/>
                <a:cs typeface="+mn-cs"/>
              </a:rPr>
              <a:t>Latvia </a:t>
            </a:r>
            <a:r>
              <a:rPr lang="en-US" sz="2800" dirty="0" smtClean="0">
                <a:solidFill>
                  <a:schemeClr val="tx1"/>
                </a:solidFill>
                <a:latin typeface="+mn-lt"/>
                <a:ea typeface="+mn-ea"/>
                <a:cs typeface="+mn-cs"/>
              </a:rPr>
              <a:t>(</a:t>
            </a:r>
            <a:r>
              <a:rPr lang="en-US" sz="2800" dirty="0" smtClean="0">
                <a:solidFill>
                  <a:schemeClr val="tx1"/>
                </a:solidFill>
                <a:latin typeface="+mn-lt"/>
                <a:ea typeface="+mn-ea"/>
                <a:cs typeface="+mn-cs"/>
              </a:rPr>
              <a:t>339 km), </a:t>
            </a:r>
            <a:r>
              <a:rPr lang="en-US" sz="2800" dirty="0" smtClean="0">
                <a:solidFill>
                  <a:schemeClr val="tx1"/>
                </a:solidFill>
                <a:latin typeface="+mn-lt"/>
                <a:ea typeface="+mn-ea"/>
                <a:cs typeface="+mn-cs"/>
              </a:rPr>
              <a:t>Russia (</a:t>
            </a:r>
            <a:r>
              <a:rPr lang="en-US" sz="2800" dirty="0" smtClean="0">
                <a:solidFill>
                  <a:schemeClr val="tx1"/>
                </a:solidFill>
                <a:latin typeface="+mn-lt"/>
                <a:ea typeface="+mn-ea"/>
                <a:cs typeface="+mn-cs"/>
              </a:rPr>
              <a:t>294 km)</a:t>
            </a:r>
          </a:p>
          <a:p>
            <a:r>
              <a:rPr lang="en-US" sz="2800" b="1" dirty="0" smtClean="0">
                <a:solidFill>
                  <a:schemeClr val="tx1"/>
                </a:solidFill>
                <a:latin typeface="+mn-lt"/>
                <a:ea typeface="+mn-ea"/>
                <a:cs typeface="+mn-cs"/>
              </a:rPr>
              <a:t>Ethnic profile: </a:t>
            </a:r>
            <a:r>
              <a:rPr lang="en-US" sz="2800" dirty="0" smtClean="0">
                <a:solidFill>
                  <a:schemeClr val="tx1"/>
                </a:solidFill>
                <a:latin typeface="+mn-lt"/>
                <a:ea typeface="+mn-ea"/>
                <a:cs typeface="+mn-cs"/>
              </a:rPr>
              <a:t>Estonians </a:t>
            </a:r>
            <a:r>
              <a:rPr lang="en-US" sz="2800" dirty="0" smtClean="0">
                <a:solidFill>
                  <a:schemeClr val="tx1"/>
                </a:solidFill>
                <a:latin typeface="+mn-lt"/>
                <a:ea typeface="+mn-ea"/>
                <a:cs typeface="+mn-cs"/>
              </a:rPr>
              <a:t>(67.9%), Russians (25.6%), Ukrainians (2.1%), Byelorussians (1.2%), Finns (0.9%), others (2.3%)</a:t>
            </a:r>
            <a:endParaRPr lang="en-US" sz="2800" dirty="0" smtClean="0"/>
          </a:p>
          <a:p>
            <a:r>
              <a:rPr lang="en-US" sz="2800" b="1" dirty="0" smtClean="0">
                <a:solidFill>
                  <a:schemeClr val="tx1"/>
                </a:solidFill>
                <a:latin typeface="+mn-lt"/>
                <a:ea typeface="+mn-ea"/>
                <a:cs typeface="+mn-cs"/>
              </a:rPr>
              <a:t>Languages: </a:t>
            </a:r>
            <a:r>
              <a:rPr lang="en-US" sz="2800" dirty="0" smtClean="0">
                <a:solidFill>
                  <a:schemeClr val="tx1"/>
                </a:solidFill>
                <a:latin typeface="+mn-lt"/>
                <a:ea typeface="+mn-ea"/>
                <a:cs typeface="+mn-cs"/>
              </a:rPr>
              <a:t>Estonian </a:t>
            </a:r>
            <a:r>
              <a:rPr lang="en-US" sz="2800" dirty="0" smtClean="0">
                <a:solidFill>
                  <a:schemeClr val="tx1"/>
                </a:solidFill>
                <a:latin typeface="+mn-lt"/>
                <a:ea typeface="+mn-ea"/>
                <a:cs typeface="+mn-cs"/>
              </a:rPr>
              <a:t>is the official </a:t>
            </a:r>
            <a:r>
              <a:rPr lang="en-US" sz="2800" dirty="0" smtClean="0">
                <a:solidFill>
                  <a:schemeClr val="tx1"/>
                </a:solidFill>
                <a:latin typeface="+mn-lt"/>
                <a:ea typeface="+mn-ea"/>
                <a:cs typeface="+mn-cs"/>
              </a:rPr>
              <a:t>language</a:t>
            </a:r>
            <a:r>
              <a:rPr lang="en-US" sz="2800" dirty="0" smtClean="0">
                <a:solidFill>
                  <a:schemeClr val="tx1"/>
                </a:solidFill>
                <a:latin typeface="+mn-lt"/>
                <a:ea typeface="+mn-ea"/>
                <a:cs typeface="+mn-cs"/>
              </a:rPr>
              <a:t>, </a:t>
            </a:r>
            <a:br>
              <a:rPr lang="en-US" sz="2800" dirty="0" smtClean="0">
                <a:solidFill>
                  <a:schemeClr val="tx1"/>
                </a:solidFill>
                <a:latin typeface="+mn-lt"/>
                <a:ea typeface="+mn-ea"/>
                <a:cs typeface="+mn-cs"/>
              </a:rPr>
            </a:br>
            <a:r>
              <a:rPr lang="en-US" sz="2800" dirty="0" smtClean="0">
                <a:solidFill>
                  <a:schemeClr val="tx1"/>
                </a:solidFill>
                <a:latin typeface="+mn-lt"/>
                <a:ea typeface="+mn-ea"/>
                <a:cs typeface="+mn-cs"/>
              </a:rPr>
              <a:t>Russian and English are also widely spoken </a:t>
            </a:r>
            <a:endParaRPr lang="en-US" sz="2800" dirty="0" smtClean="0"/>
          </a:p>
          <a:p>
            <a:r>
              <a:rPr lang="en-US" sz="2800" b="1" dirty="0" smtClean="0">
                <a:solidFill>
                  <a:schemeClr val="tx1"/>
                </a:solidFill>
                <a:latin typeface="+mn-lt"/>
                <a:ea typeface="+mn-ea"/>
                <a:cs typeface="+mn-cs"/>
              </a:rPr>
              <a:t>Religions: </a:t>
            </a:r>
            <a:r>
              <a:rPr lang="en-US" sz="2800" dirty="0" smtClean="0">
                <a:solidFill>
                  <a:schemeClr val="tx1"/>
                </a:solidFill>
                <a:latin typeface="+mn-lt"/>
                <a:ea typeface="+mn-ea"/>
                <a:cs typeface="+mn-cs"/>
              </a:rPr>
              <a:t>Predominantly </a:t>
            </a:r>
            <a:r>
              <a:rPr lang="en-US" sz="2800" dirty="0" smtClean="0">
                <a:solidFill>
                  <a:schemeClr val="tx1"/>
                </a:solidFill>
                <a:latin typeface="+mn-lt"/>
                <a:ea typeface="+mn-ea"/>
                <a:cs typeface="+mn-cs"/>
              </a:rPr>
              <a:t>Lutheran, Orthodox</a:t>
            </a:r>
            <a:endParaRPr lang="en-US" sz="2800" dirty="0" smtClean="0"/>
          </a:p>
          <a:p>
            <a:r>
              <a:rPr lang="en-US" sz="2800" b="1" dirty="0" smtClean="0">
                <a:solidFill>
                  <a:schemeClr val="tx1"/>
                </a:solidFill>
                <a:latin typeface="+mn-lt"/>
                <a:ea typeface="+mn-ea"/>
                <a:cs typeface="+mn-cs"/>
              </a:rPr>
              <a:t>GDP/capita: </a:t>
            </a:r>
            <a:r>
              <a:rPr lang="en-US" sz="2800" dirty="0" smtClean="0">
                <a:solidFill>
                  <a:schemeClr val="tx1"/>
                </a:solidFill>
                <a:latin typeface="+mn-lt"/>
                <a:ea typeface="+mn-ea"/>
                <a:cs typeface="+mn-cs"/>
              </a:rPr>
              <a:t>4,500 </a:t>
            </a:r>
            <a:r>
              <a:rPr lang="en-US" sz="2800" dirty="0" smtClean="0">
                <a:solidFill>
                  <a:schemeClr val="tx1"/>
                </a:solidFill>
                <a:latin typeface="+mn-lt"/>
                <a:ea typeface="+mn-ea"/>
                <a:cs typeface="+mn-cs"/>
              </a:rPr>
              <a:t>EUR (2001</a:t>
            </a:r>
            <a:r>
              <a:rPr lang="en-US" sz="2800" dirty="0" smtClean="0">
                <a:solidFill>
                  <a:schemeClr val="tx1"/>
                </a:solidFill>
                <a:latin typeface="+mn-lt"/>
                <a:ea typeface="+mn-ea"/>
                <a:cs typeface="+mn-cs"/>
              </a:rPr>
              <a:t>)</a:t>
            </a:r>
            <a:endParaRPr lang="en-US" sz="2800" dirty="0" smtClean="0"/>
          </a:p>
          <a:p>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0"/>
            <a:ext cx="7772400" cy="1143000"/>
          </a:xfrm>
        </p:spPr>
        <p:txBody>
          <a:bodyPr/>
          <a:lstStyle/>
          <a:p>
            <a:r>
              <a:rPr lang="en-US" b="1" dirty="0" smtClean="0"/>
              <a:t>Description:</a:t>
            </a:r>
            <a:endParaRPr lang="en-US" dirty="0"/>
          </a:p>
        </p:txBody>
      </p:sp>
      <p:sp>
        <p:nvSpPr>
          <p:cNvPr id="3" name="Content Placeholder 2"/>
          <p:cNvSpPr>
            <a:spLocks noGrp="1"/>
          </p:cNvSpPr>
          <p:nvPr>
            <p:ph idx="1"/>
          </p:nvPr>
        </p:nvSpPr>
        <p:spPr>
          <a:xfrm>
            <a:off x="685800" y="1142984"/>
            <a:ext cx="8243918" cy="5500726"/>
          </a:xfrm>
        </p:spPr>
        <p:txBody>
          <a:bodyPr/>
          <a:lstStyle/>
          <a:p>
            <a:r>
              <a:rPr lang="en-US" sz="2800" b="1" dirty="0" smtClean="0"/>
              <a:t>The smallest of the Baltic States (Latvia, Lithuania, &amp; Estonia), Estonia gained its independence from the Soviet Union in 1991. Ethnically and linguistically, </a:t>
            </a:r>
            <a:r>
              <a:rPr lang="en-US" sz="2800" b="1" dirty="0" err="1" smtClean="0"/>
              <a:t>Estonains</a:t>
            </a:r>
            <a:r>
              <a:rPr lang="en-US" sz="2800" b="1" dirty="0" smtClean="0"/>
              <a:t> are related to the Finns. Tallinn's medieval history is a major tourist attraction.</a:t>
            </a:r>
          </a:p>
          <a:p>
            <a:r>
              <a:rPr lang="et-EE" sz="2800" b="1" dirty="0" smtClean="0">
                <a:solidFill>
                  <a:schemeClr val="tx1"/>
                </a:solidFill>
                <a:latin typeface="+mn-lt"/>
                <a:ea typeface="+mn-ea"/>
                <a:cs typeface="+mn-cs"/>
              </a:rPr>
              <a:t>Perceiving historical roots, albeit unconsciously, is perhaps one of the most typical features of Estonians. In answering almost any question, an Estonian will reply at length, starting at least from the 13th century.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42910" y="285728"/>
            <a:ext cx="7772400" cy="1143000"/>
          </a:xfrm>
        </p:spPr>
        <p:txBody>
          <a:bodyPr/>
          <a:lstStyle/>
          <a:p>
            <a:pPr eaLnBrk="1" hangingPunct="1"/>
            <a:r>
              <a:rPr lang="en-US" sz="4000" dirty="0" smtClean="0"/>
              <a:t>Tallinn</a:t>
            </a:r>
            <a:endParaRPr lang="en-US" sz="4000" dirty="0" smtClean="0"/>
          </a:p>
        </p:txBody>
      </p:sp>
      <p:sp>
        <p:nvSpPr>
          <p:cNvPr id="7" name="Rectangle 3"/>
          <p:cNvSpPr txBox="1">
            <a:spLocks noChangeArrowheads="1"/>
          </p:cNvSpPr>
          <p:nvPr/>
        </p:nvSpPr>
        <p:spPr bwMode="auto">
          <a:xfrm>
            <a:off x="685800" y="1500174"/>
            <a:ext cx="7772400" cy="4786346"/>
          </a:xfrm>
          <a:prstGeom prst="rect">
            <a:avLst/>
          </a:prstGeom>
          <a:noFill/>
          <a:ln w="9525">
            <a:noFill/>
            <a:miter lim="800000"/>
            <a:headEnd/>
            <a:tailEnd/>
          </a:ln>
        </p:spPr>
        <p:txBody>
          <a:bodyPr/>
          <a:lstStyle/>
          <a:p>
            <a:r>
              <a:rPr lang="en-US" sz="2800" b="1" dirty="0" smtClean="0"/>
              <a:t>Tallinn</a:t>
            </a:r>
            <a:r>
              <a:rPr lang="en-US" sz="2800" dirty="0" smtClean="0"/>
              <a:t> is the capital of</a:t>
            </a:r>
            <a:r>
              <a:rPr lang="en-US" sz="2800" b="1" dirty="0" smtClean="0"/>
              <a:t> Estonia</a:t>
            </a:r>
            <a:r>
              <a:rPr lang="en-US" sz="2800" dirty="0" smtClean="0"/>
              <a:t>, an EU country with its own currency. Its old town is one of the best preserved examples of a medieval township and has been designated as a UNESCO World Cultural Heritage site. Sitting on a strategic crossroads among Western Europe, Northern Europe and Russia, the city was conquered and pillaged many times, yet retained much of its original characteristics. This fascinating destination is only two hours south of Helsinki, Finland by boat.</a:t>
            </a: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idx="1"/>
          </p:nvPr>
        </p:nvPicPr>
        <p:blipFill>
          <a:blip r:embed="rId2"/>
          <a:srcRect/>
          <a:stretch>
            <a:fillRect/>
          </a:stretch>
        </p:blipFill>
        <p:spPr bwMode="auto">
          <a:xfrm>
            <a:off x="0" y="0"/>
            <a:ext cx="9132444" cy="6143644"/>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srcRect/>
          <a:stretch>
            <a:fillRect/>
          </a:stretch>
        </p:blipFill>
        <p:spPr bwMode="auto">
          <a:xfrm>
            <a:off x="-1" y="0"/>
            <a:ext cx="9148333" cy="6072206"/>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184</TotalTime>
  <Words>289</Words>
  <Application>Microsoft Office PowerPoint</Application>
  <PresentationFormat>On-screen Show (4:3)</PresentationFormat>
  <Paragraphs>18</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ＭＳ Ｐゴシック</vt:lpstr>
      <vt:lpstr>Calibri</vt:lpstr>
      <vt:lpstr>Blank Presentation</vt:lpstr>
      <vt:lpstr>Estonia – Tallinn (capital)  </vt:lpstr>
      <vt:lpstr>Slide 2</vt:lpstr>
      <vt:lpstr>Slide 3</vt:lpstr>
      <vt:lpstr>Slide 4</vt:lpstr>
      <vt:lpstr>Description:</vt:lpstr>
      <vt:lpstr>Tallinn</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CRAFTS &amp; CRAFT FAIRS</vt:lpstr>
      <vt:lpstr>Slide 25</vt:lpstr>
      <vt:lpstr>Slide 26</vt:lpstr>
      <vt:lpstr>Slide 27</vt:lpstr>
      <vt:lpstr>WINTER SCENES</vt:lpstr>
      <vt:lpstr>Slide 29</vt:lpstr>
      <vt:lpstr>Slide 30</vt:lpstr>
      <vt:lpstr>Slide 31</vt:lpstr>
    </vt:vector>
  </TitlesOfParts>
  <Company>Eiko Ojala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Pealkiri</dc:title>
  <dc:creator>Eiko Ojala</dc:creator>
  <cp:lastModifiedBy>Joe</cp:lastModifiedBy>
  <cp:revision>18</cp:revision>
  <dcterms:created xsi:type="dcterms:W3CDTF">2009-01-22T15:34:21Z</dcterms:created>
  <dcterms:modified xsi:type="dcterms:W3CDTF">2010-07-10T01:27:17Z</dcterms:modified>
</cp:coreProperties>
</file>