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0" r:id="rId2"/>
  </p:sldMasterIdLst>
  <p:notesMasterIdLst>
    <p:notesMasterId r:id="rId44"/>
  </p:notesMasterIdLst>
  <p:sldIdLst>
    <p:sldId id="256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7" r:id="rId42"/>
    <p:sldId id="296" r:id="rId4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0"/>
    <p:restoredTop sz="94600"/>
  </p:normalViewPr>
  <p:slideViewPr>
    <p:cSldViewPr>
      <p:cViewPr varScale="1">
        <p:scale>
          <a:sx n="65" d="100"/>
          <a:sy n="65" d="100"/>
        </p:scale>
        <p:origin x="-1116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38916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89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89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89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24B121B-2843-4A05-85E0-927F0710EEC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74421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4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4" Type="http://schemas.openxmlformats.org/officeDocument/2006/relationships/image" Target="../media/image2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2701925" y="2130425"/>
            <a:ext cx="4800600" cy="1470025"/>
          </a:xfrm>
        </p:spPr>
        <p:txBody>
          <a:bodyPr/>
          <a:lstStyle>
            <a:lvl1pPr>
              <a:buClr>
                <a:srgbClr val="FFFFFF"/>
              </a:buCl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2701925" y="3886200"/>
            <a:ext cx="4114800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22532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2533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2534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A768920C-270A-4721-92E7-60C5788ABBD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8F767A-4461-4067-A9B9-BAB5E1956F9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7952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39025" y="274638"/>
            <a:ext cx="158115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93988" y="274638"/>
            <a:ext cx="4592637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CF3CD7-D963-49A7-BA56-380725DECC9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7013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455613" y="2130425"/>
            <a:ext cx="7313612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29700" name="Rectangle 4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455613" y="3886200"/>
            <a:ext cx="7313612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29701" name="Rectangle 5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9702" name="Rectangle 6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9703" name="Rectangle 7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E38C0BC2-D9F2-4335-95E9-10C04D88927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B190B1-3A86-4B0E-809D-44CB477C9C1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2006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F6313D-08F7-496B-B513-4EF25372237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6317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5613" y="1600200"/>
            <a:ext cx="403701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025" y="1600200"/>
            <a:ext cx="403701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883758-9626-4A39-A74A-5D2859F0B0B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4562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F4C78B-6164-4C14-89E7-E1CB220B9F7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0218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00D74E-A34C-436B-A9CA-E1E5BB7A16D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0306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4A6C82-0A2D-4D9C-BFC8-D656FE419EE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4464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7F9937-828D-4C87-9D6C-4798F54F951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5569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15CEA8-E2E7-4121-83C1-3803ED91C1F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7458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1E69F8-DBC5-41CC-9D84-75DBCFE2611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7340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12F825-FB66-4221-94E7-809C642DB4C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8344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6225" y="274638"/>
            <a:ext cx="2055813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5613" y="274638"/>
            <a:ext cx="6018212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A1BEDE-65D6-425F-95D6-81E19DE1F38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5740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E78BF8-75A4-4ECD-8A24-3041D9DE302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1233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93988" y="1600200"/>
            <a:ext cx="30861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32488" y="1600200"/>
            <a:ext cx="308768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357A4A-B90C-404B-9E74-0FC1EFE3393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7974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A3D8EC-0674-46D1-95BA-4FB2B7725CE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9836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4D884E-76DF-4915-B1E4-C1BCD639B50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6511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3303D1-F663-4D5C-894F-DEC8C081DE8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5863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BD9EED-53A6-4B95-860E-3008AF73AD3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6346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C19A9E-00E1-4D95-8274-BC90F24A26D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7030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5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2703513" y="274638"/>
            <a:ext cx="6316662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2693988" y="1600200"/>
            <a:ext cx="632618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7DE007FA-B1EB-42D8-BAE8-673272B1C734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455613" y="274638"/>
            <a:ext cx="82264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8676" name="Rectangle 4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55613" y="1600200"/>
            <a:ext cx="822642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8677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28678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28679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F5FB1EE5-81E9-4374-9EA4-257E3CBE1BD3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701924" y="2130425"/>
            <a:ext cx="5146675" cy="1470025"/>
          </a:xfrm>
        </p:spPr>
        <p:txBody>
          <a:bodyPr/>
          <a:lstStyle/>
          <a:p>
            <a:r>
              <a:rPr lang="en-US" sz="4000" dirty="0" smtClean="0">
                <a:latin typeface="Arial Black" pitchFamily="34" charset="0"/>
              </a:rPr>
              <a:t>Chinese Children</a:t>
            </a:r>
            <a:endParaRPr lang="en-US" sz="4000" dirty="0">
              <a:latin typeface="Arial Black" pitchFamily="34" charset="0"/>
            </a:endParaRP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Privileged and Prized – China’s “Little Emperors”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823913"/>
            <a:ext cx="8572500" cy="521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9860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442913"/>
            <a:ext cx="8572500" cy="597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0198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223838"/>
            <a:ext cx="8572500" cy="6410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9870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571500"/>
            <a:ext cx="85725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7008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" y="0"/>
            <a:ext cx="8477250" cy="6866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3547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893" y="0"/>
            <a:ext cx="816428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6672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381000"/>
            <a:ext cx="8572500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6413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0"/>
            <a:ext cx="481826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0381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790575"/>
            <a:ext cx="8572500" cy="527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6634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309563"/>
            <a:ext cx="8572500" cy="623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3386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2795383" y="0"/>
            <a:ext cx="6316662" cy="685800"/>
          </a:xfrm>
        </p:spPr>
        <p:txBody>
          <a:bodyPr/>
          <a:lstStyle/>
          <a:p>
            <a:r>
              <a:rPr lang="en-US" dirty="0" smtClean="0">
                <a:latin typeface="Arial Black" pitchFamily="34" charset="0"/>
              </a:rPr>
              <a:t>One Child Per Family</a:t>
            </a:r>
            <a:endParaRPr lang="en-US" dirty="0">
              <a:latin typeface="Arial Black" pitchFamily="34" charset="0"/>
            </a:endParaRP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838200"/>
            <a:ext cx="7162800" cy="5943600"/>
          </a:xfrm>
        </p:spPr>
        <p:txBody>
          <a:bodyPr/>
          <a:lstStyle/>
          <a:p>
            <a:r>
              <a:rPr lang="en-US" sz="2800" dirty="0" smtClean="0"/>
              <a:t>When the ruling Communist Party leaders decided to adopt the one child per family program to reduce the growth of the Chinese population, all of a couple’s parental feeling and aspirations were focused on one child. Some parents may over-indulge their child. The media referred to the indulged children as "little emperors". Some people have worried that this will result in a higher tendency toward poor social communication and cooperation among the new generation, as they have no siblings at home.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0484" y="0"/>
            <a:ext cx="713549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2476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614363"/>
            <a:ext cx="8572500" cy="562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4354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447675"/>
            <a:ext cx="8572500" cy="596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71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504825"/>
            <a:ext cx="8572500" cy="584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7693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0"/>
            <a:ext cx="709448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0136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419100"/>
            <a:ext cx="8572500" cy="601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2739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266700"/>
            <a:ext cx="8572500" cy="632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6210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681038"/>
            <a:ext cx="8572500" cy="549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2268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285750"/>
            <a:ext cx="8572500" cy="628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5348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504825"/>
            <a:ext cx="8572500" cy="584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0704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6" y="228600"/>
            <a:ext cx="9143998" cy="6400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86000" y="0"/>
            <a:ext cx="454506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685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44780"/>
            <a:ext cx="9133392" cy="6560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9622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4171"/>
            <a:ext cx="9144000" cy="6531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4456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206"/>
            <a:ext cx="9166940" cy="6875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6138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8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3944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59" y="685800"/>
            <a:ext cx="8531241" cy="54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9234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685800"/>
            <a:ext cx="8763000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7870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582" y="0"/>
            <a:ext cx="9168581" cy="6876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2924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765" y="0"/>
            <a:ext cx="457584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4768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" y="591312"/>
            <a:ext cx="8506899" cy="5657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5966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514350"/>
            <a:ext cx="8572500" cy="582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1375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12303"/>
            <a:ext cx="5334000" cy="665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6321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52400"/>
            <a:ext cx="6553200" cy="655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801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642938"/>
            <a:ext cx="8572500" cy="557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3328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233363"/>
            <a:ext cx="8572500" cy="639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0231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23825"/>
            <a:ext cx="8572500" cy="661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9095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523875"/>
            <a:ext cx="8572500" cy="581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8435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342900"/>
            <a:ext cx="8572500" cy="617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5444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itl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ext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itl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ext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itl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ext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2_Titl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2_Text"/>
</p:tagLst>
</file>

<file path=ppt/theme/theme1.xml><?xml version="1.0" encoding="utf-8"?>
<a:theme xmlns:a="http://schemas.openxmlformats.org/drawingml/2006/main" name="ind_1065_slide">
  <a:themeElements>
    <a:clrScheme name="Office Theme 2">
      <a:dk1>
        <a:srgbClr val="000000"/>
      </a:dk1>
      <a:lt1>
        <a:srgbClr val="FF6666"/>
      </a:lt1>
      <a:dk2>
        <a:srgbClr val="000000"/>
      </a:dk2>
      <a:lt2>
        <a:srgbClr val="CCCCCC"/>
      </a:lt2>
      <a:accent1>
        <a:srgbClr val="8C3800"/>
      </a:accent1>
      <a:accent2>
        <a:srgbClr val="73174C"/>
      </a:accent2>
      <a:accent3>
        <a:srgbClr val="FFB8B8"/>
      </a:accent3>
      <a:accent4>
        <a:srgbClr val="000000"/>
      </a:accent4>
      <a:accent5>
        <a:srgbClr val="C5AEAA"/>
      </a:accent5>
      <a:accent6>
        <a:srgbClr val="681444"/>
      </a:accent6>
      <a:hlink>
        <a:srgbClr val="730000"/>
      </a:hlink>
      <a:folHlink>
        <a:srgbClr val="3C1052"/>
      </a:folHlink>
    </a:clrScheme>
    <a:fontScheme name="Office Them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Theme 1">
        <a:dk1>
          <a:srgbClr val="000000"/>
        </a:dk1>
        <a:lt1>
          <a:srgbClr val="FF6666"/>
        </a:lt1>
        <a:dk2>
          <a:srgbClr val="000000"/>
        </a:dk2>
        <a:lt2>
          <a:srgbClr val="CCCCCC"/>
        </a:lt2>
        <a:accent1>
          <a:srgbClr val="B20000"/>
        </a:accent1>
        <a:accent2>
          <a:srgbClr val="9E0000"/>
        </a:accent2>
        <a:accent3>
          <a:srgbClr val="FFB8B8"/>
        </a:accent3>
        <a:accent4>
          <a:srgbClr val="000000"/>
        </a:accent4>
        <a:accent5>
          <a:srgbClr val="D5AAAA"/>
        </a:accent5>
        <a:accent6>
          <a:srgbClr val="8F0000"/>
        </a:accent6>
        <a:hlink>
          <a:srgbClr val="800000"/>
        </a:hlink>
        <a:folHlink>
          <a:srgbClr val="6B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6666"/>
        </a:lt1>
        <a:dk2>
          <a:srgbClr val="000000"/>
        </a:dk2>
        <a:lt2>
          <a:srgbClr val="CCCCCC"/>
        </a:lt2>
        <a:accent1>
          <a:srgbClr val="8C3800"/>
        </a:accent1>
        <a:accent2>
          <a:srgbClr val="73174C"/>
        </a:accent2>
        <a:accent3>
          <a:srgbClr val="FFB8B8"/>
        </a:accent3>
        <a:accent4>
          <a:srgbClr val="000000"/>
        </a:accent4>
        <a:accent5>
          <a:srgbClr val="C5AEAA"/>
        </a:accent5>
        <a:accent6>
          <a:srgbClr val="681444"/>
        </a:accent6>
        <a:hlink>
          <a:srgbClr val="730000"/>
        </a:hlink>
        <a:folHlink>
          <a:srgbClr val="3C105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6666"/>
        </a:lt1>
        <a:dk2>
          <a:srgbClr val="000000"/>
        </a:dk2>
        <a:lt2>
          <a:srgbClr val="CCCCCC"/>
        </a:lt2>
        <a:accent1>
          <a:srgbClr val="435411"/>
        </a:accent1>
        <a:accent2>
          <a:srgbClr val="194554"/>
        </a:accent2>
        <a:accent3>
          <a:srgbClr val="FFB8B8"/>
        </a:accent3>
        <a:accent4>
          <a:srgbClr val="000000"/>
        </a:accent4>
        <a:accent5>
          <a:srgbClr val="B0B3AA"/>
        </a:accent5>
        <a:accent6>
          <a:srgbClr val="163E4B"/>
        </a:accent6>
        <a:hlink>
          <a:srgbClr val="7A1010"/>
        </a:hlink>
        <a:folHlink>
          <a:srgbClr val="32296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6666"/>
        </a:lt1>
        <a:dk2>
          <a:srgbClr val="000000"/>
        </a:dk2>
        <a:lt2>
          <a:srgbClr val="CCCCCC"/>
        </a:lt2>
        <a:accent1>
          <a:srgbClr val="992E2E"/>
        </a:accent1>
        <a:accent2>
          <a:srgbClr val="594700"/>
        </a:accent2>
        <a:accent3>
          <a:srgbClr val="FFB8B8"/>
        </a:accent3>
        <a:accent4>
          <a:srgbClr val="000000"/>
        </a:accent4>
        <a:accent5>
          <a:srgbClr val="CAADAD"/>
        </a:accent5>
        <a:accent6>
          <a:srgbClr val="503F00"/>
        </a:accent6>
        <a:hlink>
          <a:srgbClr val="372F5E"/>
        </a:hlink>
        <a:folHlink>
          <a:srgbClr val="003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B20000"/>
        </a:accent1>
        <a:accent2>
          <a:srgbClr val="9E0000"/>
        </a:accent2>
        <a:accent3>
          <a:srgbClr val="FFFFFF"/>
        </a:accent3>
        <a:accent4>
          <a:srgbClr val="000000"/>
        </a:accent4>
        <a:accent5>
          <a:srgbClr val="D5AAAA"/>
        </a:accent5>
        <a:accent6>
          <a:srgbClr val="8F0000"/>
        </a:accent6>
        <a:hlink>
          <a:srgbClr val="800000"/>
        </a:hlink>
        <a:folHlink>
          <a:srgbClr val="6B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8C3800"/>
        </a:accent1>
        <a:accent2>
          <a:srgbClr val="73174C"/>
        </a:accent2>
        <a:accent3>
          <a:srgbClr val="FFFFFF"/>
        </a:accent3>
        <a:accent4>
          <a:srgbClr val="000000"/>
        </a:accent4>
        <a:accent5>
          <a:srgbClr val="C5AEAA"/>
        </a:accent5>
        <a:accent6>
          <a:srgbClr val="681444"/>
        </a:accent6>
        <a:hlink>
          <a:srgbClr val="730000"/>
        </a:hlink>
        <a:folHlink>
          <a:srgbClr val="3C105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435411"/>
        </a:accent1>
        <a:accent2>
          <a:srgbClr val="194554"/>
        </a:accent2>
        <a:accent3>
          <a:srgbClr val="FFFFFF"/>
        </a:accent3>
        <a:accent4>
          <a:srgbClr val="000000"/>
        </a:accent4>
        <a:accent5>
          <a:srgbClr val="B0B3AA"/>
        </a:accent5>
        <a:accent6>
          <a:srgbClr val="163E4B"/>
        </a:accent6>
        <a:hlink>
          <a:srgbClr val="7A1010"/>
        </a:hlink>
        <a:folHlink>
          <a:srgbClr val="32296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992E2E"/>
        </a:accent1>
        <a:accent2>
          <a:srgbClr val="594700"/>
        </a:accent2>
        <a:accent3>
          <a:srgbClr val="FFFFFF"/>
        </a:accent3>
        <a:accent4>
          <a:srgbClr val="000000"/>
        </a:accent4>
        <a:accent5>
          <a:srgbClr val="CAADAD"/>
        </a:accent5>
        <a:accent6>
          <a:srgbClr val="503F00"/>
        </a:accent6>
        <a:hlink>
          <a:srgbClr val="372F5E"/>
        </a:hlink>
        <a:folHlink>
          <a:srgbClr val="0033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1_Default Design 2">
      <a:dk1>
        <a:srgbClr val="000000"/>
      </a:dk1>
      <a:lt1>
        <a:srgbClr val="FF6666"/>
      </a:lt1>
      <a:dk2>
        <a:srgbClr val="000000"/>
      </a:dk2>
      <a:lt2>
        <a:srgbClr val="CCCCCC"/>
      </a:lt2>
      <a:accent1>
        <a:srgbClr val="8C3800"/>
      </a:accent1>
      <a:accent2>
        <a:srgbClr val="73174C"/>
      </a:accent2>
      <a:accent3>
        <a:srgbClr val="FFB8B8"/>
      </a:accent3>
      <a:accent4>
        <a:srgbClr val="000000"/>
      </a:accent4>
      <a:accent5>
        <a:srgbClr val="C5AEAA"/>
      </a:accent5>
      <a:accent6>
        <a:srgbClr val="681444"/>
      </a:accent6>
      <a:hlink>
        <a:srgbClr val="730000"/>
      </a:hlink>
      <a:folHlink>
        <a:srgbClr val="3C1052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6666"/>
        </a:lt1>
        <a:dk2>
          <a:srgbClr val="000000"/>
        </a:dk2>
        <a:lt2>
          <a:srgbClr val="CCCCCC"/>
        </a:lt2>
        <a:accent1>
          <a:srgbClr val="B20000"/>
        </a:accent1>
        <a:accent2>
          <a:srgbClr val="9E0000"/>
        </a:accent2>
        <a:accent3>
          <a:srgbClr val="FFB8B8"/>
        </a:accent3>
        <a:accent4>
          <a:srgbClr val="000000"/>
        </a:accent4>
        <a:accent5>
          <a:srgbClr val="D5AAAA"/>
        </a:accent5>
        <a:accent6>
          <a:srgbClr val="8F0000"/>
        </a:accent6>
        <a:hlink>
          <a:srgbClr val="800000"/>
        </a:hlink>
        <a:folHlink>
          <a:srgbClr val="6B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6666"/>
        </a:lt1>
        <a:dk2>
          <a:srgbClr val="000000"/>
        </a:dk2>
        <a:lt2>
          <a:srgbClr val="CCCCCC"/>
        </a:lt2>
        <a:accent1>
          <a:srgbClr val="8C3800"/>
        </a:accent1>
        <a:accent2>
          <a:srgbClr val="73174C"/>
        </a:accent2>
        <a:accent3>
          <a:srgbClr val="FFB8B8"/>
        </a:accent3>
        <a:accent4>
          <a:srgbClr val="000000"/>
        </a:accent4>
        <a:accent5>
          <a:srgbClr val="C5AEAA"/>
        </a:accent5>
        <a:accent6>
          <a:srgbClr val="681444"/>
        </a:accent6>
        <a:hlink>
          <a:srgbClr val="730000"/>
        </a:hlink>
        <a:folHlink>
          <a:srgbClr val="3C105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6666"/>
        </a:lt1>
        <a:dk2>
          <a:srgbClr val="000000"/>
        </a:dk2>
        <a:lt2>
          <a:srgbClr val="CCCCCC"/>
        </a:lt2>
        <a:accent1>
          <a:srgbClr val="435411"/>
        </a:accent1>
        <a:accent2>
          <a:srgbClr val="194554"/>
        </a:accent2>
        <a:accent3>
          <a:srgbClr val="FFB8B8"/>
        </a:accent3>
        <a:accent4>
          <a:srgbClr val="000000"/>
        </a:accent4>
        <a:accent5>
          <a:srgbClr val="B0B3AA"/>
        </a:accent5>
        <a:accent6>
          <a:srgbClr val="163E4B"/>
        </a:accent6>
        <a:hlink>
          <a:srgbClr val="7A1010"/>
        </a:hlink>
        <a:folHlink>
          <a:srgbClr val="32296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6666"/>
        </a:lt1>
        <a:dk2>
          <a:srgbClr val="000000"/>
        </a:dk2>
        <a:lt2>
          <a:srgbClr val="CCCCCC"/>
        </a:lt2>
        <a:accent1>
          <a:srgbClr val="992E2E"/>
        </a:accent1>
        <a:accent2>
          <a:srgbClr val="594700"/>
        </a:accent2>
        <a:accent3>
          <a:srgbClr val="FFB8B8"/>
        </a:accent3>
        <a:accent4>
          <a:srgbClr val="000000"/>
        </a:accent4>
        <a:accent5>
          <a:srgbClr val="CAADAD"/>
        </a:accent5>
        <a:accent6>
          <a:srgbClr val="503F00"/>
        </a:accent6>
        <a:hlink>
          <a:srgbClr val="372F5E"/>
        </a:hlink>
        <a:folHlink>
          <a:srgbClr val="003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B20000"/>
        </a:accent1>
        <a:accent2>
          <a:srgbClr val="9E0000"/>
        </a:accent2>
        <a:accent3>
          <a:srgbClr val="FFFFFF"/>
        </a:accent3>
        <a:accent4>
          <a:srgbClr val="000000"/>
        </a:accent4>
        <a:accent5>
          <a:srgbClr val="D5AAAA"/>
        </a:accent5>
        <a:accent6>
          <a:srgbClr val="8F0000"/>
        </a:accent6>
        <a:hlink>
          <a:srgbClr val="800000"/>
        </a:hlink>
        <a:folHlink>
          <a:srgbClr val="6B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8C3800"/>
        </a:accent1>
        <a:accent2>
          <a:srgbClr val="73174C"/>
        </a:accent2>
        <a:accent3>
          <a:srgbClr val="FFFFFF"/>
        </a:accent3>
        <a:accent4>
          <a:srgbClr val="000000"/>
        </a:accent4>
        <a:accent5>
          <a:srgbClr val="C5AEAA"/>
        </a:accent5>
        <a:accent6>
          <a:srgbClr val="681444"/>
        </a:accent6>
        <a:hlink>
          <a:srgbClr val="730000"/>
        </a:hlink>
        <a:folHlink>
          <a:srgbClr val="3C105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435411"/>
        </a:accent1>
        <a:accent2>
          <a:srgbClr val="194554"/>
        </a:accent2>
        <a:accent3>
          <a:srgbClr val="FFFFFF"/>
        </a:accent3>
        <a:accent4>
          <a:srgbClr val="000000"/>
        </a:accent4>
        <a:accent5>
          <a:srgbClr val="B0B3AA"/>
        </a:accent5>
        <a:accent6>
          <a:srgbClr val="163E4B"/>
        </a:accent6>
        <a:hlink>
          <a:srgbClr val="7A1010"/>
        </a:hlink>
        <a:folHlink>
          <a:srgbClr val="32296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992E2E"/>
        </a:accent1>
        <a:accent2>
          <a:srgbClr val="594700"/>
        </a:accent2>
        <a:accent3>
          <a:srgbClr val="FFFFFF"/>
        </a:accent3>
        <a:accent4>
          <a:srgbClr val="000000"/>
        </a:accent4>
        <a:accent5>
          <a:srgbClr val="CAADAD"/>
        </a:accent5>
        <a:accent6>
          <a:srgbClr val="503F00"/>
        </a:accent6>
        <a:hlink>
          <a:srgbClr val="372F5E"/>
        </a:hlink>
        <a:folHlink>
          <a:srgbClr val="0033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ind_1065_slide</Template>
  <TotalTime>64</TotalTime>
  <Words>103</Words>
  <Application>Microsoft Office PowerPoint</Application>
  <PresentationFormat>On-screen Show (4:3)</PresentationFormat>
  <Paragraphs>4</Paragraphs>
  <Slides>41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41</vt:i4>
      </vt:variant>
    </vt:vector>
  </HeadingPairs>
  <TitlesOfParts>
    <vt:vector size="44" baseType="lpstr">
      <vt:lpstr>Arial</vt:lpstr>
      <vt:lpstr>ind_1065_slide</vt:lpstr>
      <vt:lpstr>1_Default Design</vt:lpstr>
      <vt:lpstr>Chinese Children</vt:lpstr>
      <vt:lpstr>One Child Per Family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Chinese Children</dc:title>
  <dc:creator>Joe</dc:creator>
  <cp:lastModifiedBy>Joe</cp:lastModifiedBy>
  <cp:revision>2</cp:revision>
  <dcterms:created xsi:type="dcterms:W3CDTF">2010-09-14T17:16:12Z</dcterms:created>
  <dcterms:modified xsi:type="dcterms:W3CDTF">2010-09-14T18:21:01Z</dcterms:modified>
</cp:coreProperties>
</file>