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8" r:id="rId21"/>
    <p:sldId id="275" r:id="rId22"/>
    <p:sldId id="276" r:id="rId23"/>
    <p:sldId id="277" r:id="rId24"/>
    <p:sldId id="293" r:id="rId25"/>
    <p:sldId id="294"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5" r:id="rId41"/>
    <p:sldId id="296"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6" autoAdjust="0"/>
    <p:restoredTop sz="94690" autoAdjust="0"/>
  </p:normalViewPr>
  <p:slideViewPr>
    <p:cSldViewPr>
      <p:cViewPr varScale="1">
        <p:scale>
          <a:sx n="100" d="100"/>
          <a:sy n="100" d="100"/>
        </p:scale>
        <p:origin x="-630"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BA7AAE-211D-4B5A-A389-19068EBBFB0F}" type="datetimeFigureOut">
              <a:rPr lang="en-US" smtClean="0"/>
              <a:pPr/>
              <a:t>7/24/2010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9BAA6-3AC6-44C1-B318-9077B01B5C0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BA7AAE-211D-4B5A-A389-19068EBBFB0F}" type="datetimeFigureOut">
              <a:rPr lang="en-US" smtClean="0"/>
              <a:pPr/>
              <a:t>7/24/2010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9BAA6-3AC6-44C1-B318-9077B01B5C0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BA7AAE-211D-4B5A-A389-19068EBBFB0F}" type="datetimeFigureOut">
              <a:rPr lang="en-US" smtClean="0"/>
              <a:pPr/>
              <a:t>7/24/2010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9BAA6-3AC6-44C1-B318-9077B01B5C0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BA7AAE-211D-4B5A-A389-19068EBBFB0F}" type="datetimeFigureOut">
              <a:rPr lang="en-US" smtClean="0"/>
              <a:pPr/>
              <a:t>7/24/2010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9BAA6-3AC6-44C1-B318-9077B01B5C0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BA7AAE-211D-4B5A-A389-19068EBBFB0F}" type="datetimeFigureOut">
              <a:rPr lang="en-US" smtClean="0"/>
              <a:pPr/>
              <a:t>7/24/2010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9BAA6-3AC6-44C1-B318-9077B01B5C0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BA7AAE-211D-4B5A-A389-19068EBBFB0F}" type="datetimeFigureOut">
              <a:rPr lang="en-US" smtClean="0"/>
              <a:pPr/>
              <a:t>7/24/2010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9BAA6-3AC6-44C1-B318-9077B01B5C0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BA7AAE-211D-4B5A-A389-19068EBBFB0F}" type="datetimeFigureOut">
              <a:rPr lang="en-US" smtClean="0"/>
              <a:pPr/>
              <a:t>7/24/2010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39BAA6-3AC6-44C1-B318-9077B01B5C0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BA7AAE-211D-4B5A-A389-19068EBBFB0F}" type="datetimeFigureOut">
              <a:rPr lang="en-US" smtClean="0"/>
              <a:pPr/>
              <a:t>7/24/2010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39BAA6-3AC6-44C1-B318-9077B01B5C0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BA7AAE-211D-4B5A-A389-19068EBBFB0F}" type="datetimeFigureOut">
              <a:rPr lang="en-US" smtClean="0"/>
              <a:pPr/>
              <a:t>7/24/2010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39BAA6-3AC6-44C1-B318-9077B01B5C0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BA7AAE-211D-4B5A-A389-19068EBBFB0F}" type="datetimeFigureOut">
              <a:rPr lang="en-US" smtClean="0"/>
              <a:pPr/>
              <a:t>7/24/2010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9BAA6-3AC6-44C1-B318-9077B01B5C0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BA7AAE-211D-4B5A-A389-19068EBBFB0F}" type="datetimeFigureOut">
              <a:rPr lang="en-US" smtClean="0"/>
              <a:pPr/>
              <a:t>7/24/2010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9BAA6-3AC6-44C1-B318-9077B01B5C0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BA7AAE-211D-4B5A-A389-19068EBBFB0F}" type="datetimeFigureOut">
              <a:rPr lang="en-US" smtClean="0"/>
              <a:pPr/>
              <a:t>7/24/2010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39BAA6-3AC6-44C1-B318-9077B01B5C0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kinabaloo.com/temple_of_heaven.html"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khulsey.com/travel/china_beijing_temple-of-heaven.html"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chineseviolins.com/Show_visit.asp?id=107"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owner\AppData\Local\Microsoft\Windows\Temporary Internet Files\Content.IE5\1IDYFTNM\MPj04389280000[1].jpg"/>
          <p:cNvPicPr>
            <a:picLocks noChangeAspect="1" noChangeArrowheads="1"/>
          </p:cNvPicPr>
          <p:nvPr/>
        </p:nvPicPr>
        <p:blipFill>
          <a:blip r:embed="rId2" cstate="print"/>
          <a:srcRect/>
          <a:stretch>
            <a:fillRect/>
          </a:stretch>
        </p:blipFill>
        <p:spPr bwMode="auto">
          <a:xfrm>
            <a:off x="0" y="457200"/>
            <a:ext cx="4523232" cy="6400800"/>
          </a:xfrm>
          <a:prstGeom prst="rect">
            <a:avLst/>
          </a:prstGeom>
          <a:noFill/>
        </p:spPr>
      </p:pic>
      <p:sp>
        <p:nvSpPr>
          <p:cNvPr id="3" name="Title 2"/>
          <p:cNvSpPr>
            <a:spLocks noGrp="1"/>
          </p:cNvSpPr>
          <p:nvPr>
            <p:ph type="ctrTitle"/>
          </p:nvPr>
        </p:nvSpPr>
        <p:spPr>
          <a:xfrm>
            <a:off x="2971800" y="2130425"/>
            <a:ext cx="5486400" cy="1470025"/>
          </a:xfrm>
        </p:spPr>
        <p:txBody>
          <a:bodyPr>
            <a:scene3d>
              <a:camera prst="orthographicFront"/>
              <a:lightRig rig="threePt" dir="t"/>
            </a:scene3d>
            <a:sp3d extrusionH="57150">
              <a:bevelT w="38100" h="38100"/>
            </a:sp3d>
          </a:bodyPr>
          <a:lstStyle/>
          <a:p>
            <a:r>
              <a:rPr lang="en-US" dirty="0" smtClean="0">
                <a:ln>
                  <a:solidFill>
                    <a:srgbClr val="C00000"/>
                  </a:solidFill>
                </a:ln>
                <a:solidFill>
                  <a:srgbClr val="FFC000"/>
                </a:solidFill>
                <a:effectLst>
                  <a:glow rad="228600">
                    <a:schemeClr val="accent2">
                      <a:satMod val="175000"/>
                      <a:alpha val="40000"/>
                    </a:schemeClr>
                  </a:glow>
                </a:effectLst>
                <a:latin typeface="Arial Black" pitchFamily="34" charset="0"/>
              </a:rPr>
              <a:t>China - Beijing</a:t>
            </a:r>
            <a:endParaRPr lang="en-US" dirty="0">
              <a:ln>
                <a:solidFill>
                  <a:srgbClr val="C00000"/>
                </a:solidFill>
              </a:ln>
              <a:solidFill>
                <a:srgbClr val="FFC000"/>
              </a:solidFill>
              <a:effectLst>
                <a:glow rad="228600">
                  <a:schemeClr val="accent2">
                    <a:satMod val="175000"/>
                    <a:alpha val="40000"/>
                  </a:schemeClr>
                </a:glow>
              </a:effectLst>
              <a:latin typeface="Arial Black" pitchFamily="34" charset="0"/>
            </a:endParaRPr>
          </a:p>
        </p:txBody>
      </p:sp>
      <p:sp>
        <p:nvSpPr>
          <p:cNvPr id="4" name="Subtitle 3"/>
          <p:cNvSpPr>
            <a:spLocks noGrp="1"/>
          </p:cNvSpPr>
          <p:nvPr>
            <p:ph type="subTitle" idx="1"/>
          </p:nvPr>
        </p:nvSpPr>
        <p:spPr>
          <a:xfrm>
            <a:off x="3200400" y="3886200"/>
            <a:ext cx="4572000" cy="1752600"/>
          </a:xfrm>
        </p:spPr>
        <p:txBody>
          <a:bodyPr>
            <a:scene3d>
              <a:camera prst="orthographicFront"/>
              <a:lightRig rig="threePt" dir="t"/>
            </a:scene3d>
            <a:sp3d extrusionH="57150">
              <a:bevelT w="38100" h="38100"/>
            </a:sp3d>
          </a:bodyPr>
          <a:lstStyle/>
          <a:p>
            <a:r>
              <a:rPr lang="en-US" dirty="0" smtClean="0">
                <a:ln>
                  <a:solidFill>
                    <a:srgbClr val="FF0000"/>
                  </a:solidFill>
                </a:ln>
                <a:solidFill>
                  <a:schemeClr val="accent2">
                    <a:lumMod val="60000"/>
                    <a:lumOff val="40000"/>
                  </a:schemeClr>
                </a:solidFill>
                <a:effectLst>
                  <a:glow rad="228600">
                    <a:schemeClr val="accent2">
                      <a:satMod val="175000"/>
                      <a:alpha val="40000"/>
                    </a:schemeClr>
                  </a:glow>
                </a:effectLst>
                <a:latin typeface="Arial Black" pitchFamily="34" charset="0"/>
              </a:rPr>
              <a:t>Capital and Cultural &amp; Industrial Center</a:t>
            </a:r>
            <a:endParaRPr lang="en-US" dirty="0">
              <a:ln>
                <a:solidFill>
                  <a:srgbClr val="FF0000"/>
                </a:solidFill>
              </a:ln>
              <a:solidFill>
                <a:schemeClr val="accent2">
                  <a:lumMod val="60000"/>
                  <a:lumOff val="40000"/>
                </a:schemeClr>
              </a:solidFill>
              <a:effectLst>
                <a:glow rad="228600">
                  <a:schemeClr val="accent2">
                    <a:satMod val="175000"/>
                    <a:alpha val="40000"/>
                  </a:schemeClr>
                </a:glow>
              </a:effectLst>
              <a:latin typeface="Arial Black"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Vanfudzin</a:t>
            </a:r>
            <a:r>
              <a:rPr lang="en-US" b="1" dirty="0" smtClean="0"/>
              <a:t> Street</a:t>
            </a:r>
            <a:endParaRPr lang="en-US" dirty="0"/>
          </a:p>
        </p:txBody>
      </p:sp>
      <p:sp>
        <p:nvSpPr>
          <p:cNvPr id="3" name="Content Placeholder 2"/>
          <p:cNvSpPr>
            <a:spLocks noGrp="1"/>
          </p:cNvSpPr>
          <p:nvPr>
            <p:ph idx="1"/>
          </p:nvPr>
        </p:nvSpPr>
        <p:spPr/>
        <p:txBody>
          <a:bodyPr/>
          <a:lstStyle/>
          <a:p>
            <a:r>
              <a:rPr lang="en-US" b="1" dirty="0" err="1" smtClean="0"/>
              <a:t>Vanfudzin</a:t>
            </a:r>
            <a:r>
              <a:rPr lang="en-US" b="1" dirty="0" smtClean="0"/>
              <a:t> Street is popular </a:t>
            </a:r>
            <a:r>
              <a:rPr lang="en-US" b="1" dirty="0" smtClean="0"/>
              <a:t>among tourists and among the inhabitants of Beijing, for its many beautiful bright stalls with a variety of </a:t>
            </a:r>
            <a:r>
              <a:rPr lang="en-US" b="1" dirty="0" smtClean="0"/>
              <a:t>products and </a:t>
            </a:r>
            <a:r>
              <a:rPr lang="en-US" b="1" dirty="0" smtClean="0"/>
              <a:t>snacks.</a:t>
            </a:r>
            <a:endParaRPr lang="en-US" dirty="0" smtClean="0"/>
          </a:p>
          <a:p>
            <a:r>
              <a:rPr lang="en-US" dirty="0" smtClean="0"/>
              <a:t> </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noAutofit/>
          </a:bodyPr>
          <a:lstStyle/>
          <a:p>
            <a:r>
              <a:rPr lang="en-US" sz="3600" b="1" dirty="0" smtClean="0"/>
              <a:t>The Beijing opera combines </a:t>
            </a:r>
            <a:r>
              <a:rPr lang="en-US" sz="3600" b="1" dirty="0" smtClean="0"/>
              <a:t>literature, music, dance, martial arts and even acrobatics</a:t>
            </a:r>
            <a:r>
              <a:rPr lang="en-US" sz="3600" b="1" dirty="0" smtClean="0"/>
              <a:t>.</a:t>
            </a:r>
            <a:endParaRPr lang="en-US" sz="3600"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1177527" y="1600200"/>
            <a:ext cx="6788945" cy="452596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Theatre </a:t>
            </a:r>
            <a:r>
              <a:rPr lang="en-US" b="1" dirty="0" smtClean="0"/>
              <a:t>Centre</a:t>
            </a:r>
            <a:endParaRPr 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578503" y="1600200"/>
            <a:ext cx="7986994" cy="452596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Theatre Centre</a:t>
            </a:r>
            <a:endParaRPr lang="en-US" dirty="0"/>
          </a:p>
        </p:txBody>
      </p:sp>
      <p:sp>
        <p:nvSpPr>
          <p:cNvPr id="3" name="Content Placeholder 2"/>
          <p:cNvSpPr>
            <a:spLocks noGrp="1"/>
          </p:cNvSpPr>
          <p:nvPr>
            <p:ph idx="1"/>
          </p:nvPr>
        </p:nvSpPr>
        <p:spPr/>
        <p:txBody>
          <a:bodyPr/>
          <a:lstStyle/>
          <a:p>
            <a:r>
              <a:rPr lang="en-US" b="1" dirty="0" smtClean="0"/>
              <a:t>Engineered by the French architect Paul </a:t>
            </a:r>
            <a:r>
              <a:rPr lang="en-US" b="1" dirty="0" smtClean="0"/>
              <a:t>Andrew,  </a:t>
            </a:r>
            <a:r>
              <a:rPr lang="en-US" b="1" dirty="0" smtClean="0"/>
              <a:t>Theatre Centre, located near Tiananmen </a:t>
            </a:r>
            <a:r>
              <a:rPr lang="en-US" b="1" dirty="0" smtClean="0"/>
              <a:t>Square, has </a:t>
            </a:r>
            <a:r>
              <a:rPr lang="en-US" b="1" dirty="0" smtClean="0"/>
              <a:t>an opera theater </a:t>
            </a:r>
            <a:r>
              <a:rPr lang="en-US" b="1" dirty="0" smtClean="0"/>
              <a:t>with </a:t>
            </a:r>
            <a:r>
              <a:rPr lang="en-US" b="1" dirty="0" smtClean="0"/>
              <a:t>2,398 seats, a concert hall </a:t>
            </a:r>
            <a:r>
              <a:rPr lang="en-US" b="1" dirty="0" smtClean="0"/>
              <a:t>with 2019 </a:t>
            </a:r>
            <a:r>
              <a:rPr lang="en-US" b="1" dirty="0" smtClean="0"/>
              <a:t>seats, and theater </a:t>
            </a:r>
            <a:r>
              <a:rPr lang="en-US" b="1" dirty="0" smtClean="0"/>
              <a:t>with 1,035 seats. All these are available in the one location.</a:t>
            </a:r>
            <a:endParaRPr lang="en-US" dirty="0" smtClean="0"/>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ruins of the palace </a:t>
            </a:r>
            <a:r>
              <a:rPr lang="en-US" b="1" dirty="0" err="1" smtClean="0"/>
              <a:t>Qian</a:t>
            </a:r>
            <a:r>
              <a:rPr lang="en-US" b="1" dirty="0" smtClean="0"/>
              <a:t> </a:t>
            </a:r>
            <a:r>
              <a:rPr lang="en-US" b="1" dirty="0" smtClean="0"/>
              <a:t>Yuan</a:t>
            </a:r>
            <a:endParaRPr 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970148" y="1600200"/>
            <a:ext cx="7203703" cy="452596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ruins of the palace </a:t>
            </a:r>
            <a:r>
              <a:rPr lang="en-US" b="1" dirty="0" err="1" smtClean="0"/>
              <a:t>Qian</a:t>
            </a:r>
            <a:r>
              <a:rPr lang="en-US" b="1" dirty="0" smtClean="0"/>
              <a:t> Yuan</a:t>
            </a:r>
            <a:endParaRPr lang="en-US" dirty="0"/>
          </a:p>
        </p:txBody>
      </p:sp>
      <p:sp>
        <p:nvSpPr>
          <p:cNvPr id="3" name="Content Placeholder 2"/>
          <p:cNvSpPr>
            <a:spLocks noGrp="1"/>
          </p:cNvSpPr>
          <p:nvPr>
            <p:ph idx="1"/>
          </p:nvPr>
        </p:nvSpPr>
        <p:spPr/>
        <p:txBody>
          <a:bodyPr>
            <a:normAutofit/>
          </a:bodyPr>
          <a:lstStyle/>
          <a:p>
            <a:r>
              <a:rPr lang="en-US" b="1" dirty="0" smtClean="0"/>
              <a:t>The ruins of the palace </a:t>
            </a:r>
            <a:r>
              <a:rPr lang="en-US" b="1" dirty="0" err="1" smtClean="0"/>
              <a:t>Qian</a:t>
            </a:r>
            <a:r>
              <a:rPr lang="en-US" b="1" dirty="0" smtClean="0"/>
              <a:t> </a:t>
            </a:r>
            <a:r>
              <a:rPr lang="en-US" b="1" dirty="0" smtClean="0"/>
              <a:t>Yuan were also </a:t>
            </a:r>
            <a:r>
              <a:rPr lang="en-US" b="1" dirty="0" smtClean="0"/>
              <a:t>known as the Old Summer </a:t>
            </a:r>
            <a:r>
              <a:rPr lang="en-US" b="1" dirty="0" smtClean="0"/>
              <a:t>Palace. The </a:t>
            </a:r>
            <a:r>
              <a:rPr lang="en-US" b="1" dirty="0" smtClean="0"/>
              <a:t>residence consisted of three independent garden </a:t>
            </a:r>
            <a:r>
              <a:rPr lang="en-US" b="1" dirty="0" smtClean="0"/>
              <a:t>areas </a:t>
            </a:r>
            <a:r>
              <a:rPr lang="en-US" b="1" dirty="0" smtClean="0"/>
              <a:t>and covered </a:t>
            </a:r>
            <a:r>
              <a:rPr lang="en-US" b="1" dirty="0" smtClean="0"/>
              <a:t>a large </a:t>
            </a:r>
            <a:r>
              <a:rPr lang="en-US" b="1" dirty="0" smtClean="0"/>
              <a:t>area of </a:t>
            </a:r>
            <a:r>
              <a:rPr lang="en-US" b="1" dirty="0" smtClean="0"/>
              <a:t> which </a:t>
            </a:r>
            <a:r>
              <a:rPr lang="en-US" b="1" dirty="0" smtClean="0"/>
              <a:t>included about a hundred different landscape attractions. </a:t>
            </a:r>
            <a:r>
              <a:rPr lang="en-US" b="1" dirty="0" smtClean="0"/>
              <a:t> The </a:t>
            </a:r>
            <a:r>
              <a:rPr lang="en-US" b="1" dirty="0" smtClean="0"/>
              <a:t>palace was looted and burned by British and French troops in </a:t>
            </a:r>
            <a:r>
              <a:rPr lang="en-US" b="1" dirty="0" smtClean="0"/>
              <a:t>1860 CE.</a:t>
            </a:r>
            <a:endParaRPr lang="en-US" dirty="0" smtClean="0"/>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Chinese Muslims gathered for prayers in the mosque </a:t>
            </a:r>
            <a:r>
              <a:rPr lang="en-US" b="1" dirty="0" err="1" smtClean="0"/>
              <a:t>Nyudze</a:t>
            </a:r>
            <a:endParaRPr lang="en-US"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1223193" y="1600200"/>
            <a:ext cx="6697613" cy="4525963"/>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Nyudze</a:t>
            </a:r>
            <a:r>
              <a:rPr lang="en-US" b="1" dirty="0" smtClean="0"/>
              <a:t> Mosque</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Chinese Muslims </a:t>
            </a:r>
            <a:r>
              <a:rPr lang="en-US" b="1" dirty="0" smtClean="0"/>
              <a:t>are gathered </a:t>
            </a:r>
            <a:r>
              <a:rPr lang="en-US" b="1" dirty="0" smtClean="0"/>
              <a:t>for prayers in the mosque </a:t>
            </a:r>
            <a:r>
              <a:rPr lang="en-US" b="1" dirty="0" err="1" smtClean="0"/>
              <a:t>Nyudze</a:t>
            </a:r>
            <a:r>
              <a:rPr lang="en-US" b="1" dirty="0" smtClean="0"/>
              <a:t> in Beijing on the eve of </a:t>
            </a:r>
            <a:r>
              <a:rPr lang="en-US" b="1" dirty="0" err="1" smtClean="0"/>
              <a:t>Eid</a:t>
            </a:r>
            <a:r>
              <a:rPr lang="en-US" b="1" dirty="0" smtClean="0"/>
              <a:t> al-</a:t>
            </a:r>
            <a:r>
              <a:rPr lang="en-US" b="1" dirty="0" err="1" smtClean="0"/>
              <a:t>Fitr</a:t>
            </a:r>
            <a:r>
              <a:rPr lang="en-US" b="1" dirty="0" smtClean="0"/>
              <a:t> - the day that marks the end </a:t>
            </a:r>
            <a:r>
              <a:rPr lang="en-US" b="1" dirty="0" smtClean="0"/>
              <a:t>Ramadan of </a:t>
            </a:r>
            <a:r>
              <a:rPr lang="en-US" b="1" dirty="0" smtClean="0"/>
              <a:t>the month of </a:t>
            </a:r>
            <a:r>
              <a:rPr lang="en-US" b="1" dirty="0" smtClean="0"/>
              <a:t>fasting. Thousands </a:t>
            </a:r>
            <a:r>
              <a:rPr lang="en-US" b="1" dirty="0" smtClean="0"/>
              <a:t>of people came to this oldest and largest mosque in Beijing, to perform the morning </a:t>
            </a:r>
            <a:r>
              <a:rPr lang="en-US" b="1" dirty="0" smtClean="0"/>
              <a:t>prayer. They had a </a:t>
            </a:r>
            <a:r>
              <a:rPr lang="en-US" b="1" dirty="0" smtClean="0"/>
              <a:t>meal after the fast in </a:t>
            </a:r>
            <a:r>
              <a:rPr lang="en-US" b="1" dirty="0" smtClean="0"/>
              <a:t>tents, and they danced </a:t>
            </a:r>
            <a:r>
              <a:rPr lang="en-US" b="1" dirty="0" smtClean="0"/>
              <a:t>in the street. </a:t>
            </a:r>
            <a:r>
              <a:rPr lang="en-US" b="1" dirty="0" smtClean="0"/>
              <a:t>The </a:t>
            </a:r>
            <a:r>
              <a:rPr lang="en-US" b="1" dirty="0" smtClean="0"/>
              <a:t>mosque was built in </a:t>
            </a:r>
            <a:r>
              <a:rPr lang="en-US" b="1" dirty="0" smtClean="0"/>
              <a:t>996 CE, </a:t>
            </a:r>
            <a:r>
              <a:rPr lang="en-US" b="1" dirty="0" smtClean="0"/>
              <a:t>and is the spiritual center for more than 10,000 </a:t>
            </a:r>
            <a:r>
              <a:rPr lang="en-US" b="1" dirty="0" smtClean="0"/>
              <a:t>Muslims in </a:t>
            </a:r>
            <a:r>
              <a:rPr lang="en-US" b="1" dirty="0" smtClean="0"/>
              <a:t>the Chinese capital.</a:t>
            </a:r>
            <a:endParaRPr lang="en-US" dirty="0" smtClean="0"/>
          </a:p>
          <a:p>
            <a:r>
              <a:rPr lang="en-US" dirty="0" smtClean="0"/>
              <a:t> </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t="16836" b="20870"/>
          <a:stretch>
            <a:fillRect/>
          </a:stretch>
        </p:blipFill>
        <p:spPr bwMode="auto">
          <a:xfrm>
            <a:off x="1143000" y="152400"/>
            <a:ext cx="6893390" cy="2819400"/>
          </a:xfrm>
          <a:prstGeom prst="rect">
            <a:avLst/>
          </a:prstGeom>
          <a:noFill/>
          <a:ln w="9525">
            <a:noFill/>
            <a:miter lim="800000"/>
            <a:headEnd/>
            <a:tailEnd/>
          </a:ln>
        </p:spPr>
      </p:pic>
      <p:sp>
        <p:nvSpPr>
          <p:cNvPr id="2" name="Title 1"/>
          <p:cNvSpPr>
            <a:spLocks noGrp="1"/>
          </p:cNvSpPr>
          <p:nvPr>
            <p:ph type="title"/>
          </p:nvPr>
        </p:nvSpPr>
        <p:spPr>
          <a:xfrm>
            <a:off x="0" y="2743200"/>
            <a:ext cx="9144000" cy="3886200"/>
          </a:xfrm>
        </p:spPr>
        <p:txBody>
          <a:bodyPr>
            <a:noAutofit/>
          </a:bodyPr>
          <a:lstStyle/>
          <a:p>
            <a:pPr algn="l"/>
            <a:r>
              <a:rPr lang="en-US" sz="3600" b="1" dirty="0" smtClean="0"/>
              <a:t>The Temple of Heaven and Hall </a:t>
            </a:r>
            <a:r>
              <a:rPr lang="en-US" sz="3600" b="1" dirty="0" smtClean="0"/>
              <a:t>of Prayer for </a:t>
            </a:r>
            <a:r>
              <a:rPr lang="en-US" sz="3600" b="1" dirty="0" smtClean="0"/>
              <a:t>Good Harvest </a:t>
            </a:r>
            <a:r>
              <a:rPr lang="en-US" sz="3600" b="1" dirty="0" smtClean="0"/>
              <a:t>photographed from the </a:t>
            </a:r>
            <a:r>
              <a:rPr lang="en-US" sz="3600" b="1" dirty="0" smtClean="0"/>
              <a:t>complex entrance. The hall </a:t>
            </a:r>
            <a:r>
              <a:rPr lang="en-US" sz="3600" b="1" dirty="0" smtClean="0"/>
              <a:t>is </a:t>
            </a:r>
            <a:r>
              <a:rPr lang="en-US" sz="3600" b="1" dirty="0" smtClean="0"/>
              <a:t>a </a:t>
            </a:r>
            <a:r>
              <a:rPr lang="en-US" sz="3600" b="1" dirty="0" err="1" smtClean="0"/>
              <a:t>shishkoobraznoe</a:t>
            </a:r>
            <a:r>
              <a:rPr lang="en-US" sz="3600" b="1" dirty="0" smtClean="0"/>
              <a:t> </a:t>
            </a:r>
            <a:r>
              <a:rPr lang="en-US" sz="3600" b="1" dirty="0" smtClean="0"/>
              <a:t>wooden structure with triple eaves. </a:t>
            </a:r>
            <a:r>
              <a:rPr lang="en-US" sz="3600" b="1" dirty="0" smtClean="0"/>
              <a:t>The blue-tiled </a:t>
            </a:r>
            <a:r>
              <a:rPr lang="en-US" sz="3600" b="1" dirty="0" smtClean="0"/>
              <a:t>roof is visible far outside the palace complex and is a </a:t>
            </a:r>
            <a:r>
              <a:rPr lang="en-US" sz="3600" b="1" dirty="0" smtClean="0"/>
              <a:t>famous example of </a:t>
            </a:r>
            <a:r>
              <a:rPr lang="en-US" sz="3600" b="1" dirty="0" smtClean="0"/>
              <a:t>the Chinese imperial architectural style</a:t>
            </a:r>
            <a:r>
              <a:rPr lang="en-US" sz="3600" b="1" dirty="0" smtClean="0"/>
              <a:t>.</a:t>
            </a:r>
            <a:endParaRPr lang="en-US" sz="3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The Temple of Heaven Complex</a:t>
            </a:r>
            <a:endParaRPr lang="en-US" b="1" dirty="0"/>
          </a:p>
        </p:txBody>
      </p:sp>
      <p:pic>
        <p:nvPicPr>
          <p:cNvPr id="11266" name="Picture 2"/>
          <p:cNvPicPr>
            <a:picLocks noGrp="1" noChangeAspect="1" noChangeArrowheads="1"/>
          </p:cNvPicPr>
          <p:nvPr>
            <p:ph idx="1"/>
          </p:nvPr>
        </p:nvPicPr>
        <p:blipFill>
          <a:blip r:embed="rId2" cstate="print">
            <a:lum bright="-10000"/>
          </a:blip>
          <a:srcRect/>
          <a:stretch>
            <a:fillRect/>
          </a:stretch>
        </p:blipFill>
        <p:spPr bwMode="auto">
          <a:xfrm>
            <a:off x="1066800" y="1234281"/>
            <a:ext cx="7086600" cy="5314951"/>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Great Wall on the outskirts of Beijing.</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172377" y="1600200"/>
            <a:ext cx="6799246" cy="4525963"/>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The Entire Complex</a:t>
            </a:r>
            <a:endParaRPr lang="en-US" dirty="0"/>
          </a:p>
        </p:txBody>
      </p:sp>
      <p:pic>
        <p:nvPicPr>
          <p:cNvPr id="15362" name="Picture 2"/>
          <p:cNvPicPr>
            <a:picLocks noGrp="1" noChangeAspect="1" noChangeArrowheads="1"/>
          </p:cNvPicPr>
          <p:nvPr>
            <p:ph idx="1"/>
          </p:nvPr>
        </p:nvPicPr>
        <p:blipFill>
          <a:blip r:embed="rId2" cstate="print"/>
          <a:srcRect/>
          <a:stretch>
            <a:fillRect/>
          </a:stretch>
        </p:blipFill>
        <p:spPr bwMode="auto">
          <a:xfrm>
            <a:off x="228600" y="838200"/>
            <a:ext cx="4419600" cy="5129130"/>
          </a:xfrm>
          <a:prstGeom prst="rect">
            <a:avLst/>
          </a:prstGeom>
          <a:noFill/>
          <a:ln w="9525">
            <a:noFill/>
            <a:miter lim="800000"/>
            <a:headEnd/>
            <a:tailEnd/>
          </a:ln>
        </p:spPr>
      </p:pic>
      <p:sp>
        <p:nvSpPr>
          <p:cNvPr id="5" name="TextBox 4"/>
          <p:cNvSpPr txBox="1"/>
          <p:nvPr/>
        </p:nvSpPr>
        <p:spPr>
          <a:xfrm>
            <a:off x="533400" y="6324600"/>
            <a:ext cx="7219156" cy="369332"/>
          </a:xfrm>
          <a:prstGeom prst="rect">
            <a:avLst/>
          </a:prstGeom>
          <a:solidFill>
            <a:schemeClr val="accent3">
              <a:lumMod val="60000"/>
              <a:lumOff val="40000"/>
            </a:schemeClr>
          </a:solidFill>
        </p:spPr>
        <p:txBody>
          <a:bodyPr wrap="none" rtlCol="0">
            <a:spAutoFit/>
          </a:bodyPr>
          <a:lstStyle/>
          <a:p>
            <a:r>
              <a:rPr lang="en-US" dirty="0" smtClean="0">
                <a:solidFill>
                  <a:schemeClr val="accent3">
                    <a:lumMod val="50000"/>
                  </a:schemeClr>
                </a:solidFill>
              </a:rPr>
              <a:t>For much </a:t>
            </a:r>
            <a:r>
              <a:rPr lang="en-US" dirty="0" smtClean="0">
                <a:solidFill>
                  <a:schemeClr val="accent3">
                    <a:lumMod val="50000"/>
                  </a:schemeClr>
                </a:solidFill>
              </a:rPr>
              <a:t>more detail: </a:t>
            </a:r>
            <a:r>
              <a:rPr lang="en-US" dirty="0" smtClean="0">
                <a:hlinkClick r:id="rId3"/>
              </a:rPr>
              <a:t>http://</a:t>
            </a:r>
            <a:r>
              <a:rPr lang="en-US" dirty="0" smtClean="0">
                <a:hlinkClick r:id="rId3"/>
              </a:rPr>
              <a:t>www.kinabaloo.com/temple_of_heaven.html</a:t>
            </a:r>
            <a:r>
              <a:rPr lang="en-US" dirty="0" smtClean="0"/>
              <a:t> </a:t>
            </a:r>
            <a:endParaRPr lang="en-US" dirty="0"/>
          </a:p>
        </p:txBody>
      </p:sp>
      <p:pic>
        <p:nvPicPr>
          <p:cNvPr id="15363" name="Picture 3"/>
          <p:cNvPicPr>
            <a:picLocks noChangeAspect="1" noChangeArrowheads="1"/>
          </p:cNvPicPr>
          <p:nvPr/>
        </p:nvPicPr>
        <p:blipFill>
          <a:blip r:embed="rId4" cstate="print"/>
          <a:srcRect/>
          <a:stretch>
            <a:fillRect/>
          </a:stretch>
        </p:blipFill>
        <p:spPr bwMode="auto">
          <a:xfrm>
            <a:off x="4953000" y="1066800"/>
            <a:ext cx="3810000" cy="3019425"/>
          </a:xfrm>
          <a:prstGeom prst="rect">
            <a:avLst/>
          </a:prstGeom>
          <a:noFill/>
          <a:ln w="9525">
            <a:noFill/>
            <a:miter lim="800000"/>
            <a:headEnd/>
            <a:tailEnd/>
          </a:ln>
        </p:spPr>
      </p:pic>
      <p:sp>
        <p:nvSpPr>
          <p:cNvPr id="7" name="TextBox 6"/>
          <p:cNvSpPr txBox="1"/>
          <p:nvPr/>
        </p:nvSpPr>
        <p:spPr>
          <a:xfrm>
            <a:off x="5562600" y="4191000"/>
            <a:ext cx="2900474" cy="369332"/>
          </a:xfrm>
          <a:prstGeom prst="rect">
            <a:avLst/>
          </a:prstGeom>
          <a:noFill/>
        </p:spPr>
        <p:txBody>
          <a:bodyPr wrap="none" rtlCol="0">
            <a:spAutoFit/>
          </a:bodyPr>
          <a:lstStyle/>
          <a:p>
            <a:r>
              <a:rPr lang="en-US" dirty="0" smtClean="0"/>
              <a:t>The Imperial Vault of Heaven</a:t>
            </a:r>
            <a:endParaRPr lang="en-US" dirty="0"/>
          </a:p>
        </p:txBody>
      </p:sp>
      <p:sp>
        <p:nvSpPr>
          <p:cNvPr id="8" name="TextBox 7"/>
          <p:cNvSpPr txBox="1"/>
          <p:nvPr/>
        </p:nvSpPr>
        <p:spPr>
          <a:xfrm>
            <a:off x="4724400" y="5334000"/>
            <a:ext cx="3962400" cy="646331"/>
          </a:xfrm>
          <a:prstGeom prst="rect">
            <a:avLst/>
          </a:prstGeom>
          <a:noFill/>
        </p:spPr>
        <p:txBody>
          <a:bodyPr wrap="square" rtlCol="0">
            <a:spAutoFit/>
          </a:bodyPr>
          <a:lstStyle/>
          <a:p>
            <a:r>
              <a:rPr lang="en-US" dirty="0" smtClean="0"/>
              <a:t>The Emperor always entered the complex from the South Gate.</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l="2488" r="2124"/>
          <a:stretch>
            <a:fillRect/>
          </a:stretch>
        </p:blipFill>
        <p:spPr bwMode="auto">
          <a:xfrm>
            <a:off x="-1" y="0"/>
            <a:ext cx="9170581" cy="6858000"/>
          </a:xfrm>
          <a:prstGeom prst="rect">
            <a:avLst/>
          </a:prstGeom>
          <a:noFill/>
          <a:ln w="9525">
            <a:noFill/>
            <a:miter lim="800000"/>
            <a:headEnd/>
            <a:tailEnd/>
          </a:ln>
        </p:spPr>
      </p:pic>
      <p:sp>
        <p:nvSpPr>
          <p:cNvPr id="2" name="Title 1"/>
          <p:cNvSpPr>
            <a:spLocks noGrp="1"/>
          </p:cNvSpPr>
          <p:nvPr>
            <p:ph type="title"/>
          </p:nvPr>
        </p:nvSpPr>
        <p:spPr>
          <a:xfrm>
            <a:off x="533400" y="0"/>
            <a:ext cx="8229600" cy="1143000"/>
          </a:xfrm>
        </p:spPr>
        <p:txBody>
          <a:bodyPr>
            <a:scene3d>
              <a:camera prst="orthographicFront"/>
              <a:lightRig rig="threePt" dir="t"/>
            </a:scene3d>
            <a:sp3d extrusionH="57150">
              <a:bevelT w="38100" h="38100" prst="angle"/>
            </a:sp3d>
          </a:bodyPr>
          <a:lstStyle/>
          <a:p>
            <a:r>
              <a:rPr lang="en-US" dirty="0" smtClean="0">
                <a:ln>
                  <a:solidFill>
                    <a:schemeClr val="bg2">
                      <a:lumMod val="60000"/>
                      <a:lumOff val="40000"/>
                    </a:schemeClr>
                  </a:solidFill>
                </a:ln>
                <a:solidFill>
                  <a:schemeClr val="bg2">
                    <a:lumMod val="75000"/>
                  </a:schemeClr>
                </a:solidFill>
                <a:effectLst>
                  <a:glow rad="228600">
                    <a:schemeClr val="accent1">
                      <a:satMod val="175000"/>
                      <a:alpha val="40000"/>
                    </a:schemeClr>
                  </a:glow>
                </a:effectLst>
                <a:latin typeface="Arial Black" pitchFamily="34" charset="0"/>
              </a:rPr>
              <a:t>The Temple of Heaven</a:t>
            </a:r>
            <a:endParaRPr lang="en-US" dirty="0">
              <a:ln>
                <a:solidFill>
                  <a:schemeClr val="bg2">
                    <a:lumMod val="60000"/>
                    <a:lumOff val="40000"/>
                  </a:schemeClr>
                </a:solidFill>
              </a:ln>
              <a:solidFill>
                <a:schemeClr val="bg2">
                  <a:lumMod val="75000"/>
                </a:schemeClr>
              </a:solidFill>
              <a:effectLst>
                <a:glow rad="228600">
                  <a:schemeClr val="accent1">
                    <a:satMod val="175000"/>
                    <a:alpha val="40000"/>
                  </a:schemeClr>
                </a:glow>
              </a:effectLst>
              <a:latin typeface="Arial Black"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09800"/>
          </a:xfrm>
        </p:spPr>
        <p:txBody>
          <a:bodyPr>
            <a:noAutofit/>
          </a:bodyPr>
          <a:lstStyle/>
          <a:p>
            <a:r>
              <a:rPr lang="en-US" sz="3200" b="1" dirty="0" smtClean="0"/>
              <a:t>Interior View: </a:t>
            </a:r>
            <a:r>
              <a:rPr lang="en-US" sz="3200" dirty="0" smtClean="0"/>
              <a:t>The imperial yellow of the wall and the greens and blues of the symmetrical decor above provide a dramatic setting for the intricately carved screen that surrounds the Emperor's throne.</a:t>
            </a:r>
            <a:endParaRPr lang="en-US" sz="3200" b="1" dirty="0"/>
          </a:p>
        </p:txBody>
      </p:sp>
      <p:pic>
        <p:nvPicPr>
          <p:cNvPr id="13314" name="Picture 2"/>
          <p:cNvPicPr>
            <a:picLocks noGrp="1" noChangeAspect="1" noChangeArrowheads="1"/>
          </p:cNvPicPr>
          <p:nvPr>
            <p:ph idx="1"/>
          </p:nvPr>
        </p:nvPicPr>
        <p:blipFill>
          <a:blip r:embed="rId2" cstate="print"/>
          <a:srcRect/>
          <a:stretch>
            <a:fillRect/>
          </a:stretch>
        </p:blipFill>
        <p:spPr bwMode="auto">
          <a:xfrm>
            <a:off x="1676400" y="2133600"/>
            <a:ext cx="5994400" cy="44958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77962"/>
          </a:xfrm>
        </p:spPr>
        <p:txBody>
          <a:bodyPr>
            <a:normAutofit fontScale="90000"/>
          </a:bodyPr>
          <a:lstStyle/>
          <a:p>
            <a:r>
              <a:rPr lang="en-US" b="1" dirty="0" smtClean="0"/>
              <a:t>The magnificent ceiling of the </a:t>
            </a:r>
            <a:r>
              <a:rPr lang="en-US" b="1" dirty="0" smtClean="0"/>
              <a:t>Temple of Heaven Hall </a:t>
            </a:r>
            <a:r>
              <a:rPr lang="en-US" b="1" dirty="0" smtClean="0"/>
              <a:t>of Prayer for Good Harvests</a:t>
            </a:r>
            <a:endParaRPr lang="en-US" b="1" dirty="0"/>
          </a:p>
        </p:txBody>
      </p:sp>
      <p:pic>
        <p:nvPicPr>
          <p:cNvPr id="14338" name="Picture 2"/>
          <p:cNvPicPr>
            <a:picLocks noGrp="1" noChangeAspect="1" noChangeArrowheads="1"/>
          </p:cNvPicPr>
          <p:nvPr>
            <p:ph idx="1"/>
          </p:nvPr>
        </p:nvPicPr>
        <p:blipFill>
          <a:blip r:embed="rId2" cstate="print">
            <a:lum bright="-10000" contrast="20000"/>
          </a:blip>
          <a:srcRect/>
          <a:stretch>
            <a:fillRect/>
          </a:stretch>
        </p:blipFill>
        <p:spPr bwMode="auto">
          <a:xfrm>
            <a:off x="1905000" y="1600200"/>
            <a:ext cx="5542491" cy="4156869"/>
          </a:xfrm>
          <a:prstGeom prst="rect">
            <a:avLst/>
          </a:prstGeom>
          <a:noFill/>
          <a:ln w="9525">
            <a:noFill/>
            <a:miter lim="800000"/>
            <a:headEnd/>
            <a:tailEnd/>
          </a:ln>
        </p:spPr>
      </p:pic>
      <p:sp>
        <p:nvSpPr>
          <p:cNvPr id="5" name="TextBox 4"/>
          <p:cNvSpPr txBox="1"/>
          <p:nvPr/>
        </p:nvSpPr>
        <p:spPr>
          <a:xfrm>
            <a:off x="1371600" y="5943600"/>
            <a:ext cx="6753644" cy="646331"/>
          </a:xfrm>
          <a:prstGeom prst="rect">
            <a:avLst/>
          </a:prstGeom>
          <a:solidFill>
            <a:schemeClr val="accent2">
              <a:lumMod val="60000"/>
              <a:lumOff val="40000"/>
            </a:schemeClr>
          </a:solidFill>
        </p:spPr>
        <p:txBody>
          <a:bodyPr wrap="none" rtlCol="0">
            <a:spAutoFit/>
          </a:bodyPr>
          <a:lstStyle/>
          <a:p>
            <a:r>
              <a:rPr lang="en-US" dirty="0" smtClean="0"/>
              <a:t>For more detailed information </a:t>
            </a:r>
            <a:r>
              <a:rPr lang="en-US" dirty="0" smtClean="0"/>
              <a:t>and pictures: </a:t>
            </a:r>
            <a:endParaRPr lang="en-US" dirty="0" smtClean="0"/>
          </a:p>
          <a:p>
            <a:r>
              <a:rPr lang="en-US" dirty="0" smtClean="0">
                <a:hlinkClick r:id="rId3"/>
              </a:rPr>
              <a:t>http</a:t>
            </a:r>
            <a:r>
              <a:rPr lang="en-US" dirty="0" smtClean="0">
                <a:hlinkClick r:id="rId3"/>
              </a:rPr>
              <a:t>://</a:t>
            </a:r>
            <a:r>
              <a:rPr lang="en-US" dirty="0" smtClean="0">
                <a:hlinkClick r:id="rId3"/>
              </a:rPr>
              <a:t>www.khulsey.com/travel/china_beijing_temple-of-heaven.html</a:t>
            </a:r>
            <a:r>
              <a:rPr lang="en-US" dirty="0" smtClean="0"/>
              <a:t> </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Year at the Temple of Heaven</a:t>
            </a:r>
            <a:endParaRPr lang="en-US" dirty="0"/>
          </a:p>
        </p:txBody>
      </p:sp>
      <p:pic>
        <p:nvPicPr>
          <p:cNvPr id="27650" name="Picture 2"/>
          <p:cNvPicPr>
            <a:picLocks noGrp="1" noChangeAspect="1" noChangeArrowheads="1"/>
          </p:cNvPicPr>
          <p:nvPr>
            <p:ph idx="1"/>
          </p:nvPr>
        </p:nvPicPr>
        <p:blipFill>
          <a:blip r:embed="rId2" cstate="print"/>
          <a:srcRect/>
          <a:stretch>
            <a:fillRect/>
          </a:stretch>
        </p:blipFill>
        <p:spPr bwMode="auto">
          <a:xfrm>
            <a:off x="1177527" y="1600200"/>
            <a:ext cx="6788945" cy="4525963"/>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Year</a:t>
            </a:r>
            <a:endParaRPr lang="en-US" dirty="0"/>
          </a:p>
        </p:txBody>
      </p:sp>
      <p:sp>
        <p:nvSpPr>
          <p:cNvPr id="3" name="Content Placeholder 2"/>
          <p:cNvSpPr>
            <a:spLocks noGrp="1"/>
          </p:cNvSpPr>
          <p:nvPr>
            <p:ph idx="1"/>
          </p:nvPr>
        </p:nvSpPr>
        <p:spPr/>
        <p:txBody>
          <a:bodyPr/>
          <a:lstStyle/>
          <a:p>
            <a:r>
              <a:rPr lang="en-US" b="1" dirty="0" smtClean="0"/>
              <a:t>The actor, dressed in imperial yellow costume, rehearsing movement during a ceremony at the Temple of Heaven, marking the Chinese New Year on the lunar calendar. </a:t>
            </a:r>
            <a:endParaRPr lang="en-US" dirty="0" smtClean="0"/>
          </a:p>
          <a:p>
            <a:r>
              <a:rPr lang="en-US" b="1" dirty="0" smtClean="0"/>
              <a:t>According to the Chronicle, for more than 500 years </a:t>
            </a:r>
            <a:r>
              <a:rPr lang="en-US" b="1" dirty="0" smtClean="0"/>
              <a:t>the emperors attended </a:t>
            </a:r>
            <a:r>
              <a:rPr lang="en-US" b="1" dirty="0" smtClean="0"/>
              <a:t>the </a:t>
            </a:r>
            <a:r>
              <a:rPr lang="en-US" b="1" dirty="0" smtClean="0"/>
              <a:t>ceremony here.</a:t>
            </a:r>
            <a:endParaRPr lang="en-US" dirty="0" smtClean="0"/>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b="1" dirty="0" smtClean="0"/>
              <a:t>T</a:t>
            </a:r>
            <a:r>
              <a:rPr lang="en-US" sz="3600" b="1" dirty="0" smtClean="0"/>
              <a:t>he </a:t>
            </a:r>
            <a:r>
              <a:rPr lang="en-US" sz="3600" b="1" dirty="0" smtClean="0"/>
              <a:t>statue </a:t>
            </a:r>
            <a:r>
              <a:rPr lang="en-US" sz="3600" b="1" dirty="0" smtClean="0"/>
              <a:t>on The Way of Souls in </a:t>
            </a:r>
            <a:r>
              <a:rPr lang="en-US" sz="3600" b="1" dirty="0" smtClean="0"/>
              <a:t>Ming </a:t>
            </a:r>
            <a:r>
              <a:rPr lang="en-US" sz="3600" b="1" dirty="0" smtClean="0"/>
              <a:t>Cemetery depicts </a:t>
            </a:r>
            <a:r>
              <a:rPr lang="en-US" sz="3600" b="1" dirty="0" smtClean="0"/>
              <a:t>a high-ranking civil </a:t>
            </a:r>
            <a:r>
              <a:rPr lang="en-US" sz="3600" b="1" dirty="0" smtClean="0"/>
              <a:t>servant. </a:t>
            </a:r>
            <a:endParaRPr lang="en-US" sz="3600" dirty="0"/>
          </a:p>
        </p:txBody>
      </p:sp>
      <p:pic>
        <p:nvPicPr>
          <p:cNvPr id="16386" name="Picture 2"/>
          <p:cNvPicPr>
            <a:picLocks noGrp="1" noChangeAspect="1" noChangeArrowheads="1"/>
          </p:cNvPicPr>
          <p:nvPr>
            <p:ph idx="1"/>
          </p:nvPr>
        </p:nvPicPr>
        <p:blipFill>
          <a:blip r:embed="rId2" cstate="print"/>
          <a:srcRect/>
          <a:stretch>
            <a:fillRect/>
          </a:stretch>
        </p:blipFill>
        <p:spPr bwMode="auto">
          <a:xfrm>
            <a:off x="1177527" y="1600200"/>
            <a:ext cx="6788945" cy="452596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Ming Tombs</a:t>
            </a:r>
            <a:endParaRPr lang="en-US" b="1" dirty="0"/>
          </a:p>
        </p:txBody>
      </p:sp>
      <p:sp>
        <p:nvSpPr>
          <p:cNvPr id="3" name="Content Placeholder 2"/>
          <p:cNvSpPr>
            <a:spLocks noGrp="1"/>
          </p:cNvSpPr>
          <p:nvPr>
            <p:ph idx="1"/>
          </p:nvPr>
        </p:nvSpPr>
        <p:spPr>
          <a:xfrm>
            <a:off x="457200" y="1219200"/>
            <a:ext cx="8229600" cy="4906963"/>
          </a:xfrm>
        </p:spPr>
        <p:txBody>
          <a:bodyPr/>
          <a:lstStyle/>
          <a:p>
            <a:r>
              <a:rPr lang="en-US" b="1" dirty="0" smtClean="0"/>
              <a:t>The Ming </a:t>
            </a:r>
            <a:r>
              <a:rPr lang="en-US" b="1" dirty="0" smtClean="0"/>
              <a:t>Memorial </a:t>
            </a:r>
            <a:r>
              <a:rPr lang="en-US" b="1" dirty="0" smtClean="0"/>
              <a:t>is where </a:t>
            </a:r>
            <a:r>
              <a:rPr lang="en-US" b="1" dirty="0" smtClean="0"/>
              <a:t>the remains of 13 emperors of the Ming </a:t>
            </a:r>
            <a:r>
              <a:rPr lang="en-US" b="1" dirty="0" smtClean="0"/>
              <a:t>Dynasty are interred. It is </a:t>
            </a:r>
            <a:r>
              <a:rPr lang="en-US" b="1" dirty="0" smtClean="0"/>
              <a:t>classified </a:t>
            </a:r>
            <a:r>
              <a:rPr lang="en-US" b="1" dirty="0" smtClean="0"/>
              <a:t>as a World Heritage </a:t>
            </a:r>
            <a:r>
              <a:rPr lang="en-US" b="1" dirty="0" smtClean="0"/>
              <a:t>monuments by UNESCO</a:t>
            </a:r>
            <a:r>
              <a:rPr lang="en-US" b="1" dirty="0" smtClean="0"/>
              <a:t>.</a:t>
            </a:r>
            <a:endParaRPr lang="en-US" dirty="0" smtClean="0"/>
          </a:p>
          <a:p>
            <a:endParaRPr lang="en-US" dirty="0"/>
          </a:p>
        </p:txBody>
      </p:sp>
      <p:pic>
        <p:nvPicPr>
          <p:cNvPr id="17411" name="Picture 3"/>
          <p:cNvPicPr>
            <a:picLocks noChangeAspect="1" noChangeArrowheads="1"/>
          </p:cNvPicPr>
          <p:nvPr/>
        </p:nvPicPr>
        <p:blipFill>
          <a:blip r:embed="rId2" cstate="print"/>
          <a:srcRect/>
          <a:stretch>
            <a:fillRect/>
          </a:stretch>
        </p:blipFill>
        <p:spPr bwMode="auto">
          <a:xfrm>
            <a:off x="2133600" y="3352800"/>
            <a:ext cx="4894385" cy="31813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Along the Sacred Road</a:t>
            </a:r>
            <a:endParaRPr lang="en-US" dirty="0"/>
          </a:p>
        </p:txBody>
      </p:sp>
      <p:sp>
        <p:nvSpPr>
          <p:cNvPr id="4" name="TextBox 3"/>
          <p:cNvSpPr txBox="1"/>
          <p:nvPr/>
        </p:nvSpPr>
        <p:spPr>
          <a:xfrm>
            <a:off x="762000" y="6400800"/>
            <a:ext cx="7484806" cy="369332"/>
          </a:xfrm>
          <a:prstGeom prst="rect">
            <a:avLst/>
          </a:prstGeom>
          <a:noFill/>
        </p:spPr>
        <p:txBody>
          <a:bodyPr wrap="none" rtlCol="0">
            <a:spAutoFit/>
          </a:bodyPr>
          <a:lstStyle/>
          <a:p>
            <a:r>
              <a:rPr lang="en-US" dirty="0" smtClean="0"/>
              <a:t>For </a:t>
            </a:r>
            <a:r>
              <a:rPr lang="en-US" dirty="0" smtClean="0"/>
              <a:t>more information: </a:t>
            </a:r>
            <a:r>
              <a:rPr lang="en-US" dirty="0" smtClean="0">
                <a:hlinkClick r:id="rId2"/>
              </a:rPr>
              <a:t>http://</a:t>
            </a:r>
            <a:r>
              <a:rPr lang="en-US" dirty="0" smtClean="0">
                <a:hlinkClick r:id="rId2"/>
              </a:rPr>
              <a:t>www.chineseviolins.com/Show_visit.asp?id=107</a:t>
            </a:r>
            <a:r>
              <a:rPr lang="en-US" dirty="0" smtClean="0"/>
              <a:t> </a:t>
            </a:r>
            <a:endParaRPr lang="en-US" dirty="0"/>
          </a:p>
        </p:txBody>
      </p:sp>
      <p:pic>
        <p:nvPicPr>
          <p:cNvPr id="18434" name="Picture 2"/>
          <p:cNvPicPr>
            <a:picLocks noGrp="1" noChangeAspect="1" noChangeArrowheads="1"/>
          </p:cNvPicPr>
          <p:nvPr>
            <p:ph idx="1"/>
          </p:nvPr>
        </p:nvPicPr>
        <p:blipFill>
          <a:blip r:embed="rId3" cstate="print"/>
          <a:srcRect/>
          <a:stretch>
            <a:fillRect/>
          </a:stretch>
        </p:blipFill>
        <p:spPr bwMode="auto">
          <a:xfrm>
            <a:off x="1059715" y="1524000"/>
            <a:ext cx="7017485" cy="467364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Dingling</a:t>
            </a:r>
            <a:r>
              <a:rPr lang="en-US" b="1" dirty="0" smtClean="0"/>
              <a:t> Tomb</a:t>
            </a:r>
            <a:endParaRPr lang="en-US" b="1" dirty="0"/>
          </a:p>
        </p:txBody>
      </p:sp>
      <p:pic>
        <p:nvPicPr>
          <p:cNvPr id="19458" name="Picture 2"/>
          <p:cNvPicPr>
            <a:picLocks noGrp="1" noChangeAspect="1" noChangeArrowheads="1"/>
          </p:cNvPicPr>
          <p:nvPr>
            <p:ph idx="1"/>
          </p:nvPr>
        </p:nvPicPr>
        <p:blipFill>
          <a:blip r:embed="rId2" cstate="print"/>
          <a:srcRect/>
          <a:stretch>
            <a:fillRect/>
          </a:stretch>
        </p:blipFill>
        <p:spPr bwMode="auto">
          <a:xfrm>
            <a:off x="1287534" y="1600200"/>
            <a:ext cx="6568932" cy="452596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Beijing Zoo</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087783" y="1600200"/>
            <a:ext cx="6968434" cy="4525963"/>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National Art Museum of </a:t>
            </a:r>
            <a:r>
              <a:rPr lang="en-US" b="1" dirty="0" smtClean="0"/>
              <a:t>China</a:t>
            </a:r>
            <a:endParaRPr lang="en-US" dirty="0"/>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2" cstate="print"/>
          <a:srcRect/>
          <a:stretch>
            <a:fillRect/>
          </a:stretch>
        </p:blipFill>
        <p:spPr bwMode="auto">
          <a:xfrm>
            <a:off x="838200" y="1600200"/>
            <a:ext cx="7353300" cy="49022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Donhuan</a:t>
            </a:r>
            <a:r>
              <a:rPr lang="en-US" b="1" dirty="0" smtClean="0"/>
              <a:t> Cave Exhibit</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Visitors view a copy of the </a:t>
            </a:r>
            <a:r>
              <a:rPr lang="en-US" b="1" dirty="0" err="1" smtClean="0"/>
              <a:t>Mogao</a:t>
            </a:r>
            <a:r>
              <a:rPr lang="en-US" b="1" dirty="0" smtClean="0"/>
              <a:t> caves during the exhibition </a:t>
            </a:r>
            <a:r>
              <a:rPr lang="en-US" b="1" dirty="0" err="1" smtClean="0"/>
              <a:t>Donhuan</a:t>
            </a:r>
            <a:r>
              <a:rPr lang="en-US" b="1" dirty="0" smtClean="0"/>
              <a:t> in the National Art Museum of China. </a:t>
            </a:r>
            <a:r>
              <a:rPr lang="en-US" b="1" dirty="0" smtClean="0"/>
              <a:t> The </a:t>
            </a:r>
            <a:r>
              <a:rPr lang="en-US" b="1" dirty="0" smtClean="0"/>
              <a:t>exhibition featured the restored sculptures and copies </a:t>
            </a:r>
            <a:r>
              <a:rPr lang="en-US" b="1" dirty="0" smtClean="0"/>
              <a:t>of </a:t>
            </a:r>
            <a:r>
              <a:rPr lang="en-US" b="1" dirty="0" smtClean="0"/>
              <a:t>cave murals, ceramic tile and literary monuments of the cave library </a:t>
            </a:r>
            <a:r>
              <a:rPr lang="en-US" b="1" dirty="0" err="1" smtClean="0"/>
              <a:t>Donhuan</a:t>
            </a:r>
            <a:r>
              <a:rPr lang="en-US" b="1" dirty="0" smtClean="0"/>
              <a:t>. </a:t>
            </a:r>
            <a:endParaRPr lang="en-US" dirty="0" smtClean="0"/>
          </a:p>
          <a:p>
            <a:r>
              <a:rPr lang="en-US" b="1" dirty="0" smtClean="0"/>
              <a:t>G. </a:t>
            </a:r>
            <a:r>
              <a:rPr lang="en-US" b="1" dirty="0" err="1" smtClean="0"/>
              <a:t>Donhuan</a:t>
            </a:r>
            <a:r>
              <a:rPr lang="en-US" b="1" dirty="0" smtClean="0"/>
              <a:t>, located in Gansu Province in northwest </a:t>
            </a:r>
            <a:r>
              <a:rPr lang="en-US" b="1" dirty="0" smtClean="0"/>
              <a:t>China, is remarkable.  Inside are painted </a:t>
            </a:r>
            <a:r>
              <a:rPr lang="en-US" b="1" dirty="0" smtClean="0"/>
              <a:t>caves with Buddhist murals and sculptures, dating from </a:t>
            </a:r>
            <a:r>
              <a:rPr lang="en-US" b="1" dirty="0" smtClean="0"/>
              <a:t>between the 5th </a:t>
            </a:r>
            <a:r>
              <a:rPr lang="en-US" b="1" dirty="0" smtClean="0"/>
              <a:t>and </a:t>
            </a:r>
            <a:r>
              <a:rPr lang="en-US" b="1" dirty="0" smtClean="0"/>
              <a:t>13th centuries CE.</a:t>
            </a:r>
            <a:endParaRPr lang="en-US" dirty="0"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Yonheguna</a:t>
            </a:r>
            <a:r>
              <a:rPr lang="en-US" b="1" dirty="0" smtClean="0"/>
              <a:t> Tibetan Temple</a:t>
            </a:r>
            <a:endParaRPr lang="en-US" dirty="0"/>
          </a:p>
        </p:txBody>
      </p:sp>
      <p:pic>
        <p:nvPicPr>
          <p:cNvPr id="21506" name="Picture 2"/>
          <p:cNvPicPr>
            <a:picLocks noGrp="1" noChangeAspect="1" noChangeArrowheads="1"/>
          </p:cNvPicPr>
          <p:nvPr>
            <p:ph idx="1"/>
          </p:nvPr>
        </p:nvPicPr>
        <p:blipFill>
          <a:blip r:embed="rId2" cstate="print"/>
          <a:srcRect/>
          <a:stretch>
            <a:fillRect/>
          </a:stretch>
        </p:blipFill>
        <p:spPr bwMode="auto">
          <a:xfrm>
            <a:off x="1272513" y="1600200"/>
            <a:ext cx="6598974" cy="4525963"/>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Yonheguna</a:t>
            </a:r>
            <a:r>
              <a:rPr lang="en-US" b="1" dirty="0" smtClean="0"/>
              <a:t> - Lama </a:t>
            </a:r>
            <a:r>
              <a:rPr lang="en-US" b="1" dirty="0" smtClean="0"/>
              <a:t>Temple</a:t>
            </a:r>
            <a:endParaRPr lang="en-US" dirty="0"/>
          </a:p>
        </p:txBody>
      </p:sp>
      <p:sp>
        <p:nvSpPr>
          <p:cNvPr id="3" name="Content Placeholder 2"/>
          <p:cNvSpPr>
            <a:spLocks noGrp="1"/>
          </p:cNvSpPr>
          <p:nvPr>
            <p:ph idx="1"/>
          </p:nvPr>
        </p:nvSpPr>
        <p:spPr/>
        <p:txBody>
          <a:bodyPr>
            <a:normAutofit lnSpcReduction="10000"/>
          </a:bodyPr>
          <a:lstStyle/>
          <a:p>
            <a:r>
              <a:rPr lang="en-US" b="1" dirty="0" smtClean="0"/>
              <a:t>Tibetan monk goes to </a:t>
            </a:r>
            <a:r>
              <a:rPr lang="en-US" b="1" dirty="0" smtClean="0"/>
              <a:t>the courtyard of </a:t>
            </a:r>
            <a:r>
              <a:rPr lang="en-US" b="1" dirty="0" err="1" smtClean="0"/>
              <a:t>Yonheguna</a:t>
            </a:r>
            <a:r>
              <a:rPr lang="en-US" b="1" dirty="0" smtClean="0"/>
              <a:t> - Lama temple and monastery of the </a:t>
            </a:r>
            <a:r>
              <a:rPr lang="en-US" b="1" dirty="0" err="1" smtClean="0"/>
              <a:t>Geluk</a:t>
            </a:r>
            <a:r>
              <a:rPr lang="en-US" b="1" dirty="0" smtClean="0"/>
              <a:t> sect. This </a:t>
            </a:r>
            <a:r>
              <a:rPr lang="en-US" b="1" dirty="0" smtClean="0"/>
              <a:t>is one of the largest and most important monasteries of Tibetan Buddhism in the world. </a:t>
            </a:r>
            <a:r>
              <a:rPr lang="en-US" b="1" dirty="0" smtClean="0"/>
              <a:t>In </a:t>
            </a:r>
            <a:r>
              <a:rPr lang="en-US" b="1" dirty="0" smtClean="0"/>
              <a:t>the temple </a:t>
            </a:r>
            <a:r>
              <a:rPr lang="en-US" b="1" dirty="0" smtClean="0"/>
              <a:t>are </a:t>
            </a:r>
            <a:r>
              <a:rPr lang="en-US" b="1" dirty="0" smtClean="0"/>
              <a:t>five large halls and five </a:t>
            </a:r>
            <a:r>
              <a:rPr lang="en-US" b="1" dirty="0" smtClean="0"/>
              <a:t>courtyards </a:t>
            </a:r>
            <a:r>
              <a:rPr lang="en-US" b="1" dirty="0" smtClean="0"/>
              <a:t>decorated with arches and curved eaves. </a:t>
            </a:r>
            <a:r>
              <a:rPr lang="en-US" b="1" dirty="0" smtClean="0"/>
              <a:t>There </a:t>
            </a:r>
            <a:r>
              <a:rPr lang="en-US" b="1" dirty="0" smtClean="0"/>
              <a:t>are many masterpieces of Buddhist art - murals, statues of gods, demons and </a:t>
            </a:r>
            <a:r>
              <a:rPr lang="en-US" b="1" dirty="0" err="1" smtClean="0"/>
              <a:t>Buddhas</a:t>
            </a:r>
            <a:r>
              <a:rPr lang="en-US" b="1" dirty="0" smtClean="0"/>
              <a:t> in this complex </a:t>
            </a:r>
            <a:endParaRPr lang="en-US" dirty="0" smtClean="0"/>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4114800" cy="1143000"/>
          </a:xfrm>
        </p:spPr>
        <p:txBody>
          <a:bodyPr/>
          <a:lstStyle/>
          <a:p>
            <a:r>
              <a:rPr lang="en-US" b="1" dirty="0" smtClean="0"/>
              <a:t>Lama Temple</a:t>
            </a:r>
            <a:endParaRPr lang="en-US" b="1" dirty="0"/>
          </a:p>
        </p:txBody>
      </p:sp>
      <p:pic>
        <p:nvPicPr>
          <p:cNvPr id="22530" name="Picture 2"/>
          <p:cNvPicPr>
            <a:picLocks noGrp="1" noChangeAspect="1" noChangeArrowheads="1"/>
          </p:cNvPicPr>
          <p:nvPr>
            <p:ph idx="1"/>
          </p:nvPr>
        </p:nvPicPr>
        <p:blipFill>
          <a:blip r:embed="rId2" cstate="print"/>
          <a:srcRect/>
          <a:stretch>
            <a:fillRect/>
          </a:stretch>
        </p:blipFill>
        <p:spPr bwMode="auto">
          <a:xfrm>
            <a:off x="4114800" y="0"/>
            <a:ext cx="4901784" cy="3737610"/>
          </a:xfrm>
          <a:prstGeom prst="rect">
            <a:avLst/>
          </a:prstGeom>
          <a:noFill/>
          <a:ln w="9525">
            <a:noFill/>
            <a:miter lim="800000"/>
            <a:headEnd/>
            <a:tailEnd/>
          </a:ln>
        </p:spPr>
      </p:pic>
      <p:pic>
        <p:nvPicPr>
          <p:cNvPr id="22531" name="Picture 3"/>
          <p:cNvPicPr>
            <a:picLocks noChangeAspect="1" noChangeArrowheads="1"/>
          </p:cNvPicPr>
          <p:nvPr/>
        </p:nvPicPr>
        <p:blipFill>
          <a:blip r:embed="rId3" cstate="print"/>
          <a:srcRect/>
          <a:stretch>
            <a:fillRect/>
          </a:stretch>
        </p:blipFill>
        <p:spPr bwMode="auto">
          <a:xfrm>
            <a:off x="228600" y="3048000"/>
            <a:ext cx="5524500" cy="36195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05200" cy="3154362"/>
          </a:xfrm>
        </p:spPr>
        <p:txBody>
          <a:bodyPr/>
          <a:lstStyle/>
          <a:p>
            <a:r>
              <a:rPr lang="en-US" dirty="0" smtClean="0"/>
              <a:t>The Lama Temple complex</a:t>
            </a:r>
            <a:endParaRPr lang="en-US" dirty="0"/>
          </a:p>
        </p:txBody>
      </p:sp>
      <p:pic>
        <p:nvPicPr>
          <p:cNvPr id="23554" name="Picture 2"/>
          <p:cNvPicPr>
            <a:picLocks noGrp="1" noChangeAspect="1" noChangeArrowheads="1"/>
          </p:cNvPicPr>
          <p:nvPr>
            <p:ph idx="1"/>
          </p:nvPr>
        </p:nvPicPr>
        <p:blipFill>
          <a:blip r:embed="rId2" cstate="print"/>
          <a:srcRect/>
          <a:stretch>
            <a:fillRect/>
          </a:stretch>
        </p:blipFill>
        <p:spPr bwMode="auto">
          <a:xfrm>
            <a:off x="4299358" y="0"/>
            <a:ext cx="4844642"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 cook prepares a traditional Beijing cuisine </a:t>
            </a:r>
            <a:r>
              <a:rPr lang="en-US" b="1" dirty="0" smtClean="0"/>
              <a:t>in "Hooton</a:t>
            </a:r>
            <a:r>
              <a:rPr lang="en-US" b="1" dirty="0" smtClean="0"/>
              <a:t>".</a:t>
            </a:r>
            <a:endParaRPr lang="en-US" dirty="0"/>
          </a:p>
        </p:txBody>
      </p:sp>
      <p:pic>
        <p:nvPicPr>
          <p:cNvPr id="24578" name="Picture 2"/>
          <p:cNvPicPr>
            <a:picLocks noGrp="1" noChangeAspect="1" noChangeArrowheads="1"/>
          </p:cNvPicPr>
          <p:nvPr>
            <p:ph idx="1"/>
          </p:nvPr>
        </p:nvPicPr>
        <p:blipFill>
          <a:blip r:embed="rId2" cstate="print"/>
          <a:srcRect/>
          <a:stretch>
            <a:fillRect/>
          </a:stretch>
        </p:blipFill>
        <p:spPr bwMode="auto">
          <a:xfrm>
            <a:off x="1552658" y="1600200"/>
            <a:ext cx="6038684" cy="4525963"/>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Those residing in Beijing live in "Hooton" - a traditional street, </a:t>
            </a:r>
            <a:r>
              <a:rPr lang="en-US" b="1" dirty="0" smtClean="0"/>
              <a:t>preserving the </a:t>
            </a:r>
            <a:r>
              <a:rPr lang="en-US" b="1" dirty="0" smtClean="0"/>
              <a:t>city's history and pre-industrial lifestyle. </a:t>
            </a:r>
            <a:r>
              <a:rPr lang="en-US" b="1" dirty="0" smtClean="0"/>
              <a:t> A "Hooton</a:t>
            </a:r>
            <a:r>
              <a:rPr lang="en-US" b="1" dirty="0" smtClean="0"/>
              <a:t>" </a:t>
            </a:r>
            <a:r>
              <a:rPr lang="en-US" b="1" dirty="0" smtClean="0"/>
              <a:t>is formed </a:t>
            </a:r>
            <a:r>
              <a:rPr lang="en-US" b="1" dirty="0" smtClean="0"/>
              <a:t>by the walls of houses. Since the mid 20 </a:t>
            </a:r>
            <a:r>
              <a:rPr lang="en-US" b="1" dirty="0" err="1" smtClean="0"/>
              <a:t>th</a:t>
            </a:r>
            <a:r>
              <a:rPr lang="en-US" b="1" dirty="0" smtClean="0"/>
              <a:t> century, these quiet streets are gradually disappearing, as is a new development.</a:t>
            </a:r>
            <a:endParaRPr lang="en-US" dirty="0" smtClean="0"/>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Scene in a Hooton</a:t>
            </a:r>
            <a:endParaRPr lang="en-US" b="1" dirty="0"/>
          </a:p>
        </p:txBody>
      </p:sp>
      <p:pic>
        <p:nvPicPr>
          <p:cNvPr id="25602" name="Picture 2"/>
          <p:cNvPicPr>
            <a:picLocks noGrp="1" noChangeAspect="1" noChangeArrowheads="1"/>
          </p:cNvPicPr>
          <p:nvPr>
            <p:ph idx="1"/>
          </p:nvPr>
        </p:nvPicPr>
        <p:blipFill>
          <a:blip r:embed="rId2" cstate="print"/>
          <a:srcRect/>
          <a:stretch>
            <a:fillRect/>
          </a:stretch>
        </p:blipFill>
        <p:spPr bwMode="auto">
          <a:xfrm>
            <a:off x="1177527" y="1600200"/>
            <a:ext cx="6788945" cy="4525963"/>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txBody>
          <a:bodyPr>
            <a:noAutofit/>
          </a:bodyPr>
          <a:lstStyle/>
          <a:p>
            <a:r>
              <a:rPr lang="en-US" sz="2800" b="1" dirty="0" smtClean="0"/>
              <a:t>This </a:t>
            </a:r>
            <a:r>
              <a:rPr lang="en-US" sz="2800" b="1" dirty="0" smtClean="0"/>
              <a:t>photo </a:t>
            </a:r>
            <a:r>
              <a:rPr lang="en-US" sz="2800" b="1" dirty="0" smtClean="0"/>
              <a:t>shows an area </a:t>
            </a:r>
            <a:r>
              <a:rPr lang="en-US" sz="2800" b="1" dirty="0" smtClean="0"/>
              <a:t>of the old buildings in Beijing. This spring, thousands of workers in yellow hard hats took to the streets of old Beijing to renovate old buildings, </a:t>
            </a:r>
            <a:r>
              <a:rPr lang="en-US" sz="2800" b="1" dirty="0" smtClean="0"/>
              <a:t>at </a:t>
            </a:r>
            <a:r>
              <a:rPr lang="en-US" sz="2800" b="1" dirty="0" smtClean="0"/>
              <a:t>least those who remained after the building boom of recent years</a:t>
            </a:r>
            <a:r>
              <a:rPr lang="en-US" sz="2800" b="1" dirty="0" smtClean="0"/>
              <a:t>.</a:t>
            </a:r>
            <a:endParaRPr lang="en-US" sz="2800" dirty="0"/>
          </a:p>
        </p:txBody>
      </p:sp>
      <p:pic>
        <p:nvPicPr>
          <p:cNvPr id="26626" name="Picture 2"/>
          <p:cNvPicPr>
            <a:picLocks noGrp="1" noChangeAspect="1" noChangeArrowheads="1"/>
          </p:cNvPicPr>
          <p:nvPr>
            <p:ph idx="1"/>
          </p:nvPr>
        </p:nvPicPr>
        <p:blipFill>
          <a:blip r:embed="rId2" cstate="print"/>
          <a:srcRect/>
          <a:stretch>
            <a:fillRect/>
          </a:stretch>
        </p:blipFill>
        <p:spPr bwMode="auto">
          <a:xfrm>
            <a:off x="1524000" y="2057400"/>
            <a:ext cx="6246564" cy="422116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Beijing Zoo</a:t>
            </a:r>
            <a:endParaRPr lang="en-US" dirty="0"/>
          </a:p>
        </p:txBody>
      </p:sp>
      <p:sp>
        <p:nvSpPr>
          <p:cNvPr id="3" name="Content Placeholder 2"/>
          <p:cNvSpPr>
            <a:spLocks noGrp="1"/>
          </p:cNvSpPr>
          <p:nvPr>
            <p:ph idx="1"/>
          </p:nvPr>
        </p:nvSpPr>
        <p:spPr/>
        <p:txBody>
          <a:bodyPr/>
          <a:lstStyle/>
          <a:p>
            <a:r>
              <a:rPr lang="en-US" b="1" dirty="0" smtClean="0"/>
              <a:t>Beijing </a:t>
            </a:r>
            <a:r>
              <a:rPr lang="en-US" b="1" dirty="0" smtClean="0"/>
              <a:t>Zoo hosts </a:t>
            </a:r>
            <a:r>
              <a:rPr lang="en-US" b="1" dirty="0" smtClean="0"/>
              <a:t>many species of rare animals including the golden monkey, and others from around the world</a:t>
            </a:r>
            <a:r>
              <a:rPr lang="en-US" b="1" dirty="0" smtClean="0"/>
              <a:t>. The zoo </a:t>
            </a:r>
            <a:r>
              <a:rPr lang="en-US" b="1" dirty="0" smtClean="0"/>
              <a:t>also is a research and conservation center, </a:t>
            </a:r>
            <a:r>
              <a:rPr lang="en-US" b="1" dirty="0" smtClean="0"/>
              <a:t>with </a:t>
            </a:r>
            <a:r>
              <a:rPr lang="en-US" b="1" dirty="0" smtClean="0"/>
              <a:t>a number of programs for the reproduction of rare animals.</a:t>
            </a:r>
            <a:endParaRPr lang="en-US" dirty="0" smtClean="0"/>
          </a:p>
          <a:p>
            <a:r>
              <a:rPr lang="en-US" dirty="0" smtClean="0"/>
              <a:t> </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600" b="1" dirty="0" smtClean="0"/>
              <a:t>Forbidden City, the famous citadel of Chinese emperors in the heart of Beijing.</a:t>
            </a:r>
            <a:endParaRPr lang="en-US" sz="3600" dirty="0"/>
          </a:p>
        </p:txBody>
      </p:sp>
      <p:pic>
        <p:nvPicPr>
          <p:cNvPr id="28674" name="Picture 2"/>
          <p:cNvPicPr>
            <a:picLocks noGrp="1" noChangeAspect="1" noChangeArrowheads="1"/>
          </p:cNvPicPr>
          <p:nvPr>
            <p:ph idx="1"/>
          </p:nvPr>
        </p:nvPicPr>
        <p:blipFill>
          <a:blip r:embed="rId2" cstate="print"/>
          <a:srcRect/>
          <a:stretch>
            <a:fillRect/>
          </a:stretch>
        </p:blipFill>
        <p:spPr bwMode="auto">
          <a:xfrm>
            <a:off x="1267646" y="1600200"/>
            <a:ext cx="6608707" cy="4525963"/>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Gate of Heaven of Peace in the Forbidden City</a:t>
            </a:r>
            <a:r>
              <a:rPr lang="en-US" b="1" dirty="0" smtClean="0"/>
              <a:t>.</a:t>
            </a:r>
            <a:endParaRPr lang="en-US" dirty="0"/>
          </a:p>
        </p:txBody>
      </p:sp>
      <p:pic>
        <p:nvPicPr>
          <p:cNvPr id="29699" name="Picture 3"/>
          <p:cNvPicPr>
            <a:picLocks noGrp="1" noChangeAspect="1" noChangeArrowheads="1"/>
          </p:cNvPicPr>
          <p:nvPr>
            <p:ph idx="1"/>
          </p:nvPr>
        </p:nvPicPr>
        <p:blipFill>
          <a:blip r:embed="rId2" cstate="print"/>
          <a:srcRect/>
          <a:stretch>
            <a:fillRect/>
          </a:stretch>
        </p:blipFill>
        <p:spPr bwMode="auto">
          <a:xfrm>
            <a:off x="1076911" y="1600200"/>
            <a:ext cx="6990177" cy="452596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"Happy Valley" - an amusement park</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457200" y="1900544"/>
            <a:ext cx="8229600" cy="392527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Happy Valley</a:t>
            </a:r>
            <a:endParaRPr lang="en-US" dirty="0"/>
          </a:p>
        </p:txBody>
      </p:sp>
      <p:sp>
        <p:nvSpPr>
          <p:cNvPr id="3" name="Content Placeholder 2"/>
          <p:cNvSpPr>
            <a:spLocks noGrp="1"/>
          </p:cNvSpPr>
          <p:nvPr>
            <p:ph idx="1"/>
          </p:nvPr>
        </p:nvSpPr>
        <p:spPr/>
        <p:txBody>
          <a:bodyPr/>
          <a:lstStyle/>
          <a:p>
            <a:r>
              <a:rPr lang="en-US" b="1" dirty="0" smtClean="0"/>
              <a:t>"Happy Valley" </a:t>
            </a:r>
            <a:r>
              <a:rPr lang="en-US" b="1" dirty="0" smtClean="0"/>
              <a:t>is </a:t>
            </a:r>
            <a:r>
              <a:rPr lang="en-US" b="1" dirty="0" smtClean="0"/>
              <a:t>an amusement park </a:t>
            </a:r>
            <a:r>
              <a:rPr lang="en-US" b="1" dirty="0" smtClean="0"/>
              <a:t>(</a:t>
            </a:r>
            <a:r>
              <a:rPr lang="en-US" b="1" dirty="0" smtClean="0"/>
              <a:t>the largest in </a:t>
            </a:r>
            <a:r>
              <a:rPr lang="en-US" b="1" dirty="0" smtClean="0"/>
              <a:t>China) and attraction </a:t>
            </a:r>
            <a:r>
              <a:rPr lang="en-US" b="1" dirty="0" smtClean="0"/>
              <a:t>in </a:t>
            </a:r>
            <a:r>
              <a:rPr lang="en-US" b="1" dirty="0" smtClean="0"/>
              <a:t>Beijing. </a:t>
            </a:r>
            <a:r>
              <a:rPr lang="en-US" b="1" dirty="0" smtClean="0"/>
              <a:t>It consists of 6 thematic sections. </a:t>
            </a:r>
            <a:r>
              <a:rPr lang="en-US" b="1" dirty="0" smtClean="0"/>
              <a:t>The  Park </a:t>
            </a:r>
            <a:r>
              <a:rPr lang="en-US" b="1" dirty="0" smtClean="0"/>
              <a:t>was built </a:t>
            </a:r>
            <a:r>
              <a:rPr lang="en-US" b="1" dirty="0" smtClean="0"/>
              <a:t>in 4 years. It </a:t>
            </a:r>
            <a:r>
              <a:rPr lang="en-US" b="1" dirty="0" smtClean="0"/>
              <a:t>more than 40 rides. Currently China has more than 2,000 theme parks, although the boom began just 20 years ago.</a:t>
            </a:r>
            <a:endParaRPr lang="en-US" dirty="0" smtClean="0"/>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Beyhan</a:t>
            </a:r>
            <a:r>
              <a:rPr lang="en-US" b="1" dirty="0" smtClean="0"/>
              <a:t> Park</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233175" y="1600200"/>
            <a:ext cx="6677650" cy="452596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Here walked emperors. </a:t>
            </a:r>
            <a:r>
              <a:rPr lang="en-US" b="1" dirty="0" err="1" smtClean="0"/>
              <a:t>Beyhan</a:t>
            </a:r>
            <a:r>
              <a:rPr lang="en-US" b="1" dirty="0" smtClean="0"/>
              <a:t> Park in Beijing  is more </a:t>
            </a:r>
            <a:r>
              <a:rPr lang="en-US" b="1" dirty="0" smtClean="0"/>
              <a:t>than 1000 </a:t>
            </a:r>
            <a:r>
              <a:rPr lang="en-US" b="1" dirty="0" smtClean="0"/>
              <a:t>years old, </a:t>
            </a:r>
            <a:r>
              <a:rPr lang="en-US" b="1" dirty="0" smtClean="0"/>
              <a:t>and served as a place of rest for the rulers of the Five Dynasties. </a:t>
            </a:r>
            <a:r>
              <a:rPr lang="en-US" b="1" dirty="0" smtClean="0"/>
              <a:t>The park </a:t>
            </a:r>
            <a:r>
              <a:rPr lang="en-US" b="1" dirty="0" smtClean="0"/>
              <a:t>opened to the public in </a:t>
            </a:r>
            <a:r>
              <a:rPr lang="en-US" b="1" dirty="0" smtClean="0"/>
              <a:t>1925. It </a:t>
            </a:r>
            <a:r>
              <a:rPr lang="en-US" b="1" dirty="0" smtClean="0"/>
              <a:t>has a </a:t>
            </a:r>
            <a:r>
              <a:rPr lang="en-US" b="1" dirty="0" smtClean="0"/>
              <a:t>large lake, </a:t>
            </a:r>
            <a:r>
              <a:rPr lang="en-US" b="1" dirty="0" smtClean="0"/>
              <a:t>pavilions, towers, and beautiful landscape.</a:t>
            </a:r>
            <a:endParaRPr lang="en-US" dirty="0" smtClean="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People </a:t>
            </a:r>
            <a:r>
              <a:rPr lang="en-US" b="1" dirty="0" smtClean="0"/>
              <a:t>buying traditional </a:t>
            </a:r>
            <a:r>
              <a:rPr lang="en-US" b="1" dirty="0" smtClean="0"/>
              <a:t>Chinese shoes on </a:t>
            </a:r>
            <a:r>
              <a:rPr lang="en-US" b="1" dirty="0" err="1" smtClean="0"/>
              <a:t>Vanfudzin</a:t>
            </a:r>
            <a:r>
              <a:rPr lang="en-US" b="1" dirty="0" smtClean="0"/>
              <a:t> </a:t>
            </a:r>
            <a:r>
              <a:rPr lang="en-US" b="1" dirty="0" smtClean="0"/>
              <a:t>Street</a:t>
            </a:r>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1119994" y="1600200"/>
            <a:ext cx="6904011" cy="4525963"/>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chin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china</Template>
  <TotalTime>853</TotalTime>
  <Words>955</Words>
  <Application>Microsoft Office PowerPoint</Application>
  <PresentationFormat>On-screen Show (4:3)</PresentationFormat>
  <Paragraphs>63</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china</vt:lpstr>
      <vt:lpstr>China - Beijing</vt:lpstr>
      <vt:lpstr>Great Wall on the outskirts of Beijing.</vt:lpstr>
      <vt:lpstr>Beijing Zoo</vt:lpstr>
      <vt:lpstr>Beijing Zoo</vt:lpstr>
      <vt:lpstr>"Happy Valley" - an amusement park</vt:lpstr>
      <vt:lpstr>Happy Valley</vt:lpstr>
      <vt:lpstr>Beyhan Park</vt:lpstr>
      <vt:lpstr>Slide 8</vt:lpstr>
      <vt:lpstr>People buying traditional Chinese shoes on Vanfudzin Street</vt:lpstr>
      <vt:lpstr>Vanfudzin Street</vt:lpstr>
      <vt:lpstr>The Beijing opera combines literature, music, dance, martial arts and even acrobatics.</vt:lpstr>
      <vt:lpstr>Theatre Centre</vt:lpstr>
      <vt:lpstr>Theatre Centre</vt:lpstr>
      <vt:lpstr>The ruins of the palace Qian Yuan</vt:lpstr>
      <vt:lpstr>The ruins of the palace Qian Yuan</vt:lpstr>
      <vt:lpstr>Chinese Muslims gathered for prayers in the mosque Nyudze</vt:lpstr>
      <vt:lpstr>Nyudze Mosque</vt:lpstr>
      <vt:lpstr>The Temple of Heaven and Hall of Prayer for Good Harvest photographed from the complex entrance. The hall is a shishkoobraznoe wooden structure with triple eaves. The blue-tiled roof is visible far outside the palace complex and is a famous example of the Chinese imperial architectural style.</vt:lpstr>
      <vt:lpstr>The Temple of Heaven Complex</vt:lpstr>
      <vt:lpstr>The Entire Complex</vt:lpstr>
      <vt:lpstr>The Temple of Heaven</vt:lpstr>
      <vt:lpstr>Interior View: The imperial yellow of the wall and the greens and blues of the symmetrical decor above provide a dramatic setting for the intricately carved screen that surrounds the Emperor's throne.</vt:lpstr>
      <vt:lpstr>The magnificent ceiling of the Temple of Heaven Hall of Prayer for Good Harvests</vt:lpstr>
      <vt:lpstr>New Year at the Temple of Heaven</vt:lpstr>
      <vt:lpstr>New Year</vt:lpstr>
      <vt:lpstr>The statue on The Way of Souls in Ming Cemetery depicts a high-ranking civil servant. </vt:lpstr>
      <vt:lpstr>Ming Tombs</vt:lpstr>
      <vt:lpstr>Along the Sacred Road</vt:lpstr>
      <vt:lpstr>Dingling Tomb</vt:lpstr>
      <vt:lpstr>National Art Museum of China</vt:lpstr>
      <vt:lpstr>Donhuan Cave Exhibit</vt:lpstr>
      <vt:lpstr>Yonheguna Tibetan Temple</vt:lpstr>
      <vt:lpstr>Yonheguna - Lama Temple</vt:lpstr>
      <vt:lpstr>Lama Temple</vt:lpstr>
      <vt:lpstr>The Lama Temple complex</vt:lpstr>
      <vt:lpstr> A cook prepares a traditional Beijing cuisine in "Hooton".</vt:lpstr>
      <vt:lpstr>Slide 37</vt:lpstr>
      <vt:lpstr>Scene in a Hooton</vt:lpstr>
      <vt:lpstr>This photo shows an area of the old buildings in Beijing. This spring, thousands of workers in yellow hard hats took to the streets of old Beijing to renovate old buildings, at least those who remained after the building boom of recent years.</vt:lpstr>
      <vt:lpstr>Forbidden City, the famous citadel of Chinese emperors in the heart of Beijing.</vt:lpstr>
      <vt:lpstr>The Gate of Heaven of Peace in the Forbidden City.</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China - Beijing</dc:title>
  <dc:creator>Joe</dc:creator>
  <cp:lastModifiedBy>Joe</cp:lastModifiedBy>
  <cp:revision>3</cp:revision>
  <dcterms:created xsi:type="dcterms:W3CDTF">2010-07-24T14:02:47Z</dcterms:created>
  <dcterms:modified xsi:type="dcterms:W3CDTF">2010-07-25T04:16:33Z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TC300038901033</vt:lpwstr>
  </property>
</Properties>
</file>