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ags/tag7.xml" ContentType="application/vnd.openxmlformats-officedocument.presentationml.tags+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01"/>
  </p:notesMasterIdLst>
  <p:sldIdLst>
    <p:sldId id="256" r:id="rId3"/>
    <p:sldId id="257" r:id="rId4"/>
    <p:sldId id="259" r:id="rId5"/>
    <p:sldId id="260" r:id="rId6"/>
    <p:sldId id="316" r:id="rId7"/>
    <p:sldId id="317" r:id="rId8"/>
    <p:sldId id="318" r:id="rId9"/>
    <p:sldId id="319" r:id="rId10"/>
    <p:sldId id="321" r:id="rId11"/>
    <p:sldId id="320" r:id="rId12"/>
    <p:sldId id="258" r:id="rId13"/>
    <p:sldId id="261" r:id="rId14"/>
    <p:sldId id="262" r:id="rId15"/>
    <p:sldId id="327" r:id="rId16"/>
    <p:sldId id="263" r:id="rId17"/>
    <p:sldId id="264" r:id="rId18"/>
    <p:sldId id="265" r:id="rId19"/>
    <p:sldId id="266" r:id="rId20"/>
    <p:sldId id="267" r:id="rId21"/>
    <p:sldId id="343" r:id="rId22"/>
    <p:sldId id="268" r:id="rId23"/>
    <p:sldId id="269" r:id="rId24"/>
    <p:sldId id="328" r:id="rId25"/>
    <p:sldId id="270" r:id="rId26"/>
    <p:sldId id="271" r:id="rId27"/>
    <p:sldId id="272" r:id="rId28"/>
    <p:sldId id="351" r:id="rId29"/>
    <p:sldId id="273" r:id="rId30"/>
    <p:sldId id="333" r:id="rId31"/>
    <p:sldId id="274" r:id="rId32"/>
    <p:sldId id="347" r:id="rId33"/>
    <p:sldId id="275" r:id="rId34"/>
    <p:sldId id="276" r:id="rId35"/>
    <p:sldId id="277" r:id="rId36"/>
    <p:sldId id="323" r:id="rId37"/>
    <p:sldId id="278" r:id="rId38"/>
    <p:sldId id="279" r:id="rId39"/>
    <p:sldId id="341" r:id="rId40"/>
    <p:sldId id="280" r:id="rId41"/>
    <p:sldId id="281" r:id="rId42"/>
    <p:sldId id="346" r:id="rId43"/>
    <p:sldId id="282" r:id="rId44"/>
    <p:sldId id="352" r:id="rId45"/>
    <p:sldId id="283" r:id="rId46"/>
    <p:sldId id="339" r:id="rId47"/>
    <p:sldId id="284" r:id="rId48"/>
    <p:sldId id="285" r:id="rId49"/>
    <p:sldId id="286" r:id="rId50"/>
    <p:sldId id="334" r:id="rId51"/>
    <p:sldId id="287" r:id="rId52"/>
    <p:sldId id="344" r:id="rId53"/>
    <p:sldId id="288" r:id="rId54"/>
    <p:sldId id="289" r:id="rId55"/>
    <p:sldId id="290" r:id="rId56"/>
    <p:sldId id="329" r:id="rId57"/>
    <p:sldId id="291" r:id="rId58"/>
    <p:sldId id="292" r:id="rId59"/>
    <p:sldId id="350" r:id="rId60"/>
    <p:sldId id="293" r:id="rId61"/>
    <p:sldId id="294" r:id="rId62"/>
    <p:sldId id="332" r:id="rId63"/>
    <p:sldId id="295" r:id="rId64"/>
    <p:sldId id="296" r:id="rId65"/>
    <p:sldId id="337" r:id="rId66"/>
    <p:sldId id="297" r:id="rId67"/>
    <p:sldId id="298" r:id="rId68"/>
    <p:sldId id="299" r:id="rId69"/>
    <p:sldId id="338" r:id="rId70"/>
    <p:sldId id="300" r:id="rId71"/>
    <p:sldId id="348" r:id="rId72"/>
    <p:sldId id="301" r:id="rId73"/>
    <p:sldId id="349" r:id="rId74"/>
    <p:sldId id="302" r:id="rId75"/>
    <p:sldId id="353" r:id="rId76"/>
    <p:sldId id="304" r:id="rId77"/>
    <p:sldId id="354" r:id="rId78"/>
    <p:sldId id="303" r:id="rId79"/>
    <p:sldId id="305" r:id="rId80"/>
    <p:sldId id="340" r:id="rId81"/>
    <p:sldId id="306" r:id="rId82"/>
    <p:sldId id="330" r:id="rId83"/>
    <p:sldId id="307" r:id="rId84"/>
    <p:sldId id="342" r:id="rId85"/>
    <p:sldId id="308" r:id="rId86"/>
    <p:sldId id="336" r:id="rId87"/>
    <p:sldId id="309" r:id="rId88"/>
    <p:sldId id="331" r:id="rId89"/>
    <p:sldId id="310" r:id="rId90"/>
    <p:sldId id="311" r:id="rId91"/>
    <p:sldId id="335" r:id="rId92"/>
    <p:sldId id="312" r:id="rId93"/>
    <p:sldId id="326" r:id="rId94"/>
    <p:sldId id="313" r:id="rId95"/>
    <p:sldId id="345" r:id="rId96"/>
    <p:sldId id="314" r:id="rId97"/>
    <p:sldId id="315" r:id="rId98"/>
    <p:sldId id="324" r:id="rId99"/>
    <p:sldId id="322" r:id="rId10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snapToGrid="0">
      <p:cViewPr varScale="1">
        <p:scale>
          <a:sx n="100" d="100"/>
          <a:sy n="100" d="100"/>
        </p:scale>
        <p:origin x="-63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E474CC5-29D3-4C19-8E70-E40C57C2A3FE}"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474CC5-29D3-4C19-8E70-E40C57C2A3FE}" type="slidenum">
              <a:rPr lang="en-US" smtClean="0"/>
              <a:pPr/>
              <a:t>62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E5BAA492-01E1-4EBE-AD0B-D423850893D3}"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09ED630-69FD-4D05-A67F-7A42381888F0}"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9F468C2-CCD3-4CEE-9ADF-87F6B7D0B4CA}"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AD461A23-FFBB-4FC3-8008-3EFD5C1713A0}"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C462079-4D4B-471A-8A73-AB9E3E5E2FE7}"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ADE48C1-A6AC-4E43-B8D4-86014C10D5F1}"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1305016-23C6-43FE-94B7-27EC97E7439F}"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C446C67-4EA1-4489-A7AB-CBB02936BC84}" type="slidenum">
              <a:rPr lang="en-US"/>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D9297CE-9076-4284-8EE5-309CBA33CE68}" type="slidenum">
              <a:rPr lang="en-US"/>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219BDFB-FACB-46DB-8443-62A5AE449938}" type="slidenum">
              <a:rPr lang="en-US"/>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9337B00-640F-4E3C-A1E7-BA748F471123}"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5F192A-508A-4A24-BE32-C44441521A90}" type="slidenum">
              <a:rPr lang="en-US"/>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7BF5EF-BF19-44D8-AC82-7679F17C5757}" type="slidenum">
              <a:rPr lang="en-US"/>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F648134-C049-4AA5-ACBE-53BA4B923E24}" type="slidenum">
              <a:rPr lang="en-US"/>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9B619E9-0555-47E1-80AF-50226445C8CB}"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4DFDC81-9F3D-4A5C-A792-5C6A595EDF40}"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FFFD982-5D56-413D-BA62-DA125F4A4C64}"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789D916-3DE2-44A3-AF89-01B7556680CC}"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AC476C2-D8B8-40EE-BBBF-F49AE37EACC5}"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2F10DFE-41CB-42CE-AEB8-BF70BDABCF4B}"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9482CEC-9D23-410E-89FD-A07418A0D5D2}"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C392E97-E163-49FB-8083-B8D6474EB71F}"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8E40BD4-BD59-4D20-B5F4-1517A2614F1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96FAC9C-3054-402F-8BF9-289D0122CC8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china.org.cn/e-groups/shaoshu/shao-2-achang.htm" TargetMode="Externa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china.org.cn/e-groups/shaoshu/shao-2-bai.htm" TargetMode="Externa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china.org.cn/e-groups/shaoshu/shao-2-blang.htm" TargetMode="Externa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china.org.cn/e-groups/shaoshu/shao-2-bonan.htm" TargetMode="Externa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china.org.cn/e-groups/shaoshu/shao-2-bouyei.htm" TargetMode="Externa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china.org.cn/e-groups/shaoshu/shao-2-dai.htm" TargetMode="Externa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china.org.cn/e-groups/shaoshu/shao-2-daur.htm" TargetMode="Externa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china.org.cn/e-groups/shaoshu/shao-2-de'ang.htm" TargetMode="Externa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china.org.cn/e-groups/shaoshu/shao-2-dong.htm" TargetMode="Externa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china.org.cn/e-groups/shaoshu/shao-2-dongxiang.htm" TargetMode="Externa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china.org.cn/e-groups/shaoshu/shao-2-drung.htm" TargetMode="Externa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china.org.cn/e-groups/shaoshu/shao-2-ewenki.htm" TargetMode="Externa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china.org.cn/e-groups/shaoshu/shao-2-gaoshan.htm" TargetMode="Externa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www.china.org.cn/e-groups/shaoshu/shao-2-gelo.htm" TargetMode="Externa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www.china.org.cn/e-groups/shaoshu/shao-2-hani.htm" TargetMode="Externa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www.china.org.cn/e-groups/shaoshu/shao-2-hezhe.htm" TargetMode="Externa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china.org.cn/e-groups/shaoshu/shao-2-hui.htm" TargetMode="Externa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www.china.org.cn/e-groups/shaoshu/shao-2-jing.htm" TargetMode="External"/><Relationship Id="rId1" Type="http://schemas.openxmlformats.org/officeDocument/2006/relationships/slideLayout" Target="../slideLayouts/slideLayout13.xml"/><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china.org.cn/e-groups/shaoshu/shao-2-jino.htm" TargetMode="Externa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china.org.cn/e-groups/shaoshu/shao-2-jingp.htm" TargetMode="Externa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china.org.cn/e-groups/shaoshu/shao-2-kazak.htm" TargetMode="Externa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www.china.org.cn/e-groups/shaoshu/shao-2-kirgiz.htm" TargetMode="External"/><Relationship Id="rId1" Type="http://schemas.openxmlformats.org/officeDocument/2006/relationships/slideLayout" Target="../slideLayouts/slideLayout13.xml"/><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china.org.cn/e-groups/shaoshu/shao-2-korean.htm" TargetMode="Externa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china.org.cn/e-groups/shaoshu/shao-2-lahu.htm" TargetMode="Externa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www.china.org.cn/e-groups/shaoshu/shao-2-lhoba.htm" TargetMode="Externa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www.china.org.cn/e-groups/shaoshu/shao-2-li.htm" TargetMode="Externa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ww.china.org.cn/e-groups/shaoshu/shao-2-lisu.htm" TargetMode="Externa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www.china.org.cn/e-groups/shaoshu/shao-2-manchu.htm" TargetMode="External"/><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www.china.org.cn/e-groups/shaoshu/shao-2-maonan.htm" TargetMode="External"/><Relationship Id="rId1" Type="http://schemas.openxmlformats.org/officeDocument/2006/relationships/slideLayout" Target="../slideLayouts/slideLayout13.xml"/><Relationship Id="rId5" Type="http://schemas.openxmlformats.org/officeDocument/2006/relationships/image" Target="../media/image104.png"/><Relationship Id="rId4" Type="http://schemas.openxmlformats.org/officeDocument/2006/relationships/image" Target="../media/image103.pn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www.china.org.cn/e-groups/shaoshu/shao-2-miao.htm" TargetMode="External"/><Relationship Id="rId1" Type="http://schemas.openxmlformats.org/officeDocument/2006/relationships/slideLayout" Target="../slideLayouts/slideLayout13.xml"/><Relationship Id="rId5" Type="http://schemas.openxmlformats.org/officeDocument/2006/relationships/image" Target="../media/image107.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 Id="rId5" Type="http://schemas.openxmlformats.org/officeDocument/2006/relationships/image" Target="../media/image111.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china.org.cn/e-groups/shaoshu/shao-2-moinba.htm" TargetMode="External"/><Relationship Id="rId1" Type="http://schemas.openxmlformats.org/officeDocument/2006/relationships/slideLayout" Target="../slideLayouts/slideLayout13.xml"/><Relationship Id="rId5" Type="http://schemas.openxmlformats.org/officeDocument/2006/relationships/image" Target="../media/image114.png"/><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china.org.cn/e-groups/shaoshu/shao-2-mongolian.htm" TargetMode="External"/><Relationship Id="rId1" Type="http://schemas.openxmlformats.org/officeDocument/2006/relationships/slideLayout" Target="../slideLayouts/slideLayout13.xml"/><Relationship Id="rId4" Type="http://schemas.openxmlformats.org/officeDocument/2006/relationships/image" Target="../media/image116.png"/></Relationships>
</file>

<file path=ppt/slides/_rels/slide5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www.china.org.cn/e-groups/shaoshu/shao-2-mulam.htm" TargetMode="External"/><Relationship Id="rId1" Type="http://schemas.openxmlformats.org/officeDocument/2006/relationships/slideLayout" Target="../slideLayouts/slideLayout13.xml"/><Relationship Id="rId5" Type="http://schemas.openxmlformats.org/officeDocument/2006/relationships/image" Target="../media/image120.png"/><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hyperlink" Target="http://www.china.org.cn/e-groups/shaoshu/shao-2-naxi.htm" TargetMode="Externa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3" Type="http://schemas.openxmlformats.org/officeDocument/2006/relationships/hyperlink" Target="http://www.china.org.cn/e-groups/shaoshu/shao-2-nu.htm"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www.china.org.cn/e-groups/shaoshu/shao-2-oroqen.htm" TargetMode="External"/><Relationship Id="rId1" Type="http://schemas.openxmlformats.org/officeDocument/2006/relationships/slideLayout" Target="../slideLayouts/slideLayout13.xml"/><Relationship Id="rId4" Type="http://schemas.openxmlformats.org/officeDocument/2006/relationships/image" Target="../media/image130.png"/></Relationships>
</file>

<file path=ppt/slides/_rels/slide6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hyperlink" Target="http://www.china.org.cn/e-groups/shaoshu/shao-2-ozbek.htm" TargetMode="External"/><Relationship Id="rId1" Type="http://schemas.openxmlformats.org/officeDocument/2006/relationships/slideLayout" Target="../slideLayouts/slideLayout13.xml"/><Relationship Id="rId5" Type="http://schemas.openxmlformats.org/officeDocument/2006/relationships/image" Target="../media/image134.png"/><Relationship Id="rId4" Type="http://schemas.openxmlformats.org/officeDocument/2006/relationships/image" Target="../media/image133.png"/></Relationships>
</file>

<file path=ppt/slides/_rels/slide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www.china.org.cn/e-groups/shaoshu/shao-2-pumi.htm" TargetMode="External"/><Relationship Id="rId1" Type="http://schemas.openxmlformats.org/officeDocument/2006/relationships/slideLayout" Target="../slideLayouts/slideLayout13.xml"/><Relationship Id="rId5" Type="http://schemas.openxmlformats.org/officeDocument/2006/relationships/image" Target="../media/image137.png"/><Relationship Id="rId4" Type="http://schemas.openxmlformats.org/officeDocument/2006/relationships/image" Target="../media/image136.png"/></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www.china.org.cn/e-groups/shaoshu/shao-2-qiang.htm" TargetMode="External"/><Relationship Id="rId1" Type="http://schemas.openxmlformats.org/officeDocument/2006/relationships/slideLayout" Target="../slideLayouts/slideLayout13.xml"/><Relationship Id="rId5" Type="http://schemas.openxmlformats.org/officeDocument/2006/relationships/image" Target="../media/image140.png"/><Relationship Id="rId4" Type="http://schemas.openxmlformats.org/officeDocument/2006/relationships/image" Target="../media/image139.png"/></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www.china.org.cn/e-groups/shaoshu/shao-2-russian.htm" TargetMode="External"/><Relationship Id="rId1" Type="http://schemas.openxmlformats.org/officeDocument/2006/relationships/slideLayout" Target="../slideLayouts/slideLayout13.xml"/><Relationship Id="rId4" Type="http://schemas.openxmlformats.org/officeDocument/2006/relationships/image" Target="../media/image14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www.china.org.cn/e-groups/shaoshu/shao-2-salar.htm" TargetMode="External"/><Relationship Id="rId1" Type="http://schemas.openxmlformats.org/officeDocument/2006/relationships/slideLayout" Target="../slideLayouts/slideLayout13.xml"/><Relationship Id="rId4" Type="http://schemas.openxmlformats.org/officeDocument/2006/relationships/image" Target="../media/image147.png"/></Relationships>
</file>

<file path=ppt/slides/_rels/slide7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www.china.org.cn/e-groups/shaoshu/shao-2-she.htm" TargetMode="External"/><Relationship Id="rId1" Type="http://schemas.openxmlformats.org/officeDocument/2006/relationships/slideLayout" Target="../slideLayouts/slideLayout13.xml"/><Relationship Id="rId4" Type="http://schemas.openxmlformats.org/officeDocument/2006/relationships/image" Target="../media/image150.png"/></Relationships>
</file>

<file path=ppt/slides/_rels/slide74.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www.china.org.cn/e-groups/shaoshu/shao-2-shui.htm" TargetMode="External"/><Relationship Id="rId1" Type="http://schemas.openxmlformats.org/officeDocument/2006/relationships/slideLayout" Target="../slideLayouts/slideLayout13.xml"/><Relationship Id="rId4" Type="http://schemas.openxmlformats.org/officeDocument/2006/relationships/image" Target="../media/image153.png"/></Relationships>
</file>

<file path=ppt/slides/_rels/slide7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www.china.org.cn/e-groups/shaoshu/shao-2-tajik.htm" TargetMode="External"/><Relationship Id="rId1" Type="http://schemas.openxmlformats.org/officeDocument/2006/relationships/slideLayout" Target="../slideLayouts/slideLayout13.xml"/><Relationship Id="rId5" Type="http://schemas.openxmlformats.org/officeDocument/2006/relationships/image" Target="../media/image157.png"/><Relationship Id="rId4" Type="http://schemas.openxmlformats.org/officeDocument/2006/relationships/image" Target="../media/image156.png"/></Relationships>
</file>

<file path=ppt/slides/_rels/slide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hyperlink" Target="http://www.china.org.cn/e-groups/shaoshu/shao-2-tartar.htm" TargetMode="External"/><Relationship Id="rId1" Type="http://schemas.openxmlformats.org/officeDocument/2006/relationships/slideLayout" Target="../slideLayouts/slideLayout13.xml"/><Relationship Id="rId4" Type="http://schemas.openxmlformats.org/officeDocument/2006/relationships/image" Target="../media/image159.png"/></Relationships>
</file>

<file path=ppt/slides/_rels/slide7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www.china.org.cn/e-groups/shaoshu/shao-2-tibetan.htm" TargetMode="External"/><Relationship Id="rId1" Type="http://schemas.openxmlformats.org/officeDocument/2006/relationships/slideLayout" Target="../slideLayouts/slideLayout13.xml"/><Relationship Id="rId4" Type="http://schemas.openxmlformats.org/officeDocument/2006/relationships/image" Target="../media/image162.png"/></Relationships>
</file>

<file path=ppt/slides/_rels/slide8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3.xml"/><Relationship Id="rId5" Type="http://schemas.openxmlformats.org/officeDocument/2006/relationships/image" Target="../media/image166.png"/><Relationship Id="rId4" Type="http://schemas.openxmlformats.org/officeDocument/2006/relationships/image" Target="../media/image165.png"/></Relationships>
</file>

<file path=ppt/slides/_rels/slide8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www.china.org.cn/e-groups/shaoshu/shao-2-tu.htm" TargetMode="External"/><Relationship Id="rId1" Type="http://schemas.openxmlformats.org/officeDocument/2006/relationships/slideLayout" Target="../slideLayouts/slideLayout13.xml"/><Relationship Id="rId4" Type="http://schemas.openxmlformats.org/officeDocument/2006/relationships/image" Target="../media/image168.png"/></Relationships>
</file>

<file path=ppt/slides/_rels/slide8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www.china.org.cn/e-groups/shaoshu/shao-2-tujia.htm" TargetMode="External"/><Relationship Id="rId1" Type="http://schemas.openxmlformats.org/officeDocument/2006/relationships/slideLayout" Target="../slideLayouts/slideLayout13.xml"/><Relationship Id="rId4" Type="http://schemas.openxmlformats.org/officeDocument/2006/relationships/image" Target="../media/image171.png"/></Relationships>
</file>

<file path=ppt/slides/_rels/slide8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www.china.org.cn/e-groups/shaoshu/shao-2-uygur.htm" TargetMode="External"/><Relationship Id="rId1" Type="http://schemas.openxmlformats.org/officeDocument/2006/relationships/slideLayout" Target="../slideLayouts/slideLayout13.xml"/><Relationship Id="rId4" Type="http://schemas.openxmlformats.org/officeDocument/2006/relationships/image" Target="../media/image174.png"/></Relationships>
</file>

<file path=ppt/slides/_rels/slide8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3.xml"/><Relationship Id="rId5" Type="http://schemas.openxmlformats.org/officeDocument/2006/relationships/image" Target="../media/image178.png"/><Relationship Id="rId4" Type="http://schemas.openxmlformats.org/officeDocument/2006/relationships/image" Target="../media/image177.png"/></Relationships>
</file>

<file path=ppt/slides/_rels/slide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hyperlink" Target="http://www.china.org.cn/e-groups/shaoshu/shao-2-va.htm" TargetMode="External"/><Relationship Id="rId1" Type="http://schemas.openxmlformats.org/officeDocument/2006/relationships/slideLayout" Target="../slideLayouts/slideLayout13.xml"/><Relationship Id="rId5" Type="http://schemas.openxmlformats.org/officeDocument/2006/relationships/image" Target="../media/image181.png"/><Relationship Id="rId4" Type="http://schemas.openxmlformats.org/officeDocument/2006/relationships/image" Target="../media/image180.png"/></Relationships>
</file>

<file path=ppt/slides/_rels/slide8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www.china.org.cn/e-groups/shaoshu/shao-2-xibe.htm" TargetMode="External"/><Relationship Id="rId1" Type="http://schemas.openxmlformats.org/officeDocument/2006/relationships/slideLayout" Target="../slideLayouts/slideLayout13.xml"/><Relationship Id="rId4" Type="http://schemas.openxmlformats.org/officeDocument/2006/relationships/image" Target="../media/image18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http://www.china.org.cn/e-groups/shaoshu/shao-2-yao.htm" TargetMode="External"/><Relationship Id="rId1" Type="http://schemas.openxmlformats.org/officeDocument/2006/relationships/slideLayout" Target="../slideLayouts/slideLayout13.xml"/><Relationship Id="rId5" Type="http://schemas.openxmlformats.org/officeDocument/2006/relationships/image" Target="../media/image187.png"/><Relationship Id="rId4" Type="http://schemas.openxmlformats.org/officeDocument/2006/relationships/image" Target="../media/image186.png"/></Relationships>
</file>

<file path=ppt/slides/_rels/slide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3.xml"/><Relationship Id="rId5" Type="http://schemas.openxmlformats.org/officeDocument/2006/relationships/image" Target="../media/image191.png"/><Relationship Id="rId4" Type="http://schemas.openxmlformats.org/officeDocument/2006/relationships/image" Target="../media/image190.png"/></Relationships>
</file>

<file path=ppt/slides/_rels/slide9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hyperlink" Target="http://www.china.org.cn/e-groups/shaoshu/shao-2-yi.htm" TargetMode="External"/><Relationship Id="rId1" Type="http://schemas.openxmlformats.org/officeDocument/2006/relationships/slideLayout" Target="../slideLayouts/slideLayout13.xml"/><Relationship Id="rId4" Type="http://schemas.openxmlformats.org/officeDocument/2006/relationships/image" Target="../media/image193.png"/></Relationships>
</file>

<file path=ppt/slides/_rels/slide94.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hyperlink" Target="http://www.china.org.cn/e-groups/shaoshu/shao-2-yugur.htm" TargetMode="External"/><Relationship Id="rId1" Type="http://schemas.openxmlformats.org/officeDocument/2006/relationships/slideLayout" Target="../slideLayouts/slideLayout13.xml"/><Relationship Id="rId4" Type="http://schemas.openxmlformats.org/officeDocument/2006/relationships/image" Target="../media/image196.png"/></Relationships>
</file>

<file path=ppt/slides/_rels/slide9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hyperlink" Target="http://www.china.org.cn/e-groups/shaoshu/shao-2-zhuang.htm" TargetMode="External"/><Relationship Id="rId1" Type="http://schemas.openxmlformats.org/officeDocument/2006/relationships/slideLayout" Target="../slideLayouts/slideLayout13.xml"/><Relationship Id="rId4" Type="http://schemas.openxmlformats.org/officeDocument/2006/relationships/image" Target="../media/image198.png"/></Relationships>
</file>

<file path=ppt/slides/_rels/slide9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3.xml"/><Relationship Id="rId5" Type="http://schemas.openxmlformats.org/officeDocument/2006/relationships/image" Target="../media/image202.png"/><Relationship Id="rId4" Type="http://schemas.openxmlformats.org/officeDocument/2006/relationships/image" Target="../media/image201.png"/></Relationships>
</file>

<file path=ppt/slides/_rels/slide98.xml.rels><?xml version="1.0" encoding="UTF-8" standalone="yes"?>
<Relationships xmlns="http://schemas.openxmlformats.org/package/2006/relationships"><Relationship Id="rId3" Type="http://schemas.openxmlformats.org/officeDocument/2006/relationships/hyperlink" Target="http://yeschinatour.com/china-guides/" TargetMode="External"/><Relationship Id="rId2" Type="http://schemas.openxmlformats.org/officeDocument/2006/relationships/hyperlink" Target="http://www.orientaltravel.com/people.htm"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a:xfrm>
            <a:off x="1200150" y="2130425"/>
            <a:ext cx="6302375" cy="1470025"/>
          </a:xfrm>
        </p:spPr>
        <p:txBody>
          <a:bodyPr>
            <a:scene3d>
              <a:camera prst="orthographicFront"/>
              <a:lightRig rig="threePt" dir="t"/>
            </a:scene3d>
            <a:sp3d extrusionH="57150">
              <a:bevelT w="38100" h="38100"/>
            </a:sp3d>
          </a:bodyPr>
          <a:lstStyle/>
          <a:p>
            <a:r>
              <a:rPr lang="en-US" sz="4000" dirty="0" smtClean="0">
                <a:ln>
                  <a:solidFill>
                    <a:srgbClr val="990033"/>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AbottOldStyle" pitchFamily="2" charset="0"/>
              </a:rPr>
              <a:t>China – Ethnic Minorities</a:t>
            </a:r>
            <a:endParaRPr lang="en-US" sz="4000" dirty="0">
              <a:ln>
                <a:solidFill>
                  <a:srgbClr val="990033"/>
                </a:solidFill>
              </a:ln>
              <a:solidFill>
                <a:srgbClr val="FF0000"/>
              </a:solidFill>
              <a:effectLst>
                <a:glow rad="228600">
                  <a:schemeClr val="accent5">
                    <a:satMod val="175000"/>
                    <a:alpha val="40000"/>
                  </a:schemeClr>
                </a:glow>
                <a:outerShdw blurRad="38100" dist="38100" dir="2700000" algn="tl">
                  <a:srgbClr val="000000">
                    <a:alpha val="43137"/>
                  </a:srgbClr>
                </a:outerShdw>
              </a:effectLst>
              <a:latin typeface="AbottOldStyle" pitchFamily="2" charset="0"/>
            </a:endParaRPr>
          </a:p>
        </p:txBody>
      </p:sp>
      <p:sp>
        <p:nvSpPr>
          <p:cNvPr id="50179" name="Rectangle 3"/>
          <p:cNvSpPr>
            <a:spLocks noGrp="1" noChangeArrowheads="1"/>
          </p:cNvSpPr>
          <p:nvPr>
            <p:ph type="subTitle" idx="1"/>
          </p:nvPr>
        </p:nvSpPr>
        <p:spPr>
          <a:xfrm>
            <a:off x="2701925" y="3886200"/>
            <a:ext cx="4565650" cy="1943100"/>
          </a:xfrm>
        </p:spPr>
        <p:txBody>
          <a:bodyPr/>
          <a:lstStyle/>
          <a:p>
            <a:r>
              <a:rPr lang="en-US" dirty="0" smtClean="0">
                <a:latin typeface="AbottOldStyle" pitchFamily="2" charset="0"/>
              </a:rPr>
              <a:t>55 recognized groups – 8% of China’s </a:t>
            </a:r>
            <a:r>
              <a:rPr lang="en-US" dirty="0" smtClean="0">
                <a:latin typeface="AbottOldStyle" pitchFamily="2" charset="0"/>
              </a:rPr>
              <a:t>population – approximately 100,000,000 people.  </a:t>
            </a:r>
            <a:r>
              <a:rPr lang="en-US" dirty="0" smtClean="0">
                <a:latin typeface="AbottOldStyle" pitchFamily="2" charset="0"/>
              </a:rPr>
              <a:t>The Han Chinese make up 92%. </a:t>
            </a:r>
            <a:endParaRPr lang="en-US" dirty="0">
              <a:latin typeface="AbottOldStyle" pitchFamily="2" charset="0"/>
            </a:endParaRPr>
          </a:p>
        </p:txBody>
      </p:sp>
      <p:pic>
        <p:nvPicPr>
          <p:cNvPr id="5" name="Picture 4" descr="china_in_characters_reference.gif"/>
          <p:cNvPicPr>
            <a:picLocks noChangeAspect="1"/>
          </p:cNvPicPr>
          <p:nvPr/>
        </p:nvPicPr>
        <p:blipFill>
          <a:blip r:embed="rId2" cstate="print"/>
          <a:stretch>
            <a:fillRect/>
          </a:stretch>
        </p:blipFill>
        <p:spPr>
          <a:xfrm>
            <a:off x="5686425" y="119062"/>
            <a:ext cx="3295650" cy="1666875"/>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2241564" y="0"/>
            <a:ext cx="6902436" cy="6858000"/>
          </a:xfrm>
          <a:prstGeom prst="rect">
            <a:avLst/>
          </a:prstGeom>
          <a:noFill/>
          <a:ln w="9525">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ctrTitle"/>
          </p:nvPr>
        </p:nvSpPr>
        <p:spPr/>
        <p:txBody>
          <a:bodyPr/>
          <a:lstStyle/>
          <a:p>
            <a:r>
              <a:rPr lang="en-US" dirty="0" smtClean="0"/>
              <a:t>CHINESE ETHNIC MINORITIES</a:t>
            </a:r>
            <a:endParaRPr lang="en-US" dirty="0"/>
          </a:p>
        </p:txBody>
      </p:sp>
      <p:sp>
        <p:nvSpPr>
          <p:cNvPr id="52229" name="Rectangle 5"/>
          <p:cNvSpPr>
            <a:spLocks noGrp="1" noChangeArrowheads="1"/>
          </p:cNvSpPr>
          <p:nvPr>
            <p:ph type="subTitle" idx="1"/>
          </p:nvPr>
        </p:nvSpPr>
        <p:spPr/>
        <p:txBody>
          <a:bodyPr/>
          <a:lstStyle/>
          <a:p>
            <a:r>
              <a:rPr lang="en-US" dirty="0" smtClean="0"/>
              <a:t>Fifty-five recognized ethnic minorities: </a:t>
            </a:r>
            <a:r>
              <a:rPr lang="en-US" b="1" dirty="0" smtClean="0">
                <a:solidFill>
                  <a:srgbClr val="FF0000"/>
                </a:solidFill>
              </a:rPr>
              <a:t>Click on the linked title of each group for more information.</a:t>
            </a:r>
            <a:endParaRPr lang="en-US" b="1" dirty="0">
              <a:solidFill>
                <a:srgbClr val="FF0000"/>
              </a:solidFill>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13" y="0"/>
            <a:ext cx="8226425" cy="1143000"/>
          </a:xfrm>
        </p:spPr>
        <p:txBody>
          <a:bodyPr/>
          <a:lstStyle/>
          <a:p>
            <a:r>
              <a:rPr lang="en-US" b="1" dirty="0" smtClean="0">
                <a:hlinkClick r:id="rId2"/>
              </a:rPr>
              <a:t>The Achang ethnic minority</a:t>
            </a:r>
            <a:endParaRPr lang="en-US" dirty="0"/>
          </a:p>
        </p:txBody>
      </p:sp>
      <p:sp>
        <p:nvSpPr>
          <p:cNvPr id="3" name="Content Placeholder 2"/>
          <p:cNvSpPr>
            <a:spLocks noGrp="1"/>
          </p:cNvSpPr>
          <p:nvPr>
            <p:ph idx="1"/>
          </p:nvPr>
        </p:nvSpPr>
        <p:spPr>
          <a:xfrm>
            <a:off x="455613" y="1228726"/>
            <a:ext cx="8226425" cy="1885949"/>
          </a:xfrm>
        </p:spPr>
        <p:txBody>
          <a:bodyPr/>
          <a:lstStyle/>
          <a:p>
            <a:r>
              <a:rPr lang="en-US" b="1" dirty="0" smtClean="0"/>
              <a:t>Population:</a:t>
            </a:r>
            <a:r>
              <a:rPr lang="en-US" dirty="0" smtClean="0"/>
              <a:t> 33,936</a:t>
            </a:r>
          </a:p>
          <a:p>
            <a:r>
              <a:rPr lang="en-US" b="1" dirty="0" smtClean="0"/>
              <a:t>Major area of distribution:</a:t>
            </a:r>
            <a:r>
              <a:rPr lang="en-US" dirty="0" smtClean="0"/>
              <a:t> Yunnan </a:t>
            </a:r>
          </a:p>
          <a:p>
            <a:r>
              <a:rPr lang="en-US" b="1" dirty="0" smtClean="0"/>
              <a:t>Language:</a:t>
            </a:r>
            <a:r>
              <a:rPr lang="en-US" dirty="0" smtClean="0"/>
              <a:t> Achang</a:t>
            </a:r>
          </a:p>
          <a:p>
            <a:r>
              <a:rPr lang="en-US" b="1" dirty="0" smtClean="0"/>
              <a:t>Religion:</a:t>
            </a:r>
            <a:r>
              <a:rPr lang="en-US" dirty="0" smtClean="0"/>
              <a:t> Buddhism </a:t>
            </a:r>
          </a:p>
          <a:p>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95250" y="3566260"/>
            <a:ext cx="2771775" cy="3067904"/>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2998351" y="3556529"/>
            <a:ext cx="2754749" cy="3049059"/>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5875127" y="1685925"/>
            <a:ext cx="3164098" cy="4914900"/>
          </a:xfrm>
          <a:prstGeom prst="rect">
            <a:avLst/>
          </a:prstGeom>
          <a:noFill/>
          <a:ln w="9525">
            <a:noFill/>
            <a:miter lim="800000"/>
            <a:headEnd/>
            <a:tailEnd/>
          </a:ln>
          <a:effec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0"/>
            <a:ext cx="8226425" cy="923925"/>
          </a:xfrm>
        </p:spPr>
        <p:txBody>
          <a:bodyPr/>
          <a:lstStyle/>
          <a:p>
            <a:r>
              <a:rPr lang="en-US" b="1" dirty="0" smtClean="0">
                <a:hlinkClick r:id="rId2"/>
              </a:rPr>
              <a:t>The </a:t>
            </a:r>
            <a:r>
              <a:rPr lang="en-US" b="1" dirty="0" err="1" smtClean="0">
                <a:hlinkClick r:id="rId2"/>
              </a:rPr>
              <a:t>Bai</a:t>
            </a:r>
            <a:r>
              <a:rPr lang="en-US" b="1" dirty="0" smtClean="0">
                <a:hlinkClick r:id="rId2"/>
              </a:rPr>
              <a:t> ethnic minority</a:t>
            </a:r>
            <a:endParaRPr lang="en-US" dirty="0"/>
          </a:p>
        </p:txBody>
      </p:sp>
      <p:sp>
        <p:nvSpPr>
          <p:cNvPr id="3" name="Content Placeholder 2"/>
          <p:cNvSpPr>
            <a:spLocks noGrp="1"/>
          </p:cNvSpPr>
          <p:nvPr>
            <p:ph idx="1"/>
          </p:nvPr>
        </p:nvSpPr>
        <p:spPr>
          <a:xfrm>
            <a:off x="455613" y="1104901"/>
            <a:ext cx="8226425" cy="1905000"/>
          </a:xfrm>
        </p:spPr>
        <p:txBody>
          <a:bodyPr/>
          <a:lstStyle/>
          <a:p>
            <a:r>
              <a:rPr lang="en-US" b="1" dirty="0" smtClean="0"/>
              <a:t>Population:</a:t>
            </a:r>
            <a:r>
              <a:rPr lang="en-US" dirty="0" smtClean="0"/>
              <a:t> 1,858,063</a:t>
            </a:r>
          </a:p>
          <a:p>
            <a:r>
              <a:rPr lang="en-US" b="1" dirty="0" smtClean="0"/>
              <a:t>Major area of distribution:</a:t>
            </a:r>
            <a:r>
              <a:rPr lang="en-US" dirty="0" smtClean="0"/>
              <a:t> Yunnan and </a:t>
            </a:r>
            <a:r>
              <a:rPr lang="en-US" dirty="0" err="1" smtClean="0"/>
              <a:t>Guizhou</a:t>
            </a:r>
            <a:endParaRPr lang="en-US" dirty="0" smtClean="0"/>
          </a:p>
          <a:p>
            <a:r>
              <a:rPr lang="en-US" b="1" dirty="0" smtClean="0"/>
              <a:t>Language:</a:t>
            </a:r>
            <a:r>
              <a:rPr lang="en-US" dirty="0" smtClean="0"/>
              <a:t> </a:t>
            </a:r>
            <a:r>
              <a:rPr lang="en-US" dirty="0" err="1" smtClean="0"/>
              <a:t>Bai</a:t>
            </a:r>
            <a:endParaRPr lang="en-US" dirty="0" smtClean="0"/>
          </a:p>
          <a:p>
            <a:r>
              <a:rPr lang="en-US" b="1" dirty="0" smtClean="0"/>
              <a:t>Religion:</a:t>
            </a:r>
            <a:r>
              <a:rPr lang="en-US" dirty="0" smtClean="0"/>
              <a:t> Buddhism </a:t>
            </a:r>
          </a:p>
        </p:txBody>
      </p:sp>
      <p:pic>
        <p:nvPicPr>
          <p:cNvPr id="4098" name="Picture 2"/>
          <p:cNvPicPr>
            <a:picLocks noChangeAspect="1" noChangeArrowheads="1"/>
          </p:cNvPicPr>
          <p:nvPr/>
        </p:nvPicPr>
        <p:blipFill>
          <a:blip r:embed="rId3" cstate="print"/>
          <a:srcRect/>
          <a:stretch>
            <a:fillRect/>
          </a:stretch>
        </p:blipFill>
        <p:spPr bwMode="auto">
          <a:xfrm>
            <a:off x="2933699" y="3257550"/>
            <a:ext cx="2917298" cy="3228975"/>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5911751" y="3228976"/>
            <a:ext cx="2956024" cy="3271838"/>
          </a:xfrm>
          <a:prstGeom prst="rect">
            <a:avLst/>
          </a:prstGeom>
          <a:noFill/>
          <a:ln w="9525">
            <a:noFill/>
            <a:miter lim="800000"/>
            <a:headEnd/>
            <a:tailEnd/>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Grp="1" noChangeAspect="1" noChangeArrowheads="1"/>
          </p:cNvPicPr>
          <p:nvPr>
            <p:ph idx="1"/>
          </p:nvPr>
        </p:nvPicPr>
        <p:blipFill>
          <a:blip r:embed="rId2" cstate="print"/>
          <a:srcRect/>
          <a:stretch>
            <a:fillRect/>
          </a:stretch>
        </p:blipFill>
        <p:spPr bwMode="auto">
          <a:xfrm>
            <a:off x="0" y="0"/>
            <a:ext cx="4572000" cy="3429000"/>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4572000" y="0"/>
            <a:ext cx="4572000" cy="3429000"/>
          </a:xfrm>
          <a:prstGeom prst="rect">
            <a:avLst/>
          </a:prstGeom>
          <a:noFill/>
          <a:ln w="9525">
            <a:noFill/>
            <a:miter lim="800000"/>
            <a:headEnd/>
            <a:tailEnd/>
          </a:ln>
        </p:spPr>
      </p:pic>
      <p:pic>
        <p:nvPicPr>
          <p:cNvPr id="11268" name="Picture 4"/>
          <p:cNvPicPr>
            <a:picLocks noChangeAspect="1" noChangeArrowheads="1"/>
          </p:cNvPicPr>
          <p:nvPr/>
        </p:nvPicPr>
        <p:blipFill>
          <a:blip r:embed="rId4" cstate="print"/>
          <a:srcRect/>
          <a:stretch>
            <a:fillRect/>
          </a:stretch>
        </p:blipFill>
        <p:spPr bwMode="auto">
          <a:xfrm>
            <a:off x="0" y="3429000"/>
            <a:ext cx="4572000" cy="3429000"/>
          </a:xfrm>
          <a:prstGeom prst="rect">
            <a:avLst/>
          </a:prstGeom>
          <a:noFill/>
          <a:ln w="9525">
            <a:noFill/>
            <a:miter lim="800000"/>
            <a:headEnd/>
            <a:tailEnd/>
          </a:ln>
        </p:spPr>
      </p:pic>
      <p:pic>
        <p:nvPicPr>
          <p:cNvPr id="11269" name="Picture 5"/>
          <p:cNvPicPr>
            <a:picLocks noChangeAspect="1" noChangeArrowheads="1"/>
          </p:cNvPicPr>
          <p:nvPr/>
        </p:nvPicPr>
        <p:blipFill>
          <a:blip r:embed="rId5" cstate="print"/>
          <a:srcRect/>
          <a:stretch>
            <a:fillRect/>
          </a:stretch>
        </p:blipFill>
        <p:spPr bwMode="auto">
          <a:xfrm>
            <a:off x="4572000" y="3429000"/>
            <a:ext cx="4572000" cy="3429000"/>
          </a:xfrm>
          <a:prstGeom prst="rect">
            <a:avLst/>
          </a:prstGeom>
          <a:noFill/>
          <a:ln w="9525">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8" y="0"/>
            <a:ext cx="8226425" cy="1143000"/>
          </a:xfrm>
        </p:spPr>
        <p:txBody>
          <a:bodyPr/>
          <a:lstStyle/>
          <a:p>
            <a:r>
              <a:rPr lang="en-US" b="1" dirty="0" smtClean="0">
                <a:hlinkClick r:id="rId2"/>
              </a:rPr>
              <a:t>The </a:t>
            </a:r>
            <a:r>
              <a:rPr lang="en-US" b="1" dirty="0" err="1" smtClean="0">
                <a:hlinkClick r:id="rId2"/>
              </a:rPr>
              <a:t>Blang</a:t>
            </a:r>
            <a:r>
              <a:rPr lang="en-US" b="1" dirty="0" smtClean="0">
                <a:hlinkClick r:id="rId2"/>
              </a:rPr>
              <a:t> ethnic minority</a:t>
            </a:r>
            <a:endParaRPr lang="en-US" dirty="0"/>
          </a:p>
        </p:txBody>
      </p:sp>
      <p:sp>
        <p:nvSpPr>
          <p:cNvPr id="3" name="Content Placeholder 2"/>
          <p:cNvSpPr>
            <a:spLocks noGrp="1"/>
          </p:cNvSpPr>
          <p:nvPr>
            <p:ph idx="1"/>
          </p:nvPr>
        </p:nvSpPr>
        <p:spPr>
          <a:xfrm>
            <a:off x="455613" y="1333500"/>
            <a:ext cx="8226425" cy="1971675"/>
          </a:xfrm>
        </p:spPr>
        <p:txBody>
          <a:bodyPr/>
          <a:lstStyle/>
          <a:p>
            <a:r>
              <a:rPr lang="en-US" b="1" dirty="0" smtClean="0"/>
              <a:t>Population:</a:t>
            </a:r>
            <a:r>
              <a:rPr lang="en-US" dirty="0" smtClean="0"/>
              <a:t> 91,882</a:t>
            </a:r>
          </a:p>
          <a:p>
            <a:r>
              <a:rPr lang="en-US" b="1" dirty="0" smtClean="0"/>
              <a:t>Major area of distribution:</a:t>
            </a:r>
            <a:r>
              <a:rPr lang="en-US" dirty="0" smtClean="0"/>
              <a:t> Yunnan </a:t>
            </a:r>
          </a:p>
          <a:p>
            <a:r>
              <a:rPr lang="en-US" b="1" dirty="0" smtClean="0"/>
              <a:t>Language:</a:t>
            </a:r>
            <a:r>
              <a:rPr lang="en-US" dirty="0" smtClean="0"/>
              <a:t> </a:t>
            </a:r>
            <a:r>
              <a:rPr lang="en-US" dirty="0" err="1" smtClean="0"/>
              <a:t>Blang</a:t>
            </a:r>
            <a:endParaRPr lang="en-US" dirty="0" smtClean="0"/>
          </a:p>
          <a:p>
            <a:r>
              <a:rPr lang="en-US" b="1" dirty="0" smtClean="0"/>
              <a:t>Religion:</a:t>
            </a:r>
            <a:r>
              <a:rPr lang="en-US" dirty="0" smtClean="0"/>
              <a:t> Buddhism </a:t>
            </a:r>
          </a:p>
        </p:txBody>
      </p:sp>
      <p:pic>
        <p:nvPicPr>
          <p:cNvPr id="5122" name="Picture 2"/>
          <p:cNvPicPr>
            <a:picLocks noChangeAspect="1" noChangeArrowheads="1"/>
          </p:cNvPicPr>
          <p:nvPr/>
        </p:nvPicPr>
        <p:blipFill>
          <a:blip r:embed="rId3" cstate="print"/>
          <a:srcRect/>
          <a:stretch>
            <a:fillRect/>
          </a:stretch>
        </p:blipFill>
        <p:spPr bwMode="auto">
          <a:xfrm>
            <a:off x="6196582" y="3529012"/>
            <a:ext cx="2947418" cy="3262313"/>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6205188" y="47625"/>
            <a:ext cx="2938812" cy="3252788"/>
          </a:xfrm>
          <a:prstGeom prst="rect">
            <a:avLst/>
          </a:prstGeom>
          <a:noFill/>
          <a:ln w="9525">
            <a:noFill/>
            <a:miter lim="800000"/>
            <a:headEnd/>
            <a:tailEnd/>
          </a:ln>
        </p:spPr>
      </p:pic>
      <p:pic>
        <p:nvPicPr>
          <p:cNvPr id="47106" name="Picture 2"/>
          <p:cNvPicPr>
            <a:picLocks noChangeAspect="1" noChangeArrowheads="1"/>
          </p:cNvPicPr>
          <p:nvPr/>
        </p:nvPicPr>
        <p:blipFill>
          <a:blip r:embed="rId5" cstate="print"/>
          <a:srcRect/>
          <a:stretch>
            <a:fillRect/>
          </a:stretch>
        </p:blipFill>
        <p:spPr bwMode="auto">
          <a:xfrm>
            <a:off x="704850" y="3552825"/>
            <a:ext cx="5391150" cy="3234690"/>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3" y="0"/>
            <a:ext cx="8226425" cy="1143000"/>
          </a:xfrm>
        </p:spPr>
        <p:txBody>
          <a:bodyPr/>
          <a:lstStyle/>
          <a:p>
            <a:r>
              <a:rPr lang="en-US" b="1" dirty="0" smtClean="0">
                <a:hlinkClick r:id="rId2"/>
              </a:rPr>
              <a:t>The Bonan ethnic minority</a:t>
            </a:r>
            <a:endParaRPr lang="en-US" dirty="0"/>
          </a:p>
        </p:txBody>
      </p:sp>
      <p:sp>
        <p:nvSpPr>
          <p:cNvPr id="3" name="Content Placeholder 2"/>
          <p:cNvSpPr>
            <a:spLocks noGrp="1"/>
          </p:cNvSpPr>
          <p:nvPr>
            <p:ph idx="1"/>
          </p:nvPr>
        </p:nvSpPr>
        <p:spPr>
          <a:xfrm>
            <a:off x="455613" y="1247776"/>
            <a:ext cx="8226425" cy="1885949"/>
          </a:xfrm>
        </p:spPr>
        <p:txBody>
          <a:bodyPr/>
          <a:lstStyle/>
          <a:p>
            <a:r>
              <a:rPr lang="en-US" b="1" dirty="0" smtClean="0"/>
              <a:t>Population:</a:t>
            </a:r>
            <a:r>
              <a:rPr lang="en-US" dirty="0" smtClean="0"/>
              <a:t> 16,505</a:t>
            </a:r>
          </a:p>
          <a:p>
            <a:r>
              <a:rPr lang="en-US" b="1" dirty="0" smtClean="0"/>
              <a:t>Major area of distribution:</a:t>
            </a:r>
            <a:r>
              <a:rPr lang="en-US" dirty="0" smtClean="0"/>
              <a:t> Gansu </a:t>
            </a:r>
          </a:p>
          <a:p>
            <a:r>
              <a:rPr lang="en-US" b="1" dirty="0" smtClean="0"/>
              <a:t>Language:</a:t>
            </a:r>
            <a:r>
              <a:rPr lang="en-US" dirty="0" smtClean="0"/>
              <a:t> Bonan </a:t>
            </a:r>
          </a:p>
          <a:p>
            <a:r>
              <a:rPr lang="en-US" b="1" dirty="0" smtClean="0"/>
              <a:t>Religion:</a:t>
            </a:r>
            <a:r>
              <a:rPr lang="en-US" dirty="0" smtClean="0"/>
              <a:t> Islam</a:t>
            </a:r>
          </a:p>
        </p:txBody>
      </p:sp>
      <p:pic>
        <p:nvPicPr>
          <p:cNvPr id="6146" name="Picture 2"/>
          <p:cNvPicPr>
            <a:picLocks noChangeAspect="1" noChangeArrowheads="1"/>
          </p:cNvPicPr>
          <p:nvPr/>
        </p:nvPicPr>
        <p:blipFill>
          <a:blip r:embed="rId3" cstate="print"/>
          <a:srcRect/>
          <a:stretch>
            <a:fillRect/>
          </a:stretch>
        </p:blipFill>
        <p:spPr bwMode="auto">
          <a:xfrm>
            <a:off x="6162161" y="3557588"/>
            <a:ext cx="2981839" cy="3300412"/>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6170766" y="0"/>
            <a:ext cx="2973234" cy="3290887"/>
          </a:xfrm>
          <a:prstGeom prst="rect">
            <a:avLst/>
          </a:prstGeom>
          <a:noFill/>
          <a:ln w="9525">
            <a:noFill/>
            <a:miter lim="800000"/>
            <a:headEnd/>
            <a:tailEnd/>
          </a:ln>
        </p:spPr>
      </p:pic>
      <p:pic>
        <p:nvPicPr>
          <p:cNvPr id="48130" name="Picture 2"/>
          <p:cNvPicPr>
            <a:picLocks noChangeAspect="1" noChangeArrowheads="1"/>
          </p:cNvPicPr>
          <p:nvPr/>
        </p:nvPicPr>
        <p:blipFill>
          <a:blip r:embed="rId5" cstate="print"/>
          <a:srcRect/>
          <a:stretch>
            <a:fillRect/>
          </a:stretch>
        </p:blipFill>
        <p:spPr bwMode="auto">
          <a:xfrm>
            <a:off x="1276350" y="3557588"/>
            <a:ext cx="4562475" cy="3300190"/>
          </a:xfrm>
          <a:prstGeom prst="rect">
            <a:avLst/>
          </a:prstGeom>
          <a:noFill/>
          <a:ln w="9525">
            <a:noFill/>
            <a:miter lim="800000"/>
            <a:headEnd/>
            <a:tailEnd/>
          </a:ln>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8" y="0"/>
            <a:ext cx="8226425" cy="1076325"/>
          </a:xfrm>
        </p:spPr>
        <p:txBody>
          <a:bodyPr/>
          <a:lstStyle/>
          <a:p>
            <a:r>
              <a:rPr lang="en-US" b="1" dirty="0" smtClean="0">
                <a:hlinkClick r:id="rId2"/>
              </a:rPr>
              <a:t>The </a:t>
            </a:r>
            <a:r>
              <a:rPr lang="en-US" b="1" dirty="0" err="1" smtClean="0">
                <a:hlinkClick r:id="rId2"/>
              </a:rPr>
              <a:t>Bouyei</a:t>
            </a:r>
            <a:r>
              <a:rPr lang="en-US" b="1" dirty="0" smtClean="0">
                <a:hlinkClick r:id="rId2"/>
              </a:rPr>
              <a:t> ethnic minority</a:t>
            </a:r>
            <a:endParaRPr lang="en-US" dirty="0"/>
          </a:p>
        </p:txBody>
      </p:sp>
      <p:sp>
        <p:nvSpPr>
          <p:cNvPr id="3" name="Content Placeholder 2"/>
          <p:cNvSpPr>
            <a:spLocks noGrp="1"/>
          </p:cNvSpPr>
          <p:nvPr>
            <p:ph idx="1"/>
          </p:nvPr>
        </p:nvSpPr>
        <p:spPr>
          <a:xfrm>
            <a:off x="455613" y="1276351"/>
            <a:ext cx="8226425" cy="1943100"/>
          </a:xfrm>
        </p:spPr>
        <p:txBody>
          <a:bodyPr/>
          <a:lstStyle/>
          <a:p>
            <a:r>
              <a:rPr lang="en-US" b="1" dirty="0" smtClean="0"/>
              <a:t>Population:</a:t>
            </a:r>
            <a:r>
              <a:rPr lang="en-US" dirty="0" smtClean="0"/>
              <a:t> 2,971,460</a:t>
            </a:r>
          </a:p>
          <a:p>
            <a:r>
              <a:rPr lang="en-US" b="1" dirty="0" smtClean="0"/>
              <a:t>Major area of distribution:</a:t>
            </a:r>
            <a:r>
              <a:rPr lang="en-US" dirty="0" smtClean="0"/>
              <a:t> </a:t>
            </a:r>
            <a:r>
              <a:rPr lang="en-US" dirty="0" err="1" smtClean="0"/>
              <a:t>Guizhou</a:t>
            </a:r>
            <a:endParaRPr lang="en-US" dirty="0" smtClean="0"/>
          </a:p>
          <a:p>
            <a:r>
              <a:rPr lang="en-US" b="1" dirty="0" smtClean="0"/>
              <a:t>Language:</a:t>
            </a:r>
            <a:r>
              <a:rPr lang="en-US" dirty="0" smtClean="0"/>
              <a:t> </a:t>
            </a:r>
            <a:r>
              <a:rPr lang="en-US" dirty="0" err="1" smtClean="0"/>
              <a:t>Bouyei</a:t>
            </a:r>
            <a:endParaRPr lang="en-US" dirty="0" smtClean="0"/>
          </a:p>
          <a:p>
            <a:r>
              <a:rPr lang="en-US" b="1" dirty="0" smtClean="0"/>
              <a:t>Religion:</a:t>
            </a:r>
            <a:r>
              <a:rPr lang="en-US" dirty="0" smtClean="0"/>
              <a:t> Polytheism </a:t>
            </a:r>
          </a:p>
        </p:txBody>
      </p:sp>
      <p:pic>
        <p:nvPicPr>
          <p:cNvPr id="7170" name="Picture 2"/>
          <p:cNvPicPr>
            <a:picLocks noChangeAspect="1" noChangeArrowheads="1"/>
          </p:cNvPicPr>
          <p:nvPr/>
        </p:nvPicPr>
        <p:blipFill>
          <a:blip r:embed="rId3" cstate="print"/>
          <a:srcRect/>
          <a:stretch>
            <a:fillRect/>
          </a:stretch>
        </p:blipFill>
        <p:spPr bwMode="auto">
          <a:xfrm>
            <a:off x="2600324" y="3186113"/>
            <a:ext cx="3095625" cy="3426354"/>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5953125" y="3186113"/>
            <a:ext cx="3095625" cy="3426354"/>
          </a:xfrm>
          <a:prstGeom prst="rect">
            <a:avLst/>
          </a:prstGeom>
          <a:noFill/>
          <a:ln w="9525">
            <a:noFill/>
            <a:miter lim="800000"/>
            <a:headEnd/>
            <a:tailEnd/>
          </a:ln>
        </p:spPr>
      </p:pic>
      <p:pic>
        <p:nvPicPr>
          <p:cNvPr id="37890" name="Picture 2"/>
          <p:cNvPicPr>
            <a:picLocks noChangeAspect="1" noChangeArrowheads="1"/>
          </p:cNvPicPr>
          <p:nvPr/>
        </p:nvPicPr>
        <p:blipFill>
          <a:blip r:embed="rId5" cstate="print"/>
          <a:srcRect b="34582"/>
          <a:stretch>
            <a:fillRect/>
          </a:stretch>
        </p:blipFill>
        <p:spPr bwMode="auto">
          <a:xfrm>
            <a:off x="6153150" y="0"/>
            <a:ext cx="2857500" cy="2909887"/>
          </a:xfrm>
          <a:prstGeom prst="rect">
            <a:avLst/>
          </a:prstGeom>
          <a:noFill/>
          <a:ln w="9525">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3" y="0"/>
            <a:ext cx="8226425" cy="1057275"/>
          </a:xfrm>
        </p:spPr>
        <p:txBody>
          <a:bodyPr/>
          <a:lstStyle/>
          <a:p>
            <a:r>
              <a:rPr lang="en-US" b="1" dirty="0" smtClean="0">
                <a:hlinkClick r:id="rId2"/>
              </a:rPr>
              <a:t>The Dai ethnic minority</a:t>
            </a:r>
            <a:endParaRPr lang="en-US" dirty="0"/>
          </a:p>
        </p:txBody>
      </p:sp>
      <p:sp>
        <p:nvSpPr>
          <p:cNvPr id="3" name="Content Placeholder 2"/>
          <p:cNvSpPr>
            <a:spLocks noGrp="1"/>
          </p:cNvSpPr>
          <p:nvPr>
            <p:ph idx="1"/>
          </p:nvPr>
        </p:nvSpPr>
        <p:spPr>
          <a:xfrm>
            <a:off x="455613" y="1200151"/>
            <a:ext cx="8226425" cy="1905000"/>
          </a:xfrm>
        </p:spPr>
        <p:txBody>
          <a:bodyPr/>
          <a:lstStyle/>
          <a:p>
            <a:r>
              <a:rPr lang="en-US" b="1" dirty="0" smtClean="0"/>
              <a:t>Population:</a:t>
            </a:r>
            <a:r>
              <a:rPr lang="en-US" dirty="0" smtClean="0"/>
              <a:t> 1,158,989</a:t>
            </a:r>
          </a:p>
          <a:p>
            <a:r>
              <a:rPr lang="en-US" b="1" dirty="0" smtClean="0"/>
              <a:t>Major area of distribution:</a:t>
            </a:r>
            <a:r>
              <a:rPr lang="en-US" dirty="0" smtClean="0"/>
              <a:t> Yunnan </a:t>
            </a:r>
          </a:p>
          <a:p>
            <a:r>
              <a:rPr lang="en-US" b="1" dirty="0" smtClean="0"/>
              <a:t>Language:</a:t>
            </a:r>
            <a:r>
              <a:rPr lang="en-US" dirty="0" smtClean="0"/>
              <a:t> Dai</a:t>
            </a:r>
          </a:p>
          <a:p>
            <a:r>
              <a:rPr lang="en-US" b="1" dirty="0" smtClean="0"/>
              <a:t>Religion:</a:t>
            </a:r>
            <a:r>
              <a:rPr lang="en-US" dirty="0" smtClean="0"/>
              <a:t> Buddhism </a:t>
            </a:r>
          </a:p>
        </p:txBody>
      </p:sp>
      <p:pic>
        <p:nvPicPr>
          <p:cNvPr id="8195" name="Picture 3"/>
          <p:cNvPicPr>
            <a:picLocks noChangeAspect="1" noChangeArrowheads="1"/>
          </p:cNvPicPr>
          <p:nvPr/>
        </p:nvPicPr>
        <p:blipFill>
          <a:blip r:embed="rId3" cstate="print"/>
          <a:srcRect/>
          <a:stretch>
            <a:fillRect/>
          </a:stretch>
        </p:blipFill>
        <p:spPr bwMode="auto">
          <a:xfrm>
            <a:off x="5964232" y="0"/>
            <a:ext cx="3179768" cy="3519487"/>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5953125" y="3326220"/>
            <a:ext cx="3190875" cy="3531780"/>
          </a:xfrm>
          <a:prstGeom prst="rect">
            <a:avLst/>
          </a:prstGeom>
          <a:noFill/>
          <a:ln w="9525">
            <a:noFill/>
            <a:miter lim="800000"/>
            <a:headEnd/>
            <a:tailEnd/>
          </a:ln>
        </p:spPr>
      </p:pic>
      <p:pic>
        <p:nvPicPr>
          <p:cNvPr id="57346" name="Picture 2"/>
          <p:cNvPicPr>
            <a:picLocks noChangeAspect="1" noChangeArrowheads="1"/>
          </p:cNvPicPr>
          <p:nvPr/>
        </p:nvPicPr>
        <p:blipFill>
          <a:blip r:embed="rId5" cstate="print"/>
          <a:srcRect/>
          <a:stretch>
            <a:fillRect/>
          </a:stretch>
        </p:blipFill>
        <p:spPr bwMode="auto">
          <a:xfrm>
            <a:off x="1209675" y="3305174"/>
            <a:ext cx="4743450" cy="3573399"/>
          </a:xfrm>
          <a:prstGeom prst="rect">
            <a:avLst/>
          </a:prstGeom>
          <a:noFill/>
          <a:ln w="9525">
            <a:noFill/>
            <a:miter lim="800000"/>
            <a:headEnd/>
            <a:tailEnd/>
          </a:ln>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463" y="0"/>
            <a:ext cx="8226425" cy="1047750"/>
          </a:xfrm>
        </p:spPr>
        <p:txBody>
          <a:bodyPr/>
          <a:lstStyle/>
          <a:p>
            <a:r>
              <a:rPr lang="en-US" b="1" dirty="0" smtClean="0">
                <a:hlinkClick r:id="rId2"/>
              </a:rPr>
              <a:t>The </a:t>
            </a:r>
            <a:r>
              <a:rPr lang="en-US" b="1" dirty="0" err="1" smtClean="0">
                <a:hlinkClick r:id="rId2"/>
              </a:rPr>
              <a:t>Daur</a:t>
            </a:r>
            <a:r>
              <a:rPr lang="en-US" b="1" dirty="0" smtClean="0">
                <a:hlinkClick r:id="rId2"/>
              </a:rPr>
              <a:t> ethnic minority</a:t>
            </a:r>
            <a:endParaRPr lang="en-US" dirty="0"/>
          </a:p>
        </p:txBody>
      </p:sp>
      <p:sp>
        <p:nvSpPr>
          <p:cNvPr id="3" name="Content Placeholder 2"/>
          <p:cNvSpPr>
            <a:spLocks noGrp="1"/>
          </p:cNvSpPr>
          <p:nvPr>
            <p:ph idx="1"/>
          </p:nvPr>
        </p:nvSpPr>
        <p:spPr>
          <a:xfrm>
            <a:off x="455613" y="1076326"/>
            <a:ext cx="8688387" cy="2200274"/>
          </a:xfrm>
        </p:spPr>
        <p:txBody>
          <a:bodyPr/>
          <a:lstStyle/>
          <a:p>
            <a:r>
              <a:rPr lang="en-US" b="1" dirty="0" smtClean="0"/>
              <a:t>Population:</a:t>
            </a:r>
            <a:r>
              <a:rPr lang="en-US" dirty="0" smtClean="0"/>
              <a:t> 132,394</a:t>
            </a:r>
          </a:p>
          <a:p>
            <a:r>
              <a:rPr lang="en-US" b="1" dirty="0" smtClean="0"/>
              <a:t>Major areas of distribution:</a:t>
            </a:r>
            <a:r>
              <a:rPr lang="en-US" dirty="0" smtClean="0"/>
              <a:t> Inner Mongolia, Heilongjiang and Xinjiang </a:t>
            </a:r>
          </a:p>
          <a:p>
            <a:r>
              <a:rPr lang="en-US" b="1" dirty="0" smtClean="0"/>
              <a:t>Language:</a:t>
            </a:r>
            <a:r>
              <a:rPr lang="en-US" dirty="0" smtClean="0"/>
              <a:t> </a:t>
            </a:r>
            <a:r>
              <a:rPr lang="en-US" dirty="0" err="1" smtClean="0"/>
              <a:t>Daur</a:t>
            </a:r>
            <a:r>
              <a:rPr lang="en-US" dirty="0" smtClean="0"/>
              <a:t> and Han </a:t>
            </a:r>
          </a:p>
          <a:p>
            <a:r>
              <a:rPr lang="en-US" b="1" dirty="0" smtClean="0"/>
              <a:t>Religion:</a:t>
            </a:r>
            <a:r>
              <a:rPr lang="en-US" dirty="0" smtClean="0"/>
              <a:t> Shamanism </a:t>
            </a:r>
          </a:p>
          <a:p>
            <a:endParaRPr lang="en-US" dirty="0"/>
          </a:p>
        </p:txBody>
      </p:sp>
      <p:pic>
        <p:nvPicPr>
          <p:cNvPr id="9218" name="Picture 2"/>
          <p:cNvPicPr>
            <a:picLocks noChangeAspect="1" noChangeArrowheads="1"/>
          </p:cNvPicPr>
          <p:nvPr/>
        </p:nvPicPr>
        <p:blipFill>
          <a:blip r:embed="rId3" cstate="print"/>
          <a:srcRect/>
          <a:stretch>
            <a:fillRect/>
          </a:stretch>
        </p:blipFill>
        <p:spPr bwMode="auto">
          <a:xfrm>
            <a:off x="2676525" y="3271838"/>
            <a:ext cx="3102318" cy="3433762"/>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5848424" y="3290888"/>
            <a:ext cx="3076501" cy="3405187"/>
          </a:xfrm>
          <a:prstGeom prst="rect">
            <a:avLst/>
          </a:prstGeom>
          <a:noFill/>
          <a:ln w="9525">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42875" y="274638"/>
            <a:ext cx="8877300" cy="1143000"/>
          </a:xfrm>
        </p:spPr>
        <p:txBody>
          <a:bodyPr/>
          <a:lstStyle/>
          <a:p>
            <a:r>
              <a:rPr lang="en-US" sz="2800" dirty="0" smtClean="0"/>
              <a:t>This colorful entrance presents a traditional depiction of ethnic minorities in China as happy providers of exotic culture to the more serious rulers at its center. </a:t>
            </a:r>
            <a:endParaRPr lang="en-US" sz="2800" dirty="0"/>
          </a:p>
        </p:txBody>
      </p:sp>
      <p:sp>
        <p:nvSpPr>
          <p:cNvPr id="51203" name="Rectangle 3"/>
          <p:cNvSpPr>
            <a:spLocks noGrp="1" noChangeArrowheads="1"/>
          </p:cNvSpPr>
          <p:nvPr>
            <p:ph type="body" idx="1"/>
          </p:nvPr>
        </p:nvSpPr>
        <p:spPr/>
        <p:txBody>
          <a:bodyPr/>
          <a:lstStyle/>
          <a:p>
            <a:r>
              <a:rPr lang="en-US" dirty="0" smtClean="0"/>
              <a:t>National Ethnic Minorities Theme Park</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2414759" y="2366963"/>
            <a:ext cx="6729241" cy="4491037"/>
          </a:xfrm>
          <a:prstGeom prst="rect">
            <a:avLst/>
          </a:prstGeom>
          <a:noFill/>
          <a:ln w="9525">
            <a:noFill/>
            <a:miter lim="800000"/>
            <a:headEnd/>
            <a:tailEnd/>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Grp="1" noChangeAspect="1" noChangeArrowheads="1"/>
          </p:cNvPicPr>
          <p:nvPr>
            <p:ph idx="1"/>
          </p:nvPr>
        </p:nvPicPr>
        <p:blipFill>
          <a:blip r:embed="rId2" cstate="print"/>
          <a:srcRect/>
          <a:stretch>
            <a:fillRect/>
          </a:stretch>
        </p:blipFill>
        <p:spPr bwMode="auto">
          <a:xfrm>
            <a:off x="1420667" y="1238250"/>
            <a:ext cx="5951683" cy="4543118"/>
          </a:xfrm>
          <a:prstGeom prst="rect">
            <a:avLst/>
          </a:prstGeom>
          <a:noFill/>
          <a:ln w="9525">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13" y="0"/>
            <a:ext cx="8226425" cy="1038225"/>
          </a:xfrm>
        </p:spPr>
        <p:txBody>
          <a:bodyPr/>
          <a:lstStyle/>
          <a:p>
            <a:r>
              <a:rPr lang="en-US" b="1" dirty="0" smtClean="0">
                <a:hlinkClick r:id="rId2"/>
              </a:rPr>
              <a:t>The </a:t>
            </a:r>
            <a:r>
              <a:rPr lang="en-US" b="1" dirty="0" err="1" smtClean="0">
                <a:hlinkClick r:id="rId2"/>
              </a:rPr>
              <a:t>De'ang</a:t>
            </a:r>
            <a:r>
              <a:rPr lang="en-US" b="1" dirty="0" smtClean="0">
                <a:hlinkClick r:id="rId2"/>
              </a:rPr>
              <a:t> ethnic minority</a:t>
            </a:r>
            <a:endParaRPr lang="en-US" dirty="0"/>
          </a:p>
        </p:txBody>
      </p:sp>
      <p:sp>
        <p:nvSpPr>
          <p:cNvPr id="3" name="Content Placeholder 2"/>
          <p:cNvSpPr>
            <a:spLocks noGrp="1"/>
          </p:cNvSpPr>
          <p:nvPr>
            <p:ph idx="1"/>
          </p:nvPr>
        </p:nvSpPr>
        <p:spPr>
          <a:xfrm>
            <a:off x="455613" y="1219200"/>
            <a:ext cx="8226425" cy="1895475"/>
          </a:xfrm>
        </p:spPr>
        <p:txBody>
          <a:bodyPr/>
          <a:lstStyle/>
          <a:p>
            <a:r>
              <a:rPr lang="en-US" b="1" dirty="0" smtClean="0"/>
              <a:t>Population:</a:t>
            </a:r>
            <a:r>
              <a:rPr lang="en-US" dirty="0" smtClean="0"/>
              <a:t> 17,935</a:t>
            </a:r>
          </a:p>
          <a:p>
            <a:r>
              <a:rPr lang="en-US" b="1" dirty="0" smtClean="0"/>
              <a:t>Major area of distribution:</a:t>
            </a:r>
            <a:r>
              <a:rPr lang="en-US" dirty="0" smtClean="0"/>
              <a:t> Yunnan </a:t>
            </a:r>
          </a:p>
          <a:p>
            <a:r>
              <a:rPr lang="en-US" b="1" dirty="0" smtClean="0"/>
              <a:t>Language:</a:t>
            </a:r>
            <a:r>
              <a:rPr lang="en-US" dirty="0" smtClean="0"/>
              <a:t> </a:t>
            </a:r>
            <a:r>
              <a:rPr lang="en-US" dirty="0" err="1" smtClean="0"/>
              <a:t>De'ang</a:t>
            </a:r>
            <a:endParaRPr lang="en-US" dirty="0" smtClean="0"/>
          </a:p>
          <a:p>
            <a:r>
              <a:rPr lang="en-US" b="1" dirty="0" smtClean="0"/>
              <a:t>Religion:</a:t>
            </a:r>
            <a:r>
              <a:rPr lang="en-US" dirty="0" smtClean="0"/>
              <a:t> Buddhism </a:t>
            </a:r>
          </a:p>
        </p:txBody>
      </p:sp>
      <p:pic>
        <p:nvPicPr>
          <p:cNvPr id="10242" name="Picture 2"/>
          <p:cNvPicPr>
            <a:picLocks noChangeAspect="1" noChangeArrowheads="1"/>
          </p:cNvPicPr>
          <p:nvPr/>
        </p:nvPicPr>
        <p:blipFill>
          <a:blip r:embed="rId3" cstate="print"/>
          <a:srcRect/>
          <a:stretch>
            <a:fillRect/>
          </a:stretch>
        </p:blipFill>
        <p:spPr bwMode="auto">
          <a:xfrm>
            <a:off x="0" y="3386138"/>
            <a:ext cx="3136740" cy="3471862"/>
          </a:xfrm>
          <a:prstGeom prst="rect">
            <a:avLst/>
          </a:prstGeom>
          <a:noFill/>
          <a:ln w="9525">
            <a:no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3140235" y="3386138"/>
            <a:ext cx="3136740" cy="3471862"/>
          </a:xfrm>
          <a:prstGeom prst="rect">
            <a:avLst/>
          </a:prstGeom>
          <a:noFill/>
          <a:ln w="9525">
            <a:noFill/>
            <a:miter lim="800000"/>
            <a:headEnd/>
            <a:tailEnd/>
          </a:ln>
        </p:spPr>
      </p:pic>
      <p:pic>
        <p:nvPicPr>
          <p:cNvPr id="58370" name="Picture 2"/>
          <p:cNvPicPr>
            <a:picLocks noChangeAspect="1" noChangeArrowheads="1"/>
          </p:cNvPicPr>
          <p:nvPr/>
        </p:nvPicPr>
        <p:blipFill>
          <a:blip r:embed="rId5" cstate="print"/>
          <a:srcRect/>
          <a:stretch>
            <a:fillRect/>
          </a:stretch>
        </p:blipFill>
        <p:spPr bwMode="auto">
          <a:xfrm>
            <a:off x="6286500" y="2562225"/>
            <a:ext cx="2857500" cy="4295775"/>
          </a:xfrm>
          <a:prstGeom prst="rect">
            <a:avLst/>
          </a:prstGeom>
          <a:noFill/>
          <a:ln w="9525">
            <a:noFill/>
            <a:miter lim="800000"/>
            <a:headEnd/>
            <a:tailEnd/>
          </a:ln>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13" y="0"/>
            <a:ext cx="8226425" cy="1143000"/>
          </a:xfrm>
        </p:spPr>
        <p:txBody>
          <a:bodyPr/>
          <a:lstStyle/>
          <a:p>
            <a:r>
              <a:rPr lang="en-US" b="1" dirty="0" smtClean="0">
                <a:hlinkClick r:id="rId2"/>
              </a:rPr>
              <a:t>The Dong ethnic minority</a:t>
            </a:r>
            <a:endParaRPr lang="en-US" dirty="0"/>
          </a:p>
        </p:txBody>
      </p:sp>
      <p:sp>
        <p:nvSpPr>
          <p:cNvPr id="3" name="Content Placeholder 2"/>
          <p:cNvSpPr>
            <a:spLocks noGrp="1"/>
          </p:cNvSpPr>
          <p:nvPr>
            <p:ph idx="1"/>
          </p:nvPr>
        </p:nvSpPr>
        <p:spPr>
          <a:xfrm>
            <a:off x="455613" y="1314450"/>
            <a:ext cx="8688387" cy="1838325"/>
          </a:xfrm>
        </p:spPr>
        <p:txBody>
          <a:bodyPr/>
          <a:lstStyle/>
          <a:p>
            <a:r>
              <a:rPr lang="en-US" b="1" dirty="0" smtClean="0"/>
              <a:t>Population:</a:t>
            </a:r>
            <a:r>
              <a:rPr lang="en-US" dirty="0" smtClean="0"/>
              <a:t> 2,960,293</a:t>
            </a:r>
          </a:p>
          <a:p>
            <a:r>
              <a:rPr lang="en-US" b="1" dirty="0" smtClean="0"/>
              <a:t>Major area of distribution:</a:t>
            </a:r>
            <a:r>
              <a:rPr lang="en-US" dirty="0" smtClean="0"/>
              <a:t> </a:t>
            </a:r>
            <a:r>
              <a:rPr lang="en-US" dirty="0" err="1" smtClean="0"/>
              <a:t>Guizhou</a:t>
            </a:r>
            <a:r>
              <a:rPr lang="en-US" dirty="0" smtClean="0"/>
              <a:t>, Hunan and Guangxi</a:t>
            </a:r>
          </a:p>
          <a:p>
            <a:r>
              <a:rPr lang="en-US" b="1" dirty="0" smtClean="0"/>
              <a:t>Language:</a:t>
            </a:r>
            <a:r>
              <a:rPr lang="en-US" dirty="0" smtClean="0"/>
              <a:t> Dong</a:t>
            </a:r>
          </a:p>
          <a:p>
            <a:r>
              <a:rPr lang="en-US" b="1" dirty="0" smtClean="0"/>
              <a:t>Religion:</a:t>
            </a:r>
            <a:r>
              <a:rPr lang="en-US" dirty="0" smtClean="0"/>
              <a:t> Polytheism </a:t>
            </a:r>
          </a:p>
          <a:p>
            <a:endParaRPr lang="en-US" dirty="0"/>
          </a:p>
        </p:txBody>
      </p:sp>
      <p:pic>
        <p:nvPicPr>
          <p:cNvPr id="11266" name="Picture 2"/>
          <p:cNvPicPr>
            <a:picLocks noChangeAspect="1" noChangeArrowheads="1"/>
          </p:cNvPicPr>
          <p:nvPr/>
        </p:nvPicPr>
        <p:blipFill>
          <a:blip r:embed="rId3" cstate="print"/>
          <a:srcRect/>
          <a:stretch>
            <a:fillRect/>
          </a:stretch>
        </p:blipFill>
        <p:spPr bwMode="auto">
          <a:xfrm>
            <a:off x="2657475" y="3138488"/>
            <a:ext cx="3093712" cy="3424237"/>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5889282" y="3138488"/>
            <a:ext cx="3102318" cy="3433762"/>
          </a:xfrm>
          <a:prstGeom prst="rect">
            <a:avLst/>
          </a:prstGeom>
          <a:noFill/>
          <a:ln w="9525">
            <a:noFill/>
            <a:miter lim="800000"/>
            <a:headEnd/>
            <a:tailEnd/>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Grp="1" noChangeAspect="1" noChangeArrowheads="1"/>
          </p:cNvPicPr>
          <p:nvPr>
            <p:ph idx="1"/>
          </p:nvPr>
        </p:nvPicPr>
        <p:blipFill>
          <a:blip r:embed="rId2" cstate="print"/>
          <a:srcRect/>
          <a:stretch>
            <a:fillRect/>
          </a:stretch>
        </p:blipFill>
        <p:spPr bwMode="auto">
          <a:xfrm>
            <a:off x="0" y="0"/>
            <a:ext cx="4572000" cy="3429000"/>
          </a:xfrm>
          <a:prstGeom prst="rect">
            <a:avLst/>
          </a:prstGeom>
          <a:noFill/>
          <a:ln w="9525">
            <a:noFill/>
            <a:miter lim="800000"/>
            <a:headEnd/>
            <a:tailEnd/>
          </a:ln>
        </p:spPr>
      </p:pic>
      <p:pic>
        <p:nvPicPr>
          <p:cNvPr id="12292" name="Picture 4"/>
          <p:cNvPicPr>
            <a:picLocks noChangeAspect="1" noChangeArrowheads="1"/>
          </p:cNvPicPr>
          <p:nvPr/>
        </p:nvPicPr>
        <p:blipFill>
          <a:blip r:embed="rId3" cstate="print"/>
          <a:srcRect/>
          <a:stretch>
            <a:fillRect/>
          </a:stretch>
        </p:blipFill>
        <p:spPr bwMode="auto">
          <a:xfrm>
            <a:off x="0" y="3429000"/>
            <a:ext cx="4572000" cy="342900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l="3405" r="10230"/>
          <a:stretch>
            <a:fillRect/>
          </a:stretch>
        </p:blipFill>
        <p:spPr bwMode="auto">
          <a:xfrm>
            <a:off x="4590608" y="3391451"/>
            <a:ext cx="4553392" cy="3466550"/>
          </a:xfrm>
          <a:prstGeom prst="rect">
            <a:avLst/>
          </a:prstGeom>
          <a:noFill/>
          <a:ln w="9525">
            <a:noFill/>
            <a:miter lim="800000"/>
            <a:headEnd/>
            <a:tailEnd/>
          </a:ln>
          <a:effectLst/>
        </p:spPr>
      </p:pic>
      <p:pic>
        <p:nvPicPr>
          <p:cNvPr id="12291" name="Picture 3"/>
          <p:cNvPicPr>
            <a:picLocks noChangeAspect="1" noChangeArrowheads="1"/>
          </p:cNvPicPr>
          <p:nvPr/>
        </p:nvPicPr>
        <p:blipFill>
          <a:blip r:embed="rId5" cstate="print"/>
          <a:srcRect/>
          <a:stretch>
            <a:fillRect/>
          </a:stretch>
        </p:blipFill>
        <p:spPr bwMode="auto">
          <a:xfrm>
            <a:off x="4572000" y="0"/>
            <a:ext cx="4572000" cy="3429000"/>
          </a:xfrm>
          <a:prstGeom prst="rect">
            <a:avLst/>
          </a:prstGeom>
          <a:noFill/>
          <a:ln w="9525">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8" y="0"/>
            <a:ext cx="8226425" cy="1143000"/>
          </a:xfrm>
        </p:spPr>
        <p:txBody>
          <a:bodyPr/>
          <a:lstStyle/>
          <a:p>
            <a:r>
              <a:rPr lang="en-US" b="1" dirty="0" smtClean="0">
                <a:hlinkClick r:id="rId2"/>
              </a:rPr>
              <a:t>The Dongxiang ethnic minority</a:t>
            </a:r>
            <a:endParaRPr lang="en-US" dirty="0"/>
          </a:p>
        </p:txBody>
      </p:sp>
      <p:sp>
        <p:nvSpPr>
          <p:cNvPr id="3" name="Content Placeholder 2"/>
          <p:cNvSpPr>
            <a:spLocks noGrp="1"/>
          </p:cNvSpPr>
          <p:nvPr>
            <p:ph idx="1"/>
          </p:nvPr>
        </p:nvSpPr>
        <p:spPr>
          <a:xfrm>
            <a:off x="455613" y="1200151"/>
            <a:ext cx="8226425" cy="1905000"/>
          </a:xfrm>
        </p:spPr>
        <p:txBody>
          <a:bodyPr/>
          <a:lstStyle/>
          <a:p>
            <a:r>
              <a:rPr lang="en-US" b="1" dirty="0" smtClean="0"/>
              <a:t>Population:</a:t>
            </a:r>
            <a:r>
              <a:rPr lang="en-US" dirty="0" smtClean="0"/>
              <a:t> 513,805</a:t>
            </a:r>
          </a:p>
          <a:p>
            <a:r>
              <a:rPr lang="en-US" b="1" dirty="0" smtClean="0"/>
              <a:t>Major areas of distribution:</a:t>
            </a:r>
            <a:r>
              <a:rPr lang="en-US" dirty="0" smtClean="0"/>
              <a:t> Gansu and Xinjiang </a:t>
            </a:r>
          </a:p>
          <a:p>
            <a:r>
              <a:rPr lang="en-US" b="1" dirty="0" smtClean="0"/>
              <a:t>Language:</a:t>
            </a:r>
            <a:r>
              <a:rPr lang="en-US" dirty="0" smtClean="0"/>
              <a:t> Dongxiang and Han Chinese </a:t>
            </a:r>
          </a:p>
          <a:p>
            <a:r>
              <a:rPr lang="en-US" b="1" dirty="0" smtClean="0"/>
              <a:t>Religion:</a:t>
            </a:r>
            <a:r>
              <a:rPr lang="en-US" dirty="0" smtClean="0"/>
              <a:t> Islam </a:t>
            </a:r>
          </a:p>
        </p:txBody>
      </p:sp>
      <p:pic>
        <p:nvPicPr>
          <p:cNvPr id="12290" name="Picture 2"/>
          <p:cNvPicPr>
            <a:picLocks noChangeAspect="1" noChangeArrowheads="1"/>
          </p:cNvPicPr>
          <p:nvPr/>
        </p:nvPicPr>
        <p:blipFill>
          <a:blip r:embed="rId3" cstate="print"/>
          <a:srcRect/>
          <a:stretch>
            <a:fillRect/>
          </a:stretch>
        </p:blipFill>
        <p:spPr bwMode="auto">
          <a:xfrm>
            <a:off x="2609850" y="2995613"/>
            <a:ext cx="3145346" cy="3481387"/>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5818599" y="2995613"/>
            <a:ext cx="3153951" cy="3490912"/>
          </a:xfrm>
          <a:prstGeom prst="rect">
            <a:avLst/>
          </a:prstGeom>
          <a:noFill/>
          <a:ln w="9525">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a:t>
            </a:r>
            <a:r>
              <a:rPr lang="en-US" b="1" dirty="0" err="1" smtClean="0">
                <a:hlinkClick r:id="rId2"/>
              </a:rPr>
              <a:t>Drung</a:t>
            </a:r>
            <a:r>
              <a:rPr lang="en-US" b="1" dirty="0" smtClean="0">
                <a:hlinkClick r:id="rId2"/>
              </a:rPr>
              <a:t> ethnic minority</a:t>
            </a:r>
            <a:endParaRPr lang="en-US" dirty="0"/>
          </a:p>
        </p:txBody>
      </p:sp>
      <p:sp>
        <p:nvSpPr>
          <p:cNvPr id="3" name="Content Placeholder 2"/>
          <p:cNvSpPr>
            <a:spLocks noGrp="1"/>
          </p:cNvSpPr>
          <p:nvPr>
            <p:ph idx="1"/>
          </p:nvPr>
        </p:nvSpPr>
        <p:spPr>
          <a:xfrm>
            <a:off x="455613" y="1285876"/>
            <a:ext cx="8226425" cy="1885949"/>
          </a:xfrm>
        </p:spPr>
        <p:txBody>
          <a:bodyPr/>
          <a:lstStyle/>
          <a:p>
            <a:r>
              <a:rPr lang="en-US" b="1" dirty="0" smtClean="0"/>
              <a:t>Population:</a:t>
            </a:r>
            <a:r>
              <a:rPr lang="en-US" dirty="0" smtClean="0"/>
              <a:t> 7,426</a:t>
            </a:r>
          </a:p>
          <a:p>
            <a:r>
              <a:rPr lang="en-US" b="1" dirty="0" smtClean="0"/>
              <a:t>Major area of distribution: </a:t>
            </a:r>
            <a:r>
              <a:rPr lang="en-US" dirty="0" smtClean="0"/>
              <a:t>Yunnan </a:t>
            </a:r>
          </a:p>
          <a:p>
            <a:r>
              <a:rPr lang="en-US" b="1" dirty="0" smtClean="0"/>
              <a:t>Language:</a:t>
            </a:r>
            <a:r>
              <a:rPr lang="en-US" dirty="0" smtClean="0"/>
              <a:t> </a:t>
            </a:r>
            <a:r>
              <a:rPr lang="en-US" dirty="0" err="1" smtClean="0"/>
              <a:t>Drung</a:t>
            </a:r>
            <a:endParaRPr lang="en-US" dirty="0" smtClean="0"/>
          </a:p>
          <a:p>
            <a:r>
              <a:rPr lang="en-US" b="1" dirty="0" smtClean="0"/>
              <a:t>Religion:</a:t>
            </a:r>
            <a:r>
              <a:rPr lang="en-US" dirty="0" smtClean="0"/>
              <a:t> Polytheism </a:t>
            </a:r>
          </a:p>
        </p:txBody>
      </p:sp>
      <p:pic>
        <p:nvPicPr>
          <p:cNvPr id="13314" name="Picture 2"/>
          <p:cNvPicPr>
            <a:picLocks noChangeAspect="1" noChangeArrowheads="1"/>
          </p:cNvPicPr>
          <p:nvPr/>
        </p:nvPicPr>
        <p:blipFill>
          <a:blip r:embed="rId3" cstate="print"/>
          <a:srcRect/>
          <a:stretch>
            <a:fillRect/>
          </a:stretch>
        </p:blipFill>
        <p:spPr bwMode="auto">
          <a:xfrm>
            <a:off x="5943600" y="3315677"/>
            <a:ext cx="3200400" cy="3542323"/>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5972837" y="0"/>
            <a:ext cx="3171163" cy="3509962"/>
          </a:xfrm>
          <a:prstGeom prst="rect">
            <a:avLst/>
          </a:prstGeom>
          <a:noFill/>
          <a:ln w="9525">
            <a:noFill/>
            <a:miter lim="800000"/>
            <a:headEnd/>
            <a:tailEnd/>
          </a:ln>
        </p:spPr>
      </p:pic>
      <p:pic>
        <p:nvPicPr>
          <p:cNvPr id="56322" name="Picture 2"/>
          <p:cNvPicPr>
            <a:picLocks noChangeAspect="1" noChangeArrowheads="1"/>
          </p:cNvPicPr>
          <p:nvPr/>
        </p:nvPicPr>
        <p:blipFill>
          <a:blip r:embed="rId5" cstate="print"/>
          <a:srcRect/>
          <a:stretch>
            <a:fillRect/>
          </a:stretch>
        </p:blipFill>
        <p:spPr bwMode="auto">
          <a:xfrm>
            <a:off x="485775" y="3357563"/>
            <a:ext cx="5505450" cy="3505137"/>
          </a:xfrm>
          <a:prstGeom prst="rect">
            <a:avLst/>
          </a:prstGeom>
          <a:noFill/>
          <a:ln w="9525">
            <a:noFill/>
            <a:miter lim="800000"/>
            <a:headEnd/>
            <a:tailEnd/>
          </a:ln>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8" y="0"/>
            <a:ext cx="8226425" cy="1143000"/>
          </a:xfrm>
        </p:spPr>
        <p:txBody>
          <a:bodyPr/>
          <a:lstStyle/>
          <a:p>
            <a:r>
              <a:rPr lang="en-US" b="1" dirty="0" smtClean="0">
                <a:hlinkClick r:id="rId2"/>
              </a:rPr>
              <a:t>The </a:t>
            </a:r>
            <a:r>
              <a:rPr lang="en-US" b="1" dirty="0" err="1" smtClean="0">
                <a:hlinkClick r:id="rId2"/>
              </a:rPr>
              <a:t>Ewenki</a:t>
            </a:r>
            <a:r>
              <a:rPr lang="en-US" b="1" dirty="0" smtClean="0">
                <a:hlinkClick r:id="rId2"/>
              </a:rPr>
              <a:t> ethnic minority</a:t>
            </a:r>
            <a:endParaRPr lang="en-US" dirty="0"/>
          </a:p>
        </p:txBody>
      </p:sp>
      <p:sp>
        <p:nvSpPr>
          <p:cNvPr id="3" name="Content Placeholder 2"/>
          <p:cNvSpPr>
            <a:spLocks noGrp="1"/>
          </p:cNvSpPr>
          <p:nvPr>
            <p:ph idx="1"/>
          </p:nvPr>
        </p:nvSpPr>
        <p:spPr>
          <a:xfrm>
            <a:off x="455613" y="1381125"/>
            <a:ext cx="8688387" cy="2514599"/>
          </a:xfrm>
        </p:spPr>
        <p:txBody>
          <a:bodyPr/>
          <a:lstStyle/>
          <a:p>
            <a:r>
              <a:rPr lang="en-US" b="1" dirty="0" smtClean="0"/>
              <a:t>Population:</a:t>
            </a:r>
            <a:r>
              <a:rPr lang="en-US" dirty="0" smtClean="0"/>
              <a:t> 30,505</a:t>
            </a:r>
          </a:p>
          <a:p>
            <a:r>
              <a:rPr lang="en-US" b="1" dirty="0" smtClean="0"/>
              <a:t>Major areas of distribution:</a:t>
            </a:r>
            <a:r>
              <a:rPr lang="en-US" dirty="0" smtClean="0"/>
              <a:t> Inner Mongolia &amp; Heilongjiang </a:t>
            </a:r>
          </a:p>
          <a:p>
            <a:r>
              <a:rPr lang="en-US" b="1" dirty="0" smtClean="0"/>
              <a:t>Language:</a:t>
            </a:r>
            <a:r>
              <a:rPr lang="en-US" dirty="0" smtClean="0"/>
              <a:t> </a:t>
            </a:r>
            <a:r>
              <a:rPr lang="en-US" dirty="0" err="1" smtClean="0"/>
              <a:t>Ewenki</a:t>
            </a:r>
            <a:r>
              <a:rPr lang="en-US" dirty="0" smtClean="0"/>
              <a:t> and Han</a:t>
            </a:r>
          </a:p>
          <a:p>
            <a:r>
              <a:rPr lang="en-US" b="1" dirty="0" smtClean="0"/>
              <a:t>Religion:</a:t>
            </a:r>
            <a:r>
              <a:rPr lang="en-US" dirty="0" smtClean="0"/>
              <a:t> Most </a:t>
            </a:r>
            <a:r>
              <a:rPr lang="en-US" dirty="0" err="1" smtClean="0"/>
              <a:t>Ewenkis</a:t>
            </a:r>
            <a:r>
              <a:rPr lang="en-US" dirty="0" smtClean="0"/>
              <a:t> are animists while those in the pastoral areas are followers of the </a:t>
            </a:r>
            <a:r>
              <a:rPr lang="en-US" dirty="0" err="1" smtClean="0"/>
              <a:t>Lamaist</a:t>
            </a:r>
            <a:r>
              <a:rPr lang="en-US" dirty="0" smtClean="0"/>
              <a:t> faith.</a:t>
            </a:r>
            <a:endParaRPr lang="en-US" dirty="0"/>
          </a:p>
        </p:txBody>
      </p:sp>
      <p:pic>
        <p:nvPicPr>
          <p:cNvPr id="14338" name="Picture 2"/>
          <p:cNvPicPr>
            <a:picLocks noChangeAspect="1" noChangeArrowheads="1"/>
          </p:cNvPicPr>
          <p:nvPr/>
        </p:nvPicPr>
        <p:blipFill>
          <a:blip r:embed="rId3" cstate="print"/>
          <a:srcRect/>
          <a:stretch>
            <a:fillRect/>
          </a:stretch>
        </p:blipFill>
        <p:spPr bwMode="auto">
          <a:xfrm>
            <a:off x="2714625" y="3890963"/>
            <a:ext cx="2667000" cy="2951936"/>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a:stretch>
            <a:fillRect/>
          </a:stretch>
        </p:blipFill>
        <p:spPr bwMode="auto">
          <a:xfrm>
            <a:off x="5534024" y="3910013"/>
            <a:ext cx="2638425" cy="292030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5058" name="Picture 2"/>
          <p:cNvPicPr>
            <a:picLocks noGrp="1" noChangeAspect="1" noChangeArrowheads="1"/>
          </p:cNvPicPr>
          <p:nvPr>
            <p:ph idx="1"/>
          </p:nvPr>
        </p:nvPicPr>
        <p:blipFill>
          <a:blip r:embed="rId2" cstate="print"/>
          <a:srcRect/>
          <a:stretch>
            <a:fillRect/>
          </a:stretch>
        </p:blipFill>
        <p:spPr bwMode="auto">
          <a:xfrm>
            <a:off x="1239860" y="1466850"/>
            <a:ext cx="6246789" cy="4185349"/>
          </a:xfrm>
          <a:prstGeom prst="rect">
            <a:avLst/>
          </a:prstGeom>
          <a:noFill/>
          <a:ln w="9525">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63" y="0"/>
            <a:ext cx="8226425" cy="1143000"/>
          </a:xfrm>
        </p:spPr>
        <p:txBody>
          <a:bodyPr/>
          <a:lstStyle/>
          <a:p>
            <a:r>
              <a:rPr lang="en-US" b="1" dirty="0" smtClean="0">
                <a:hlinkClick r:id="rId2"/>
              </a:rPr>
              <a:t>The </a:t>
            </a:r>
            <a:r>
              <a:rPr lang="en-US" b="1" dirty="0" err="1" smtClean="0">
                <a:hlinkClick r:id="rId2"/>
              </a:rPr>
              <a:t>Gaoshan</a:t>
            </a:r>
            <a:r>
              <a:rPr lang="en-US" b="1" dirty="0" smtClean="0">
                <a:hlinkClick r:id="rId2"/>
              </a:rPr>
              <a:t> ethnic minority</a:t>
            </a:r>
            <a:endParaRPr lang="en-US" dirty="0"/>
          </a:p>
        </p:txBody>
      </p:sp>
      <p:sp>
        <p:nvSpPr>
          <p:cNvPr id="3" name="Content Placeholder 2"/>
          <p:cNvSpPr>
            <a:spLocks noGrp="1"/>
          </p:cNvSpPr>
          <p:nvPr>
            <p:ph idx="1"/>
          </p:nvPr>
        </p:nvSpPr>
        <p:spPr>
          <a:xfrm>
            <a:off x="455613" y="1428751"/>
            <a:ext cx="8226425" cy="1962150"/>
          </a:xfrm>
        </p:spPr>
        <p:txBody>
          <a:bodyPr/>
          <a:lstStyle/>
          <a:p>
            <a:r>
              <a:rPr lang="en-US" b="1" dirty="0" smtClean="0"/>
              <a:t>Population:</a:t>
            </a:r>
            <a:r>
              <a:rPr lang="en-US" dirty="0" smtClean="0"/>
              <a:t> 415,000</a:t>
            </a:r>
          </a:p>
          <a:p>
            <a:r>
              <a:rPr lang="en-US" b="1" dirty="0" smtClean="0"/>
              <a:t>Major area of distribution:</a:t>
            </a:r>
            <a:r>
              <a:rPr lang="en-US" dirty="0" smtClean="0"/>
              <a:t> Taiwan and Fujian</a:t>
            </a:r>
          </a:p>
          <a:p>
            <a:r>
              <a:rPr lang="en-US" b="1" dirty="0" smtClean="0"/>
              <a:t>Language:</a:t>
            </a:r>
            <a:r>
              <a:rPr lang="en-US" dirty="0" smtClean="0"/>
              <a:t> </a:t>
            </a:r>
            <a:r>
              <a:rPr lang="en-US" dirty="0" err="1" smtClean="0"/>
              <a:t>Gaoshan</a:t>
            </a:r>
            <a:r>
              <a:rPr lang="en-US" dirty="0" smtClean="0"/>
              <a:t> people speak 13 languages</a:t>
            </a:r>
          </a:p>
          <a:p>
            <a:r>
              <a:rPr lang="en-US" b="1" dirty="0" smtClean="0"/>
              <a:t>Religion:</a:t>
            </a:r>
            <a:r>
              <a:rPr lang="en-US" dirty="0" smtClean="0"/>
              <a:t> Polytheism</a:t>
            </a:r>
          </a:p>
        </p:txBody>
      </p:sp>
      <p:pic>
        <p:nvPicPr>
          <p:cNvPr id="15362" name="Picture 2"/>
          <p:cNvPicPr>
            <a:picLocks noChangeAspect="1" noChangeArrowheads="1"/>
          </p:cNvPicPr>
          <p:nvPr/>
        </p:nvPicPr>
        <p:blipFill>
          <a:blip r:embed="rId3" cstate="print"/>
          <a:srcRect/>
          <a:stretch>
            <a:fillRect/>
          </a:stretch>
        </p:blipFill>
        <p:spPr bwMode="auto">
          <a:xfrm>
            <a:off x="2581274" y="3281363"/>
            <a:ext cx="3076501" cy="3405187"/>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5762699" y="3281362"/>
            <a:ext cx="3076501" cy="3405187"/>
          </a:xfrm>
          <a:prstGeom prst="rect">
            <a:avLst/>
          </a:prstGeom>
          <a:noFill/>
          <a:ln w="9525">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cstate="print"/>
          <a:srcRect/>
          <a:stretch>
            <a:fillRect/>
          </a:stretch>
        </p:blipFill>
        <p:spPr bwMode="auto">
          <a:xfrm>
            <a:off x="1693571" y="1428751"/>
            <a:ext cx="5313654" cy="3772694"/>
          </a:xfrm>
          <a:prstGeom prst="rect">
            <a:avLst/>
          </a:prstGeom>
          <a:noFill/>
          <a:ln w="9525">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455613" y="495300"/>
            <a:ext cx="8226425" cy="5630864"/>
          </a:xfrm>
        </p:spPr>
        <p:txBody>
          <a:bodyPr/>
          <a:lstStyle/>
          <a:p>
            <a:r>
              <a:rPr lang="en-US" dirty="0" smtClean="0"/>
              <a:t>The political importance of the expansive National Ethnic Minorities Theme Park can be seen from its placement directly north of the Forbidden City and the Drum Tower, directly across from the site of the Olympic Village.</a:t>
            </a:r>
          </a:p>
          <a:p>
            <a:r>
              <a:rPr lang="en-US" dirty="0" smtClean="0"/>
              <a:t>The National Ethnic Minorities Theme Park is targeting foreign tourists who do not have time to travel to all of China.</a:t>
            </a:r>
          </a:p>
          <a:p>
            <a:r>
              <a:rPr lang="en-US" dirty="0" smtClean="0"/>
              <a:t>China's 55 official ethnic minorities account for about half of the poorest Chinese, according to state media. They live mostly in underdeveloped western, southern and northern areas. They make up about 100 million, or 8 per cent, of China's 1.3 billion people with China's 56th ethnic group, the Han Chinese, forming the 92-per-cent majority. </a:t>
            </a:r>
          </a:p>
          <a:p>
            <a:endParaRPr lang="en-US" dirty="0" smtClean="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63" y="0"/>
            <a:ext cx="8226425" cy="1143000"/>
          </a:xfrm>
        </p:spPr>
        <p:txBody>
          <a:bodyPr/>
          <a:lstStyle/>
          <a:p>
            <a:r>
              <a:rPr lang="en-US" b="1" dirty="0" smtClean="0">
                <a:hlinkClick r:id="rId2"/>
              </a:rPr>
              <a:t>The </a:t>
            </a:r>
            <a:r>
              <a:rPr lang="en-US" b="1" dirty="0" err="1" smtClean="0">
                <a:hlinkClick r:id="rId2"/>
              </a:rPr>
              <a:t>Gelo</a:t>
            </a:r>
            <a:r>
              <a:rPr lang="en-US" b="1" dirty="0" smtClean="0">
                <a:hlinkClick r:id="rId2"/>
              </a:rPr>
              <a:t> ethnic minority</a:t>
            </a:r>
            <a:endParaRPr lang="en-US" dirty="0"/>
          </a:p>
        </p:txBody>
      </p:sp>
      <p:sp>
        <p:nvSpPr>
          <p:cNvPr id="3" name="Content Placeholder 2"/>
          <p:cNvSpPr>
            <a:spLocks noGrp="1"/>
          </p:cNvSpPr>
          <p:nvPr>
            <p:ph idx="1"/>
          </p:nvPr>
        </p:nvSpPr>
        <p:spPr>
          <a:xfrm>
            <a:off x="455613" y="1333500"/>
            <a:ext cx="8226425" cy="1914525"/>
          </a:xfrm>
        </p:spPr>
        <p:txBody>
          <a:bodyPr/>
          <a:lstStyle/>
          <a:p>
            <a:r>
              <a:rPr lang="en-US" b="1" dirty="0" smtClean="0"/>
              <a:t>Population:</a:t>
            </a:r>
            <a:r>
              <a:rPr lang="en-US" dirty="0" smtClean="0"/>
              <a:t> 579,357</a:t>
            </a:r>
          </a:p>
          <a:p>
            <a:r>
              <a:rPr lang="en-US" b="1" dirty="0" smtClean="0"/>
              <a:t>Major area of distribution:</a:t>
            </a:r>
            <a:r>
              <a:rPr lang="en-US" dirty="0" smtClean="0"/>
              <a:t> </a:t>
            </a:r>
            <a:r>
              <a:rPr lang="en-US" dirty="0" err="1" smtClean="0"/>
              <a:t>Guizhou</a:t>
            </a:r>
            <a:r>
              <a:rPr lang="en-US" dirty="0" smtClean="0"/>
              <a:t> and Guangxi</a:t>
            </a:r>
          </a:p>
          <a:p>
            <a:r>
              <a:rPr lang="en-US" b="1" dirty="0" smtClean="0"/>
              <a:t>Language:</a:t>
            </a:r>
            <a:r>
              <a:rPr lang="en-US" dirty="0" smtClean="0"/>
              <a:t> </a:t>
            </a:r>
            <a:r>
              <a:rPr lang="en-US" dirty="0" err="1" smtClean="0"/>
              <a:t>Gelo</a:t>
            </a:r>
            <a:endParaRPr lang="en-US" dirty="0" smtClean="0"/>
          </a:p>
          <a:p>
            <a:r>
              <a:rPr lang="en-US" b="1" dirty="0" smtClean="0"/>
              <a:t>Religion:</a:t>
            </a:r>
            <a:r>
              <a:rPr lang="en-US" dirty="0" smtClean="0"/>
              <a:t> Polytheism </a:t>
            </a:r>
          </a:p>
        </p:txBody>
      </p:sp>
      <p:pic>
        <p:nvPicPr>
          <p:cNvPr id="16386" name="Picture 2"/>
          <p:cNvPicPr>
            <a:picLocks noChangeAspect="1" noChangeArrowheads="1"/>
          </p:cNvPicPr>
          <p:nvPr/>
        </p:nvPicPr>
        <p:blipFill>
          <a:blip r:embed="rId3" cstate="print"/>
          <a:srcRect/>
          <a:stretch>
            <a:fillRect/>
          </a:stretch>
        </p:blipFill>
        <p:spPr bwMode="auto">
          <a:xfrm>
            <a:off x="2628900" y="3138488"/>
            <a:ext cx="3188374" cy="3529012"/>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5895056" y="3167064"/>
            <a:ext cx="3171162" cy="3509962"/>
          </a:xfrm>
          <a:prstGeom prst="rect">
            <a:avLst/>
          </a:prstGeom>
          <a:noFill/>
          <a:ln w="9525">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p:cNvPicPr>
            <a:picLocks noGrp="1" noChangeAspect="1" noChangeArrowheads="1"/>
          </p:cNvPicPr>
          <p:nvPr>
            <p:ph idx="1"/>
          </p:nvPr>
        </p:nvPicPr>
        <p:blipFill>
          <a:blip r:embed="rId2" cstate="print"/>
          <a:srcRect/>
          <a:stretch>
            <a:fillRect/>
          </a:stretch>
        </p:blipFill>
        <p:spPr bwMode="auto">
          <a:xfrm>
            <a:off x="1484115" y="1400175"/>
            <a:ext cx="5973959" cy="4360990"/>
          </a:xfrm>
          <a:prstGeom prst="rect">
            <a:avLst/>
          </a:prstGeom>
          <a:noFill/>
          <a:ln w="9525">
            <a:noFill/>
            <a:miter lim="800000"/>
            <a:headEnd/>
            <a:tailEnd/>
          </a:ln>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Hani ethnic minority</a:t>
            </a:r>
            <a:endParaRPr lang="en-US" dirty="0"/>
          </a:p>
        </p:txBody>
      </p:sp>
      <p:sp>
        <p:nvSpPr>
          <p:cNvPr id="3" name="Content Placeholder 2"/>
          <p:cNvSpPr>
            <a:spLocks noGrp="1"/>
          </p:cNvSpPr>
          <p:nvPr>
            <p:ph idx="1"/>
          </p:nvPr>
        </p:nvSpPr>
        <p:spPr>
          <a:xfrm>
            <a:off x="455613" y="1371601"/>
            <a:ext cx="8226425" cy="1924050"/>
          </a:xfrm>
        </p:spPr>
        <p:txBody>
          <a:bodyPr/>
          <a:lstStyle/>
          <a:p>
            <a:r>
              <a:rPr lang="en-US" b="1" dirty="0" smtClean="0"/>
              <a:t>Population:</a:t>
            </a:r>
            <a:r>
              <a:rPr lang="en-US" dirty="0" smtClean="0"/>
              <a:t> 1,439,673</a:t>
            </a:r>
          </a:p>
          <a:p>
            <a:r>
              <a:rPr lang="en-US" b="1" dirty="0" smtClean="0"/>
              <a:t>Major area of distribution:</a:t>
            </a:r>
            <a:r>
              <a:rPr lang="en-US" dirty="0" smtClean="0"/>
              <a:t> Yunnan </a:t>
            </a:r>
          </a:p>
          <a:p>
            <a:r>
              <a:rPr lang="en-US" b="1" dirty="0" smtClean="0"/>
              <a:t>Language:</a:t>
            </a:r>
            <a:r>
              <a:rPr lang="en-US" dirty="0" smtClean="0"/>
              <a:t> Hani</a:t>
            </a:r>
          </a:p>
          <a:p>
            <a:r>
              <a:rPr lang="en-US" b="1" dirty="0" smtClean="0"/>
              <a:t>Religion:</a:t>
            </a:r>
            <a:r>
              <a:rPr lang="en-US" dirty="0" smtClean="0"/>
              <a:t> Buddhism </a:t>
            </a:r>
          </a:p>
        </p:txBody>
      </p:sp>
      <p:pic>
        <p:nvPicPr>
          <p:cNvPr id="17410" name="Picture 2"/>
          <p:cNvPicPr>
            <a:picLocks noChangeAspect="1" noChangeArrowheads="1"/>
          </p:cNvPicPr>
          <p:nvPr/>
        </p:nvPicPr>
        <p:blipFill>
          <a:blip r:embed="rId3" cstate="print"/>
          <a:srcRect/>
          <a:stretch>
            <a:fillRect/>
          </a:stretch>
        </p:blipFill>
        <p:spPr bwMode="auto">
          <a:xfrm>
            <a:off x="2943225" y="3321133"/>
            <a:ext cx="2937303" cy="3251117"/>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a:stretch>
            <a:fillRect/>
          </a:stretch>
        </p:blipFill>
        <p:spPr bwMode="auto">
          <a:xfrm>
            <a:off x="6019799" y="3305053"/>
            <a:ext cx="2943225" cy="3257672"/>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42875" y="3270250"/>
            <a:ext cx="2657475" cy="3321844"/>
          </a:xfrm>
          <a:prstGeom prst="rect">
            <a:avLst/>
          </a:prstGeom>
          <a:noFill/>
          <a:ln w="9525">
            <a:noFill/>
            <a:miter lim="800000"/>
            <a:headEnd/>
            <a:tailEnd/>
          </a:ln>
          <a:effec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63" y="0"/>
            <a:ext cx="8226425" cy="1143000"/>
          </a:xfrm>
        </p:spPr>
        <p:txBody>
          <a:bodyPr/>
          <a:lstStyle/>
          <a:p>
            <a:r>
              <a:rPr lang="en-US" b="1" dirty="0" smtClean="0">
                <a:hlinkClick r:id="rId2"/>
              </a:rPr>
              <a:t>The </a:t>
            </a:r>
            <a:r>
              <a:rPr lang="en-US" b="1" dirty="0" err="1" smtClean="0">
                <a:hlinkClick r:id="rId2"/>
              </a:rPr>
              <a:t>Hezhe</a:t>
            </a:r>
            <a:r>
              <a:rPr lang="en-US" b="1" dirty="0" smtClean="0">
                <a:hlinkClick r:id="rId2"/>
              </a:rPr>
              <a:t> ethnic minority</a:t>
            </a:r>
            <a:endParaRPr lang="en-US" dirty="0"/>
          </a:p>
        </p:txBody>
      </p:sp>
      <p:sp>
        <p:nvSpPr>
          <p:cNvPr id="3" name="Content Placeholder 2"/>
          <p:cNvSpPr>
            <a:spLocks noGrp="1"/>
          </p:cNvSpPr>
          <p:nvPr>
            <p:ph idx="1"/>
          </p:nvPr>
        </p:nvSpPr>
        <p:spPr>
          <a:xfrm>
            <a:off x="455613" y="1352551"/>
            <a:ext cx="8226425" cy="1885950"/>
          </a:xfrm>
        </p:spPr>
        <p:txBody>
          <a:bodyPr/>
          <a:lstStyle/>
          <a:p>
            <a:r>
              <a:rPr lang="en-US" b="1" dirty="0" smtClean="0"/>
              <a:t>Population:</a:t>
            </a:r>
            <a:r>
              <a:rPr lang="en-US" dirty="0" smtClean="0"/>
              <a:t> 4,640</a:t>
            </a:r>
          </a:p>
          <a:p>
            <a:r>
              <a:rPr lang="en-US" b="1" dirty="0" smtClean="0"/>
              <a:t>Major areas of distribution:</a:t>
            </a:r>
            <a:r>
              <a:rPr lang="en-US" dirty="0" smtClean="0"/>
              <a:t> Heilongjiang </a:t>
            </a:r>
          </a:p>
          <a:p>
            <a:r>
              <a:rPr lang="en-US" b="1" dirty="0" smtClean="0"/>
              <a:t>Language:</a:t>
            </a:r>
            <a:r>
              <a:rPr lang="en-US" dirty="0" smtClean="0"/>
              <a:t> </a:t>
            </a:r>
            <a:r>
              <a:rPr lang="en-US" dirty="0" err="1" smtClean="0"/>
              <a:t>Hezhe</a:t>
            </a:r>
            <a:r>
              <a:rPr lang="en-US" dirty="0" smtClean="0"/>
              <a:t> and Han </a:t>
            </a:r>
          </a:p>
          <a:p>
            <a:r>
              <a:rPr lang="en-US" b="1" dirty="0" smtClean="0"/>
              <a:t>Religion:</a:t>
            </a:r>
            <a:r>
              <a:rPr lang="en-US" dirty="0" smtClean="0"/>
              <a:t> originally Shamanism </a:t>
            </a:r>
          </a:p>
        </p:txBody>
      </p:sp>
      <p:pic>
        <p:nvPicPr>
          <p:cNvPr id="18434" name="Picture 2"/>
          <p:cNvPicPr>
            <a:picLocks noChangeAspect="1" noChangeArrowheads="1"/>
          </p:cNvPicPr>
          <p:nvPr/>
        </p:nvPicPr>
        <p:blipFill>
          <a:blip r:embed="rId3" cstate="print"/>
          <a:srcRect/>
          <a:stretch>
            <a:fillRect/>
          </a:stretch>
        </p:blipFill>
        <p:spPr bwMode="auto">
          <a:xfrm>
            <a:off x="2400300" y="3176588"/>
            <a:ext cx="3248025" cy="3595037"/>
          </a:xfrm>
          <a:prstGeom prst="rect">
            <a:avLst/>
          </a:prstGeom>
          <a:noFill/>
          <a:ln w="9525">
            <a:noFill/>
            <a:miter lim="800000"/>
            <a:headEnd/>
            <a:tailEnd/>
          </a:ln>
        </p:spPr>
      </p:pic>
      <p:pic>
        <p:nvPicPr>
          <p:cNvPr id="18435" name="Picture 3"/>
          <p:cNvPicPr>
            <a:picLocks noChangeAspect="1" noChangeArrowheads="1"/>
          </p:cNvPicPr>
          <p:nvPr/>
        </p:nvPicPr>
        <p:blipFill>
          <a:blip r:embed="rId4" cstate="print"/>
          <a:srcRect/>
          <a:stretch>
            <a:fillRect/>
          </a:stretch>
        </p:blipFill>
        <p:spPr bwMode="auto">
          <a:xfrm>
            <a:off x="5701209" y="3186113"/>
            <a:ext cx="3214191" cy="3557587"/>
          </a:xfrm>
          <a:prstGeom prst="rect">
            <a:avLst/>
          </a:prstGeom>
          <a:noFill/>
          <a:ln w="9525">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63" y="0"/>
            <a:ext cx="8226425" cy="781050"/>
          </a:xfrm>
        </p:spPr>
        <p:txBody>
          <a:bodyPr/>
          <a:lstStyle/>
          <a:p>
            <a:r>
              <a:rPr lang="en-US" b="1" dirty="0" smtClean="0">
                <a:hlinkClick r:id="rId2"/>
              </a:rPr>
              <a:t>The </a:t>
            </a:r>
            <a:r>
              <a:rPr lang="en-US" b="1" dirty="0" err="1" smtClean="0">
                <a:hlinkClick r:id="rId2"/>
              </a:rPr>
              <a:t>Hui</a:t>
            </a:r>
            <a:r>
              <a:rPr lang="en-US" b="1" dirty="0" smtClean="0">
                <a:hlinkClick r:id="rId2"/>
              </a:rPr>
              <a:t> ethnic </a:t>
            </a:r>
            <a:r>
              <a:rPr lang="en-US" b="1" dirty="0" err="1" smtClean="0">
                <a:hlinkClick r:id="rId2"/>
              </a:rPr>
              <a:t>miniroty</a:t>
            </a:r>
            <a:endParaRPr lang="en-US" dirty="0"/>
          </a:p>
        </p:txBody>
      </p:sp>
      <p:sp>
        <p:nvSpPr>
          <p:cNvPr id="3" name="Content Placeholder 2"/>
          <p:cNvSpPr>
            <a:spLocks noGrp="1"/>
          </p:cNvSpPr>
          <p:nvPr>
            <p:ph idx="1"/>
          </p:nvPr>
        </p:nvSpPr>
        <p:spPr>
          <a:xfrm>
            <a:off x="465138" y="876301"/>
            <a:ext cx="8226425" cy="2695574"/>
          </a:xfrm>
        </p:spPr>
        <p:txBody>
          <a:bodyPr/>
          <a:lstStyle/>
          <a:p>
            <a:r>
              <a:rPr lang="en-US" b="1" dirty="0" smtClean="0"/>
              <a:t>Population:</a:t>
            </a:r>
            <a:r>
              <a:rPr lang="en-US" dirty="0" smtClean="0"/>
              <a:t> 9,816,802 </a:t>
            </a:r>
          </a:p>
          <a:p>
            <a:r>
              <a:rPr lang="en-US" b="1" dirty="0" smtClean="0"/>
              <a:t>Major areas of distribution:</a:t>
            </a:r>
            <a:r>
              <a:rPr lang="en-US" dirty="0" smtClean="0"/>
              <a:t> Ningxia, Gansu, Henan, </a:t>
            </a:r>
            <a:r>
              <a:rPr lang="en-US" dirty="0" err="1" smtClean="0"/>
              <a:t>Hebei</a:t>
            </a:r>
            <a:r>
              <a:rPr lang="en-US" dirty="0" smtClean="0"/>
              <a:t>, Qinghai, Shandong, Yunnan, Xinjiang, Anhui, Liaoning, Heilongjiang, Jilin, Shanxi, Beijing, Tianjin </a:t>
            </a:r>
          </a:p>
          <a:p>
            <a:r>
              <a:rPr lang="en-US" b="1" dirty="0" smtClean="0"/>
              <a:t>Language:</a:t>
            </a:r>
            <a:r>
              <a:rPr lang="en-US" dirty="0" smtClean="0"/>
              <a:t> Han (standard Chinese) </a:t>
            </a:r>
          </a:p>
          <a:p>
            <a:r>
              <a:rPr lang="en-US" b="1" dirty="0" smtClean="0"/>
              <a:t>Religion:</a:t>
            </a:r>
            <a:r>
              <a:rPr lang="en-US" dirty="0" smtClean="0"/>
              <a:t> Islam </a:t>
            </a:r>
          </a:p>
          <a:p>
            <a:endParaRPr lang="en-US" dirty="0"/>
          </a:p>
        </p:txBody>
      </p:sp>
      <p:pic>
        <p:nvPicPr>
          <p:cNvPr id="19458" name="Picture 2"/>
          <p:cNvPicPr>
            <a:picLocks noChangeAspect="1" noChangeArrowheads="1"/>
          </p:cNvPicPr>
          <p:nvPr/>
        </p:nvPicPr>
        <p:blipFill>
          <a:blip r:embed="rId3" cstate="print"/>
          <a:srcRect/>
          <a:stretch>
            <a:fillRect/>
          </a:stretch>
        </p:blipFill>
        <p:spPr bwMode="auto">
          <a:xfrm>
            <a:off x="2838449" y="3462338"/>
            <a:ext cx="2904389" cy="3214687"/>
          </a:xfrm>
          <a:prstGeom prst="rect">
            <a:avLst/>
          </a:prstGeom>
          <a:noFill/>
          <a:ln w="9525">
            <a:noFill/>
            <a:miter lim="800000"/>
            <a:headEnd/>
            <a:tailEnd/>
          </a:ln>
        </p:spPr>
      </p:pic>
      <p:pic>
        <p:nvPicPr>
          <p:cNvPr id="19459" name="Picture 3"/>
          <p:cNvPicPr>
            <a:picLocks noChangeAspect="1" noChangeArrowheads="1"/>
          </p:cNvPicPr>
          <p:nvPr/>
        </p:nvPicPr>
        <p:blipFill>
          <a:blip r:embed="rId4" cstate="print"/>
          <a:srcRect/>
          <a:stretch>
            <a:fillRect/>
          </a:stretch>
        </p:blipFill>
        <p:spPr bwMode="auto">
          <a:xfrm>
            <a:off x="5942497" y="3462338"/>
            <a:ext cx="2887178" cy="3195637"/>
          </a:xfrm>
          <a:prstGeom prst="rect">
            <a:avLst/>
          </a:prstGeom>
          <a:noFill/>
          <a:ln w="9525">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3495675" y="0"/>
            <a:ext cx="5648325" cy="3530203"/>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1" y="3571875"/>
            <a:ext cx="5029783" cy="3286125"/>
          </a:xfrm>
          <a:prstGeom prst="rect">
            <a:avLst/>
          </a:prstGeom>
          <a:noFill/>
          <a:ln w="9525">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3" y="0"/>
            <a:ext cx="8226425" cy="990600"/>
          </a:xfrm>
        </p:spPr>
        <p:txBody>
          <a:bodyPr/>
          <a:lstStyle/>
          <a:p>
            <a:r>
              <a:rPr lang="en-US" b="1" dirty="0" smtClean="0">
                <a:hlinkClick r:id="rId2"/>
              </a:rPr>
              <a:t>The Jing ethnic minority</a:t>
            </a:r>
            <a:endParaRPr lang="en-US" dirty="0"/>
          </a:p>
        </p:txBody>
      </p:sp>
      <p:sp>
        <p:nvSpPr>
          <p:cNvPr id="3" name="Content Placeholder 2"/>
          <p:cNvSpPr>
            <a:spLocks noGrp="1"/>
          </p:cNvSpPr>
          <p:nvPr>
            <p:ph idx="1"/>
          </p:nvPr>
        </p:nvSpPr>
        <p:spPr>
          <a:xfrm>
            <a:off x="455613" y="1171576"/>
            <a:ext cx="8226425" cy="2009774"/>
          </a:xfrm>
        </p:spPr>
        <p:txBody>
          <a:bodyPr/>
          <a:lstStyle/>
          <a:p>
            <a:r>
              <a:rPr lang="en-US" b="1" dirty="0" smtClean="0"/>
              <a:t>Population:</a:t>
            </a:r>
            <a:r>
              <a:rPr lang="en-US" dirty="0" smtClean="0"/>
              <a:t> 22,517</a:t>
            </a:r>
          </a:p>
          <a:p>
            <a:r>
              <a:rPr lang="en-US" b="1" dirty="0" smtClean="0"/>
              <a:t>Major area of distribution:</a:t>
            </a:r>
            <a:r>
              <a:rPr lang="en-US" dirty="0" smtClean="0"/>
              <a:t> Guangxi</a:t>
            </a:r>
          </a:p>
          <a:p>
            <a:r>
              <a:rPr lang="en-US" b="1" dirty="0" smtClean="0"/>
              <a:t>Language:</a:t>
            </a:r>
            <a:r>
              <a:rPr lang="en-US" dirty="0" smtClean="0"/>
              <a:t> Jing</a:t>
            </a:r>
          </a:p>
          <a:p>
            <a:r>
              <a:rPr lang="en-US" b="1" dirty="0" smtClean="0"/>
              <a:t>Religion:</a:t>
            </a:r>
            <a:r>
              <a:rPr lang="en-US" dirty="0" smtClean="0"/>
              <a:t> Buddhism and Taoism </a:t>
            </a:r>
            <a:endParaRPr lang="en-US" dirty="0"/>
          </a:p>
        </p:txBody>
      </p:sp>
      <p:pic>
        <p:nvPicPr>
          <p:cNvPr id="20482" name="Picture 2"/>
          <p:cNvPicPr>
            <a:picLocks noChangeAspect="1" noChangeArrowheads="1"/>
          </p:cNvPicPr>
          <p:nvPr/>
        </p:nvPicPr>
        <p:blipFill>
          <a:blip r:embed="rId3" cstate="print"/>
          <a:srcRect/>
          <a:stretch>
            <a:fillRect/>
          </a:stretch>
        </p:blipFill>
        <p:spPr bwMode="auto">
          <a:xfrm>
            <a:off x="5953124" y="3490913"/>
            <a:ext cx="3042079" cy="3367087"/>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5923705" y="0"/>
            <a:ext cx="3067895" cy="3395662"/>
          </a:xfrm>
          <a:prstGeom prst="rect">
            <a:avLst/>
          </a:prstGeom>
          <a:noFill/>
          <a:ln w="9525">
            <a:noFill/>
            <a:miter lim="800000"/>
            <a:headEnd/>
            <a:tailEnd/>
          </a:ln>
        </p:spPr>
      </p:pic>
      <p:pic>
        <p:nvPicPr>
          <p:cNvPr id="46083" name="Picture 3"/>
          <p:cNvPicPr>
            <a:picLocks noChangeAspect="1" noChangeArrowheads="1"/>
          </p:cNvPicPr>
          <p:nvPr/>
        </p:nvPicPr>
        <p:blipFill>
          <a:blip r:embed="rId5" cstate="print"/>
          <a:srcRect/>
          <a:stretch>
            <a:fillRect/>
          </a:stretch>
        </p:blipFill>
        <p:spPr bwMode="auto">
          <a:xfrm>
            <a:off x="676275" y="3495675"/>
            <a:ext cx="5057775" cy="3371850"/>
          </a:xfrm>
          <a:prstGeom prst="rect">
            <a:avLst/>
          </a:prstGeom>
          <a:noFill/>
          <a:ln w="9525">
            <a:noFill/>
            <a:miter lim="800000"/>
            <a:headEnd/>
            <a:tailEnd/>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8" y="0"/>
            <a:ext cx="8226425" cy="942975"/>
          </a:xfrm>
        </p:spPr>
        <p:txBody>
          <a:bodyPr/>
          <a:lstStyle/>
          <a:p>
            <a:r>
              <a:rPr lang="en-US" b="1" dirty="0" smtClean="0">
                <a:hlinkClick r:id="rId2"/>
              </a:rPr>
              <a:t>The </a:t>
            </a:r>
            <a:r>
              <a:rPr lang="en-US" b="1" dirty="0" err="1" smtClean="0">
                <a:hlinkClick r:id="rId2"/>
              </a:rPr>
              <a:t>Jino</a:t>
            </a:r>
            <a:r>
              <a:rPr lang="en-US" b="1" dirty="0" smtClean="0">
                <a:hlinkClick r:id="rId2"/>
              </a:rPr>
              <a:t> ethnic minority</a:t>
            </a:r>
            <a:endParaRPr lang="en-US" dirty="0"/>
          </a:p>
        </p:txBody>
      </p:sp>
      <p:sp>
        <p:nvSpPr>
          <p:cNvPr id="3" name="Content Placeholder 2"/>
          <p:cNvSpPr>
            <a:spLocks noGrp="1"/>
          </p:cNvSpPr>
          <p:nvPr>
            <p:ph idx="1"/>
          </p:nvPr>
        </p:nvSpPr>
        <p:spPr>
          <a:xfrm>
            <a:off x="455613" y="1162051"/>
            <a:ext cx="8226425" cy="1924050"/>
          </a:xfrm>
        </p:spPr>
        <p:txBody>
          <a:bodyPr/>
          <a:lstStyle/>
          <a:p>
            <a:r>
              <a:rPr lang="en-US" b="1" dirty="0" smtClean="0"/>
              <a:t>Population:</a:t>
            </a:r>
            <a:r>
              <a:rPr lang="en-US" dirty="0" smtClean="0"/>
              <a:t> 20,899</a:t>
            </a:r>
          </a:p>
          <a:p>
            <a:r>
              <a:rPr lang="en-US" b="1" dirty="0" smtClean="0"/>
              <a:t>Major area of distribution:</a:t>
            </a:r>
            <a:r>
              <a:rPr lang="en-US" dirty="0" smtClean="0"/>
              <a:t> Yunnan</a:t>
            </a:r>
          </a:p>
          <a:p>
            <a:r>
              <a:rPr lang="en-US" b="1" dirty="0" smtClean="0"/>
              <a:t>Language:</a:t>
            </a:r>
            <a:r>
              <a:rPr lang="en-US" dirty="0" smtClean="0"/>
              <a:t> </a:t>
            </a:r>
            <a:r>
              <a:rPr lang="en-US" dirty="0" err="1" smtClean="0"/>
              <a:t>Jino</a:t>
            </a:r>
            <a:endParaRPr lang="en-US" dirty="0" smtClean="0"/>
          </a:p>
          <a:p>
            <a:r>
              <a:rPr lang="en-US" b="1" dirty="0" smtClean="0"/>
              <a:t>Religion:</a:t>
            </a:r>
            <a:r>
              <a:rPr lang="en-US" dirty="0" smtClean="0"/>
              <a:t> Polytheism </a:t>
            </a:r>
          </a:p>
        </p:txBody>
      </p:sp>
      <p:pic>
        <p:nvPicPr>
          <p:cNvPr id="21506" name="Picture 2"/>
          <p:cNvPicPr>
            <a:picLocks noChangeAspect="1" noChangeArrowheads="1"/>
          </p:cNvPicPr>
          <p:nvPr/>
        </p:nvPicPr>
        <p:blipFill>
          <a:blip r:embed="rId3" cstate="print"/>
          <a:srcRect/>
          <a:stretch>
            <a:fillRect/>
          </a:stretch>
        </p:blipFill>
        <p:spPr bwMode="auto">
          <a:xfrm>
            <a:off x="2490787" y="2976562"/>
            <a:ext cx="3119437" cy="3467529"/>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5797710" y="2976563"/>
            <a:ext cx="3136740" cy="3471862"/>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674" name="Picture 2"/>
          <p:cNvPicPr>
            <a:picLocks noGrp="1" noChangeAspect="1" noChangeArrowheads="1"/>
          </p:cNvPicPr>
          <p:nvPr>
            <p:ph idx="1"/>
          </p:nvPr>
        </p:nvPicPr>
        <p:blipFill>
          <a:blip r:embed="rId2" cstate="print"/>
          <a:srcRect/>
          <a:stretch>
            <a:fillRect/>
          </a:stretch>
        </p:blipFill>
        <p:spPr bwMode="auto">
          <a:xfrm>
            <a:off x="1351205" y="1685926"/>
            <a:ext cx="5897320" cy="3990520"/>
          </a:xfrm>
          <a:prstGeom prst="rect">
            <a:avLst/>
          </a:prstGeom>
          <a:noFill/>
          <a:ln w="9525">
            <a:noFill/>
            <a:miter lim="800000"/>
            <a:headEnd/>
            <a:tailEnd/>
          </a:ln>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8" y="0"/>
            <a:ext cx="8226425" cy="952500"/>
          </a:xfrm>
        </p:spPr>
        <p:txBody>
          <a:bodyPr/>
          <a:lstStyle/>
          <a:p>
            <a:r>
              <a:rPr lang="en-US" b="1" dirty="0" smtClean="0">
                <a:hlinkClick r:id="rId2"/>
              </a:rPr>
              <a:t>The </a:t>
            </a:r>
            <a:r>
              <a:rPr lang="en-US" b="1" dirty="0" err="1" smtClean="0">
                <a:hlinkClick r:id="rId2"/>
              </a:rPr>
              <a:t>Jingpo</a:t>
            </a:r>
            <a:r>
              <a:rPr lang="en-US" b="1" dirty="0" smtClean="0">
                <a:hlinkClick r:id="rId2"/>
              </a:rPr>
              <a:t> ethnic minority</a:t>
            </a:r>
            <a:endParaRPr lang="en-US" dirty="0"/>
          </a:p>
        </p:txBody>
      </p:sp>
      <p:sp>
        <p:nvSpPr>
          <p:cNvPr id="3" name="Content Placeholder 2"/>
          <p:cNvSpPr>
            <a:spLocks noGrp="1"/>
          </p:cNvSpPr>
          <p:nvPr>
            <p:ph idx="1"/>
          </p:nvPr>
        </p:nvSpPr>
        <p:spPr>
          <a:xfrm>
            <a:off x="455613" y="1123951"/>
            <a:ext cx="8226425" cy="1905000"/>
          </a:xfrm>
        </p:spPr>
        <p:txBody>
          <a:bodyPr/>
          <a:lstStyle/>
          <a:p>
            <a:r>
              <a:rPr lang="en-US" b="1" dirty="0" smtClean="0"/>
              <a:t>Population:</a:t>
            </a:r>
            <a:r>
              <a:rPr lang="en-US" dirty="0" smtClean="0"/>
              <a:t> 132,143</a:t>
            </a:r>
          </a:p>
          <a:p>
            <a:r>
              <a:rPr lang="en-US" b="1" dirty="0" smtClean="0"/>
              <a:t>Major area of distribution:</a:t>
            </a:r>
            <a:r>
              <a:rPr lang="en-US" dirty="0" smtClean="0"/>
              <a:t> Yunnan </a:t>
            </a:r>
          </a:p>
          <a:p>
            <a:r>
              <a:rPr lang="en-US" b="1" dirty="0" smtClean="0"/>
              <a:t>Language:</a:t>
            </a:r>
            <a:r>
              <a:rPr lang="en-US" dirty="0" smtClean="0"/>
              <a:t> </a:t>
            </a:r>
            <a:r>
              <a:rPr lang="en-US" dirty="0" err="1" smtClean="0"/>
              <a:t>Jingpo</a:t>
            </a:r>
            <a:endParaRPr lang="en-US" dirty="0" smtClean="0"/>
          </a:p>
          <a:p>
            <a:r>
              <a:rPr lang="en-US" b="1" dirty="0" smtClean="0"/>
              <a:t>Religion:</a:t>
            </a:r>
            <a:r>
              <a:rPr lang="en-US" dirty="0" smtClean="0"/>
              <a:t> Buddhism </a:t>
            </a:r>
          </a:p>
        </p:txBody>
      </p:sp>
      <p:pic>
        <p:nvPicPr>
          <p:cNvPr id="22531" name="Picture 3"/>
          <p:cNvPicPr>
            <a:picLocks noChangeAspect="1" noChangeArrowheads="1"/>
          </p:cNvPicPr>
          <p:nvPr/>
        </p:nvPicPr>
        <p:blipFill>
          <a:blip r:embed="rId3" cstate="print"/>
          <a:srcRect/>
          <a:stretch>
            <a:fillRect/>
          </a:stretch>
        </p:blipFill>
        <p:spPr bwMode="auto">
          <a:xfrm>
            <a:off x="5656012" y="2976563"/>
            <a:ext cx="3326064" cy="3681412"/>
          </a:xfrm>
          <a:prstGeom prst="rect">
            <a:avLst/>
          </a:prstGeom>
          <a:noFill/>
          <a:ln w="9525">
            <a:noFill/>
            <a:miter lim="800000"/>
            <a:headEnd/>
            <a:tailEnd/>
          </a:ln>
        </p:spPr>
      </p:pic>
      <p:pic>
        <p:nvPicPr>
          <p:cNvPr id="33794" name="Picture 2"/>
          <p:cNvPicPr>
            <a:picLocks noChangeAspect="1" noChangeArrowheads="1"/>
          </p:cNvPicPr>
          <p:nvPr/>
        </p:nvPicPr>
        <p:blipFill>
          <a:blip r:embed="rId4" cstate="print"/>
          <a:srcRect/>
          <a:stretch>
            <a:fillRect/>
          </a:stretch>
        </p:blipFill>
        <p:spPr bwMode="auto">
          <a:xfrm>
            <a:off x="145116" y="3028950"/>
            <a:ext cx="5350809" cy="3638550"/>
          </a:xfrm>
          <a:prstGeom prst="rect">
            <a:avLst/>
          </a:prstGeom>
          <a:noFill/>
          <a:ln w="9525">
            <a:noFill/>
            <a:miter lim="8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a:stretch>
            <a:fillRect/>
          </a:stretch>
        </p:blipFill>
        <p:spPr bwMode="auto">
          <a:xfrm>
            <a:off x="428625" y="609600"/>
            <a:ext cx="3810000" cy="571500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4867275" y="571500"/>
            <a:ext cx="3810000" cy="5715000"/>
          </a:xfrm>
          <a:prstGeom prst="rect">
            <a:avLst/>
          </a:prstGeom>
          <a:noFill/>
          <a:ln w="9525">
            <a:noFill/>
            <a:miter lim="800000"/>
            <a:headEnd/>
            <a:tailEnd/>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0"/>
            <a:ext cx="8226425" cy="1143000"/>
          </a:xfrm>
        </p:spPr>
        <p:txBody>
          <a:bodyPr/>
          <a:lstStyle/>
          <a:p>
            <a:r>
              <a:rPr lang="en-US" dirty="0" smtClean="0"/>
              <a:t/>
            </a:r>
            <a:br>
              <a:rPr lang="en-US" dirty="0" smtClean="0"/>
            </a:br>
            <a:r>
              <a:rPr lang="en-US" b="1" dirty="0" smtClean="0">
                <a:hlinkClick r:id="rId2"/>
              </a:rPr>
              <a:t>The Kazak ethnic minority</a:t>
            </a:r>
            <a:r>
              <a:rPr lang="en-US" dirty="0" smtClean="0"/>
              <a:t> </a:t>
            </a:r>
            <a:endParaRPr lang="en-US" dirty="0"/>
          </a:p>
        </p:txBody>
      </p:sp>
      <p:sp>
        <p:nvSpPr>
          <p:cNvPr id="3" name="Content Placeholder 2"/>
          <p:cNvSpPr>
            <a:spLocks noGrp="1"/>
          </p:cNvSpPr>
          <p:nvPr>
            <p:ph idx="1"/>
          </p:nvPr>
        </p:nvSpPr>
        <p:spPr>
          <a:xfrm>
            <a:off x="455613" y="1362076"/>
            <a:ext cx="8688387" cy="1924049"/>
          </a:xfrm>
        </p:spPr>
        <p:txBody>
          <a:bodyPr/>
          <a:lstStyle/>
          <a:p>
            <a:r>
              <a:rPr lang="en-US" b="1" dirty="0" smtClean="0"/>
              <a:t>Population:</a:t>
            </a:r>
            <a:r>
              <a:rPr lang="en-US" dirty="0" smtClean="0"/>
              <a:t> 1,250,458</a:t>
            </a:r>
          </a:p>
          <a:p>
            <a:r>
              <a:rPr lang="en-US" b="1" dirty="0" smtClean="0"/>
              <a:t>Major areas of distribution:</a:t>
            </a:r>
            <a:r>
              <a:rPr lang="en-US" dirty="0" smtClean="0"/>
              <a:t> Xinjiang, Gansu and Qinghai </a:t>
            </a:r>
          </a:p>
          <a:p>
            <a:r>
              <a:rPr lang="en-US" b="1" dirty="0" smtClean="0"/>
              <a:t>Language:</a:t>
            </a:r>
            <a:r>
              <a:rPr lang="en-US" dirty="0" smtClean="0"/>
              <a:t> Kazak </a:t>
            </a:r>
          </a:p>
          <a:p>
            <a:r>
              <a:rPr lang="en-US" b="1" dirty="0" smtClean="0"/>
              <a:t>Religion:</a:t>
            </a:r>
            <a:r>
              <a:rPr lang="en-US" dirty="0" smtClean="0"/>
              <a:t> Islam </a:t>
            </a:r>
          </a:p>
        </p:txBody>
      </p:sp>
      <p:pic>
        <p:nvPicPr>
          <p:cNvPr id="23554" name="Picture 2"/>
          <p:cNvPicPr>
            <a:picLocks noChangeAspect="1" noChangeArrowheads="1"/>
          </p:cNvPicPr>
          <p:nvPr/>
        </p:nvPicPr>
        <p:blipFill>
          <a:blip r:embed="rId3" cstate="print"/>
          <a:srcRect/>
          <a:stretch>
            <a:fillRect/>
          </a:stretch>
        </p:blipFill>
        <p:spPr bwMode="auto">
          <a:xfrm>
            <a:off x="2438399" y="3295651"/>
            <a:ext cx="3129165" cy="3463478"/>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a:stretch>
            <a:fillRect/>
          </a:stretch>
        </p:blipFill>
        <p:spPr bwMode="auto">
          <a:xfrm>
            <a:off x="5692824" y="3286125"/>
            <a:ext cx="3136851" cy="3471985"/>
          </a:xfrm>
          <a:prstGeom prst="rect">
            <a:avLst/>
          </a:prstGeom>
          <a:noFill/>
          <a:ln w="9525">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8914" name="Picture 2"/>
          <p:cNvPicPr>
            <a:picLocks noGrp="1" noChangeAspect="1" noChangeArrowheads="1"/>
          </p:cNvPicPr>
          <p:nvPr>
            <p:ph idx="1"/>
          </p:nvPr>
        </p:nvPicPr>
        <p:blipFill>
          <a:blip r:embed="rId2" cstate="print"/>
          <a:srcRect/>
          <a:stretch>
            <a:fillRect/>
          </a:stretch>
        </p:blipFill>
        <p:spPr bwMode="auto">
          <a:xfrm>
            <a:off x="1703916" y="1714501"/>
            <a:ext cx="5468409" cy="4101306"/>
          </a:xfrm>
          <a:prstGeom prst="rect">
            <a:avLst/>
          </a:prstGeom>
          <a:noFill/>
          <a:ln w="9525">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Kirgiz ethnic minority</a:t>
            </a:r>
            <a:endParaRPr lang="en-US" dirty="0"/>
          </a:p>
        </p:txBody>
      </p:sp>
      <p:sp>
        <p:nvSpPr>
          <p:cNvPr id="3" name="Content Placeholder 2"/>
          <p:cNvSpPr>
            <a:spLocks noGrp="1"/>
          </p:cNvSpPr>
          <p:nvPr>
            <p:ph idx="1"/>
          </p:nvPr>
        </p:nvSpPr>
        <p:spPr>
          <a:xfrm>
            <a:off x="455613" y="1276350"/>
            <a:ext cx="8226425" cy="1952625"/>
          </a:xfrm>
        </p:spPr>
        <p:txBody>
          <a:bodyPr/>
          <a:lstStyle/>
          <a:p>
            <a:r>
              <a:rPr lang="en-US" b="1" dirty="0" smtClean="0"/>
              <a:t>Population:</a:t>
            </a:r>
            <a:r>
              <a:rPr lang="en-US" dirty="0" smtClean="0"/>
              <a:t> 160,823</a:t>
            </a:r>
          </a:p>
          <a:p>
            <a:r>
              <a:rPr lang="en-US" b="1" dirty="0" smtClean="0"/>
              <a:t>Major areas of distribution:</a:t>
            </a:r>
            <a:r>
              <a:rPr lang="en-US" dirty="0" smtClean="0"/>
              <a:t> Xinjiang and Heilongjiang </a:t>
            </a:r>
          </a:p>
          <a:p>
            <a:r>
              <a:rPr lang="en-US" b="1" dirty="0" smtClean="0"/>
              <a:t>Language:</a:t>
            </a:r>
            <a:r>
              <a:rPr lang="en-US" dirty="0" smtClean="0"/>
              <a:t> Kirgiz </a:t>
            </a:r>
          </a:p>
          <a:p>
            <a:r>
              <a:rPr lang="en-US" b="1" dirty="0" smtClean="0"/>
              <a:t>Religion:</a:t>
            </a:r>
            <a:r>
              <a:rPr lang="en-US" dirty="0" smtClean="0"/>
              <a:t> Islam </a:t>
            </a:r>
          </a:p>
        </p:txBody>
      </p:sp>
      <p:pic>
        <p:nvPicPr>
          <p:cNvPr id="24578" name="Picture 2"/>
          <p:cNvPicPr>
            <a:picLocks noChangeAspect="1" noChangeArrowheads="1"/>
          </p:cNvPicPr>
          <p:nvPr/>
        </p:nvPicPr>
        <p:blipFill>
          <a:blip r:embed="rId3" cstate="print"/>
          <a:srcRect/>
          <a:stretch>
            <a:fillRect/>
          </a:stretch>
        </p:blipFill>
        <p:spPr bwMode="auto">
          <a:xfrm>
            <a:off x="2524124" y="3005138"/>
            <a:ext cx="3196979" cy="3538537"/>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5793701" y="3005138"/>
            <a:ext cx="3188374" cy="3529012"/>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0178" name="Picture 2"/>
          <p:cNvPicPr>
            <a:picLocks noGrp="1" noChangeAspect="1" noChangeArrowheads="1"/>
          </p:cNvPicPr>
          <p:nvPr>
            <p:ph idx="1"/>
          </p:nvPr>
        </p:nvPicPr>
        <p:blipFill>
          <a:blip r:embed="rId2" cstate="print"/>
          <a:srcRect/>
          <a:stretch>
            <a:fillRect/>
          </a:stretch>
        </p:blipFill>
        <p:spPr bwMode="auto">
          <a:xfrm>
            <a:off x="1220217" y="1457325"/>
            <a:ext cx="6285483" cy="4378886"/>
          </a:xfrm>
          <a:prstGeom prst="rect">
            <a:avLst/>
          </a:prstGeom>
          <a:noFill/>
          <a:ln w="9525">
            <a:noFill/>
            <a:miter lim="800000"/>
            <a:headEnd/>
            <a:tailEnd/>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8" y="0"/>
            <a:ext cx="8226425" cy="1143000"/>
          </a:xfrm>
        </p:spPr>
        <p:txBody>
          <a:bodyPr/>
          <a:lstStyle/>
          <a:p>
            <a:r>
              <a:rPr lang="en-US" b="1" dirty="0" smtClean="0">
                <a:hlinkClick r:id="rId2"/>
              </a:rPr>
              <a:t>The Korean ethnic minority</a:t>
            </a:r>
            <a:endParaRPr lang="en-US" dirty="0"/>
          </a:p>
        </p:txBody>
      </p:sp>
      <p:sp>
        <p:nvSpPr>
          <p:cNvPr id="3" name="Content Placeholder 2"/>
          <p:cNvSpPr>
            <a:spLocks noGrp="1"/>
          </p:cNvSpPr>
          <p:nvPr>
            <p:ph idx="1"/>
          </p:nvPr>
        </p:nvSpPr>
        <p:spPr>
          <a:xfrm>
            <a:off x="455613" y="1314451"/>
            <a:ext cx="8688387" cy="2305050"/>
          </a:xfrm>
        </p:spPr>
        <p:txBody>
          <a:bodyPr/>
          <a:lstStyle/>
          <a:p>
            <a:r>
              <a:rPr lang="en-US" b="1" dirty="0" smtClean="0"/>
              <a:t>Population:</a:t>
            </a:r>
            <a:r>
              <a:rPr lang="en-US" dirty="0" smtClean="0"/>
              <a:t> 1,923,842</a:t>
            </a:r>
          </a:p>
          <a:p>
            <a:r>
              <a:rPr lang="en-US" b="1" dirty="0" smtClean="0"/>
              <a:t>Major areas of distribution:</a:t>
            </a:r>
            <a:r>
              <a:rPr lang="en-US" dirty="0" smtClean="0"/>
              <a:t> Jilin, Liaoning and Heilongjiang </a:t>
            </a:r>
          </a:p>
          <a:p>
            <a:r>
              <a:rPr lang="en-US" b="1" dirty="0" smtClean="0"/>
              <a:t>Language:</a:t>
            </a:r>
            <a:r>
              <a:rPr lang="en-US" dirty="0" smtClean="0"/>
              <a:t> Korean and Han </a:t>
            </a:r>
          </a:p>
          <a:p>
            <a:r>
              <a:rPr lang="en-US" b="1" dirty="0" smtClean="0"/>
              <a:t>Region:</a:t>
            </a:r>
            <a:r>
              <a:rPr lang="en-US" dirty="0" smtClean="0"/>
              <a:t> Buddhism </a:t>
            </a:r>
          </a:p>
        </p:txBody>
      </p:sp>
      <p:pic>
        <p:nvPicPr>
          <p:cNvPr id="25602" name="Picture 2"/>
          <p:cNvPicPr>
            <a:picLocks noChangeAspect="1" noChangeArrowheads="1"/>
          </p:cNvPicPr>
          <p:nvPr/>
        </p:nvPicPr>
        <p:blipFill>
          <a:blip r:embed="rId3" cstate="print"/>
          <a:srcRect/>
          <a:stretch>
            <a:fillRect/>
          </a:stretch>
        </p:blipFill>
        <p:spPr bwMode="auto">
          <a:xfrm>
            <a:off x="2476500" y="3462338"/>
            <a:ext cx="3028950" cy="3352556"/>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5867400" y="3462338"/>
            <a:ext cx="3019425" cy="3342013"/>
          </a:xfrm>
          <a:prstGeom prst="rect">
            <a:avLst/>
          </a:prstGeom>
          <a:noFill/>
          <a:ln w="9525">
            <a:noFill/>
            <a:miter lim="800000"/>
            <a:headEnd/>
            <a:tailEnd/>
          </a:ln>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cstate="print"/>
          <a:srcRect/>
          <a:stretch>
            <a:fillRect/>
          </a:stretch>
        </p:blipFill>
        <p:spPr bwMode="auto">
          <a:xfrm>
            <a:off x="2529022" y="866775"/>
            <a:ext cx="3938453" cy="5421937"/>
          </a:xfrm>
          <a:prstGeom prst="rect">
            <a:avLst/>
          </a:prstGeom>
          <a:noFill/>
          <a:ln w="9525">
            <a:noFill/>
            <a:miter lim="800000"/>
            <a:headEnd/>
            <a:tailEnd/>
          </a:ln>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63" y="0"/>
            <a:ext cx="8226425" cy="1009650"/>
          </a:xfrm>
        </p:spPr>
        <p:txBody>
          <a:bodyPr/>
          <a:lstStyle/>
          <a:p>
            <a:r>
              <a:rPr lang="en-US" b="1" dirty="0" smtClean="0">
                <a:hlinkClick r:id="rId2"/>
              </a:rPr>
              <a:t>The </a:t>
            </a:r>
            <a:r>
              <a:rPr lang="en-US" b="1" dirty="0" err="1" smtClean="0">
                <a:hlinkClick r:id="rId2"/>
              </a:rPr>
              <a:t>Lahu</a:t>
            </a:r>
            <a:r>
              <a:rPr lang="en-US" b="1" dirty="0" smtClean="0">
                <a:hlinkClick r:id="rId2"/>
              </a:rPr>
              <a:t> ethnic minority</a:t>
            </a:r>
            <a:endParaRPr lang="en-US" dirty="0"/>
          </a:p>
        </p:txBody>
      </p:sp>
      <p:sp>
        <p:nvSpPr>
          <p:cNvPr id="3" name="Content Placeholder 2"/>
          <p:cNvSpPr>
            <a:spLocks noGrp="1"/>
          </p:cNvSpPr>
          <p:nvPr>
            <p:ph idx="1"/>
          </p:nvPr>
        </p:nvSpPr>
        <p:spPr>
          <a:xfrm>
            <a:off x="455613" y="1152526"/>
            <a:ext cx="8226425" cy="1866899"/>
          </a:xfrm>
        </p:spPr>
        <p:txBody>
          <a:bodyPr/>
          <a:lstStyle/>
          <a:p>
            <a:r>
              <a:rPr lang="en-US" b="1" dirty="0" smtClean="0"/>
              <a:t>Population:</a:t>
            </a:r>
            <a:r>
              <a:rPr lang="en-US" dirty="0" smtClean="0"/>
              <a:t> 453,705</a:t>
            </a:r>
          </a:p>
          <a:p>
            <a:r>
              <a:rPr lang="en-US" b="1" dirty="0" smtClean="0"/>
              <a:t>Major area of distribution:</a:t>
            </a:r>
            <a:r>
              <a:rPr lang="en-US" dirty="0" smtClean="0"/>
              <a:t> Yunnan </a:t>
            </a:r>
          </a:p>
          <a:p>
            <a:r>
              <a:rPr lang="en-US" b="1" dirty="0" smtClean="0"/>
              <a:t>Language:</a:t>
            </a:r>
            <a:r>
              <a:rPr lang="en-US" dirty="0" smtClean="0"/>
              <a:t> </a:t>
            </a:r>
            <a:r>
              <a:rPr lang="en-US" dirty="0" err="1" smtClean="0"/>
              <a:t>Lahu</a:t>
            </a:r>
            <a:endParaRPr lang="en-US" dirty="0" smtClean="0"/>
          </a:p>
          <a:p>
            <a:r>
              <a:rPr lang="en-US" b="1" dirty="0" smtClean="0"/>
              <a:t>Religion:</a:t>
            </a:r>
            <a:r>
              <a:rPr lang="en-US" dirty="0" smtClean="0"/>
              <a:t> Buddhism </a:t>
            </a:r>
          </a:p>
        </p:txBody>
      </p:sp>
      <p:pic>
        <p:nvPicPr>
          <p:cNvPr id="26626" name="Picture 2"/>
          <p:cNvPicPr>
            <a:picLocks noChangeAspect="1" noChangeArrowheads="1"/>
          </p:cNvPicPr>
          <p:nvPr/>
        </p:nvPicPr>
        <p:blipFill>
          <a:blip r:embed="rId3" cstate="print"/>
          <a:srcRect/>
          <a:stretch>
            <a:fillRect/>
          </a:stretch>
        </p:blipFill>
        <p:spPr bwMode="auto">
          <a:xfrm>
            <a:off x="6067424" y="3452731"/>
            <a:ext cx="3076575" cy="3405269"/>
          </a:xfrm>
          <a:prstGeom prst="rect">
            <a:avLst/>
          </a:prstGeom>
          <a:noFill/>
          <a:ln w="9525">
            <a:noFill/>
            <a:miter lim="800000"/>
            <a:headEnd/>
            <a:tailEnd/>
          </a:ln>
        </p:spPr>
      </p:pic>
      <p:pic>
        <p:nvPicPr>
          <p:cNvPr id="26627" name="Picture 3"/>
          <p:cNvPicPr>
            <a:picLocks noChangeAspect="1" noChangeArrowheads="1"/>
          </p:cNvPicPr>
          <p:nvPr/>
        </p:nvPicPr>
        <p:blipFill>
          <a:blip r:embed="rId4" cstate="print"/>
          <a:srcRect/>
          <a:stretch>
            <a:fillRect/>
          </a:stretch>
        </p:blipFill>
        <p:spPr bwMode="auto">
          <a:xfrm>
            <a:off x="6089012" y="0"/>
            <a:ext cx="3054987" cy="3381375"/>
          </a:xfrm>
          <a:prstGeom prst="rect">
            <a:avLst/>
          </a:prstGeom>
          <a:noFill/>
          <a:ln w="9525">
            <a:noFill/>
            <a:miter lim="800000"/>
            <a:headEnd/>
            <a:tailEnd/>
          </a:ln>
        </p:spPr>
      </p:pic>
      <p:pic>
        <p:nvPicPr>
          <p:cNvPr id="51202" name="Picture 2"/>
          <p:cNvPicPr>
            <a:picLocks noChangeAspect="1" noChangeArrowheads="1"/>
          </p:cNvPicPr>
          <p:nvPr/>
        </p:nvPicPr>
        <p:blipFill>
          <a:blip r:embed="rId5" cstate="print"/>
          <a:srcRect b="21466"/>
          <a:stretch>
            <a:fillRect/>
          </a:stretch>
        </p:blipFill>
        <p:spPr bwMode="auto">
          <a:xfrm>
            <a:off x="2590800" y="3457575"/>
            <a:ext cx="3400425" cy="3400425"/>
          </a:xfrm>
          <a:prstGeom prst="rect">
            <a:avLst/>
          </a:prstGeom>
          <a:noFill/>
          <a:ln w="9525">
            <a:noFill/>
            <a:miter lim="800000"/>
            <a:headEnd/>
            <a:tailEnd/>
          </a:ln>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188" y="0"/>
            <a:ext cx="8226425" cy="1143000"/>
          </a:xfrm>
        </p:spPr>
        <p:txBody>
          <a:bodyPr/>
          <a:lstStyle/>
          <a:p>
            <a:r>
              <a:rPr lang="en-US" b="1" dirty="0" smtClean="0">
                <a:hlinkClick r:id="rId2"/>
              </a:rPr>
              <a:t>The </a:t>
            </a:r>
            <a:r>
              <a:rPr lang="en-US" b="1" dirty="0" err="1" smtClean="0">
                <a:hlinkClick r:id="rId2"/>
              </a:rPr>
              <a:t>Lhoba</a:t>
            </a:r>
            <a:r>
              <a:rPr lang="en-US" b="1" dirty="0" smtClean="0">
                <a:hlinkClick r:id="rId2"/>
              </a:rPr>
              <a:t> ethnic minority</a:t>
            </a:r>
            <a:endParaRPr lang="en-US" dirty="0"/>
          </a:p>
        </p:txBody>
      </p:sp>
      <p:sp>
        <p:nvSpPr>
          <p:cNvPr id="3" name="Content Placeholder 2"/>
          <p:cNvSpPr>
            <a:spLocks noGrp="1"/>
          </p:cNvSpPr>
          <p:nvPr>
            <p:ph idx="1"/>
          </p:nvPr>
        </p:nvSpPr>
        <p:spPr>
          <a:xfrm>
            <a:off x="455613" y="1343026"/>
            <a:ext cx="8226425" cy="1895474"/>
          </a:xfrm>
        </p:spPr>
        <p:txBody>
          <a:bodyPr/>
          <a:lstStyle/>
          <a:p>
            <a:r>
              <a:rPr lang="en-US" b="1" dirty="0" smtClean="0"/>
              <a:t>Population:</a:t>
            </a:r>
            <a:r>
              <a:rPr lang="en-US" dirty="0" smtClean="0"/>
              <a:t> 2,965</a:t>
            </a:r>
          </a:p>
          <a:p>
            <a:r>
              <a:rPr lang="en-US" b="1" dirty="0" smtClean="0"/>
              <a:t>Major area of distribution:</a:t>
            </a:r>
            <a:r>
              <a:rPr lang="en-US" dirty="0" smtClean="0"/>
              <a:t> Tibet</a:t>
            </a:r>
          </a:p>
          <a:p>
            <a:r>
              <a:rPr lang="en-US" b="1" dirty="0" smtClean="0"/>
              <a:t>Language:</a:t>
            </a:r>
            <a:r>
              <a:rPr lang="en-US" dirty="0" smtClean="0"/>
              <a:t> </a:t>
            </a:r>
            <a:r>
              <a:rPr lang="en-US" dirty="0" err="1" smtClean="0"/>
              <a:t>Lhoba</a:t>
            </a:r>
            <a:endParaRPr lang="en-US" dirty="0" smtClean="0"/>
          </a:p>
          <a:p>
            <a:r>
              <a:rPr lang="en-US" b="1" dirty="0" smtClean="0"/>
              <a:t>Religion:</a:t>
            </a:r>
            <a:r>
              <a:rPr lang="en-US" dirty="0" smtClean="0"/>
              <a:t> Lamaism </a:t>
            </a:r>
          </a:p>
        </p:txBody>
      </p:sp>
      <p:pic>
        <p:nvPicPr>
          <p:cNvPr id="27650" name="Picture 2"/>
          <p:cNvPicPr>
            <a:picLocks noChangeAspect="1" noChangeArrowheads="1"/>
          </p:cNvPicPr>
          <p:nvPr/>
        </p:nvPicPr>
        <p:blipFill>
          <a:blip r:embed="rId3" cstate="print"/>
          <a:srcRect/>
          <a:stretch>
            <a:fillRect/>
          </a:stretch>
        </p:blipFill>
        <p:spPr bwMode="auto">
          <a:xfrm>
            <a:off x="2647949" y="3138488"/>
            <a:ext cx="3085107" cy="3414712"/>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a:stretch>
            <a:fillRect/>
          </a:stretch>
        </p:blipFill>
        <p:spPr bwMode="auto">
          <a:xfrm>
            <a:off x="5839818" y="3138488"/>
            <a:ext cx="3085107" cy="3414712"/>
          </a:xfrm>
          <a:prstGeom prst="rect">
            <a:avLst/>
          </a:prstGeom>
          <a:noFill/>
          <a:ln w="9525">
            <a:noFill/>
            <a:miter lim="800000"/>
            <a:headEnd/>
            <a:tailEnd/>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Li ethnic minority</a:t>
            </a:r>
            <a:endParaRPr lang="en-US" dirty="0"/>
          </a:p>
        </p:txBody>
      </p:sp>
      <p:sp>
        <p:nvSpPr>
          <p:cNvPr id="3" name="Content Placeholder 2"/>
          <p:cNvSpPr>
            <a:spLocks noGrp="1"/>
          </p:cNvSpPr>
          <p:nvPr>
            <p:ph idx="1"/>
          </p:nvPr>
        </p:nvSpPr>
        <p:spPr>
          <a:xfrm>
            <a:off x="455613" y="1295401"/>
            <a:ext cx="8226425" cy="1924050"/>
          </a:xfrm>
        </p:spPr>
        <p:txBody>
          <a:bodyPr/>
          <a:lstStyle/>
          <a:p>
            <a:r>
              <a:rPr lang="en-US" b="1" dirty="0" smtClean="0"/>
              <a:t>Population:</a:t>
            </a:r>
            <a:r>
              <a:rPr lang="en-US" dirty="0" smtClean="0"/>
              <a:t> 1,247,814</a:t>
            </a:r>
          </a:p>
          <a:p>
            <a:r>
              <a:rPr lang="en-US" b="1" dirty="0" smtClean="0"/>
              <a:t>Major area of distribution:</a:t>
            </a:r>
            <a:r>
              <a:rPr lang="en-US" dirty="0" smtClean="0"/>
              <a:t> Hainan </a:t>
            </a:r>
          </a:p>
          <a:p>
            <a:r>
              <a:rPr lang="en-US" b="1" dirty="0" smtClean="0"/>
              <a:t>Language:</a:t>
            </a:r>
            <a:r>
              <a:rPr lang="en-US" dirty="0" smtClean="0"/>
              <a:t> Li</a:t>
            </a:r>
          </a:p>
          <a:p>
            <a:r>
              <a:rPr lang="en-US" b="1" dirty="0" smtClean="0"/>
              <a:t>Religion:</a:t>
            </a:r>
            <a:r>
              <a:rPr lang="en-US" dirty="0" smtClean="0"/>
              <a:t> Polytheism </a:t>
            </a:r>
          </a:p>
        </p:txBody>
      </p:sp>
      <p:pic>
        <p:nvPicPr>
          <p:cNvPr id="28674" name="Picture 2"/>
          <p:cNvPicPr>
            <a:picLocks noChangeAspect="1" noChangeArrowheads="1"/>
          </p:cNvPicPr>
          <p:nvPr/>
        </p:nvPicPr>
        <p:blipFill>
          <a:blip r:embed="rId3" cstate="print"/>
          <a:srcRect/>
          <a:stretch>
            <a:fillRect/>
          </a:stretch>
        </p:blipFill>
        <p:spPr bwMode="auto">
          <a:xfrm>
            <a:off x="2333624" y="3109913"/>
            <a:ext cx="3214191" cy="3557587"/>
          </a:xfrm>
          <a:prstGeom prst="rect">
            <a:avLst/>
          </a:prstGeom>
          <a:noFill/>
          <a:ln w="9525">
            <a:noFill/>
            <a:miter lim="800000"/>
            <a:headEnd/>
            <a:tailEnd/>
          </a:ln>
        </p:spPr>
      </p:pic>
      <p:pic>
        <p:nvPicPr>
          <p:cNvPr id="28675" name="Picture 3"/>
          <p:cNvPicPr>
            <a:picLocks noChangeAspect="1" noChangeArrowheads="1"/>
          </p:cNvPicPr>
          <p:nvPr/>
        </p:nvPicPr>
        <p:blipFill>
          <a:blip r:embed="rId4" cstate="print"/>
          <a:srcRect/>
          <a:stretch>
            <a:fillRect/>
          </a:stretch>
        </p:blipFill>
        <p:spPr bwMode="auto">
          <a:xfrm>
            <a:off x="5681240" y="3128963"/>
            <a:ext cx="3205585" cy="3548062"/>
          </a:xfrm>
          <a:prstGeom prst="rect">
            <a:avLst/>
          </a:prstGeom>
          <a:noFill/>
          <a:ln w="9525">
            <a:noFill/>
            <a:miter lim="800000"/>
            <a:headEnd/>
            <a:tailEnd/>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cstate="print"/>
          <a:srcRect/>
          <a:stretch>
            <a:fillRect/>
          </a:stretch>
        </p:blipFill>
        <p:spPr bwMode="auto">
          <a:xfrm>
            <a:off x="1893022" y="1981200"/>
            <a:ext cx="5193578" cy="3652817"/>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4757739" y="314325"/>
            <a:ext cx="4043362" cy="6068836"/>
          </a:xfrm>
          <a:prstGeom prst="rect">
            <a:avLst/>
          </a:prstGeom>
          <a:noFill/>
          <a:ln w="9525">
            <a:noFill/>
            <a:miter lim="800000"/>
            <a:headEnd/>
            <a:tailEnd/>
          </a:ln>
        </p:spPr>
      </p:pic>
      <p:pic>
        <p:nvPicPr>
          <p:cNvPr id="59395" name="Picture 3"/>
          <p:cNvPicPr>
            <a:picLocks noChangeAspect="1" noChangeArrowheads="1"/>
          </p:cNvPicPr>
          <p:nvPr/>
        </p:nvPicPr>
        <p:blipFill>
          <a:blip r:embed="rId3" cstate="print"/>
          <a:srcRect/>
          <a:stretch>
            <a:fillRect/>
          </a:stretch>
        </p:blipFill>
        <p:spPr bwMode="auto">
          <a:xfrm>
            <a:off x="352425" y="295275"/>
            <a:ext cx="4048125" cy="6072188"/>
          </a:xfrm>
          <a:prstGeom prst="rect">
            <a:avLst/>
          </a:prstGeom>
          <a:noFill/>
          <a:ln w="9525">
            <a:noFill/>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8" y="0"/>
            <a:ext cx="8226425" cy="1143000"/>
          </a:xfrm>
        </p:spPr>
        <p:txBody>
          <a:bodyPr/>
          <a:lstStyle/>
          <a:p>
            <a:r>
              <a:rPr lang="en-US" b="1" dirty="0" smtClean="0">
                <a:hlinkClick r:id="rId2"/>
              </a:rPr>
              <a:t>The </a:t>
            </a:r>
            <a:r>
              <a:rPr lang="en-US" b="1" dirty="0" err="1" smtClean="0">
                <a:hlinkClick r:id="rId2"/>
              </a:rPr>
              <a:t>Lisu</a:t>
            </a:r>
            <a:r>
              <a:rPr lang="en-US" b="1" dirty="0" smtClean="0">
                <a:hlinkClick r:id="rId2"/>
              </a:rPr>
              <a:t> ethnic minority</a:t>
            </a:r>
            <a:endParaRPr lang="en-US" dirty="0"/>
          </a:p>
        </p:txBody>
      </p:sp>
      <p:sp>
        <p:nvSpPr>
          <p:cNvPr id="3" name="Content Placeholder 2"/>
          <p:cNvSpPr>
            <a:spLocks noGrp="1"/>
          </p:cNvSpPr>
          <p:nvPr>
            <p:ph idx="1"/>
          </p:nvPr>
        </p:nvSpPr>
        <p:spPr>
          <a:xfrm>
            <a:off x="455613" y="1228726"/>
            <a:ext cx="8226425" cy="1904999"/>
          </a:xfrm>
        </p:spPr>
        <p:txBody>
          <a:bodyPr/>
          <a:lstStyle/>
          <a:p>
            <a:r>
              <a:rPr lang="en-US" b="1" dirty="0" smtClean="0"/>
              <a:t>Population:</a:t>
            </a:r>
            <a:r>
              <a:rPr lang="en-US" dirty="0" smtClean="0"/>
              <a:t> 634,912</a:t>
            </a:r>
          </a:p>
          <a:p>
            <a:r>
              <a:rPr lang="en-US" b="1" dirty="0" smtClean="0"/>
              <a:t>Major area of distribution:</a:t>
            </a:r>
            <a:r>
              <a:rPr lang="en-US" dirty="0" smtClean="0"/>
              <a:t> Yunnan and Sichuan</a:t>
            </a:r>
          </a:p>
          <a:p>
            <a:r>
              <a:rPr lang="en-US" b="1" dirty="0" smtClean="0"/>
              <a:t>Language:</a:t>
            </a:r>
            <a:r>
              <a:rPr lang="en-US" dirty="0" smtClean="0"/>
              <a:t> </a:t>
            </a:r>
            <a:r>
              <a:rPr lang="en-US" dirty="0" err="1" smtClean="0"/>
              <a:t>Lisu</a:t>
            </a:r>
            <a:endParaRPr lang="en-US" dirty="0" smtClean="0"/>
          </a:p>
          <a:p>
            <a:r>
              <a:rPr lang="en-US" b="1" dirty="0" smtClean="0"/>
              <a:t>Religion:</a:t>
            </a:r>
            <a:r>
              <a:rPr lang="en-US" dirty="0" smtClean="0"/>
              <a:t> Polytheism</a:t>
            </a:r>
          </a:p>
        </p:txBody>
      </p:sp>
      <p:pic>
        <p:nvPicPr>
          <p:cNvPr id="29698" name="Picture 2"/>
          <p:cNvPicPr>
            <a:picLocks noChangeAspect="1" noChangeArrowheads="1"/>
          </p:cNvPicPr>
          <p:nvPr/>
        </p:nvPicPr>
        <p:blipFill>
          <a:blip r:embed="rId3" cstate="print"/>
          <a:srcRect/>
          <a:stretch>
            <a:fillRect/>
          </a:stretch>
        </p:blipFill>
        <p:spPr bwMode="auto">
          <a:xfrm>
            <a:off x="2238374" y="3043238"/>
            <a:ext cx="3257219" cy="3605212"/>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5601031" y="3043238"/>
            <a:ext cx="3257219" cy="3605212"/>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4818" name="Picture 2"/>
          <p:cNvPicPr>
            <a:picLocks noGrp="1" noChangeAspect="1" noChangeArrowheads="1"/>
          </p:cNvPicPr>
          <p:nvPr>
            <p:ph idx="1"/>
          </p:nvPr>
        </p:nvPicPr>
        <p:blipFill>
          <a:blip r:embed="rId2" cstate="print"/>
          <a:srcRect/>
          <a:stretch>
            <a:fillRect/>
          </a:stretch>
        </p:blipFill>
        <p:spPr bwMode="auto">
          <a:xfrm>
            <a:off x="1676400" y="1934898"/>
            <a:ext cx="5334000" cy="3556000"/>
          </a:xfrm>
          <a:prstGeom prst="rect">
            <a:avLst/>
          </a:prstGeom>
          <a:noFill/>
          <a:ln w="9525">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8" y="0"/>
            <a:ext cx="8226425" cy="809625"/>
          </a:xfrm>
        </p:spPr>
        <p:txBody>
          <a:bodyPr/>
          <a:lstStyle/>
          <a:p>
            <a:r>
              <a:rPr lang="en-US" b="1" dirty="0" smtClean="0">
                <a:hlinkClick r:id="rId2"/>
              </a:rPr>
              <a:t>The Manchu ethnic minority</a:t>
            </a:r>
            <a:endParaRPr lang="en-US" i="1" dirty="0"/>
          </a:p>
        </p:txBody>
      </p:sp>
      <p:sp>
        <p:nvSpPr>
          <p:cNvPr id="3" name="Content Placeholder 2"/>
          <p:cNvSpPr>
            <a:spLocks noGrp="1"/>
          </p:cNvSpPr>
          <p:nvPr>
            <p:ph idx="1"/>
          </p:nvPr>
        </p:nvSpPr>
        <p:spPr>
          <a:xfrm>
            <a:off x="455613" y="962026"/>
            <a:ext cx="8688387" cy="2943224"/>
          </a:xfrm>
        </p:spPr>
        <p:txBody>
          <a:bodyPr/>
          <a:lstStyle/>
          <a:p>
            <a:r>
              <a:rPr lang="en-US" b="1" dirty="0" smtClean="0"/>
              <a:t>Population:</a:t>
            </a:r>
            <a:r>
              <a:rPr lang="en-US" dirty="0" smtClean="0"/>
              <a:t> 10,682,263</a:t>
            </a:r>
          </a:p>
          <a:p>
            <a:r>
              <a:rPr lang="en-US" b="1" dirty="0" smtClean="0"/>
              <a:t>Major areas of distribution:</a:t>
            </a:r>
            <a:r>
              <a:rPr lang="en-US" dirty="0" smtClean="0"/>
              <a:t> Virtually scattered over all of China, the largest group, about 46.2 per cent of the total, live in Liaoning Province. </a:t>
            </a:r>
          </a:p>
          <a:p>
            <a:r>
              <a:rPr lang="en-US" b="1" dirty="0" smtClean="0"/>
              <a:t>Language:</a:t>
            </a:r>
            <a:r>
              <a:rPr lang="en-US" dirty="0" smtClean="0"/>
              <a:t> Manchu (in both script and spoken language) and Han (standard Chinese) </a:t>
            </a:r>
          </a:p>
          <a:p>
            <a:r>
              <a:rPr lang="en-US" b="1" dirty="0" smtClean="0"/>
              <a:t>Religion:</a:t>
            </a:r>
            <a:r>
              <a:rPr lang="en-US" dirty="0" smtClean="0"/>
              <a:t> Shamanism </a:t>
            </a:r>
          </a:p>
        </p:txBody>
      </p:sp>
      <p:pic>
        <p:nvPicPr>
          <p:cNvPr id="30723" name="Picture 3"/>
          <p:cNvPicPr>
            <a:picLocks noChangeAspect="1" noChangeArrowheads="1"/>
          </p:cNvPicPr>
          <p:nvPr/>
        </p:nvPicPr>
        <p:blipFill>
          <a:blip r:embed="rId3" cstate="print"/>
          <a:srcRect/>
          <a:stretch>
            <a:fillRect/>
          </a:stretch>
        </p:blipFill>
        <p:spPr bwMode="auto">
          <a:xfrm>
            <a:off x="6381750" y="3796162"/>
            <a:ext cx="2581275" cy="2857052"/>
          </a:xfrm>
          <a:prstGeom prst="rect">
            <a:avLst/>
          </a:prstGeom>
          <a:noFill/>
          <a:ln w="9525">
            <a:noFill/>
            <a:miter lim="800000"/>
            <a:headEnd/>
            <a:tailEnd/>
          </a:ln>
        </p:spPr>
      </p:pic>
      <p:pic>
        <p:nvPicPr>
          <p:cNvPr id="20482" name="Picture 2"/>
          <p:cNvPicPr>
            <a:picLocks noChangeAspect="1" noChangeArrowheads="1"/>
          </p:cNvPicPr>
          <p:nvPr/>
        </p:nvPicPr>
        <p:blipFill>
          <a:blip r:embed="rId4" cstate="print"/>
          <a:srcRect/>
          <a:stretch>
            <a:fillRect/>
          </a:stretch>
        </p:blipFill>
        <p:spPr bwMode="auto">
          <a:xfrm>
            <a:off x="3762375" y="3847719"/>
            <a:ext cx="2400300" cy="2848356"/>
          </a:xfrm>
          <a:prstGeom prst="rect">
            <a:avLst/>
          </a:prstGeom>
          <a:noFill/>
          <a:ln w="9525">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a:t>
            </a:r>
            <a:r>
              <a:rPr lang="en-US" b="1" dirty="0" err="1" smtClean="0">
                <a:hlinkClick r:id="rId2"/>
              </a:rPr>
              <a:t>Maonan</a:t>
            </a:r>
            <a:r>
              <a:rPr lang="en-US" b="1" dirty="0" smtClean="0">
                <a:hlinkClick r:id="rId2"/>
              </a:rPr>
              <a:t> ethnic minority</a:t>
            </a:r>
            <a:endParaRPr lang="en-US" dirty="0"/>
          </a:p>
        </p:txBody>
      </p:sp>
      <p:sp>
        <p:nvSpPr>
          <p:cNvPr id="3" name="Content Placeholder 2"/>
          <p:cNvSpPr>
            <a:spLocks noGrp="1"/>
          </p:cNvSpPr>
          <p:nvPr>
            <p:ph idx="1"/>
          </p:nvPr>
        </p:nvSpPr>
        <p:spPr>
          <a:xfrm>
            <a:off x="455613" y="1371601"/>
            <a:ext cx="8226425" cy="1885950"/>
          </a:xfrm>
        </p:spPr>
        <p:txBody>
          <a:bodyPr/>
          <a:lstStyle/>
          <a:p>
            <a:r>
              <a:rPr lang="en-US" b="1" dirty="0" smtClean="0"/>
              <a:t>Population:</a:t>
            </a:r>
            <a:r>
              <a:rPr lang="en-US" dirty="0" smtClean="0"/>
              <a:t> 107,166</a:t>
            </a:r>
          </a:p>
          <a:p>
            <a:r>
              <a:rPr lang="en-US" b="1" dirty="0" smtClean="0"/>
              <a:t>Major area of distribution:</a:t>
            </a:r>
            <a:r>
              <a:rPr lang="en-US" dirty="0" smtClean="0"/>
              <a:t> Guangxi</a:t>
            </a:r>
          </a:p>
          <a:p>
            <a:r>
              <a:rPr lang="en-US" b="1" dirty="0" smtClean="0"/>
              <a:t>Language:</a:t>
            </a:r>
            <a:r>
              <a:rPr lang="en-US" dirty="0" smtClean="0"/>
              <a:t> </a:t>
            </a:r>
            <a:r>
              <a:rPr lang="en-US" dirty="0" err="1" smtClean="0"/>
              <a:t>Maonan</a:t>
            </a:r>
            <a:endParaRPr lang="en-US" dirty="0" smtClean="0"/>
          </a:p>
          <a:p>
            <a:r>
              <a:rPr lang="en-US" b="1" dirty="0" smtClean="0"/>
              <a:t>Religion:</a:t>
            </a:r>
            <a:r>
              <a:rPr lang="en-US" dirty="0" smtClean="0"/>
              <a:t> Taoism, polytheism </a:t>
            </a:r>
          </a:p>
        </p:txBody>
      </p:sp>
      <p:pic>
        <p:nvPicPr>
          <p:cNvPr id="31746" name="Picture 2"/>
          <p:cNvPicPr>
            <a:picLocks noChangeAspect="1" noChangeArrowheads="1"/>
          </p:cNvPicPr>
          <p:nvPr/>
        </p:nvPicPr>
        <p:blipFill>
          <a:blip r:embed="rId3" cstate="print"/>
          <a:srcRect/>
          <a:stretch>
            <a:fillRect/>
          </a:stretch>
        </p:blipFill>
        <p:spPr bwMode="auto">
          <a:xfrm>
            <a:off x="6015865" y="3395663"/>
            <a:ext cx="3128135" cy="3462337"/>
          </a:xfrm>
          <a:prstGeom prst="rect">
            <a:avLst/>
          </a:prstGeom>
          <a:noFill/>
          <a:ln w="9525">
            <a:noFill/>
            <a:miter lim="800000"/>
            <a:headEnd/>
            <a:tailEnd/>
          </a:ln>
        </p:spPr>
      </p:pic>
      <p:pic>
        <p:nvPicPr>
          <p:cNvPr id="31747" name="Picture 3"/>
          <p:cNvPicPr>
            <a:picLocks noChangeAspect="1" noChangeArrowheads="1"/>
          </p:cNvPicPr>
          <p:nvPr/>
        </p:nvPicPr>
        <p:blipFill>
          <a:blip r:embed="rId4" cstate="print"/>
          <a:srcRect/>
          <a:stretch>
            <a:fillRect/>
          </a:stretch>
        </p:blipFill>
        <p:spPr bwMode="auto">
          <a:xfrm>
            <a:off x="6033077" y="0"/>
            <a:ext cx="3110923" cy="3443287"/>
          </a:xfrm>
          <a:prstGeom prst="rect">
            <a:avLst/>
          </a:prstGeom>
          <a:noFill/>
          <a:ln w="9525">
            <a:noFill/>
            <a:miter lim="800000"/>
            <a:headEnd/>
            <a:tailEnd/>
          </a:ln>
        </p:spPr>
      </p:pic>
      <p:pic>
        <p:nvPicPr>
          <p:cNvPr id="59394" name="Picture 2"/>
          <p:cNvPicPr>
            <a:picLocks noChangeAspect="1" noChangeArrowheads="1"/>
          </p:cNvPicPr>
          <p:nvPr/>
        </p:nvPicPr>
        <p:blipFill>
          <a:blip r:embed="rId5" cstate="print"/>
          <a:srcRect/>
          <a:stretch>
            <a:fillRect/>
          </a:stretch>
        </p:blipFill>
        <p:spPr bwMode="auto">
          <a:xfrm>
            <a:off x="2660568" y="3438525"/>
            <a:ext cx="3330657" cy="3419475"/>
          </a:xfrm>
          <a:prstGeom prst="rect">
            <a:avLst/>
          </a:prstGeom>
          <a:noFill/>
          <a:ln w="9525">
            <a:noFill/>
            <a:miter lim="800000"/>
            <a:headEnd/>
            <a:tailEnd/>
          </a:ln>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188" y="0"/>
            <a:ext cx="8226425" cy="1143000"/>
          </a:xfrm>
        </p:spPr>
        <p:txBody>
          <a:bodyPr/>
          <a:lstStyle/>
          <a:p>
            <a:r>
              <a:rPr lang="en-US" b="1" dirty="0" smtClean="0">
                <a:hlinkClick r:id="rId2"/>
              </a:rPr>
              <a:t>The Miao ethnic minority</a:t>
            </a:r>
            <a:endParaRPr lang="en-US" dirty="0"/>
          </a:p>
        </p:txBody>
      </p:sp>
      <p:sp>
        <p:nvSpPr>
          <p:cNvPr id="3" name="Content Placeholder 2"/>
          <p:cNvSpPr>
            <a:spLocks noGrp="1"/>
          </p:cNvSpPr>
          <p:nvPr>
            <p:ph idx="1"/>
          </p:nvPr>
        </p:nvSpPr>
        <p:spPr>
          <a:xfrm>
            <a:off x="455613" y="1304926"/>
            <a:ext cx="8226425" cy="2152649"/>
          </a:xfrm>
        </p:spPr>
        <p:txBody>
          <a:bodyPr/>
          <a:lstStyle/>
          <a:p>
            <a:r>
              <a:rPr lang="en-US" b="1" dirty="0" smtClean="0"/>
              <a:t>Population:</a:t>
            </a:r>
            <a:r>
              <a:rPr lang="en-US" dirty="0" smtClean="0"/>
              <a:t> 8,940,116</a:t>
            </a:r>
          </a:p>
          <a:p>
            <a:r>
              <a:rPr lang="en-US" b="1" dirty="0" smtClean="0"/>
              <a:t>Major area of distribution:</a:t>
            </a:r>
            <a:r>
              <a:rPr lang="en-US" dirty="0" smtClean="0"/>
              <a:t> </a:t>
            </a:r>
            <a:r>
              <a:rPr lang="en-US" dirty="0" err="1" smtClean="0"/>
              <a:t>Guizhou</a:t>
            </a:r>
            <a:r>
              <a:rPr lang="en-US" dirty="0" smtClean="0"/>
              <a:t>, Hunan, Yunnan, Guangxi, Sichuan, Hainan and Hubei</a:t>
            </a:r>
          </a:p>
          <a:p>
            <a:r>
              <a:rPr lang="en-US" b="1" dirty="0" smtClean="0"/>
              <a:t>Language:</a:t>
            </a:r>
            <a:r>
              <a:rPr lang="en-US" dirty="0" smtClean="0"/>
              <a:t> Miao</a:t>
            </a:r>
          </a:p>
          <a:p>
            <a:r>
              <a:rPr lang="en-US" b="1" dirty="0" smtClean="0"/>
              <a:t>Religion:</a:t>
            </a:r>
            <a:r>
              <a:rPr lang="en-US" dirty="0" smtClean="0"/>
              <a:t> Polytheism </a:t>
            </a:r>
          </a:p>
        </p:txBody>
      </p:sp>
      <p:pic>
        <p:nvPicPr>
          <p:cNvPr id="32770" name="Picture 2"/>
          <p:cNvPicPr>
            <a:picLocks noChangeAspect="1" noChangeArrowheads="1"/>
          </p:cNvPicPr>
          <p:nvPr/>
        </p:nvPicPr>
        <p:blipFill>
          <a:blip r:embed="rId3" cstate="print"/>
          <a:srcRect/>
          <a:stretch>
            <a:fillRect/>
          </a:stretch>
        </p:blipFill>
        <p:spPr bwMode="auto">
          <a:xfrm>
            <a:off x="2705099" y="3414713"/>
            <a:ext cx="2947417" cy="3262312"/>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5762624" y="3414713"/>
            <a:ext cx="2947417" cy="3262312"/>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285750" y="3434556"/>
            <a:ext cx="2297113" cy="3247228"/>
          </a:xfrm>
          <a:prstGeom prst="rect">
            <a:avLst/>
          </a:prstGeom>
          <a:noFill/>
          <a:ln w="9525">
            <a:noFill/>
            <a:miter lim="800000"/>
            <a:headEnd/>
            <a:tailEnd/>
          </a:ln>
          <a:effec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0"/>
            <a:ext cx="4572000" cy="3429000"/>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4572000" y="0"/>
            <a:ext cx="4572000" cy="3429000"/>
          </a:xfrm>
          <a:prstGeom prst="rect">
            <a:avLst/>
          </a:prstGeom>
          <a:noFill/>
          <a:ln w="9525">
            <a:noFill/>
            <a:miter lim="800000"/>
            <a:headEnd/>
            <a:tailEnd/>
          </a:ln>
        </p:spPr>
      </p:pic>
      <p:pic>
        <p:nvPicPr>
          <p:cNvPr id="13316" name="Picture 4"/>
          <p:cNvPicPr>
            <a:picLocks noChangeAspect="1" noChangeArrowheads="1"/>
          </p:cNvPicPr>
          <p:nvPr/>
        </p:nvPicPr>
        <p:blipFill>
          <a:blip r:embed="rId4" cstate="print"/>
          <a:srcRect/>
          <a:stretch>
            <a:fillRect/>
          </a:stretch>
        </p:blipFill>
        <p:spPr bwMode="auto">
          <a:xfrm>
            <a:off x="0" y="3429000"/>
            <a:ext cx="4572000" cy="342900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4572000" y="3429000"/>
            <a:ext cx="4572000" cy="3429000"/>
          </a:xfrm>
          <a:prstGeom prst="rect">
            <a:avLst/>
          </a:prstGeom>
          <a:noFill/>
          <a:ln w="9525">
            <a:noFill/>
            <a:miter lim="800000"/>
            <a:headEnd/>
            <a:tailEnd/>
          </a:ln>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8" y="0"/>
            <a:ext cx="8226425" cy="1143000"/>
          </a:xfrm>
        </p:spPr>
        <p:txBody>
          <a:bodyPr/>
          <a:lstStyle/>
          <a:p>
            <a:r>
              <a:rPr lang="en-US" b="1" dirty="0" smtClean="0">
                <a:hlinkClick r:id="rId2"/>
              </a:rPr>
              <a:t>The </a:t>
            </a:r>
            <a:r>
              <a:rPr lang="en-US" b="1" dirty="0" err="1" smtClean="0">
                <a:hlinkClick r:id="rId2"/>
              </a:rPr>
              <a:t>Moinba</a:t>
            </a:r>
            <a:r>
              <a:rPr lang="en-US" b="1" dirty="0" smtClean="0">
                <a:hlinkClick r:id="rId2"/>
              </a:rPr>
              <a:t> ethnic minority</a:t>
            </a:r>
            <a:endParaRPr lang="en-US" dirty="0"/>
          </a:p>
        </p:txBody>
      </p:sp>
      <p:sp>
        <p:nvSpPr>
          <p:cNvPr id="3" name="Content Placeholder 2"/>
          <p:cNvSpPr>
            <a:spLocks noGrp="1"/>
          </p:cNvSpPr>
          <p:nvPr>
            <p:ph idx="1"/>
          </p:nvPr>
        </p:nvSpPr>
        <p:spPr>
          <a:xfrm>
            <a:off x="455613" y="1200150"/>
            <a:ext cx="8226425" cy="1914525"/>
          </a:xfrm>
        </p:spPr>
        <p:txBody>
          <a:bodyPr/>
          <a:lstStyle/>
          <a:p>
            <a:r>
              <a:rPr lang="en-US" b="1" dirty="0" smtClean="0"/>
              <a:t>Population:</a:t>
            </a:r>
            <a:r>
              <a:rPr lang="en-US" dirty="0" smtClean="0"/>
              <a:t> 8,923</a:t>
            </a:r>
          </a:p>
          <a:p>
            <a:r>
              <a:rPr lang="en-US" b="1" dirty="0" smtClean="0"/>
              <a:t>Major area of distribution:</a:t>
            </a:r>
            <a:r>
              <a:rPr lang="en-US" dirty="0" smtClean="0"/>
              <a:t> Tibet</a:t>
            </a:r>
          </a:p>
          <a:p>
            <a:r>
              <a:rPr lang="en-US" b="1" dirty="0" smtClean="0"/>
              <a:t>Language:</a:t>
            </a:r>
            <a:r>
              <a:rPr lang="en-US" dirty="0" smtClean="0"/>
              <a:t> </a:t>
            </a:r>
            <a:r>
              <a:rPr lang="en-US" dirty="0" err="1" smtClean="0"/>
              <a:t>Moinba</a:t>
            </a:r>
            <a:endParaRPr lang="en-US" dirty="0" smtClean="0"/>
          </a:p>
          <a:p>
            <a:r>
              <a:rPr lang="en-US" b="1" dirty="0" smtClean="0"/>
              <a:t>Religion:</a:t>
            </a:r>
            <a:r>
              <a:rPr lang="en-US" dirty="0" smtClean="0"/>
              <a:t> Lamaism</a:t>
            </a:r>
          </a:p>
        </p:txBody>
      </p:sp>
      <p:pic>
        <p:nvPicPr>
          <p:cNvPr id="33794" name="Picture 2"/>
          <p:cNvPicPr>
            <a:picLocks noChangeAspect="1" noChangeArrowheads="1"/>
          </p:cNvPicPr>
          <p:nvPr/>
        </p:nvPicPr>
        <p:blipFill>
          <a:blip r:embed="rId3" cstate="print"/>
          <a:srcRect/>
          <a:stretch>
            <a:fillRect/>
          </a:stretch>
        </p:blipFill>
        <p:spPr bwMode="auto">
          <a:xfrm>
            <a:off x="0" y="3442188"/>
            <a:ext cx="3086100" cy="3415812"/>
          </a:xfrm>
          <a:prstGeom prst="rect">
            <a:avLst/>
          </a:prstGeom>
          <a:noFill/>
          <a:ln w="9525">
            <a:noFill/>
            <a:miter lim="800000"/>
            <a:headEnd/>
            <a:tailEnd/>
          </a:ln>
        </p:spPr>
      </p:pic>
      <p:pic>
        <p:nvPicPr>
          <p:cNvPr id="33795" name="Picture 3"/>
          <p:cNvPicPr>
            <a:picLocks noChangeAspect="1" noChangeArrowheads="1"/>
          </p:cNvPicPr>
          <p:nvPr/>
        </p:nvPicPr>
        <p:blipFill>
          <a:blip r:embed="rId4" cstate="print"/>
          <a:srcRect/>
          <a:stretch>
            <a:fillRect/>
          </a:stretch>
        </p:blipFill>
        <p:spPr bwMode="auto">
          <a:xfrm>
            <a:off x="3143249" y="3442187"/>
            <a:ext cx="3086101" cy="3415813"/>
          </a:xfrm>
          <a:prstGeom prst="rect">
            <a:avLst/>
          </a:prstGeom>
          <a:noFill/>
          <a:ln w="9525">
            <a:noFill/>
            <a:miter lim="800000"/>
            <a:headEnd/>
            <a:tailEnd/>
          </a:ln>
        </p:spPr>
      </p:pic>
      <p:pic>
        <p:nvPicPr>
          <p:cNvPr id="52226" name="Picture 2"/>
          <p:cNvPicPr>
            <a:picLocks noChangeAspect="1" noChangeArrowheads="1"/>
          </p:cNvPicPr>
          <p:nvPr/>
        </p:nvPicPr>
        <p:blipFill>
          <a:blip r:embed="rId5" cstate="print"/>
          <a:srcRect/>
          <a:stretch>
            <a:fillRect/>
          </a:stretch>
        </p:blipFill>
        <p:spPr bwMode="auto">
          <a:xfrm>
            <a:off x="6286500" y="2714625"/>
            <a:ext cx="2857500" cy="4143375"/>
          </a:xfrm>
          <a:prstGeom prst="rect">
            <a:avLst/>
          </a:prstGeom>
          <a:noFill/>
          <a:ln w="9525">
            <a:noFill/>
            <a:miter lim="800000"/>
            <a:headEnd/>
            <a:tailEnd/>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763587"/>
          </a:xfrm>
        </p:spPr>
        <p:txBody>
          <a:bodyPr/>
          <a:lstStyle/>
          <a:p>
            <a:r>
              <a:rPr lang="en-US" b="1" dirty="0" smtClean="0">
                <a:hlinkClick r:id="rId2"/>
              </a:rPr>
              <a:t>The Mongolian ethnic minority</a:t>
            </a:r>
            <a:endParaRPr lang="en-US" dirty="0"/>
          </a:p>
        </p:txBody>
      </p:sp>
      <p:sp>
        <p:nvSpPr>
          <p:cNvPr id="3" name="Content Placeholder 2"/>
          <p:cNvSpPr>
            <a:spLocks noGrp="1"/>
          </p:cNvSpPr>
          <p:nvPr>
            <p:ph idx="1"/>
          </p:nvPr>
        </p:nvSpPr>
        <p:spPr>
          <a:xfrm>
            <a:off x="455613" y="1285876"/>
            <a:ext cx="8688387" cy="2190749"/>
          </a:xfrm>
        </p:spPr>
        <p:txBody>
          <a:bodyPr/>
          <a:lstStyle/>
          <a:p>
            <a:r>
              <a:rPr lang="en-US" b="1" dirty="0" smtClean="0"/>
              <a:t>Population:</a:t>
            </a:r>
            <a:r>
              <a:rPr lang="en-US" dirty="0" smtClean="0"/>
              <a:t> 5,813,947</a:t>
            </a:r>
          </a:p>
          <a:p>
            <a:r>
              <a:rPr lang="en-US" b="1" dirty="0" smtClean="0"/>
              <a:t>Major areas of distribution:</a:t>
            </a:r>
            <a:r>
              <a:rPr lang="en-US" dirty="0" smtClean="0"/>
              <a:t> Inner Mongolia, Liaoning, Jilin, Heilongjiang, Xinjiang, Henan, </a:t>
            </a:r>
            <a:r>
              <a:rPr lang="en-US" dirty="0" err="1" smtClean="0"/>
              <a:t>Hebei</a:t>
            </a:r>
            <a:r>
              <a:rPr lang="en-US" dirty="0" smtClean="0"/>
              <a:t>, Gansu, Qinghai, etc. </a:t>
            </a:r>
          </a:p>
          <a:p>
            <a:r>
              <a:rPr lang="en-US" b="1" dirty="0" smtClean="0"/>
              <a:t>Language:</a:t>
            </a:r>
            <a:r>
              <a:rPr lang="en-US" dirty="0" smtClean="0"/>
              <a:t> Mongolian and Han </a:t>
            </a:r>
          </a:p>
          <a:p>
            <a:r>
              <a:rPr lang="en-US" b="1" dirty="0" smtClean="0"/>
              <a:t>Religion:</a:t>
            </a:r>
            <a:r>
              <a:rPr lang="en-US" dirty="0" smtClean="0"/>
              <a:t> Lamaism </a:t>
            </a:r>
          </a:p>
          <a:p>
            <a:endParaRPr lang="en-US" dirty="0"/>
          </a:p>
        </p:txBody>
      </p:sp>
      <p:pic>
        <p:nvPicPr>
          <p:cNvPr id="34818" name="Picture 2"/>
          <p:cNvPicPr>
            <a:picLocks noChangeAspect="1" noChangeArrowheads="1"/>
          </p:cNvPicPr>
          <p:nvPr/>
        </p:nvPicPr>
        <p:blipFill>
          <a:blip r:embed="rId3" cstate="print"/>
          <a:srcRect/>
          <a:stretch>
            <a:fillRect/>
          </a:stretch>
        </p:blipFill>
        <p:spPr bwMode="auto">
          <a:xfrm>
            <a:off x="2705099" y="3386138"/>
            <a:ext cx="3033473" cy="3357562"/>
          </a:xfrm>
          <a:prstGeom prst="rect">
            <a:avLst/>
          </a:prstGeom>
          <a:noFill/>
          <a:ln w="9525">
            <a:noFill/>
            <a:miter lim="800000"/>
            <a:headEnd/>
            <a:tailEnd/>
          </a:ln>
        </p:spPr>
      </p:pic>
      <p:pic>
        <p:nvPicPr>
          <p:cNvPr id="34819" name="Picture 3"/>
          <p:cNvPicPr>
            <a:picLocks noChangeAspect="1" noChangeArrowheads="1"/>
          </p:cNvPicPr>
          <p:nvPr/>
        </p:nvPicPr>
        <p:blipFill>
          <a:blip r:embed="rId4" cstate="print"/>
          <a:srcRect/>
          <a:stretch>
            <a:fillRect/>
          </a:stretch>
        </p:blipFill>
        <p:spPr bwMode="auto">
          <a:xfrm>
            <a:off x="5881008" y="3395663"/>
            <a:ext cx="3024867" cy="3348037"/>
          </a:xfrm>
          <a:prstGeom prst="rect">
            <a:avLst/>
          </a:prstGeom>
          <a:noFill/>
          <a:ln w="9525">
            <a:noFill/>
            <a:miter lim="800000"/>
            <a:headEnd/>
            <a:tailEnd/>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3010" name="Picture 2"/>
          <p:cNvPicPr>
            <a:picLocks noGrp="1" noChangeAspect="1" noChangeArrowheads="1"/>
          </p:cNvPicPr>
          <p:nvPr>
            <p:ph idx="1"/>
          </p:nvPr>
        </p:nvPicPr>
        <p:blipFill>
          <a:blip r:embed="rId2" cstate="print"/>
          <a:srcRect/>
          <a:stretch>
            <a:fillRect/>
          </a:stretch>
        </p:blipFill>
        <p:spPr bwMode="auto">
          <a:xfrm>
            <a:off x="1376623" y="1638300"/>
            <a:ext cx="5871902" cy="3934175"/>
          </a:xfrm>
          <a:prstGeom prst="rect">
            <a:avLst/>
          </a:prstGeom>
          <a:noFill/>
          <a:ln w="9525">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a:t>
            </a:r>
            <a:r>
              <a:rPr lang="en-US" b="1" dirty="0" err="1" smtClean="0">
                <a:hlinkClick r:id="rId2"/>
              </a:rPr>
              <a:t>Mulam</a:t>
            </a:r>
            <a:r>
              <a:rPr lang="en-US" b="1" dirty="0" smtClean="0">
                <a:hlinkClick r:id="rId2"/>
              </a:rPr>
              <a:t> ethnic minority</a:t>
            </a:r>
            <a:endParaRPr lang="en-US" dirty="0"/>
          </a:p>
        </p:txBody>
      </p:sp>
      <p:sp>
        <p:nvSpPr>
          <p:cNvPr id="3" name="Content Placeholder 2"/>
          <p:cNvSpPr>
            <a:spLocks noGrp="1"/>
          </p:cNvSpPr>
          <p:nvPr>
            <p:ph idx="1"/>
          </p:nvPr>
        </p:nvSpPr>
        <p:spPr>
          <a:xfrm>
            <a:off x="455613" y="1333500"/>
            <a:ext cx="8226425" cy="1914525"/>
          </a:xfrm>
        </p:spPr>
        <p:txBody>
          <a:bodyPr/>
          <a:lstStyle/>
          <a:p>
            <a:r>
              <a:rPr lang="en-US" b="1" dirty="0" smtClean="0"/>
              <a:t>Population:</a:t>
            </a:r>
            <a:r>
              <a:rPr lang="en-US" dirty="0" smtClean="0"/>
              <a:t> 207,352</a:t>
            </a:r>
          </a:p>
          <a:p>
            <a:r>
              <a:rPr lang="en-US" b="1" dirty="0" smtClean="0"/>
              <a:t>Major area of distribution:</a:t>
            </a:r>
            <a:r>
              <a:rPr lang="en-US" dirty="0" smtClean="0"/>
              <a:t> Guangxi</a:t>
            </a:r>
          </a:p>
          <a:p>
            <a:r>
              <a:rPr lang="en-US" b="1" dirty="0" smtClean="0"/>
              <a:t>Language:</a:t>
            </a:r>
            <a:r>
              <a:rPr lang="en-US" dirty="0" smtClean="0"/>
              <a:t> </a:t>
            </a:r>
            <a:r>
              <a:rPr lang="en-US" dirty="0" err="1" smtClean="0"/>
              <a:t>Mulam</a:t>
            </a:r>
            <a:endParaRPr lang="en-US" dirty="0" smtClean="0"/>
          </a:p>
          <a:p>
            <a:r>
              <a:rPr lang="en-US" b="1" dirty="0" smtClean="0"/>
              <a:t>Religion:</a:t>
            </a:r>
            <a:r>
              <a:rPr lang="en-US" dirty="0" smtClean="0"/>
              <a:t> Taoism and Buddhism </a:t>
            </a:r>
          </a:p>
        </p:txBody>
      </p:sp>
      <p:pic>
        <p:nvPicPr>
          <p:cNvPr id="35842" name="Picture 2"/>
          <p:cNvPicPr>
            <a:picLocks noChangeAspect="1" noChangeArrowheads="1"/>
          </p:cNvPicPr>
          <p:nvPr/>
        </p:nvPicPr>
        <p:blipFill>
          <a:blip r:embed="rId3" cstate="print"/>
          <a:srcRect/>
          <a:stretch>
            <a:fillRect/>
          </a:stretch>
        </p:blipFill>
        <p:spPr bwMode="auto">
          <a:xfrm>
            <a:off x="6296025" y="3682430"/>
            <a:ext cx="2662513" cy="2946969"/>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a:stretch>
            <a:fillRect/>
          </a:stretch>
        </p:blipFill>
        <p:spPr bwMode="auto">
          <a:xfrm>
            <a:off x="6286500" y="279075"/>
            <a:ext cx="2647950" cy="2930850"/>
          </a:xfrm>
          <a:prstGeom prst="rect">
            <a:avLst/>
          </a:prstGeom>
          <a:noFill/>
          <a:ln w="9525">
            <a:noFill/>
            <a:miter lim="800000"/>
            <a:headEnd/>
            <a:tailEnd/>
          </a:ln>
        </p:spPr>
      </p:pic>
      <p:pic>
        <p:nvPicPr>
          <p:cNvPr id="7171" name="Picture 3"/>
          <p:cNvPicPr>
            <a:picLocks noChangeAspect="1" noChangeArrowheads="1"/>
          </p:cNvPicPr>
          <p:nvPr/>
        </p:nvPicPr>
        <p:blipFill>
          <a:blip r:embed="rId5" cstate="print"/>
          <a:srcRect/>
          <a:stretch>
            <a:fillRect/>
          </a:stretch>
        </p:blipFill>
        <p:spPr bwMode="auto">
          <a:xfrm>
            <a:off x="1295400" y="3595688"/>
            <a:ext cx="4705350" cy="3027109"/>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290514" y="238125"/>
            <a:ext cx="4149378" cy="6219825"/>
          </a:xfrm>
          <a:prstGeom prst="rect">
            <a:avLst/>
          </a:prstGeom>
          <a:noFill/>
          <a:ln w="9525">
            <a:noFill/>
            <a:miter lim="800000"/>
            <a:headEnd/>
            <a:tailEnd/>
          </a:ln>
        </p:spPr>
      </p:pic>
      <p:pic>
        <p:nvPicPr>
          <p:cNvPr id="60419" name="Picture 3"/>
          <p:cNvPicPr>
            <a:picLocks noChangeAspect="1" noChangeArrowheads="1"/>
          </p:cNvPicPr>
          <p:nvPr/>
        </p:nvPicPr>
        <p:blipFill>
          <a:blip r:embed="rId3" cstate="print"/>
          <a:srcRect/>
          <a:stretch>
            <a:fillRect/>
          </a:stretch>
        </p:blipFill>
        <p:spPr bwMode="auto">
          <a:xfrm>
            <a:off x="4733924" y="243276"/>
            <a:ext cx="4143375" cy="6205150"/>
          </a:xfrm>
          <a:prstGeom prst="rect">
            <a:avLst/>
          </a:prstGeom>
          <a:noFill/>
          <a:ln w="9525">
            <a:noFill/>
            <a:miter lim="800000"/>
            <a:headEnd/>
            <a:tailEnd/>
          </a:ln>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a:t>
            </a:r>
            <a:r>
              <a:rPr lang="en-US" b="1" dirty="0" err="1" smtClean="0">
                <a:hlinkClick r:id="rId2"/>
              </a:rPr>
              <a:t>Naxi</a:t>
            </a:r>
            <a:r>
              <a:rPr lang="en-US" b="1" dirty="0" smtClean="0">
                <a:hlinkClick r:id="rId2"/>
              </a:rPr>
              <a:t> ethnic minority</a:t>
            </a:r>
            <a:endParaRPr lang="en-US" dirty="0"/>
          </a:p>
        </p:txBody>
      </p:sp>
      <p:sp>
        <p:nvSpPr>
          <p:cNvPr id="3" name="Content Placeholder 2"/>
          <p:cNvSpPr>
            <a:spLocks noGrp="1"/>
          </p:cNvSpPr>
          <p:nvPr>
            <p:ph idx="1"/>
          </p:nvPr>
        </p:nvSpPr>
        <p:spPr>
          <a:xfrm>
            <a:off x="455613" y="1333500"/>
            <a:ext cx="8226425" cy="1914525"/>
          </a:xfrm>
        </p:spPr>
        <p:txBody>
          <a:bodyPr/>
          <a:lstStyle/>
          <a:p>
            <a:r>
              <a:rPr lang="en-US" b="1" dirty="0" smtClean="0"/>
              <a:t>Population:</a:t>
            </a:r>
            <a:r>
              <a:rPr lang="en-US" dirty="0" smtClean="0"/>
              <a:t> 308,839</a:t>
            </a:r>
          </a:p>
          <a:p>
            <a:r>
              <a:rPr lang="en-US" b="1" dirty="0" smtClean="0"/>
              <a:t>Major area of distribution:</a:t>
            </a:r>
            <a:r>
              <a:rPr lang="en-US" dirty="0" smtClean="0"/>
              <a:t> Yunnan and Sichuan</a:t>
            </a:r>
          </a:p>
          <a:p>
            <a:r>
              <a:rPr lang="en-US" b="1" dirty="0" smtClean="0"/>
              <a:t>Language:</a:t>
            </a:r>
            <a:r>
              <a:rPr lang="en-US" dirty="0" smtClean="0"/>
              <a:t> </a:t>
            </a:r>
            <a:r>
              <a:rPr lang="en-US" dirty="0" err="1" smtClean="0"/>
              <a:t>Naxi</a:t>
            </a:r>
            <a:endParaRPr lang="en-US" dirty="0" smtClean="0"/>
          </a:p>
          <a:p>
            <a:r>
              <a:rPr lang="en-US" b="1" dirty="0" smtClean="0"/>
              <a:t>Religion:</a:t>
            </a:r>
            <a:r>
              <a:rPr lang="en-US" dirty="0" smtClean="0"/>
              <a:t> </a:t>
            </a:r>
            <a:r>
              <a:rPr lang="en-US" dirty="0" err="1" smtClean="0"/>
              <a:t>Dongba</a:t>
            </a:r>
            <a:r>
              <a:rPr lang="en-US" dirty="0" smtClean="0"/>
              <a:t> and Lamaism </a:t>
            </a:r>
          </a:p>
        </p:txBody>
      </p:sp>
      <p:pic>
        <p:nvPicPr>
          <p:cNvPr id="36866" name="Picture 2"/>
          <p:cNvPicPr>
            <a:picLocks noChangeAspect="1" noChangeArrowheads="1"/>
          </p:cNvPicPr>
          <p:nvPr/>
        </p:nvPicPr>
        <p:blipFill>
          <a:blip r:embed="rId3" cstate="print"/>
          <a:srcRect/>
          <a:stretch>
            <a:fillRect/>
          </a:stretch>
        </p:blipFill>
        <p:spPr bwMode="auto">
          <a:xfrm>
            <a:off x="2424793" y="3157538"/>
            <a:ext cx="3188374" cy="3529012"/>
          </a:xfrm>
          <a:prstGeom prst="rect">
            <a:avLst/>
          </a:prstGeom>
          <a:noFill/>
          <a:ln w="9525">
            <a:noFill/>
            <a:miter lim="800000"/>
            <a:headEnd/>
            <a:tailEnd/>
          </a:ln>
        </p:spPr>
      </p:pic>
      <p:pic>
        <p:nvPicPr>
          <p:cNvPr id="36867" name="Picture 3"/>
          <p:cNvPicPr>
            <a:picLocks noChangeAspect="1" noChangeArrowheads="1"/>
          </p:cNvPicPr>
          <p:nvPr/>
        </p:nvPicPr>
        <p:blipFill>
          <a:blip r:embed="rId4" cstate="print"/>
          <a:srcRect/>
          <a:stretch>
            <a:fillRect/>
          </a:stretch>
        </p:blipFill>
        <p:spPr bwMode="auto">
          <a:xfrm>
            <a:off x="5698451" y="3167063"/>
            <a:ext cx="3188374" cy="3529012"/>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0" y="0"/>
            <a:ext cx="4572000" cy="3429000"/>
          </a:xfrm>
          <a:prstGeom prst="rect">
            <a:avLst/>
          </a:prstGeom>
          <a:noFill/>
          <a:ln w="9525">
            <a:noFill/>
            <a:miter lim="800000"/>
            <a:headEnd/>
            <a:tailEnd/>
          </a:ln>
        </p:spPr>
      </p:pic>
      <p:sp>
        <p:nvSpPr>
          <p:cNvPr id="2" name="Title 1"/>
          <p:cNvSpPr>
            <a:spLocks noGrp="1"/>
          </p:cNvSpPr>
          <p:nvPr>
            <p:ph type="title"/>
          </p:nvPr>
        </p:nvSpPr>
        <p:spPr>
          <a:xfrm>
            <a:off x="122239" y="3960813"/>
            <a:ext cx="4354512" cy="1744662"/>
          </a:xfrm>
        </p:spPr>
        <p:txBody>
          <a:bodyPr/>
          <a:lstStyle/>
          <a:p>
            <a:r>
              <a:rPr lang="en-US" dirty="0" err="1" smtClean="0"/>
              <a:t>Dongba</a:t>
            </a:r>
            <a:r>
              <a:rPr lang="en-US" dirty="0" smtClean="0"/>
              <a:t> religion of the </a:t>
            </a:r>
            <a:r>
              <a:rPr lang="en-US" dirty="0" err="1" smtClean="0"/>
              <a:t>Naxi</a:t>
            </a:r>
            <a:r>
              <a:rPr lang="en-US" dirty="0" smtClean="0"/>
              <a:t> people</a:t>
            </a:r>
            <a:endParaRPr lang="en-US" dirty="0"/>
          </a:p>
        </p:txBody>
      </p:sp>
      <p:pic>
        <p:nvPicPr>
          <p:cNvPr id="16387" name="Picture 3"/>
          <p:cNvPicPr>
            <a:picLocks noChangeAspect="1" noChangeArrowheads="1"/>
          </p:cNvPicPr>
          <p:nvPr/>
        </p:nvPicPr>
        <p:blipFill>
          <a:blip r:embed="rId3" cstate="print"/>
          <a:srcRect/>
          <a:stretch>
            <a:fillRect/>
          </a:stretch>
        </p:blipFill>
        <p:spPr bwMode="auto">
          <a:xfrm>
            <a:off x="4572000" y="0"/>
            <a:ext cx="4572000" cy="3429000"/>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4572000" y="3429000"/>
            <a:ext cx="4572000" cy="3429000"/>
          </a:xfrm>
          <a:prstGeom prst="rect">
            <a:avLst/>
          </a:prstGeom>
          <a:noFill/>
          <a:ln w="9525">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904875"/>
          </a:xfrm>
        </p:spPr>
        <p:txBody>
          <a:bodyPr/>
          <a:lstStyle/>
          <a:p>
            <a:r>
              <a:rPr lang="en-US" b="1" dirty="0" smtClean="0">
                <a:hlinkClick r:id="rId3"/>
              </a:rPr>
              <a:t>The Nu ethnic minority</a:t>
            </a:r>
            <a:endParaRPr lang="en-US" dirty="0"/>
          </a:p>
        </p:txBody>
      </p:sp>
      <p:sp>
        <p:nvSpPr>
          <p:cNvPr id="3" name="Content Placeholder 2"/>
          <p:cNvSpPr>
            <a:spLocks noGrp="1"/>
          </p:cNvSpPr>
          <p:nvPr>
            <p:ph idx="1"/>
          </p:nvPr>
        </p:nvSpPr>
        <p:spPr>
          <a:xfrm>
            <a:off x="398463" y="962026"/>
            <a:ext cx="8226425" cy="1885950"/>
          </a:xfrm>
        </p:spPr>
        <p:txBody>
          <a:bodyPr/>
          <a:lstStyle/>
          <a:p>
            <a:r>
              <a:rPr lang="en-US" b="1" dirty="0" smtClean="0"/>
              <a:t>Population:</a:t>
            </a:r>
            <a:r>
              <a:rPr lang="en-US" dirty="0" smtClean="0"/>
              <a:t> 28,759</a:t>
            </a:r>
          </a:p>
          <a:p>
            <a:r>
              <a:rPr lang="en-US" b="1" dirty="0" smtClean="0"/>
              <a:t>Major area of distribution:</a:t>
            </a:r>
            <a:r>
              <a:rPr lang="en-US" dirty="0" smtClean="0"/>
              <a:t> Yunnan </a:t>
            </a:r>
          </a:p>
          <a:p>
            <a:r>
              <a:rPr lang="en-US" b="1" dirty="0" smtClean="0"/>
              <a:t>Language:</a:t>
            </a:r>
            <a:r>
              <a:rPr lang="en-US" dirty="0" smtClean="0"/>
              <a:t> Nu</a:t>
            </a:r>
          </a:p>
          <a:p>
            <a:r>
              <a:rPr lang="en-US" b="1" dirty="0" smtClean="0"/>
              <a:t>Religion:</a:t>
            </a:r>
            <a:r>
              <a:rPr lang="en-US" dirty="0" smtClean="0"/>
              <a:t> Polytheism </a:t>
            </a:r>
          </a:p>
        </p:txBody>
      </p:sp>
      <p:pic>
        <p:nvPicPr>
          <p:cNvPr id="37890" name="Picture 2"/>
          <p:cNvPicPr>
            <a:picLocks noChangeAspect="1" noChangeArrowheads="1"/>
          </p:cNvPicPr>
          <p:nvPr/>
        </p:nvPicPr>
        <p:blipFill>
          <a:blip r:embed="rId4" cstate="print"/>
          <a:srcRect/>
          <a:stretch>
            <a:fillRect/>
          </a:stretch>
        </p:blipFill>
        <p:spPr bwMode="auto">
          <a:xfrm>
            <a:off x="6029325" y="3410561"/>
            <a:ext cx="3114675" cy="3447439"/>
          </a:xfrm>
          <a:prstGeom prst="rect">
            <a:avLst/>
          </a:prstGeom>
          <a:noFill/>
          <a:ln w="9525">
            <a:noFill/>
            <a:miter lim="800000"/>
            <a:headEnd/>
            <a:tailEnd/>
          </a:ln>
        </p:spPr>
      </p:pic>
      <p:pic>
        <p:nvPicPr>
          <p:cNvPr id="37891" name="Picture 3"/>
          <p:cNvPicPr>
            <a:picLocks noChangeAspect="1" noChangeArrowheads="1"/>
          </p:cNvPicPr>
          <p:nvPr/>
        </p:nvPicPr>
        <p:blipFill>
          <a:blip r:embed="rId5" cstate="print"/>
          <a:srcRect/>
          <a:stretch>
            <a:fillRect/>
          </a:stretch>
        </p:blipFill>
        <p:spPr bwMode="auto">
          <a:xfrm>
            <a:off x="5994351" y="1"/>
            <a:ext cx="3149649" cy="3486150"/>
          </a:xfrm>
          <a:prstGeom prst="rect">
            <a:avLst/>
          </a:prstGeom>
          <a:noFill/>
          <a:ln w="9525">
            <a:noFill/>
            <a:miter lim="800000"/>
            <a:headEnd/>
            <a:tailEnd/>
          </a:ln>
        </p:spPr>
      </p:pic>
      <p:pic>
        <p:nvPicPr>
          <p:cNvPr id="53251" name="Picture 3"/>
          <p:cNvPicPr>
            <a:picLocks noChangeAspect="1" noChangeArrowheads="1"/>
          </p:cNvPicPr>
          <p:nvPr/>
        </p:nvPicPr>
        <p:blipFill>
          <a:blip r:embed="rId6" cstate="print"/>
          <a:srcRect/>
          <a:stretch>
            <a:fillRect/>
          </a:stretch>
        </p:blipFill>
        <p:spPr bwMode="auto">
          <a:xfrm>
            <a:off x="3133725" y="2833116"/>
            <a:ext cx="2895600" cy="4024884"/>
          </a:xfrm>
          <a:prstGeom prst="rect">
            <a:avLst/>
          </a:prstGeom>
          <a:noFill/>
          <a:ln w="9525">
            <a:noFill/>
            <a:miter lim="800000"/>
            <a:headEnd/>
            <a:tailEnd/>
          </a:ln>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a:t>
            </a:r>
            <a:r>
              <a:rPr lang="en-US" b="1" dirty="0" err="1" smtClean="0">
                <a:hlinkClick r:id="rId2"/>
              </a:rPr>
              <a:t>Oroqen</a:t>
            </a:r>
            <a:r>
              <a:rPr lang="en-US" b="1" dirty="0" smtClean="0">
                <a:hlinkClick r:id="rId2"/>
              </a:rPr>
              <a:t> ethnic minority</a:t>
            </a:r>
            <a:endParaRPr lang="en-US" dirty="0"/>
          </a:p>
        </p:txBody>
      </p:sp>
      <p:sp>
        <p:nvSpPr>
          <p:cNvPr id="3" name="Content Placeholder 2"/>
          <p:cNvSpPr>
            <a:spLocks noGrp="1"/>
          </p:cNvSpPr>
          <p:nvPr>
            <p:ph idx="1"/>
          </p:nvPr>
        </p:nvSpPr>
        <p:spPr>
          <a:xfrm>
            <a:off x="455613" y="1257300"/>
            <a:ext cx="8226425" cy="2238375"/>
          </a:xfrm>
        </p:spPr>
        <p:txBody>
          <a:bodyPr/>
          <a:lstStyle/>
          <a:p>
            <a:r>
              <a:rPr lang="en-US" b="1" dirty="0" smtClean="0"/>
              <a:t>Population:</a:t>
            </a:r>
            <a:r>
              <a:rPr lang="en-US" dirty="0" smtClean="0"/>
              <a:t> 8,196 </a:t>
            </a:r>
          </a:p>
          <a:p>
            <a:r>
              <a:rPr lang="en-US" b="1" dirty="0" smtClean="0"/>
              <a:t>Major areas of Distribution:</a:t>
            </a:r>
            <a:r>
              <a:rPr lang="en-US" dirty="0" smtClean="0"/>
              <a:t> Inner Mongolia and Heilongjiang </a:t>
            </a:r>
          </a:p>
          <a:p>
            <a:r>
              <a:rPr lang="en-US" b="1" dirty="0" smtClean="0"/>
              <a:t>Language:</a:t>
            </a:r>
            <a:r>
              <a:rPr lang="en-US" dirty="0" smtClean="0"/>
              <a:t> </a:t>
            </a:r>
            <a:r>
              <a:rPr lang="en-US" dirty="0" err="1" smtClean="0"/>
              <a:t>Oroqen</a:t>
            </a:r>
            <a:r>
              <a:rPr lang="en-US" dirty="0" smtClean="0"/>
              <a:t> and Han </a:t>
            </a:r>
          </a:p>
          <a:p>
            <a:r>
              <a:rPr lang="en-US" b="1" dirty="0" smtClean="0"/>
              <a:t>Religion:</a:t>
            </a:r>
            <a:r>
              <a:rPr lang="en-US" dirty="0" smtClean="0"/>
              <a:t> Shamanism or animism  </a:t>
            </a:r>
            <a:endParaRPr lang="en-US" dirty="0"/>
          </a:p>
        </p:txBody>
      </p:sp>
      <p:pic>
        <p:nvPicPr>
          <p:cNvPr id="38914" name="Picture 2"/>
          <p:cNvPicPr>
            <a:picLocks noChangeAspect="1" noChangeArrowheads="1"/>
          </p:cNvPicPr>
          <p:nvPr/>
        </p:nvPicPr>
        <p:blipFill>
          <a:blip r:embed="rId3" cstate="print"/>
          <a:srcRect/>
          <a:stretch>
            <a:fillRect/>
          </a:stretch>
        </p:blipFill>
        <p:spPr bwMode="auto">
          <a:xfrm>
            <a:off x="2771775" y="3433763"/>
            <a:ext cx="2973234" cy="3290887"/>
          </a:xfrm>
          <a:prstGeom prst="rect">
            <a:avLst/>
          </a:prstGeom>
          <a:noFill/>
          <a:ln w="9525">
            <a:noFill/>
            <a:miter lim="800000"/>
            <a:headEnd/>
            <a:tailEnd/>
          </a:ln>
        </p:spPr>
      </p:pic>
      <p:pic>
        <p:nvPicPr>
          <p:cNvPr id="38915" name="Picture 3"/>
          <p:cNvPicPr>
            <a:picLocks noChangeAspect="1" noChangeArrowheads="1"/>
          </p:cNvPicPr>
          <p:nvPr/>
        </p:nvPicPr>
        <p:blipFill>
          <a:blip r:embed="rId4" cstate="print"/>
          <a:srcRect/>
          <a:stretch>
            <a:fillRect/>
          </a:stretch>
        </p:blipFill>
        <p:spPr bwMode="auto">
          <a:xfrm>
            <a:off x="5876925" y="3433763"/>
            <a:ext cx="2971800" cy="3289300"/>
          </a:xfrm>
          <a:prstGeom prst="rect">
            <a:avLst/>
          </a:prstGeom>
          <a:noFill/>
          <a:ln w="9525">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cstate="print"/>
          <a:srcRect/>
          <a:stretch>
            <a:fillRect/>
          </a:stretch>
        </p:blipFill>
        <p:spPr bwMode="auto">
          <a:xfrm>
            <a:off x="2209130" y="2038350"/>
            <a:ext cx="4258345" cy="3293120"/>
          </a:xfrm>
          <a:prstGeom prst="rect">
            <a:avLst/>
          </a:prstGeom>
          <a:noFill/>
          <a:ln w="9525">
            <a:no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a:t>
            </a:r>
            <a:r>
              <a:rPr lang="en-US" b="1" dirty="0" err="1" smtClean="0">
                <a:hlinkClick r:id="rId2"/>
              </a:rPr>
              <a:t>Ozbek</a:t>
            </a:r>
            <a:r>
              <a:rPr lang="en-US" b="1" dirty="0" smtClean="0">
                <a:hlinkClick r:id="rId2"/>
              </a:rPr>
              <a:t> ethnic minority</a:t>
            </a:r>
            <a:endParaRPr lang="en-US" dirty="0"/>
          </a:p>
        </p:txBody>
      </p:sp>
      <p:sp>
        <p:nvSpPr>
          <p:cNvPr id="3" name="Content Placeholder 2"/>
          <p:cNvSpPr>
            <a:spLocks noGrp="1"/>
          </p:cNvSpPr>
          <p:nvPr>
            <p:ph idx="1"/>
          </p:nvPr>
        </p:nvSpPr>
        <p:spPr>
          <a:xfrm>
            <a:off x="455613" y="1333500"/>
            <a:ext cx="8226425" cy="1838325"/>
          </a:xfrm>
        </p:spPr>
        <p:txBody>
          <a:bodyPr/>
          <a:lstStyle/>
          <a:p>
            <a:r>
              <a:rPr lang="en-US" b="1" dirty="0" smtClean="0"/>
              <a:t>Population:</a:t>
            </a:r>
            <a:r>
              <a:rPr lang="en-US" dirty="0" smtClean="0"/>
              <a:t> 12,370 </a:t>
            </a:r>
          </a:p>
          <a:p>
            <a:r>
              <a:rPr lang="en-US" b="1" dirty="0" smtClean="0"/>
              <a:t>Major area of distribution:</a:t>
            </a:r>
            <a:r>
              <a:rPr lang="en-US" dirty="0" smtClean="0"/>
              <a:t> Xinjiang </a:t>
            </a:r>
          </a:p>
          <a:p>
            <a:r>
              <a:rPr lang="en-US" b="1" dirty="0" smtClean="0"/>
              <a:t>Language:</a:t>
            </a:r>
            <a:r>
              <a:rPr lang="en-US" dirty="0" smtClean="0"/>
              <a:t> </a:t>
            </a:r>
            <a:r>
              <a:rPr lang="en-US" dirty="0" err="1" smtClean="0"/>
              <a:t>Osbek</a:t>
            </a:r>
            <a:r>
              <a:rPr lang="en-US" dirty="0" smtClean="0"/>
              <a:t> </a:t>
            </a:r>
          </a:p>
          <a:p>
            <a:r>
              <a:rPr lang="en-US" b="1" dirty="0" smtClean="0"/>
              <a:t>Religion:</a:t>
            </a:r>
            <a:r>
              <a:rPr lang="en-US" dirty="0" smtClean="0"/>
              <a:t> Islam </a:t>
            </a:r>
          </a:p>
        </p:txBody>
      </p:sp>
      <p:pic>
        <p:nvPicPr>
          <p:cNvPr id="39939" name="Picture 3"/>
          <p:cNvPicPr>
            <a:picLocks noChangeAspect="1" noChangeArrowheads="1"/>
          </p:cNvPicPr>
          <p:nvPr/>
        </p:nvPicPr>
        <p:blipFill>
          <a:blip r:embed="rId3" cstate="print"/>
          <a:srcRect/>
          <a:stretch>
            <a:fillRect/>
          </a:stretch>
        </p:blipFill>
        <p:spPr bwMode="auto">
          <a:xfrm>
            <a:off x="6015865" y="3395663"/>
            <a:ext cx="3128135" cy="3462337"/>
          </a:xfrm>
          <a:prstGeom prst="rect">
            <a:avLst/>
          </a:prstGeom>
          <a:noFill/>
          <a:ln w="9525">
            <a:noFill/>
            <a:miter lim="800000"/>
            <a:headEnd/>
            <a:tailEnd/>
          </a:ln>
        </p:spPr>
      </p:pic>
      <p:pic>
        <p:nvPicPr>
          <p:cNvPr id="39940" name="Picture 4"/>
          <p:cNvPicPr>
            <a:picLocks noChangeAspect="1" noChangeArrowheads="1"/>
          </p:cNvPicPr>
          <p:nvPr/>
        </p:nvPicPr>
        <p:blipFill>
          <a:blip r:embed="rId4" cstate="print"/>
          <a:srcRect/>
          <a:stretch>
            <a:fillRect/>
          </a:stretch>
        </p:blipFill>
        <p:spPr bwMode="auto">
          <a:xfrm>
            <a:off x="5998654" y="0"/>
            <a:ext cx="3145346" cy="3481387"/>
          </a:xfrm>
          <a:prstGeom prst="rect">
            <a:avLst/>
          </a:prstGeom>
          <a:noFill/>
          <a:ln w="9525">
            <a:noFill/>
            <a:miter lim="800000"/>
            <a:headEnd/>
            <a:tailEnd/>
          </a:ln>
        </p:spPr>
      </p:pic>
      <p:pic>
        <p:nvPicPr>
          <p:cNvPr id="49154" name="Picture 2"/>
          <p:cNvPicPr>
            <a:picLocks noChangeAspect="1" noChangeArrowheads="1"/>
          </p:cNvPicPr>
          <p:nvPr/>
        </p:nvPicPr>
        <p:blipFill>
          <a:blip r:embed="rId5" cstate="print"/>
          <a:srcRect/>
          <a:stretch>
            <a:fillRect/>
          </a:stretch>
        </p:blipFill>
        <p:spPr bwMode="auto">
          <a:xfrm>
            <a:off x="2813252" y="3490469"/>
            <a:ext cx="3197023" cy="3367531"/>
          </a:xfrm>
          <a:prstGeom prst="rect">
            <a:avLst/>
          </a:prstGeom>
          <a:noFill/>
          <a:ln w="9525">
            <a:noFill/>
            <a:miter lim="800000"/>
            <a:headEnd/>
            <a:tailEnd/>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238" y="0"/>
            <a:ext cx="8226425" cy="1143000"/>
          </a:xfrm>
        </p:spPr>
        <p:txBody>
          <a:bodyPr/>
          <a:lstStyle/>
          <a:p>
            <a:r>
              <a:rPr lang="en-US" b="1" dirty="0" smtClean="0">
                <a:hlinkClick r:id="rId2"/>
              </a:rPr>
              <a:t>The </a:t>
            </a:r>
            <a:r>
              <a:rPr lang="en-US" b="1" dirty="0" err="1" smtClean="0">
                <a:hlinkClick r:id="rId2"/>
              </a:rPr>
              <a:t>Pumi</a:t>
            </a:r>
            <a:r>
              <a:rPr lang="en-US" b="1" dirty="0" smtClean="0">
                <a:hlinkClick r:id="rId2"/>
              </a:rPr>
              <a:t> ethnic minority</a:t>
            </a:r>
            <a:endParaRPr lang="en-US" dirty="0"/>
          </a:p>
        </p:txBody>
      </p:sp>
      <p:sp>
        <p:nvSpPr>
          <p:cNvPr id="3" name="Content Placeholder 2"/>
          <p:cNvSpPr>
            <a:spLocks noGrp="1"/>
          </p:cNvSpPr>
          <p:nvPr>
            <p:ph idx="1"/>
          </p:nvPr>
        </p:nvSpPr>
        <p:spPr>
          <a:xfrm>
            <a:off x="455613" y="1295401"/>
            <a:ext cx="8226425" cy="1866900"/>
          </a:xfrm>
        </p:spPr>
        <p:txBody>
          <a:bodyPr/>
          <a:lstStyle/>
          <a:p>
            <a:r>
              <a:rPr lang="en-US" b="1" dirty="0" smtClean="0"/>
              <a:t>Population:</a:t>
            </a:r>
            <a:r>
              <a:rPr lang="en-US" dirty="0" smtClean="0"/>
              <a:t> 33,600</a:t>
            </a:r>
          </a:p>
          <a:p>
            <a:r>
              <a:rPr lang="en-US" b="1" dirty="0" smtClean="0"/>
              <a:t>Major area of distribution:</a:t>
            </a:r>
            <a:r>
              <a:rPr lang="en-US" dirty="0" smtClean="0"/>
              <a:t> Yunnan </a:t>
            </a:r>
          </a:p>
          <a:p>
            <a:r>
              <a:rPr lang="en-US" b="1" dirty="0" smtClean="0"/>
              <a:t>Language:</a:t>
            </a:r>
            <a:r>
              <a:rPr lang="en-US" dirty="0" smtClean="0"/>
              <a:t> </a:t>
            </a:r>
            <a:r>
              <a:rPr lang="en-US" dirty="0" err="1" smtClean="0"/>
              <a:t>Pumi</a:t>
            </a:r>
            <a:endParaRPr lang="en-US" dirty="0" smtClean="0"/>
          </a:p>
          <a:p>
            <a:r>
              <a:rPr lang="en-US" b="1" dirty="0" smtClean="0"/>
              <a:t>Religion:</a:t>
            </a:r>
            <a:r>
              <a:rPr lang="en-US" dirty="0" smtClean="0"/>
              <a:t> Lamaism and Taoism</a:t>
            </a:r>
          </a:p>
        </p:txBody>
      </p:sp>
      <p:pic>
        <p:nvPicPr>
          <p:cNvPr id="40962" name="Picture 2"/>
          <p:cNvPicPr>
            <a:picLocks noChangeAspect="1" noChangeArrowheads="1"/>
          </p:cNvPicPr>
          <p:nvPr/>
        </p:nvPicPr>
        <p:blipFill>
          <a:blip r:embed="rId3" cstate="print"/>
          <a:srcRect/>
          <a:stretch>
            <a:fillRect/>
          </a:stretch>
        </p:blipFill>
        <p:spPr bwMode="auto">
          <a:xfrm>
            <a:off x="6106224" y="3495675"/>
            <a:ext cx="3037776" cy="3362325"/>
          </a:xfrm>
          <a:prstGeom prst="rect">
            <a:avLst/>
          </a:prstGeom>
          <a:noFill/>
          <a:ln w="9525">
            <a:no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6153150" y="0"/>
            <a:ext cx="2990850" cy="3310385"/>
          </a:xfrm>
          <a:prstGeom prst="rect">
            <a:avLst/>
          </a:prstGeom>
          <a:noFill/>
          <a:ln w="9525">
            <a:noFill/>
            <a:miter lim="800000"/>
            <a:headEnd/>
            <a:tailEnd/>
          </a:ln>
        </p:spPr>
      </p:pic>
      <p:pic>
        <p:nvPicPr>
          <p:cNvPr id="17410" name="Picture 2"/>
          <p:cNvPicPr>
            <a:picLocks noChangeAspect="1" noChangeArrowheads="1"/>
          </p:cNvPicPr>
          <p:nvPr/>
        </p:nvPicPr>
        <p:blipFill>
          <a:blip r:embed="rId5" cstate="print"/>
          <a:srcRect/>
          <a:stretch>
            <a:fillRect/>
          </a:stretch>
        </p:blipFill>
        <p:spPr bwMode="auto">
          <a:xfrm>
            <a:off x="733425" y="3476625"/>
            <a:ext cx="4495800" cy="3326892"/>
          </a:xfrm>
          <a:prstGeom prst="rect">
            <a:avLst/>
          </a:prstGeom>
          <a:noFill/>
          <a:ln w="9525">
            <a:noFill/>
            <a:miter lim="800000"/>
            <a:headEnd/>
            <a:tailEnd/>
          </a:ln>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388" y="0"/>
            <a:ext cx="8226425" cy="1143000"/>
          </a:xfrm>
        </p:spPr>
        <p:txBody>
          <a:bodyPr/>
          <a:lstStyle/>
          <a:p>
            <a:r>
              <a:rPr lang="en-US" b="1" dirty="0" smtClean="0">
                <a:hlinkClick r:id="rId2"/>
              </a:rPr>
              <a:t>The </a:t>
            </a:r>
            <a:r>
              <a:rPr lang="en-US" b="1" dirty="0" err="1" smtClean="0">
                <a:hlinkClick r:id="rId2"/>
              </a:rPr>
              <a:t>Qiang</a:t>
            </a:r>
            <a:r>
              <a:rPr lang="en-US" b="1" dirty="0" smtClean="0">
                <a:hlinkClick r:id="rId2"/>
              </a:rPr>
              <a:t> ethnic minority</a:t>
            </a:r>
            <a:endParaRPr lang="en-US" dirty="0"/>
          </a:p>
        </p:txBody>
      </p:sp>
      <p:sp>
        <p:nvSpPr>
          <p:cNvPr id="3" name="Content Placeholder 2"/>
          <p:cNvSpPr>
            <a:spLocks noGrp="1"/>
          </p:cNvSpPr>
          <p:nvPr>
            <p:ph idx="1"/>
          </p:nvPr>
        </p:nvSpPr>
        <p:spPr>
          <a:xfrm>
            <a:off x="455613" y="1323976"/>
            <a:ext cx="8226425" cy="1904999"/>
          </a:xfrm>
        </p:spPr>
        <p:txBody>
          <a:bodyPr/>
          <a:lstStyle/>
          <a:p>
            <a:r>
              <a:rPr lang="en-US" b="1" dirty="0" smtClean="0"/>
              <a:t>Population:</a:t>
            </a:r>
            <a:r>
              <a:rPr lang="en-US" dirty="0" smtClean="0"/>
              <a:t> 306,072</a:t>
            </a:r>
          </a:p>
          <a:p>
            <a:r>
              <a:rPr lang="en-US" b="1" dirty="0" smtClean="0"/>
              <a:t>Major area of distribution:</a:t>
            </a:r>
            <a:r>
              <a:rPr lang="en-US" dirty="0" smtClean="0"/>
              <a:t> Sichuan</a:t>
            </a:r>
          </a:p>
          <a:p>
            <a:r>
              <a:rPr lang="en-US" b="1" dirty="0" smtClean="0"/>
              <a:t>Language:</a:t>
            </a:r>
            <a:r>
              <a:rPr lang="en-US" dirty="0" smtClean="0"/>
              <a:t> </a:t>
            </a:r>
            <a:r>
              <a:rPr lang="en-US" dirty="0" err="1" smtClean="0"/>
              <a:t>Qiang</a:t>
            </a:r>
            <a:endParaRPr lang="en-US" dirty="0" smtClean="0"/>
          </a:p>
          <a:p>
            <a:r>
              <a:rPr lang="en-US" b="1" dirty="0" smtClean="0"/>
              <a:t>Religion:</a:t>
            </a:r>
            <a:r>
              <a:rPr lang="en-US" dirty="0" smtClean="0"/>
              <a:t> Animism</a:t>
            </a:r>
          </a:p>
        </p:txBody>
      </p:sp>
      <p:pic>
        <p:nvPicPr>
          <p:cNvPr id="41987" name="Picture 3"/>
          <p:cNvPicPr>
            <a:picLocks noChangeAspect="1" noChangeArrowheads="1"/>
          </p:cNvPicPr>
          <p:nvPr/>
        </p:nvPicPr>
        <p:blipFill>
          <a:blip r:embed="rId3" cstate="print"/>
          <a:srcRect/>
          <a:stretch>
            <a:fillRect/>
          </a:stretch>
        </p:blipFill>
        <p:spPr bwMode="auto">
          <a:xfrm>
            <a:off x="6038850" y="3421102"/>
            <a:ext cx="3105150" cy="3436898"/>
          </a:xfrm>
          <a:prstGeom prst="rect">
            <a:avLst/>
          </a:prstGeom>
          <a:noFill/>
          <a:ln w="9525">
            <a:noFill/>
            <a:miter lim="800000"/>
            <a:headEnd/>
            <a:tailEnd/>
          </a:ln>
        </p:spPr>
      </p:pic>
      <p:pic>
        <p:nvPicPr>
          <p:cNvPr id="41988" name="Picture 4"/>
          <p:cNvPicPr>
            <a:picLocks noChangeAspect="1" noChangeArrowheads="1"/>
          </p:cNvPicPr>
          <p:nvPr/>
        </p:nvPicPr>
        <p:blipFill>
          <a:blip r:embed="rId4" cstate="print"/>
          <a:srcRect/>
          <a:stretch>
            <a:fillRect/>
          </a:stretch>
        </p:blipFill>
        <p:spPr bwMode="auto">
          <a:xfrm>
            <a:off x="6020168" y="0"/>
            <a:ext cx="3123832" cy="3457575"/>
          </a:xfrm>
          <a:prstGeom prst="rect">
            <a:avLst/>
          </a:prstGeom>
          <a:noFill/>
          <a:ln w="9525">
            <a:noFill/>
            <a:miter lim="800000"/>
            <a:headEnd/>
            <a:tailEnd/>
          </a:ln>
        </p:spPr>
      </p:pic>
      <p:pic>
        <p:nvPicPr>
          <p:cNvPr id="61443" name="Picture 3"/>
          <p:cNvPicPr>
            <a:picLocks noChangeAspect="1" noChangeArrowheads="1"/>
          </p:cNvPicPr>
          <p:nvPr/>
        </p:nvPicPr>
        <p:blipFill>
          <a:blip r:embed="rId5" cstate="print"/>
          <a:srcRect/>
          <a:stretch>
            <a:fillRect/>
          </a:stretch>
        </p:blipFill>
        <p:spPr bwMode="auto">
          <a:xfrm>
            <a:off x="314325" y="3114675"/>
            <a:ext cx="5715000" cy="3743325"/>
          </a:xfrm>
          <a:prstGeom prst="rect">
            <a:avLst/>
          </a:prstGeom>
          <a:noFill/>
          <a:ln w="9525">
            <a:noFill/>
            <a:miter lim="800000"/>
            <a:headEnd/>
            <a:tailEnd/>
          </a:ln>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3" name="Picture 3"/>
          <p:cNvPicPr>
            <a:picLocks noChangeAspect="1" noChangeArrowheads="1"/>
          </p:cNvPicPr>
          <p:nvPr/>
        </p:nvPicPr>
        <p:blipFill>
          <a:blip r:embed="rId2" cstate="print"/>
          <a:srcRect/>
          <a:stretch>
            <a:fillRect/>
          </a:stretch>
        </p:blipFill>
        <p:spPr bwMode="auto">
          <a:xfrm>
            <a:off x="3429000" y="2733675"/>
            <a:ext cx="5715000" cy="4124325"/>
          </a:xfrm>
          <a:prstGeom prst="rect">
            <a:avLst/>
          </a:prstGeom>
          <a:noFill/>
          <a:ln w="9525">
            <a:noFill/>
            <a:miter lim="800000"/>
            <a:headEnd/>
            <a:tailEnd/>
          </a:ln>
        </p:spPr>
      </p:pic>
      <p:pic>
        <p:nvPicPr>
          <p:cNvPr id="25602" name="Picture 2"/>
          <p:cNvPicPr>
            <a:picLocks noGrp="1" noChangeAspect="1" noChangeArrowheads="1"/>
          </p:cNvPicPr>
          <p:nvPr>
            <p:ph idx="1"/>
          </p:nvPr>
        </p:nvPicPr>
        <p:blipFill>
          <a:blip r:embed="rId3" cstate="print"/>
          <a:srcRect/>
          <a:stretch>
            <a:fillRect/>
          </a:stretch>
        </p:blipFill>
        <p:spPr bwMode="auto">
          <a:xfrm>
            <a:off x="0" y="0"/>
            <a:ext cx="4282855" cy="4739693"/>
          </a:xfrm>
          <a:prstGeom prst="rect">
            <a:avLst/>
          </a:prstGeom>
          <a:noFill/>
          <a:ln w="9525">
            <a:noFill/>
            <a:miter lim="800000"/>
            <a:headEnd/>
            <a:tailEnd/>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Russian ethnic minority</a:t>
            </a:r>
            <a:endParaRPr lang="en-US" dirty="0"/>
          </a:p>
        </p:txBody>
      </p:sp>
      <p:sp>
        <p:nvSpPr>
          <p:cNvPr id="3" name="Content Placeholder 2"/>
          <p:cNvSpPr>
            <a:spLocks noGrp="1"/>
          </p:cNvSpPr>
          <p:nvPr>
            <p:ph idx="1"/>
          </p:nvPr>
        </p:nvSpPr>
        <p:spPr>
          <a:xfrm>
            <a:off x="455613" y="1285876"/>
            <a:ext cx="8226425" cy="1885949"/>
          </a:xfrm>
        </p:spPr>
        <p:txBody>
          <a:bodyPr/>
          <a:lstStyle/>
          <a:p>
            <a:r>
              <a:rPr lang="en-US" b="1" dirty="0" smtClean="0"/>
              <a:t>Population:</a:t>
            </a:r>
            <a:r>
              <a:rPr lang="en-US" dirty="0" smtClean="0"/>
              <a:t> 15,609</a:t>
            </a:r>
          </a:p>
          <a:p>
            <a:r>
              <a:rPr lang="en-US" b="1" dirty="0" smtClean="0"/>
              <a:t>Major area of distribution:</a:t>
            </a:r>
            <a:r>
              <a:rPr lang="en-US" dirty="0" smtClean="0"/>
              <a:t> Xinjiang and Inner Mongolia</a:t>
            </a:r>
          </a:p>
          <a:p>
            <a:r>
              <a:rPr lang="en-US" b="1" dirty="0" smtClean="0"/>
              <a:t>Language:</a:t>
            </a:r>
            <a:r>
              <a:rPr lang="en-US" dirty="0" smtClean="0"/>
              <a:t> Russian</a:t>
            </a:r>
          </a:p>
          <a:p>
            <a:r>
              <a:rPr lang="en-US" b="1" dirty="0" smtClean="0"/>
              <a:t>Religion:</a:t>
            </a:r>
            <a:r>
              <a:rPr lang="en-US" dirty="0" smtClean="0"/>
              <a:t> Orthodox Eastern Church </a:t>
            </a:r>
          </a:p>
        </p:txBody>
      </p:sp>
      <p:pic>
        <p:nvPicPr>
          <p:cNvPr id="43011" name="Picture 3"/>
          <p:cNvPicPr>
            <a:picLocks noChangeAspect="1" noChangeArrowheads="1"/>
          </p:cNvPicPr>
          <p:nvPr/>
        </p:nvPicPr>
        <p:blipFill>
          <a:blip r:embed="rId3" cstate="print"/>
          <a:srcRect/>
          <a:stretch>
            <a:fillRect/>
          </a:stretch>
        </p:blipFill>
        <p:spPr bwMode="auto">
          <a:xfrm>
            <a:off x="2456787" y="3148013"/>
            <a:ext cx="3205585" cy="3548062"/>
          </a:xfrm>
          <a:prstGeom prst="rect">
            <a:avLst/>
          </a:prstGeom>
          <a:noFill/>
          <a:ln w="9525">
            <a:noFill/>
            <a:miter lim="800000"/>
            <a:headEnd/>
            <a:tailEnd/>
          </a:ln>
        </p:spPr>
      </p:pic>
      <p:pic>
        <p:nvPicPr>
          <p:cNvPr id="43012" name="Picture 4"/>
          <p:cNvPicPr>
            <a:picLocks noChangeAspect="1" noChangeArrowheads="1"/>
          </p:cNvPicPr>
          <p:nvPr/>
        </p:nvPicPr>
        <p:blipFill>
          <a:blip r:embed="rId4" cstate="print"/>
          <a:srcRect/>
          <a:stretch>
            <a:fillRect/>
          </a:stretch>
        </p:blipFill>
        <p:spPr bwMode="auto">
          <a:xfrm>
            <a:off x="5752512" y="3148013"/>
            <a:ext cx="3248613" cy="3595687"/>
          </a:xfrm>
          <a:prstGeom prst="rect">
            <a:avLst/>
          </a:prstGeom>
          <a:noFill/>
          <a:ln w="9525">
            <a:noFill/>
            <a:miter lim="800000"/>
            <a:headEnd/>
            <a:tailEnd/>
          </a:ln>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print"/>
          <a:srcRect/>
          <a:stretch>
            <a:fillRect/>
          </a:stretch>
        </p:blipFill>
        <p:spPr bwMode="auto">
          <a:xfrm>
            <a:off x="4767263" y="285750"/>
            <a:ext cx="4033837" cy="6054540"/>
          </a:xfrm>
          <a:prstGeom prst="rect">
            <a:avLst/>
          </a:prstGeom>
          <a:noFill/>
          <a:ln w="9525">
            <a:noFill/>
            <a:miter lim="800000"/>
            <a:headEnd/>
            <a:tailEnd/>
          </a:ln>
        </p:spPr>
      </p:pic>
      <p:pic>
        <p:nvPicPr>
          <p:cNvPr id="61443" name="Picture 3"/>
          <p:cNvPicPr>
            <a:picLocks noChangeAspect="1" noChangeArrowheads="1"/>
          </p:cNvPicPr>
          <p:nvPr/>
        </p:nvPicPr>
        <p:blipFill>
          <a:blip r:embed="rId3" cstate="print"/>
          <a:srcRect/>
          <a:stretch>
            <a:fillRect/>
          </a:stretch>
        </p:blipFill>
        <p:spPr bwMode="auto">
          <a:xfrm>
            <a:off x="366440" y="266699"/>
            <a:ext cx="4043636" cy="6069247"/>
          </a:xfrm>
          <a:prstGeom prst="rect">
            <a:avLst/>
          </a:prstGeom>
          <a:noFill/>
          <a:ln w="9525">
            <a:noFill/>
            <a:miter lim="800000"/>
            <a:headEnd/>
            <a:tailEnd/>
          </a:ln>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62" name="Picture 2"/>
          <p:cNvPicPr>
            <a:picLocks noGrp="1" noChangeAspect="1" noChangeArrowheads="1"/>
          </p:cNvPicPr>
          <p:nvPr>
            <p:ph idx="1"/>
          </p:nvPr>
        </p:nvPicPr>
        <p:blipFill>
          <a:blip r:embed="rId2" cstate="print"/>
          <a:srcRect/>
          <a:stretch>
            <a:fillRect/>
          </a:stretch>
        </p:blipFill>
        <p:spPr bwMode="auto">
          <a:xfrm>
            <a:off x="2412470" y="295275"/>
            <a:ext cx="4159779" cy="6239669"/>
          </a:xfrm>
          <a:prstGeom prst="rect">
            <a:avLst/>
          </a:prstGeom>
          <a:noFill/>
          <a:ln w="9525">
            <a:noFill/>
            <a:miter lim="800000"/>
            <a:headEnd/>
            <a:tailEnd/>
          </a:ln>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8" y="0"/>
            <a:ext cx="8226425" cy="1143000"/>
          </a:xfrm>
        </p:spPr>
        <p:txBody>
          <a:bodyPr/>
          <a:lstStyle/>
          <a:p>
            <a:r>
              <a:rPr lang="en-US" b="1" dirty="0" smtClean="0">
                <a:hlinkClick r:id="rId2"/>
              </a:rPr>
              <a:t>The </a:t>
            </a:r>
            <a:r>
              <a:rPr lang="en-US" b="1" dirty="0" err="1" smtClean="0">
                <a:hlinkClick r:id="rId2"/>
              </a:rPr>
              <a:t>Salar</a:t>
            </a:r>
            <a:r>
              <a:rPr lang="en-US" b="1" dirty="0" smtClean="0">
                <a:hlinkClick r:id="rId2"/>
              </a:rPr>
              <a:t> ethnic minority</a:t>
            </a:r>
            <a:endParaRPr lang="en-US" dirty="0"/>
          </a:p>
        </p:txBody>
      </p:sp>
      <p:sp>
        <p:nvSpPr>
          <p:cNvPr id="3" name="Content Placeholder 2"/>
          <p:cNvSpPr>
            <a:spLocks noGrp="1"/>
          </p:cNvSpPr>
          <p:nvPr>
            <p:ph idx="1"/>
          </p:nvPr>
        </p:nvSpPr>
        <p:spPr>
          <a:xfrm>
            <a:off x="455613" y="1371600"/>
            <a:ext cx="8688387" cy="1895475"/>
          </a:xfrm>
        </p:spPr>
        <p:txBody>
          <a:bodyPr/>
          <a:lstStyle/>
          <a:p>
            <a:r>
              <a:rPr lang="en-US" b="1" dirty="0" smtClean="0"/>
              <a:t>Population:</a:t>
            </a:r>
            <a:r>
              <a:rPr lang="en-US" dirty="0" smtClean="0"/>
              <a:t> 104,503 </a:t>
            </a:r>
          </a:p>
          <a:p>
            <a:r>
              <a:rPr lang="en-US" b="1" dirty="0" smtClean="0"/>
              <a:t>Major areas of distribution:</a:t>
            </a:r>
            <a:r>
              <a:rPr lang="en-US" dirty="0" smtClean="0"/>
              <a:t> Qinghai, Gansu and Xinjiang </a:t>
            </a:r>
          </a:p>
          <a:p>
            <a:r>
              <a:rPr lang="en-US" b="1" dirty="0" smtClean="0"/>
              <a:t>Language:</a:t>
            </a:r>
            <a:r>
              <a:rPr lang="en-US" dirty="0" smtClean="0"/>
              <a:t> </a:t>
            </a:r>
            <a:r>
              <a:rPr lang="en-US" dirty="0" err="1" smtClean="0"/>
              <a:t>Salar</a:t>
            </a:r>
            <a:r>
              <a:rPr lang="en-US" dirty="0" smtClean="0"/>
              <a:t> </a:t>
            </a:r>
          </a:p>
          <a:p>
            <a:r>
              <a:rPr lang="en-US" b="1" dirty="0" smtClean="0"/>
              <a:t>Religion:</a:t>
            </a:r>
            <a:r>
              <a:rPr lang="en-US" dirty="0" smtClean="0"/>
              <a:t> Islam </a:t>
            </a:r>
          </a:p>
          <a:p>
            <a:endParaRPr lang="en-US" dirty="0"/>
          </a:p>
        </p:txBody>
      </p:sp>
      <p:pic>
        <p:nvPicPr>
          <p:cNvPr id="44034" name="Picture 2"/>
          <p:cNvPicPr>
            <a:picLocks noChangeAspect="1" noChangeArrowheads="1"/>
          </p:cNvPicPr>
          <p:nvPr/>
        </p:nvPicPr>
        <p:blipFill>
          <a:blip r:embed="rId3" cstate="print"/>
          <a:srcRect/>
          <a:stretch>
            <a:fillRect/>
          </a:stretch>
        </p:blipFill>
        <p:spPr bwMode="auto">
          <a:xfrm>
            <a:off x="2439246" y="3138488"/>
            <a:ext cx="3257218" cy="3605212"/>
          </a:xfrm>
          <a:prstGeom prst="rect">
            <a:avLst/>
          </a:prstGeom>
          <a:noFill/>
          <a:ln w="9525">
            <a:noFill/>
            <a:miter lim="800000"/>
            <a:headEnd/>
            <a:tailEnd/>
          </a:ln>
        </p:spPr>
      </p:pic>
      <p:pic>
        <p:nvPicPr>
          <p:cNvPr id="44035" name="Picture 3"/>
          <p:cNvPicPr>
            <a:picLocks noChangeAspect="1" noChangeArrowheads="1"/>
          </p:cNvPicPr>
          <p:nvPr/>
        </p:nvPicPr>
        <p:blipFill>
          <a:blip r:embed="rId4" cstate="print"/>
          <a:srcRect/>
          <a:stretch>
            <a:fillRect/>
          </a:stretch>
        </p:blipFill>
        <p:spPr bwMode="auto">
          <a:xfrm>
            <a:off x="5799218" y="3148013"/>
            <a:ext cx="3240007" cy="3586162"/>
          </a:xfrm>
          <a:prstGeom prst="rect">
            <a:avLst/>
          </a:prstGeom>
          <a:noFill/>
          <a:ln w="9525">
            <a:noFill/>
            <a:miter lim="800000"/>
            <a:headEnd/>
            <a:tailEnd/>
          </a:ln>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986" name="Picture 2"/>
          <p:cNvPicPr>
            <a:picLocks noGrp="1" noChangeAspect="1" noChangeArrowheads="1"/>
          </p:cNvPicPr>
          <p:nvPr>
            <p:ph idx="1"/>
          </p:nvPr>
        </p:nvPicPr>
        <p:blipFill>
          <a:blip r:embed="rId2" cstate="print"/>
          <a:srcRect/>
          <a:stretch>
            <a:fillRect/>
          </a:stretch>
        </p:blipFill>
        <p:spPr bwMode="auto">
          <a:xfrm>
            <a:off x="1035720" y="1295400"/>
            <a:ext cx="6689055" cy="4437073"/>
          </a:xfrm>
          <a:prstGeom prst="rect">
            <a:avLst/>
          </a:prstGeom>
          <a:noFill/>
          <a:ln w="9525">
            <a:noFill/>
            <a:miter lim="800000"/>
            <a:headEnd/>
            <a:tailEnd/>
          </a:ln>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8" y="0"/>
            <a:ext cx="8226425" cy="1143000"/>
          </a:xfrm>
        </p:spPr>
        <p:txBody>
          <a:bodyPr/>
          <a:lstStyle/>
          <a:p>
            <a:r>
              <a:rPr lang="en-US" b="1" dirty="0" smtClean="0">
                <a:hlinkClick r:id="rId2"/>
              </a:rPr>
              <a:t>The She ethnic minority</a:t>
            </a:r>
            <a:endParaRPr lang="en-US" dirty="0"/>
          </a:p>
        </p:txBody>
      </p:sp>
      <p:sp>
        <p:nvSpPr>
          <p:cNvPr id="3" name="Content Placeholder 2"/>
          <p:cNvSpPr>
            <a:spLocks noGrp="1"/>
          </p:cNvSpPr>
          <p:nvPr>
            <p:ph idx="1"/>
          </p:nvPr>
        </p:nvSpPr>
        <p:spPr>
          <a:xfrm>
            <a:off x="455613" y="1314450"/>
            <a:ext cx="8226425" cy="2276475"/>
          </a:xfrm>
        </p:spPr>
        <p:txBody>
          <a:bodyPr/>
          <a:lstStyle/>
          <a:p>
            <a:r>
              <a:rPr lang="en-US" b="1" dirty="0" smtClean="0"/>
              <a:t>Population:</a:t>
            </a:r>
            <a:r>
              <a:rPr lang="en-US" dirty="0" smtClean="0"/>
              <a:t> 709,592</a:t>
            </a:r>
          </a:p>
          <a:p>
            <a:r>
              <a:rPr lang="en-US" b="1" dirty="0" smtClean="0"/>
              <a:t>Major area of distribution:</a:t>
            </a:r>
            <a:r>
              <a:rPr lang="en-US" dirty="0" smtClean="0"/>
              <a:t> Fujian, Zhejiang, Jiangxi and Guangdong</a:t>
            </a:r>
          </a:p>
          <a:p>
            <a:r>
              <a:rPr lang="en-US" b="1" dirty="0" smtClean="0"/>
              <a:t>Language:</a:t>
            </a:r>
            <a:r>
              <a:rPr lang="en-US" dirty="0" smtClean="0"/>
              <a:t> She</a:t>
            </a:r>
          </a:p>
          <a:p>
            <a:r>
              <a:rPr lang="en-US" b="1" dirty="0" smtClean="0"/>
              <a:t>Religion:</a:t>
            </a:r>
            <a:r>
              <a:rPr lang="en-US" dirty="0" smtClean="0"/>
              <a:t> Ancestor worship</a:t>
            </a:r>
          </a:p>
        </p:txBody>
      </p:sp>
      <p:pic>
        <p:nvPicPr>
          <p:cNvPr id="45058" name="Picture 2"/>
          <p:cNvPicPr>
            <a:picLocks noChangeAspect="1" noChangeArrowheads="1"/>
          </p:cNvPicPr>
          <p:nvPr/>
        </p:nvPicPr>
        <p:blipFill>
          <a:blip r:embed="rId3" cstate="print"/>
          <a:srcRect/>
          <a:stretch>
            <a:fillRect/>
          </a:stretch>
        </p:blipFill>
        <p:spPr bwMode="auto">
          <a:xfrm>
            <a:off x="2790824" y="3519488"/>
            <a:ext cx="2904389" cy="3214687"/>
          </a:xfrm>
          <a:prstGeom prst="rect">
            <a:avLst/>
          </a:prstGeom>
          <a:noFill/>
          <a:ln w="9525">
            <a:noFill/>
            <a:miter lim="800000"/>
            <a:headEnd/>
            <a:tailEnd/>
          </a:ln>
        </p:spPr>
      </p:pic>
      <p:pic>
        <p:nvPicPr>
          <p:cNvPr id="45059" name="Picture 3"/>
          <p:cNvPicPr>
            <a:picLocks noChangeAspect="1" noChangeArrowheads="1"/>
          </p:cNvPicPr>
          <p:nvPr/>
        </p:nvPicPr>
        <p:blipFill>
          <a:blip r:embed="rId4" cstate="print"/>
          <a:srcRect/>
          <a:stretch>
            <a:fillRect/>
          </a:stretch>
        </p:blipFill>
        <p:spPr bwMode="auto">
          <a:xfrm>
            <a:off x="6019800" y="3529013"/>
            <a:ext cx="2905125" cy="3215502"/>
          </a:xfrm>
          <a:prstGeom prst="rect">
            <a:avLst/>
          </a:prstGeom>
          <a:noFill/>
          <a:ln w="9525">
            <a:noFill/>
            <a:miter lim="800000"/>
            <a:headEnd/>
            <a:tailEnd/>
          </a:ln>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4" name="Picture 2"/>
          <p:cNvPicPr>
            <a:picLocks noGrp="1" noChangeAspect="1" noChangeArrowheads="1"/>
          </p:cNvPicPr>
          <p:nvPr>
            <p:ph idx="1"/>
          </p:nvPr>
        </p:nvPicPr>
        <p:blipFill>
          <a:blip r:embed="rId2" cstate="print"/>
          <a:srcRect/>
          <a:stretch>
            <a:fillRect/>
          </a:stretch>
        </p:blipFill>
        <p:spPr bwMode="auto">
          <a:xfrm>
            <a:off x="2141358" y="514350"/>
            <a:ext cx="4526142" cy="6019768"/>
          </a:xfrm>
          <a:prstGeom prst="rect">
            <a:avLst/>
          </a:prstGeom>
          <a:noFill/>
          <a:ln w="9525">
            <a:noFill/>
            <a:miter lim="800000"/>
            <a:headEnd/>
            <a:tailEnd/>
          </a:ln>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13" y="0"/>
            <a:ext cx="8226425" cy="1143000"/>
          </a:xfrm>
        </p:spPr>
        <p:txBody>
          <a:bodyPr/>
          <a:lstStyle/>
          <a:p>
            <a:r>
              <a:rPr lang="en-US" b="1" dirty="0" smtClean="0">
                <a:hlinkClick r:id="rId2"/>
              </a:rPr>
              <a:t>The </a:t>
            </a:r>
            <a:r>
              <a:rPr lang="en-US" b="1" dirty="0" err="1" smtClean="0">
                <a:hlinkClick r:id="rId2"/>
              </a:rPr>
              <a:t>Shui</a:t>
            </a:r>
            <a:r>
              <a:rPr lang="en-US" b="1" dirty="0" smtClean="0">
                <a:hlinkClick r:id="rId2"/>
              </a:rPr>
              <a:t> ethnic minority</a:t>
            </a:r>
            <a:endParaRPr lang="en-US" dirty="0"/>
          </a:p>
        </p:txBody>
      </p:sp>
      <p:sp>
        <p:nvSpPr>
          <p:cNvPr id="3" name="Content Placeholder 2"/>
          <p:cNvSpPr>
            <a:spLocks noGrp="1"/>
          </p:cNvSpPr>
          <p:nvPr>
            <p:ph idx="1"/>
          </p:nvPr>
        </p:nvSpPr>
        <p:spPr>
          <a:xfrm>
            <a:off x="455613" y="1228726"/>
            <a:ext cx="8226425" cy="1876424"/>
          </a:xfrm>
        </p:spPr>
        <p:txBody>
          <a:bodyPr/>
          <a:lstStyle/>
          <a:p>
            <a:r>
              <a:rPr lang="en-US" b="1" dirty="0" smtClean="0"/>
              <a:t>Population:</a:t>
            </a:r>
            <a:r>
              <a:rPr lang="en-US" dirty="0" smtClean="0"/>
              <a:t> 406,902</a:t>
            </a:r>
          </a:p>
          <a:p>
            <a:r>
              <a:rPr lang="en-US" b="1" dirty="0" smtClean="0"/>
              <a:t>Major area of distribution:</a:t>
            </a:r>
            <a:r>
              <a:rPr lang="en-US" dirty="0" smtClean="0"/>
              <a:t> </a:t>
            </a:r>
            <a:r>
              <a:rPr lang="en-US" dirty="0" err="1" smtClean="0"/>
              <a:t>Guizhou</a:t>
            </a:r>
            <a:r>
              <a:rPr lang="en-US" dirty="0" smtClean="0"/>
              <a:t> and Guangxi</a:t>
            </a:r>
          </a:p>
          <a:p>
            <a:r>
              <a:rPr lang="en-US" b="1" dirty="0" smtClean="0"/>
              <a:t>Language:</a:t>
            </a:r>
            <a:r>
              <a:rPr lang="en-US" dirty="0" smtClean="0"/>
              <a:t> </a:t>
            </a:r>
            <a:r>
              <a:rPr lang="en-US" dirty="0" err="1" smtClean="0"/>
              <a:t>Shui</a:t>
            </a:r>
            <a:endParaRPr lang="en-US" dirty="0" smtClean="0"/>
          </a:p>
          <a:p>
            <a:r>
              <a:rPr lang="en-US" b="1" dirty="0" smtClean="0"/>
              <a:t>Religion:</a:t>
            </a:r>
            <a:r>
              <a:rPr lang="en-US" dirty="0" smtClean="0"/>
              <a:t> Polytheism </a:t>
            </a:r>
          </a:p>
        </p:txBody>
      </p:sp>
      <p:pic>
        <p:nvPicPr>
          <p:cNvPr id="47106" name="Picture 2"/>
          <p:cNvPicPr>
            <a:picLocks noChangeAspect="1" noChangeArrowheads="1"/>
          </p:cNvPicPr>
          <p:nvPr/>
        </p:nvPicPr>
        <p:blipFill>
          <a:blip r:embed="rId3" cstate="print"/>
          <a:srcRect/>
          <a:stretch>
            <a:fillRect/>
          </a:stretch>
        </p:blipFill>
        <p:spPr bwMode="auto">
          <a:xfrm>
            <a:off x="2238375" y="3052763"/>
            <a:ext cx="3217206" cy="3560925"/>
          </a:xfrm>
          <a:prstGeom prst="rect">
            <a:avLst/>
          </a:prstGeom>
          <a:noFill/>
          <a:ln w="9525">
            <a:noFill/>
            <a:miter lim="800000"/>
            <a:headEnd/>
            <a:tailEnd/>
          </a:ln>
        </p:spPr>
      </p:pic>
      <p:pic>
        <p:nvPicPr>
          <p:cNvPr id="47107" name="Picture 3"/>
          <p:cNvPicPr>
            <a:picLocks noChangeAspect="1" noChangeArrowheads="1"/>
          </p:cNvPicPr>
          <p:nvPr/>
        </p:nvPicPr>
        <p:blipFill>
          <a:blip r:embed="rId4" cstate="print"/>
          <a:srcRect/>
          <a:stretch>
            <a:fillRect/>
          </a:stretch>
        </p:blipFill>
        <p:spPr bwMode="auto">
          <a:xfrm>
            <a:off x="5591506" y="3024188"/>
            <a:ext cx="3257219" cy="3605212"/>
          </a:xfrm>
          <a:prstGeom prst="rect">
            <a:avLst/>
          </a:prstGeom>
          <a:noFill/>
          <a:ln w="9525">
            <a:noFill/>
            <a:miter lim="800000"/>
            <a:headEnd/>
            <a:tailEnd/>
          </a:ln>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298" name="Picture 2"/>
          <p:cNvPicPr>
            <a:picLocks noGrp="1" noChangeAspect="1" noChangeArrowheads="1"/>
          </p:cNvPicPr>
          <p:nvPr>
            <p:ph idx="1"/>
          </p:nvPr>
        </p:nvPicPr>
        <p:blipFill>
          <a:blip r:embed="rId2" cstate="print"/>
          <a:srcRect/>
          <a:stretch>
            <a:fillRect/>
          </a:stretch>
        </p:blipFill>
        <p:spPr bwMode="auto">
          <a:xfrm>
            <a:off x="1373600" y="1647824"/>
            <a:ext cx="6055900" cy="4198757"/>
          </a:xfrm>
          <a:prstGeom prst="rect">
            <a:avLst/>
          </a:prstGeom>
          <a:noFill/>
          <a:ln w="9525">
            <a:noFill/>
            <a:miter lim="800000"/>
            <a:headEnd/>
            <a:tailEnd/>
          </a:ln>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Tajik ethnic minority</a:t>
            </a:r>
            <a:endParaRPr lang="en-US" dirty="0"/>
          </a:p>
        </p:txBody>
      </p:sp>
      <p:sp>
        <p:nvSpPr>
          <p:cNvPr id="3" name="Content Placeholder 2"/>
          <p:cNvSpPr>
            <a:spLocks noGrp="1"/>
          </p:cNvSpPr>
          <p:nvPr>
            <p:ph idx="1"/>
          </p:nvPr>
        </p:nvSpPr>
        <p:spPr>
          <a:xfrm>
            <a:off x="455613" y="1276351"/>
            <a:ext cx="8226425" cy="1905000"/>
          </a:xfrm>
        </p:spPr>
        <p:txBody>
          <a:bodyPr/>
          <a:lstStyle/>
          <a:p>
            <a:r>
              <a:rPr lang="en-US" b="1" dirty="0" smtClean="0"/>
              <a:t>Population:</a:t>
            </a:r>
            <a:r>
              <a:rPr lang="en-US" dirty="0" smtClean="0"/>
              <a:t> 41,028 </a:t>
            </a:r>
          </a:p>
          <a:p>
            <a:r>
              <a:rPr lang="en-US" b="1" dirty="0" smtClean="0"/>
              <a:t>Major area of distribution:</a:t>
            </a:r>
            <a:r>
              <a:rPr lang="en-US" dirty="0" smtClean="0"/>
              <a:t> Xinjiang </a:t>
            </a:r>
          </a:p>
          <a:p>
            <a:r>
              <a:rPr lang="en-US" b="1" dirty="0" smtClean="0"/>
              <a:t>Language:</a:t>
            </a:r>
            <a:r>
              <a:rPr lang="en-US" dirty="0" smtClean="0"/>
              <a:t> Tajik </a:t>
            </a:r>
          </a:p>
          <a:p>
            <a:r>
              <a:rPr lang="en-US" b="1" dirty="0" smtClean="0"/>
              <a:t>Religion:</a:t>
            </a:r>
            <a:r>
              <a:rPr lang="en-US" dirty="0" smtClean="0"/>
              <a:t> Islam </a:t>
            </a:r>
          </a:p>
        </p:txBody>
      </p:sp>
      <p:pic>
        <p:nvPicPr>
          <p:cNvPr id="46082" name="Picture 2"/>
          <p:cNvPicPr>
            <a:picLocks noChangeAspect="1" noChangeArrowheads="1"/>
          </p:cNvPicPr>
          <p:nvPr/>
        </p:nvPicPr>
        <p:blipFill>
          <a:blip r:embed="rId3" cstate="print"/>
          <a:srcRect/>
          <a:stretch>
            <a:fillRect/>
          </a:stretch>
        </p:blipFill>
        <p:spPr bwMode="auto">
          <a:xfrm>
            <a:off x="0" y="3167063"/>
            <a:ext cx="3334668" cy="3690937"/>
          </a:xfrm>
          <a:prstGeom prst="rect">
            <a:avLst/>
          </a:prstGeom>
          <a:noFill/>
          <a:ln w="9525">
            <a:noFill/>
            <a:miter lim="800000"/>
            <a:headEnd/>
            <a:tailEnd/>
          </a:ln>
        </p:spPr>
      </p:pic>
      <p:pic>
        <p:nvPicPr>
          <p:cNvPr id="46083" name="Picture 3"/>
          <p:cNvPicPr>
            <a:picLocks noChangeAspect="1" noChangeArrowheads="1"/>
          </p:cNvPicPr>
          <p:nvPr/>
        </p:nvPicPr>
        <p:blipFill>
          <a:blip r:embed="rId4" cstate="print"/>
          <a:srcRect/>
          <a:stretch>
            <a:fillRect/>
          </a:stretch>
        </p:blipFill>
        <p:spPr bwMode="auto">
          <a:xfrm>
            <a:off x="3351881" y="3167063"/>
            <a:ext cx="3334669" cy="3690937"/>
          </a:xfrm>
          <a:prstGeom prst="rect">
            <a:avLst/>
          </a:prstGeom>
          <a:noFill/>
          <a:ln w="9525">
            <a:noFill/>
            <a:miter lim="800000"/>
            <a:headEnd/>
            <a:tailEnd/>
          </a:ln>
        </p:spPr>
      </p:pic>
      <p:pic>
        <p:nvPicPr>
          <p:cNvPr id="60418" name="Picture 2"/>
          <p:cNvPicPr>
            <a:picLocks noChangeAspect="1" noChangeArrowheads="1"/>
          </p:cNvPicPr>
          <p:nvPr/>
        </p:nvPicPr>
        <p:blipFill>
          <a:blip r:embed="rId5" cstate="print"/>
          <a:srcRect/>
          <a:stretch>
            <a:fillRect/>
          </a:stretch>
        </p:blipFill>
        <p:spPr bwMode="auto">
          <a:xfrm>
            <a:off x="6386262" y="3171825"/>
            <a:ext cx="2757737" cy="3686175"/>
          </a:xfrm>
          <a:prstGeom prst="rect">
            <a:avLst/>
          </a:prstGeom>
          <a:noFill/>
          <a:ln w="9525">
            <a:noFill/>
            <a:miter lim="800000"/>
            <a:headEnd/>
            <a:tailEnd/>
          </a:ln>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8" y="0"/>
            <a:ext cx="8226425" cy="1143000"/>
          </a:xfrm>
        </p:spPr>
        <p:txBody>
          <a:bodyPr/>
          <a:lstStyle/>
          <a:p>
            <a:r>
              <a:rPr lang="en-US" b="1" dirty="0" smtClean="0">
                <a:hlinkClick r:id="rId2"/>
              </a:rPr>
              <a:t>The Tartar ethnic minority</a:t>
            </a:r>
            <a:endParaRPr lang="en-US" dirty="0"/>
          </a:p>
        </p:txBody>
      </p:sp>
      <p:sp>
        <p:nvSpPr>
          <p:cNvPr id="3" name="Content Placeholder 2"/>
          <p:cNvSpPr>
            <a:spLocks noGrp="1"/>
          </p:cNvSpPr>
          <p:nvPr>
            <p:ph idx="1"/>
          </p:nvPr>
        </p:nvSpPr>
        <p:spPr>
          <a:xfrm>
            <a:off x="455613" y="1314450"/>
            <a:ext cx="8226425" cy="1876425"/>
          </a:xfrm>
        </p:spPr>
        <p:txBody>
          <a:bodyPr/>
          <a:lstStyle/>
          <a:p>
            <a:r>
              <a:rPr lang="en-US" b="1" dirty="0" smtClean="0"/>
              <a:t>Population:</a:t>
            </a:r>
            <a:r>
              <a:rPr lang="en-US" dirty="0" smtClean="0"/>
              <a:t> 4,890</a:t>
            </a:r>
          </a:p>
          <a:p>
            <a:r>
              <a:rPr lang="en-US" b="1" dirty="0" smtClean="0"/>
              <a:t>Major area of distribution:</a:t>
            </a:r>
            <a:r>
              <a:rPr lang="en-US" dirty="0" smtClean="0"/>
              <a:t> Xinjiang </a:t>
            </a:r>
          </a:p>
          <a:p>
            <a:r>
              <a:rPr lang="en-US" b="1" dirty="0" smtClean="0"/>
              <a:t>Language:</a:t>
            </a:r>
            <a:r>
              <a:rPr lang="en-US" dirty="0" smtClean="0"/>
              <a:t> Tartar</a:t>
            </a:r>
          </a:p>
          <a:p>
            <a:r>
              <a:rPr lang="en-US" b="1" dirty="0" smtClean="0"/>
              <a:t>Religion:</a:t>
            </a:r>
            <a:r>
              <a:rPr lang="en-US" dirty="0" smtClean="0"/>
              <a:t> Islam </a:t>
            </a:r>
          </a:p>
        </p:txBody>
      </p:sp>
      <p:pic>
        <p:nvPicPr>
          <p:cNvPr id="48131" name="Picture 3"/>
          <p:cNvPicPr>
            <a:picLocks noChangeAspect="1" noChangeArrowheads="1"/>
          </p:cNvPicPr>
          <p:nvPr/>
        </p:nvPicPr>
        <p:blipFill>
          <a:blip r:embed="rId3" cstate="print"/>
          <a:srcRect/>
          <a:stretch>
            <a:fillRect/>
          </a:stretch>
        </p:blipFill>
        <p:spPr bwMode="auto">
          <a:xfrm>
            <a:off x="2571750" y="3109913"/>
            <a:ext cx="3145346" cy="3481387"/>
          </a:xfrm>
          <a:prstGeom prst="rect">
            <a:avLst/>
          </a:prstGeom>
          <a:noFill/>
          <a:ln w="9525">
            <a:noFill/>
            <a:miter lim="800000"/>
            <a:headEnd/>
            <a:tailEnd/>
          </a:ln>
        </p:spPr>
      </p:pic>
      <p:pic>
        <p:nvPicPr>
          <p:cNvPr id="48132" name="Picture 4"/>
          <p:cNvPicPr>
            <a:picLocks noChangeAspect="1" noChangeArrowheads="1"/>
          </p:cNvPicPr>
          <p:nvPr/>
        </p:nvPicPr>
        <p:blipFill>
          <a:blip r:embed="rId4" cstate="print"/>
          <a:srcRect/>
          <a:stretch>
            <a:fillRect/>
          </a:stretch>
        </p:blipFill>
        <p:spPr bwMode="auto">
          <a:xfrm>
            <a:off x="5772150" y="3090863"/>
            <a:ext cx="3145346" cy="3481387"/>
          </a:xfrm>
          <a:prstGeom prst="rect">
            <a:avLst/>
          </a:prstGeom>
          <a:noFill/>
          <a:ln w="9525">
            <a:noFill/>
            <a:miter lim="800000"/>
            <a:headEnd/>
            <a:tailEnd/>
          </a:ln>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2" cstate="print"/>
          <a:srcRect/>
          <a:stretch>
            <a:fillRect/>
          </a:stretch>
        </p:blipFill>
        <p:spPr bwMode="auto">
          <a:xfrm>
            <a:off x="1678516" y="1695451"/>
            <a:ext cx="5265209" cy="3948906"/>
          </a:xfrm>
          <a:prstGeom prst="rect">
            <a:avLst/>
          </a:prstGeom>
          <a:noFill/>
          <a:ln w="9525">
            <a:noFill/>
            <a:miter lim="800000"/>
            <a:headEnd/>
            <a:tailEnd/>
          </a:ln>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2686050" y="276225"/>
            <a:ext cx="4133850" cy="6193034"/>
          </a:xfrm>
          <a:prstGeom prst="rect">
            <a:avLst/>
          </a:prstGeom>
          <a:noFill/>
          <a:ln w="9525">
            <a:noFill/>
            <a:miter lim="800000"/>
            <a:headEnd/>
            <a:tailEnd/>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8" y="0"/>
            <a:ext cx="8226425" cy="1143000"/>
          </a:xfrm>
        </p:spPr>
        <p:txBody>
          <a:bodyPr/>
          <a:lstStyle/>
          <a:p>
            <a:r>
              <a:rPr lang="en-US" b="1" dirty="0" smtClean="0">
                <a:hlinkClick r:id="rId2"/>
              </a:rPr>
              <a:t>The Tibetan ethnic minority</a:t>
            </a:r>
            <a:endParaRPr lang="en-US" dirty="0"/>
          </a:p>
        </p:txBody>
      </p:sp>
      <p:sp>
        <p:nvSpPr>
          <p:cNvPr id="3" name="Content Placeholder 2"/>
          <p:cNvSpPr>
            <a:spLocks noGrp="1"/>
          </p:cNvSpPr>
          <p:nvPr>
            <p:ph idx="1"/>
          </p:nvPr>
        </p:nvSpPr>
        <p:spPr>
          <a:xfrm>
            <a:off x="455613" y="1285876"/>
            <a:ext cx="8226425" cy="2247899"/>
          </a:xfrm>
        </p:spPr>
        <p:txBody>
          <a:bodyPr/>
          <a:lstStyle/>
          <a:p>
            <a:r>
              <a:rPr lang="en-US" b="1" dirty="0" smtClean="0"/>
              <a:t>Population:</a:t>
            </a:r>
            <a:r>
              <a:rPr lang="en-US" dirty="0" smtClean="0"/>
              <a:t> 5,416,021</a:t>
            </a:r>
          </a:p>
          <a:p>
            <a:r>
              <a:rPr lang="en-US" b="1" dirty="0" smtClean="0"/>
              <a:t>Major area of distribution:</a:t>
            </a:r>
            <a:r>
              <a:rPr lang="en-US" dirty="0" smtClean="0"/>
              <a:t> Tibet, Qinghai, Sichuan, Gansu and Yunnan</a:t>
            </a:r>
          </a:p>
          <a:p>
            <a:r>
              <a:rPr lang="en-US" b="1" dirty="0" smtClean="0"/>
              <a:t>Language:</a:t>
            </a:r>
            <a:r>
              <a:rPr lang="en-US" dirty="0" smtClean="0"/>
              <a:t> Tibetan</a:t>
            </a:r>
          </a:p>
          <a:p>
            <a:r>
              <a:rPr lang="en-US" b="1" dirty="0" smtClean="0"/>
              <a:t>Religion:</a:t>
            </a:r>
            <a:r>
              <a:rPr lang="en-US" dirty="0" smtClean="0"/>
              <a:t> Lamaism </a:t>
            </a:r>
          </a:p>
          <a:p>
            <a:pPr>
              <a:buNone/>
            </a:pPr>
            <a:endParaRPr lang="en-US" dirty="0"/>
          </a:p>
        </p:txBody>
      </p:sp>
      <p:pic>
        <p:nvPicPr>
          <p:cNvPr id="49154" name="Picture 2"/>
          <p:cNvPicPr>
            <a:picLocks noChangeAspect="1" noChangeArrowheads="1"/>
          </p:cNvPicPr>
          <p:nvPr/>
        </p:nvPicPr>
        <p:blipFill>
          <a:blip r:embed="rId3" cstate="print"/>
          <a:srcRect/>
          <a:stretch>
            <a:fillRect/>
          </a:stretch>
        </p:blipFill>
        <p:spPr bwMode="auto">
          <a:xfrm>
            <a:off x="2714625" y="3386138"/>
            <a:ext cx="3016262" cy="3338512"/>
          </a:xfrm>
          <a:prstGeom prst="rect">
            <a:avLst/>
          </a:prstGeom>
          <a:noFill/>
          <a:ln w="9525">
            <a:noFill/>
            <a:miter lim="800000"/>
            <a:headEnd/>
            <a:tailEnd/>
          </a:ln>
        </p:spPr>
      </p:pic>
      <p:pic>
        <p:nvPicPr>
          <p:cNvPr id="49155" name="Picture 3"/>
          <p:cNvPicPr>
            <a:picLocks noChangeAspect="1" noChangeArrowheads="1"/>
          </p:cNvPicPr>
          <p:nvPr/>
        </p:nvPicPr>
        <p:blipFill>
          <a:blip r:embed="rId4" cstate="print"/>
          <a:srcRect/>
          <a:stretch>
            <a:fillRect/>
          </a:stretch>
        </p:blipFill>
        <p:spPr bwMode="auto">
          <a:xfrm>
            <a:off x="5936319" y="3395663"/>
            <a:ext cx="3007656" cy="3328987"/>
          </a:xfrm>
          <a:prstGeom prst="rect">
            <a:avLst/>
          </a:prstGeom>
          <a:noFill/>
          <a:ln w="9525">
            <a:noFill/>
            <a:miter lim="800000"/>
            <a:headEnd/>
            <a:tailEnd/>
          </a:ln>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a:stretch>
            <a:fillRect/>
          </a:stretch>
        </p:blipFill>
        <p:spPr bwMode="auto">
          <a:xfrm>
            <a:off x="0" y="0"/>
            <a:ext cx="4572000" cy="3429000"/>
          </a:xfrm>
          <a:prstGeom prst="rect">
            <a:avLst/>
          </a:prstGeom>
          <a:noFill/>
          <a:ln w="9525">
            <a:noFill/>
            <a:miter lim="800000"/>
            <a:headEnd/>
            <a:tailEnd/>
          </a:ln>
        </p:spPr>
      </p:pic>
      <p:pic>
        <p:nvPicPr>
          <p:cNvPr id="14339" name="Picture 3"/>
          <p:cNvPicPr>
            <a:picLocks noChangeAspect="1" noChangeArrowheads="1"/>
          </p:cNvPicPr>
          <p:nvPr/>
        </p:nvPicPr>
        <p:blipFill>
          <a:blip r:embed="rId3" cstate="print"/>
          <a:srcRect/>
          <a:stretch>
            <a:fillRect/>
          </a:stretch>
        </p:blipFill>
        <p:spPr bwMode="auto">
          <a:xfrm>
            <a:off x="4572000" y="0"/>
            <a:ext cx="4572000" cy="3429000"/>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4572000" y="3429000"/>
            <a:ext cx="4572000" cy="3429000"/>
          </a:xfrm>
          <a:prstGeom prst="rect">
            <a:avLst/>
          </a:prstGeom>
          <a:noFill/>
          <a:ln w="9525">
            <a:noFill/>
            <a:miter lim="800000"/>
            <a:headEnd/>
            <a:tailEnd/>
          </a:ln>
        </p:spPr>
      </p:pic>
      <p:pic>
        <p:nvPicPr>
          <p:cNvPr id="14341" name="Picture 5"/>
          <p:cNvPicPr>
            <a:picLocks noChangeAspect="1" noChangeArrowheads="1"/>
          </p:cNvPicPr>
          <p:nvPr/>
        </p:nvPicPr>
        <p:blipFill>
          <a:blip r:embed="rId5" cstate="print"/>
          <a:srcRect/>
          <a:stretch>
            <a:fillRect/>
          </a:stretch>
        </p:blipFill>
        <p:spPr bwMode="auto">
          <a:xfrm>
            <a:off x="0" y="3429000"/>
            <a:ext cx="4572000" cy="3429000"/>
          </a:xfrm>
          <a:prstGeom prst="rect">
            <a:avLst/>
          </a:prstGeom>
          <a:noFill/>
          <a:ln w="9525">
            <a:noFill/>
            <a:miter lim="800000"/>
            <a:headEnd/>
            <a:tailEnd/>
          </a:ln>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a:t>
            </a:r>
            <a:r>
              <a:rPr lang="en-US" b="1" dirty="0" err="1" smtClean="0">
                <a:hlinkClick r:id="rId2"/>
              </a:rPr>
              <a:t>Tu</a:t>
            </a:r>
            <a:r>
              <a:rPr lang="en-US" b="1" dirty="0" smtClean="0">
                <a:hlinkClick r:id="rId2"/>
              </a:rPr>
              <a:t> ethnic minority</a:t>
            </a:r>
            <a:endParaRPr lang="en-US" dirty="0"/>
          </a:p>
        </p:txBody>
      </p:sp>
      <p:sp>
        <p:nvSpPr>
          <p:cNvPr id="3" name="Content Placeholder 2"/>
          <p:cNvSpPr>
            <a:spLocks noGrp="1"/>
          </p:cNvSpPr>
          <p:nvPr>
            <p:ph idx="1"/>
          </p:nvPr>
        </p:nvSpPr>
        <p:spPr>
          <a:xfrm>
            <a:off x="455613" y="1285876"/>
            <a:ext cx="8226425" cy="1904999"/>
          </a:xfrm>
        </p:spPr>
        <p:txBody>
          <a:bodyPr/>
          <a:lstStyle/>
          <a:p>
            <a:r>
              <a:rPr lang="en-US" b="1" dirty="0" smtClean="0"/>
              <a:t>Population:</a:t>
            </a:r>
            <a:r>
              <a:rPr lang="en-US" dirty="0" smtClean="0"/>
              <a:t> 241,198 </a:t>
            </a:r>
          </a:p>
          <a:p>
            <a:r>
              <a:rPr lang="en-US" b="1" dirty="0" smtClean="0"/>
              <a:t>Major areas of distribution:</a:t>
            </a:r>
            <a:r>
              <a:rPr lang="en-US" dirty="0" smtClean="0"/>
              <a:t> Gansu and Qinghai </a:t>
            </a:r>
          </a:p>
          <a:p>
            <a:r>
              <a:rPr lang="en-US" b="1" dirty="0" smtClean="0"/>
              <a:t>Language:</a:t>
            </a:r>
            <a:r>
              <a:rPr lang="en-US" dirty="0" smtClean="0"/>
              <a:t> </a:t>
            </a:r>
            <a:r>
              <a:rPr lang="en-US" dirty="0" err="1" smtClean="0"/>
              <a:t>Tu</a:t>
            </a:r>
            <a:r>
              <a:rPr lang="en-US" dirty="0" smtClean="0"/>
              <a:t> and Han </a:t>
            </a:r>
          </a:p>
          <a:p>
            <a:r>
              <a:rPr lang="en-US" b="1" dirty="0" smtClean="0"/>
              <a:t>Religion:</a:t>
            </a:r>
            <a:r>
              <a:rPr lang="en-US" dirty="0" smtClean="0"/>
              <a:t> Lamaism </a:t>
            </a:r>
          </a:p>
        </p:txBody>
      </p:sp>
      <p:pic>
        <p:nvPicPr>
          <p:cNvPr id="50178" name="Picture 2"/>
          <p:cNvPicPr>
            <a:picLocks noChangeAspect="1" noChangeArrowheads="1"/>
          </p:cNvPicPr>
          <p:nvPr/>
        </p:nvPicPr>
        <p:blipFill>
          <a:blip r:embed="rId3" cstate="print"/>
          <a:srcRect/>
          <a:stretch>
            <a:fillRect/>
          </a:stretch>
        </p:blipFill>
        <p:spPr bwMode="auto">
          <a:xfrm>
            <a:off x="2309831" y="3109912"/>
            <a:ext cx="3214190" cy="3557587"/>
          </a:xfrm>
          <a:prstGeom prst="rect">
            <a:avLst/>
          </a:prstGeom>
          <a:noFill/>
          <a:ln w="9525">
            <a:noFill/>
            <a:miter lim="800000"/>
            <a:headEnd/>
            <a:tailEnd/>
          </a:ln>
        </p:spPr>
      </p:pic>
      <p:pic>
        <p:nvPicPr>
          <p:cNvPr id="50179" name="Picture 3"/>
          <p:cNvPicPr>
            <a:picLocks noChangeAspect="1" noChangeArrowheads="1"/>
          </p:cNvPicPr>
          <p:nvPr/>
        </p:nvPicPr>
        <p:blipFill>
          <a:blip r:embed="rId4" cstate="print"/>
          <a:srcRect/>
          <a:stretch>
            <a:fillRect/>
          </a:stretch>
        </p:blipFill>
        <p:spPr bwMode="auto">
          <a:xfrm>
            <a:off x="5654504" y="3119438"/>
            <a:ext cx="3222796" cy="3567112"/>
          </a:xfrm>
          <a:prstGeom prst="rect">
            <a:avLst/>
          </a:prstGeom>
          <a:noFill/>
          <a:ln w="9525">
            <a:noFill/>
            <a:miter lim="800000"/>
            <a:headEnd/>
            <a:tailEnd/>
          </a:ln>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Grp="1" noChangeAspect="1" noChangeArrowheads="1"/>
          </p:cNvPicPr>
          <p:nvPr>
            <p:ph idx="1"/>
          </p:nvPr>
        </p:nvPicPr>
        <p:blipFill>
          <a:blip r:embed="rId2" cstate="print"/>
          <a:srcRect/>
          <a:stretch>
            <a:fillRect/>
          </a:stretch>
        </p:blipFill>
        <p:spPr bwMode="auto">
          <a:xfrm>
            <a:off x="2456110" y="609600"/>
            <a:ext cx="3982790" cy="6133496"/>
          </a:xfrm>
          <a:prstGeom prst="rect">
            <a:avLst/>
          </a:prstGeom>
          <a:noFill/>
          <a:ln w="9525">
            <a:noFill/>
            <a:miter lim="800000"/>
            <a:headEnd/>
            <a:tailEnd/>
          </a:ln>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13" y="0"/>
            <a:ext cx="8226425" cy="1143000"/>
          </a:xfrm>
        </p:spPr>
        <p:txBody>
          <a:bodyPr/>
          <a:lstStyle/>
          <a:p>
            <a:r>
              <a:rPr lang="en-US" b="1" dirty="0" smtClean="0">
                <a:hlinkClick r:id="rId2"/>
              </a:rPr>
              <a:t>The </a:t>
            </a:r>
            <a:r>
              <a:rPr lang="en-US" b="1" dirty="0" err="1" smtClean="0">
                <a:hlinkClick r:id="rId2"/>
              </a:rPr>
              <a:t>tujia</a:t>
            </a:r>
            <a:r>
              <a:rPr lang="en-US" b="1" dirty="0" smtClean="0">
                <a:hlinkClick r:id="rId2"/>
              </a:rPr>
              <a:t> ethnic minority</a:t>
            </a:r>
            <a:endParaRPr lang="en-US" dirty="0"/>
          </a:p>
        </p:txBody>
      </p:sp>
      <p:sp>
        <p:nvSpPr>
          <p:cNvPr id="3" name="Content Placeholder 2"/>
          <p:cNvSpPr>
            <a:spLocks noGrp="1"/>
          </p:cNvSpPr>
          <p:nvPr>
            <p:ph idx="1"/>
          </p:nvPr>
        </p:nvSpPr>
        <p:spPr>
          <a:xfrm>
            <a:off x="455613" y="1314450"/>
            <a:ext cx="8226425" cy="1952625"/>
          </a:xfrm>
        </p:spPr>
        <p:txBody>
          <a:bodyPr/>
          <a:lstStyle/>
          <a:p>
            <a:r>
              <a:rPr lang="en-US" b="1" dirty="0" smtClean="0"/>
              <a:t>Population:</a:t>
            </a:r>
            <a:r>
              <a:rPr lang="en-US" dirty="0" smtClean="0"/>
              <a:t> 8,028,133</a:t>
            </a:r>
          </a:p>
          <a:p>
            <a:r>
              <a:rPr lang="en-US" b="1" dirty="0" smtClean="0"/>
              <a:t>Major area of distribution:</a:t>
            </a:r>
            <a:r>
              <a:rPr lang="en-US" dirty="0" smtClean="0"/>
              <a:t> Hubei and Hunan</a:t>
            </a:r>
          </a:p>
          <a:p>
            <a:r>
              <a:rPr lang="en-US" b="1" dirty="0" smtClean="0"/>
              <a:t>Language:</a:t>
            </a:r>
            <a:r>
              <a:rPr lang="en-US" dirty="0" smtClean="0"/>
              <a:t> </a:t>
            </a:r>
            <a:r>
              <a:rPr lang="en-US" dirty="0" err="1" smtClean="0"/>
              <a:t>tujia</a:t>
            </a:r>
            <a:endParaRPr lang="en-US" dirty="0" smtClean="0"/>
          </a:p>
          <a:p>
            <a:r>
              <a:rPr lang="en-US" b="1" dirty="0" smtClean="0"/>
              <a:t>Religion:</a:t>
            </a:r>
            <a:r>
              <a:rPr lang="en-US" dirty="0" smtClean="0"/>
              <a:t> Polytheism </a:t>
            </a:r>
          </a:p>
        </p:txBody>
      </p:sp>
      <p:pic>
        <p:nvPicPr>
          <p:cNvPr id="51202" name="Picture 2"/>
          <p:cNvPicPr>
            <a:picLocks noChangeAspect="1" noChangeArrowheads="1"/>
          </p:cNvPicPr>
          <p:nvPr/>
        </p:nvPicPr>
        <p:blipFill>
          <a:blip r:embed="rId3" cstate="print"/>
          <a:srcRect/>
          <a:stretch>
            <a:fillRect/>
          </a:stretch>
        </p:blipFill>
        <p:spPr bwMode="auto">
          <a:xfrm>
            <a:off x="2501250" y="3119438"/>
            <a:ext cx="3153952" cy="3490912"/>
          </a:xfrm>
          <a:prstGeom prst="rect">
            <a:avLst/>
          </a:prstGeom>
          <a:noFill/>
          <a:ln w="9525">
            <a:noFill/>
            <a:miter lim="800000"/>
            <a:headEnd/>
            <a:tailEnd/>
          </a:ln>
        </p:spPr>
      </p:pic>
      <p:pic>
        <p:nvPicPr>
          <p:cNvPr id="51203" name="Picture 3"/>
          <p:cNvPicPr>
            <a:picLocks noChangeAspect="1" noChangeArrowheads="1"/>
          </p:cNvPicPr>
          <p:nvPr/>
        </p:nvPicPr>
        <p:blipFill>
          <a:blip r:embed="rId4" cstate="print"/>
          <a:srcRect/>
          <a:stretch>
            <a:fillRect/>
          </a:stretch>
        </p:blipFill>
        <p:spPr bwMode="auto">
          <a:xfrm>
            <a:off x="5773732" y="3119438"/>
            <a:ext cx="3179768" cy="3519487"/>
          </a:xfrm>
          <a:prstGeom prst="rect">
            <a:avLst/>
          </a:prstGeom>
          <a:noFill/>
          <a:ln w="9525">
            <a:noFill/>
            <a:miter lim="800000"/>
            <a:headEnd/>
            <a:tailEnd/>
          </a:ln>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cstate="print"/>
          <a:srcRect/>
          <a:stretch>
            <a:fillRect/>
          </a:stretch>
        </p:blipFill>
        <p:spPr bwMode="auto">
          <a:xfrm>
            <a:off x="2018852" y="2171700"/>
            <a:ext cx="4953957" cy="3286125"/>
          </a:xfrm>
          <a:prstGeom prst="rect">
            <a:avLst/>
          </a:prstGeom>
          <a:noFill/>
          <a:ln w="9525">
            <a:noFill/>
            <a:miter lim="800000"/>
            <a:headEnd/>
            <a:tailEnd/>
          </a:ln>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138" y="0"/>
            <a:ext cx="8226425" cy="1143000"/>
          </a:xfrm>
        </p:spPr>
        <p:txBody>
          <a:bodyPr/>
          <a:lstStyle/>
          <a:p>
            <a:r>
              <a:rPr lang="en-US" b="1" dirty="0" smtClean="0">
                <a:hlinkClick r:id="rId2"/>
              </a:rPr>
              <a:t>The Uygur ethnic minority</a:t>
            </a:r>
            <a:endParaRPr lang="en-US" dirty="0"/>
          </a:p>
        </p:txBody>
      </p:sp>
      <p:sp>
        <p:nvSpPr>
          <p:cNvPr id="3" name="Content Placeholder 2"/>
          <p:cNvSpPr>
            <a:spLocks noGrp="1"/>
          </p:cNvSpPr>
          <p:nvPr>
            <p:ph idx="1"/>
          </p:nvPr>
        </p:nvSpPr>
        <p:spPr>
          <a:xfrm>
            <a:off x="455613" y="1285876"/>
            <a:ext cx="8226425" cy="1981199"/>
          </a:xfrm>
        </p:spPr>
        <p:txBody>
          <a:bodyPr/>
          <a:lstStyle/>
          <a:p>
            <a:r>
              <a:rPr lang="en-US" b="1" dirty="0" smtClean="0"/>
              <a:t>Population:</a:t>
            </a:r>
            <a:r>
              <a:rPr lang="en-US" dirty="0" smtClean="0"/>
              <a:t> 8,399,393 </a:t>
            </a:r>
          </a:p>
          <a:p>
            <a:r>
              <a:rPr lang="en-US" b="1" dirty="0" smtClean="0"/>
              <a:t>Major area of distribution:</a:t>
            </a:r>
            <a:r>
              <a:rPr lang="en-US" dirty="0" smtClean="0"/>
              <a:t> Xinjiang </a:t>
            </a:r>
          </a:p>
          <a:p>
            <a:r>
              <a:rPr lang="en-US" b="1" dirty="0" smtClean="0"/>
              <a:t>Language:</a:t>
            </a:r>
            <a:r>
              <a:rPr lang="en-US" dirty="0" smtClean="0"/>
              <a:t> Uygur </a:t>
            </a:r>
          </a:p>
          <a:p>
            <a:r>
              <a:rPr lang="en-US" b="1" dirty="0" smtClean="0"/>
              <a:t>Religion:</a:t>
            </a:r>
            <a:r>
              <a:rPr lang="en-US" dirty="0" smtClean="0"/>
              <a:t> Islam </a:t>
            </a:r>
          </a:p>
        </p:txBody>
      </p:sp>
      <p:pic>
        <p:nvPicPr>
          <p:cNvPr id="52226" name="Picture 2"/>
          <p:cNvPicPr>
            <a:picLocks noChangeAspect="1" noChangeArrowheads="1"/>
          </p:cNvPicPr>
          <p:nvPr/>
        </p:nvPicPr>
        <p:blipFill>
          <a:blip r:embed="rId3" cstate="print"/>
          <a:srcRect/>
          <a:stretch>
            <a:fillRect/>
          </a:stretch>
        </p:blipFill>
        <p:spPr bwMode="auto">
          <a:xfrm>
            <a:off x="2351681" y="3128963"/>
            <a:ext cx="3257219" cy="3605212"/>
          </a:xfrm>
          <a:prstGeom prst="rect">
            <a:avLst/>
          </a:prstGeom>
          <a:noFill/>
          <a:ln w="9525">
            <a:noFill/>
            <a:miter lim="800000"/>
            <a:headEnd/>
            <a:tailEnd/>
          </a:ln>
        </p:spPr>
      </p:pic>
      <p:pic>
        <p:nvPicPr>
          <p:cNvPr id="52227" name="Picture 3"/>
          <p:cNvPicPr>
            <a:picLocks noChangeAspect="1" noChangeArrowheads="1"/>
          </p:cNvPicPr>
          <p:nvPr/>
        </p:nvPicPr>
        <p:blipFill>
          <a:blip r:embed="rId4" cstate="print"/>
          <a:srcRect/>
          <a:stretch>
            <a:fillRect/>
          </a:stretch>
        </p:blipFill>
        <p:spPr bwMode="auto">
          <a:xfrm>
            <a:off x="5686425" y="3138488"/>
            <a:ext cx="3276600" cy="3626664"/>
          </a:xfrm>
          <a:prstGeom prst="rect">
            <a:avLst/>
          </a:prstGeom>
          <a:noFill/>
          <a:ln w="9525">
            <a:noFill/>
            <a:miter lim="800000"/>
            <a:headEnd/>
            <a:tailEnd/>
          </a:ln>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0"/>
            <a:ext cx="4572000" cy="3429000"/>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4572000" y="0"/>
            <a:ext cx="4572000" cy="3429000"/>
          </a:xfrm>
          <a:prstGeom prst="rect">
            <a:avLst/>
          </a:prstGeom>
          <a:noFill/>
          <a:ln w="9525">
            <a:noFill/>
            <a:miter lim="800000"/>
            <a:headEnd/>
            <a:tailEnd/>
          </a:ln>
        </p:spPr>
      </p:pic>
      <p:pic>
        <p:nvPicPr>
          <p:cNvPr id="15364" name="Picture 4"/>
          <p:cNvPicPr>
            <a:picLocks noChangeAspect="1" noChangeArrowheads="1"/>
          </p:cNvPicPr>
          <p:nvPr/>
        </p:nvPicPr>
        <p:blipFill>
          <a:blip r:embed="rId4" cstate="print"/>
          <a:srcRect/>
          <a:stretch>
            <a:fillRect/>
          </a:stretch>
        </p:blipFill>
        <p:spPr bwMode="auto">
          <a:xfrm>
            <a:off x="0" y="3429000"/>
            <a:ext cx="4572000" cy="3429000"/>
          </a:xfrm>
          <a:prstGeom prst="rect">
            <a:avLst/>
          </a:prstGeom>
          <a:noFill/>
          <a:ln w="9525">
            <a:noFill/>
            <a:miter lim="800000"/>
            <a:headEnd/>
            <a:tailEnd/>
          </a:ln>
        </p:spPr>
      </p:pic>
      <p:pic>
        <p:nvPicPr>
          <p:cNvPr id="15365" name="Picture 5"/>
          <p:cNvPicPr>
            <a:picLocks noChangeAspect="1" noChangeArrowheads="1"/>
          </p:cNvPicPr>
          <p:nvPr/>
        </p:nvPicPr>
        <p:blipFill>
          <a:blip r:embed="rId5" cstate="print"/>
          <a:srcRect/>
          <a:stretch>
            <a:fillRect/>
          </a:stretch>
        </p:blipFill>
        <p:spPr bwMode="auto">
          <a:xfrm>
            <a:off x="4572000" y="3429000"/>
            <a:ext cx="4572000" cy="3429000"/>
          </a:xfrm>
          <a:prstGeom prst="rect">
            <a:avLst/>
          </a:prstGeom>
          <a:noFill/>
          <a:ln w="9525">
            <a:noFill/>
            <a:miter lim="800000"/>
            <a:headEnd/>
            <a:tailEnd/>
          </a:ln>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13" y="0"/>
            <a:ext cx="8226425" cy="1143000"/>
          </a:xfrm>
        </p:spPr>
        <p:txBody>
          <a:bodyPr/>
          <a:lstStyle/>
          <a:p>
            <a:r>
              <a:rPr lang="en-US" b="1" dirty="0" smtClean="0">
                <a:hlinkClick r:id="rId2"/>
              </a:rPr>
              <a:t>The </a:t>
            </a:r>
            <a:r>
              <a:rPr lang="en-US" b="1" dirty="0" err="1" smtClean="0">
                <a:hlinkClick r:id="rId2"/>
              </a:rPr>
              <a:t>Va</a:t>
            </a:r>
            <a:r>
              <a:rPr lang="en-US" b="1" dirty="0" smtClean="0">
                <a:hlinkClick r:id="rId2"/>
              </a:rPr>
              <a:t> ethnic minority</a:t>
            </a:r>
            <a:endParaRPr lang="en-US" dirty="0"/>
          </a:p>
        </p:txBody>
      </p:sp>
      <p:sp>
        <p:nvSpPr>
          <p:cNvPr id="3" name="Content Placeholder 2"/>
          <p:cNvSpPr>
            <a:spLocks noGrp="1"/>
          </p:cNvSpPr>
          <p:nvPr>
            <p:ph idx="1"/>
          </p:nvPr>
        </p:nvSpPr>
        <p:spPr>
          <a:xfrm>
            <a:off x="455613" y="1247776"/>
            <a:ext cx="8226425" cy="1828799"/>
          </a:xfrm>
        </p:spPr>
        <p:txBody>
          <a:bodyPr/>
          <a:lstStyle/>
          <a:p>
            <a:r>
              <a:rPr lang="en-US" b="1" dirty="0" smtClean="0"/>
              <a:t>Population:</a:t>
            </a:r>
            <a:r>
              <a:rPr lang="en-US" dirty="0" smtClean="0"/>
              <a:t> 396,610</a:t>
            </a:r>
          </a:p>
          <a:p>
            <a:r>
              <a:rPr lang="en-US" b="1" dirty="0" smtClean="0"/>
              <a:t>Major area of distribution:</a:t>
            </a:r>
            <a:r>
              <a:rPr lang="en-US" dirty="0" smtClean="0"/>
              <a:t> Yunnan </a:t>
            </a:r>
          </a:p>
          <a:p>
            <a:r>
              <a:rPr lang="en-US" b="1" dirty="0" smtClean="0"/>
              <a:t>Language:</a:t>
            </a:r>
            <a:r>
              <a:rPr lang="en-US" dirty="0" smtClean="0"/>
              <a:t> </a:t>
            </a:r>
            <a:r>
              <a:rPr lang="en-US" dirty="0" err="1" smtClean="0"/>
              <a:t>Va</a:t>
            </a:r>
            <a:endParaRPr lang="en-US" dirty="0" smtClean="0"/>
          </a:p>
          <a:p>
            <a:r>
              <a:rPr lang="en-US" b="1" dirty="0" smtClean="0"/>
              <a:t>Religion:</a:t>
            </a:r>
            <a:r>
              <a:rPr lang="en-US" dirty="0" smtClean="0"/>
              <a:t> Buddhism </a:t>
            </a:r>
          </a:p>
        </p:txBody>
      </p:sp>
      <p:pic>
        <p:nvPicPr>
          <p:cNvPr id="53250" name="Picture 2"/>
          <p:cNvPicPr>
            <a:picLocks noChangeAspect="1" noChangeArrowheads="1"/>
          </p:cNvPicPr>
          <p:nvPr/>
        </p:nvPicPr>
        <p:blipFill>
          <a:blip r:embed="rId3" cstate="print"/>
          <a:srcRect/>
          <a:stretch>
            <a:fillRect/>
          </a:stretch>
        </p:blipFill>
        <p:spPr bwMode="auto">
          <a:xfrm>
            <a:off x="0" y="3335580"/>
            <a:ext cx="3010306" cy="3331919"/>
          </a:xfrm>
          <a:prstGeom prst="rect">
            <a:avLst/>
          </a:prstGeom>
          <a:noFill/>
          <a:ln w="9525">
            <a:noFill/>
            <a:miter lim="800000"/>
            <a:headEnd/>
            <a:tailEnd/>
          </a:ln>
        </p:spPr>
      </p:pic>
      <p:pic>
        <p:nvPicPr>
          <p:cNvPr id="53251" name="Picture 3"/>
          <p:cNvPicPr>
            <a:picLocks noChangeAspect="1" noChangeArrowheads="1"/>
          </p:cNvPicPr>
          <p:nvPr/>
        </p:nvPicPr>
        <p:blipFill>
          <a:blip r:embed="rId4" cstate="print"/>
          <a:srcRect/>
          <a:stretch>
            <a:fillRect/>
          </a:stretch>
        </p:blipFill>
        <p:spPr bwMode="auto">
          <a:xfrm>
            <a:off x="3140823" y="3333750"/>
            <a:ext cx="2994748" cy="3314700"/>
          </a:xfrm>
          <a:prstGeom prst="rect">
            <a:avLst/>
          </a:prstGeom>
          <a:noFill/>
          <a:ln w="9525">
            <a:noFill/>
            <a:miter lim="800000"/>
            <a:headEnd/>
            <a:tailEnd/>
          </a:ln>
        </p:spPr>
      </p:pic>
      <p:pic>
        <p:nvPicPr>
          <p:cNvPr id="44034" name="Picture 2"/>
          <p:cNvPicPr>
            <a:picLocks noChangeAspect="1" noChangeArrowheads="1"/>
          </p:cNvPicPr>
          <p:nvPr/>
        </p:nvPicPr>
        <p:blipFill>
          <a:blip r:embed="rId5" cstate="print"/>
          <a:srcRect/>
          <a:stretch>
            <a:fillRect/>
          </a:stretch>
        </p:blipFill>
        <p:spPr bwMode="auto">
          <a:xfrm>
            <a:off x="6286500" y="2324100"/>
            <a:ext cx="2857500" cy="4305300"/>
          </a:xfrm>
          <a:prstGeom prst="rect">
            <a:avLst/>
          </a:prstGeom>
          <a:noFill/>
          <a:ln w="9525">
            <a:noFill/>
            <a:miter lim="800000"/>
            <a:headEnd/>
            <a:tailEnd/>
          </a:ln>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3" y="0"/>
            <a:ext cx="8226425" cy="1143000"/>
          </a:xfrm>
        </p:spPr>
        <p:txBody>
          <a:bodyPr/>
          <a:lstStyle/>
          <a:p>
            <a:r>
              <a:rPr lang="en-US" b="1" dirty="0" smtClean="0">
                <a:hlinkClick r:id="rId2"/>
              </a:rPr>
              <a:t>The </a:t>
            </a:r>
            <a:r>
              <a:rPr lang="en-US" b="1" dirty="0" err="1" smtClean="0">
                <a:hlinkClick r:id="rId2"/>
              </a:rPr>
              <a:t>Xibe</a:t>
            </a:r>
            <a:r>
              <a:rPr lang="en-US" b="1" dirty="0" smtClean="0">
                <a:hlinkClick r:id="rId2"/>
              </a:rPr>
              <a:t> ethnic minority</a:t>
            </a:r>
            <a:endParaRPr lang="en-US" dirty="0"/>
          </a:p>
        </p:txBody>
      </p:sp>
      <p:sp>
        <p:nvSpPr>
          <p:cNvPr id="3" name="Content Placeholder 2"/>
          <p:cNvSpPr>
            <a:spLocks noGrp="1"/>
          </p:cNvSpPr>
          <p:nvPr>
            <p:ph idx="1"/>
          </p:nvPr>
        </p:nvSpPr>
        <p:spPr>
          <a:xfrm>
            <a:off x="455613" y="1295401"/>
            <a:ext cx="8226425" cy="1828800"/>
          </a:xfrm>
        </p:spPr>
        <p:txBody>
          <a:bodyPr/>
          <a:lstStyle/>
          <a:p>
            <a:r>
              <a:rPr lang="en-US" b="1" dirty="0" smtClean="0"/>
              <a:t>Population:</a:t>
            </a:r>
            <a:r>
              <a:rPr lang="en-US" dirty="0" smtClean="0"/>
              <a:t> 188,824 </a:t>
            </a:r>
          </a:p>
          <a:p>
            <a:r>
              <a:rPr lang="en-US" b="1" dirty="0" smtClean="0"/>
              <a:t>Major areas of distribution:</a:t>
            </a:r>
            <a:r>
              <a:rPr lang="en-US" dirty="0" smtClean="0"/>
              <a:t> Xinjiang, Jilin and Liaoning </a:t>
            </a:r>
          </a:p>
          <a:p>
            <a:r>
              <a:rPr lang="en-US" b="1" dirty="0" smtClean="0"/>
              <a:t>Language:</a:t>
            </a:r>
            <a:r>
              <a:rPr lang="en-US" dirty="0" smtClean="0"/>
              <a:t> </a:t>
            </a:r>
            <a:r>
              <a:rPr lang="en-US" dirty="0" err="1" smtClean="0"/>
              <a:t>Xibe</a:t>
            </a:r>
            <a:r>
              <a:rPr lang="en-US" dirty="0" smtClean="0"/>
              <a:t> </a:t>
            </a:r>
          </a:p>
          <a:p>
            <a:r>
              <a:rPr lang="en-US" b="1" dirty="0" smtClean="0"/>
              <a:t>Religion:</a:t>
            </a:r>
            <a:r>
              <a:rPr lang="en-US" dirty="0" smtClean="0"/>
              <a:t> Polytheism, Shamanism and Buddhism </a:t>
            </a:r>
          </a:p>
        </p:txBody>
      </p:sp>
      <p:pic>
        <p:nvPicPr>
          <p:cNvPr id="54274" name="Picture 2"/>
          <p:cNvPicPr>
            <a:picLocks noChangeAspect="1" noChangeArrowheads="1"/>
          </p:cNvPicPr>
          <p:nvPr/>
        </p:nvPicPr>
        <p:blipFill>
          <a:blip r:embed="rId3" cstate="print"/>
          <a:srcRect/>
          <a:stretch>
            <a:fillRect/>
          </a:stretch>
        </p:blipFill>
        <p:spPr bwMode="auto">
          <a:xfrm>
            <a:off x="2299459" y="3090863"/>
            <a:ext cx="3291641" cy="3643312"/>
          </a:xfrm>
          <a:prstGeom prst="rect">
            <a:avLst/>
          </a:prstGeom>
          <a:noFill/>
          <a:ln w="9525">
            <a:noFill/>
            <a:miter lim="800000"/>
            <a:headEnd/>
            <a:tailEnd/>
          </a:ln>
        </p:spPr>
      </p:pic>
      <p:pic>
        <p:nvPicPr>
          <p:cNvPr id="54275" name="Picture 3"/>
          <p:cNvPicPr>
            <a:picLocks noChangeAspect="1" noChangeArrowheads="1"/>
          </p:cNvPicPr>
          <p:nvPr/>
        </p:nvPicPr>
        <p:blipFill>
          <a:blip r:embed="rId4" cstate="print"/>
          <a:srcRect/>
          <a:stretch>
            <a:fillRect/>
          </a:stretch>
        </p:blipFill>
        <p:spPr bwMode="auto">
          <a:xfrm>
            <a:off x="5679070" y="3100388"/>
            <a:ext cx="3274430" cy="3624262"/>
          </a:xfrm>
          <a:prstGeom prst="rect">
            <a:avLst/>
          </a:prstGeom>
          <a:noFill/>
          <a:ln w="9525">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b="4028"/>
          <a:stretch>
            <a:fillRect/>
          </a:stretch>
        </p:blipFill>
        <p:spPr bwMode="auto">
          <a:xfrm>
            <a:off x="-1" y="0"/>
            <a:ext cx="9144001" cy="6858000"/>
          </a:xfrm>
          <a:prstGeom prst="rect">
            <a:avLst/>
          </a:prstGeom>
          <a:noFill/>
          <a:ln w="9525">
            <a:noFill/>
            <a:miter lim="800000"/>
            <a:headEnd/>
            <a:tailEnd/>
          </a:ln>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Grp="1" noChangeAspect="1" noChangeArrowheads="1"/>
          </p:cNvPicPr>
          <p:nvPr>
            <p:ph idx="1"/>
          </p:nvPr>
        </p:nvPicPr>
        <p:blipFill>
          <a:blip r:embed="rId2" cstate="print"/>
          <a:srcRect/>
          <a:stretch>
            <a:fillRect/>
          </a:stretch>
        </p:blipFill>
        <p:spPr bwMode="auto">
          <a:xfrm>
            <a:off x="3140075" y="1739106"/>
            <a:ext cx="2857500" cy="4248150"/>
          </a:xfrm>
          <a:prstGeom prst="rect">
            <a:avLst/>
          </a:prstGeom>
          <a:noFill/>
          <a:ln w="9525">
            <a:noFill/>
            <a:miter lim="800000"/>
            <a:headEnd/>
            <a:tailEnd/>
          </a:ln>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13" y="0"/>
            <a:ext cx="8226425" cy="981075"/>
          </a:xfrm>
        </p:spPr>
        <p:txBody>
          <a:bodyPr/>
          <a:lstStyle/>
          <a:p>
            <a:r>
              <a:rPr lang="en-US" b="1" dirty="0" smtClean="0">
                <a:hlinkClick r:id="rId2"/>
              </a:rPr>
              <a:t>The Yao ethnic minority</a:t>
            </a:r>
            <a:endParaRPr lang="en-US" dirty="0"/>
          </a:p>
        </p:txBody>
      </p:sp>
      <p:sp>
        <p:nvSpPr>
          <p:cNvPr id="3" name="Content Placeholder 2"/>
          <p:cNvSpPr>
            <a:spLocks noGrp="1"/>
          </p:cNvSpPr>
          <p:nvPr>
            <p:ph idx="1"/>
          </p:nvPr>
        </p:nvSpPr>
        <p:spPr>
          <a:xfrm>
            <a:off x="455613" y="1200150"/>
            <a:ext cx="8226425" cy="2524125"/>
          </a:xfrm>
        </p:spPr>
        <p:txBody>
          <a:bodyPr/>
          <a:lstStyle/>
          <a:p>
            <a:r>
              <a:rPr lang="en-US" b="1" dirty="0" smtClean="0"/>
              <a:t>Population:</a:t>
            </a:r>
            <a:r>
              <a:rPr lang="en-US" dirty="0" smtClean="0"/>
              <a:t> 2,637,421</a:t>
            </a:r>
          </a:p>
          <a:p>
            <a:r>
              <a:rPr lang="en-US" b="1" dirty="0" smtClean="0"/>
              <a:t>Major area of distribution:</a:t>
            </a:r>
            <a:r>
              <a:rPr lang="en-US" dirty="0" smtClean="0"/>
              <a:t> Guangxi, Hunan, Yunnan, Guangdong and </a:t>
            </a:r>
            <a:r>
              <a:rPr lang="en-US" dirty="0" err="1" smtClean="0"/>
              <a:t>Guizhou</a:t>
            </a:r>
            <a:endParaRPr lang="en-US" dirty="0" smtClean="0"/>
          </a:p>
          <a:p>
            <a:r>
              <a:rPr lang="en-US" b="1" dirty="0" smtClean="0"/>
              <a:t>Language:</a:t>
            </a:r>
            <a:r>
              <a:rPr lang="en-US" dirty="0" smtClean="0"/>
              <a:t> Yao and Miao</a:t>
            </a:r>
          </a:p>
          <a:p>
            <a:r>
              <a:rPr lang="en-US" b="1" dirty="0" smtClean="0"/>
              <a:t>Religion:</a:t>
            </a:r>
            <a:r>
              <a:rPr lang="en-US" dirty="0" smtClean="0"/>
              <a:t> Polytheism </a:t>
            </a:r>
          </a:p>
        </p:txBody>
      </p:sp>
      <p:pic>
        <p:nvPicPr>
          <p:cNvPr id="56322" name="Picture 2"/>
          <p:cNvPicPr>
            <a:picLocks noChangeAspect="1" noChangeArrowheads="1"/>
          </p:cNvPicPr>
          <p:nvPr/>
        </p:nvPicPr>
        <p:blipFill>
          <a:blip r:embed="rId3" cstate="print"/>
          <a:srcRect/>
          <a:stretch>
            <a:fillRect/>
          </a:stretch>
        </p:blipFill>
        <p:spPr bwMode="auto">
          <a:xfrm>
            <a:off x="2962274" y="3446789"/>
            <a:ext cx="2952859" cy="3268335"/>
          </a:xfrm>
          <a:prstGeom prst="rect">
            <a:avLst/>
          </a:prstGeom>
          <a:noFill/>
          <a:ln w="9525">
            <a:noFill/>
            <a:miter lim="800000"/>
            <a:headEnd/>
            <a:tailEnd/>
          </a:ln>
        </p:spPr>
      </p:pic>
      <p:pic>
        <p:nvPicPr>
          <p:cNvPr id="56323" name="Picture 3"/>
          <p:cNvPicPr>
            <a:picLocks noChangeAspect="1" noChangeArrowheads="1"/>
          </p:cNvPicPr>
          <p:nvPr/>
        </p:nvPicPr>
        <p:blipFill>
          <a:blip r:embed="rId4" cstate="print"/>
          <a:srcRect/>
          <a:stretch>
            <a:fillRect/>
          </a:stretch>
        </p:blipFill>
        <p:spPr bwMode="auto">
          <a:xfrm>
            <a:off x="6128694" y="3476625"/>
            <a:ext cx="2891481" cy="3200400"/>
          </a:xfrm>
          <a:prstGeom prst="rect">
            <a:avLst/>
          </a:prstGeom>
          <a:noFill/>
          <a:ln w="9525">
            <a:noFill/>
            <a:miter lim="800000"/>
            <a:headEnd/>
            <a:tailEnd/>
          </a:ln>
        </p:spPr>
      </p:pic>
      <p:pic>
        <p:nvPicPr>
          <p:cNvPr id="4098" name="Picture 2"/>
          <p:cNvPicPr>
            <a:picLocks noChangeAspect="1" noChangeArrowheads="1"/>
          </p:cNvPicPr>
          <p:nvPr/>
        </p:nvPicPr>
        <p:blipFill>
          <a:blip r:embed="rId5" cstate="print"/>
          <a:srcRect/>
          <a:stretch>
            <a:fillRect/>
          </a:stretch>
        </p:blipFill>
        <p:spPr bwMode="auto">
          <a:xfrm>
            <a:off x="209549" y="3434259"/>
            <a:ext cx="2505075" cy="326181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0"/>
            <a:ext cx="4572000" cy="3429000"/>
          </a:xfrm>
          <a:prstGeom prst="rect">
            <a:avLst/>
          </a:prstGeom>
          <a:noFill/>
          <a:ln w="9525">
            <a:noFill/>
            <a:miter lim="800000"/>
            <a:headEnd/>
            <a:tailEnd/>
          </a:ln>
        </p:spPr>
      </p:pic>
      <p:pic>
        <p:nvPicPr>
          <p:cNvPr id="10244" name="Picture 4"/>
          <p:cNvPicPr>
            <a:picLocks noChangeAspect="1" noChangeArrowheads="1"/>
          </p:cNvPicPr>
          <p:nvPr/>
        </p:nvPicPr>
        <p:blipFill>
          <a:blip r:embed="rId3" cstate="print"/>
          <a:srcRect/>
          <a:stretch>
            <a:fillRect/>
          </a:stretch>
        </p:blipFill>
        <p:spPr bwMode="auto">
          <a:xfrm>
            <a:off x="0" y="3429000"/>
            <a:ext cx="4572000" cy="3429000"/>
          </a:xfrm>
          <a:prstGeom prst="rect">
            <a:avLst/>
          </a:prstGeom>
          <a:noFill/>
          <a:ln w="9525">
            <a:noFill/>
            <a:miter lim="800000"/>
            <a:headEnd/>
            <a:tailEnd/>
          </a:ln>
        </p:spPr>
      </p:pic>
      <p:pic>
        <p:nvPicPr>
          <p:cNvPr id="10245" name="Picture 5"/>
          <p:cNvPicPr>
            <a:picLocks noChangeAspect="1" noChangeArrowheads="1"/>
          </p:cNvPicPr>
          <p:nvPr/>
        </p:nvPicPr>
        <p:blipFill>
          <a:blip r:embed="rId4" cstate="print"/>
          <a:srcRect/>
          <a:stretch>
            <a:fillRect/>
          </a:stretch>
        </p:blipFill>
        <p:spPr bwMode="auto">
          <a:xfrm>
            <a:off x="4572000" y="3429000"/>
            <a:ext cx="4572000" cy="3429000"/>
          </a:xfrm>
          <a:prstGeom prst="rect">
            <a:avLst/>
          </a:prstGeom>
          <a:noFill/>
          <a:ln w="9525">
            <a:noFill/>
            <a:miter lim="800000"/>
            <a:headEnd/>
            <a:tailEnd/>
          </a:ln>
        </p:spPr>
      </p:pic>
      <p:pic>
        <p:nvPicPr>
          <p:cNvPr id="10246" name="Picture 6"/>
          <p:cNvPicPr>
            <a:picLocks noChangeAspect="1" noChangeArrowheads="1"/>
          </p:cNvPicPr>
          <p:nvPr/>
        </p:nvPicPr>
        <p:blipFill>
          <a:blip r:embed="rId5" cstate="print"/>
          <a:srcRect/>
          <a:stretch>
            <a:fillRect/>
          </a:stretch>
        </p:blipFill>
        <p:spPr bwMode="auto">
          <a:xfrm>
            <a:off x="4572000" y="0"/>
            <a:ext cx="4572000" cy="3429000"/>
          </a:xfrm>
          <a:prstGeom prst="rect">
            <a:avLst/>
          </a:prstGeom>
          <a:noFill/>
          <a:ln w="9525">
            <a:noFill/>
            <a:miter lim="800000"/>
            <a:headEnd/>
            <a:tailEnd/>
          </a:ln>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Yi ethnic minority</a:t>
            </a:r>
            <a:endParaRPr lang="en-US" dirty="0"/>
          </a:p>
        </p:txBody>
      </p:sp>
      <p:sp>
        <p:nvSpPr>
          <p:cNvPr id="3" name="Content Placeholder 2"/>
          <p:cNvSpPr>
            <a:spLocks noGrp="1"/>
          </p:cNvSpPr>
          <p:nvPr>
            <p:ph idx="1"/>
          </p:nvPr>
        </p:nvSpPr>
        <p:spPr>
          <a:xfrm>
            <a:off x="455613" y="1295400"/>
            <a:ext cx="8226425" cy="2238375"/>
          </a:xfrm>
        </p:spPr>
        <p:txBody>
          <a:bodyPr/>
          <a:lstStyle/>
          <a:p>
            <a:r>
              <a:rPr lang="en-US" b="1" dirty="0" smtClean="0"/>
              <a:t>Population:</a:t>
            </a:r>
            <a:r>
              <a:rPr lang="en-US" dirty="0" smtClean="0"/>
              <a:t> 7,762,286</a:t>
            </a:r>
          </a:p>
          <a:p>
            <a:r>
              <a:rPr lang="en-US" b="1" dirty="0" smtClean="0"/>
              <a:t>Major area of distribution:</a:t>
            </a:r>
            <a:r>
              <a:rPr lang="en-US" dirty="0" smtClean="0"/>
              <a:t> Sichuan, Yunnan, </a:t>
            </a:r>
            <a:r>
              <a:rPr lang="en-US" dirty="0" err="1" smtClean="0"/>
              <a:t>Guizhou</a:t>
            </a:r>
            <a:r>
              <a:rPr lang="en-US" dirty="0" smtClean="0"/>
              <a:t> and Guangxi</a:t>
            </a:r>
          </a:p>
          <a:p>
            <a:r>
              <a:rPr lang="en-US" b="1" dirty="0" smtClean="0"/>
              <a:t>Language:</a:t>
            </a:r>
            <a:r>
              <a:rPr lang="en-US" dirty="0" smtClean="0"/>
              <a:t> Yi</a:t>
            </a:r>
          </a:p>
          <a:p>
            <a:r>
              <a:rPr lang="en-US" b="1" dirty="0" smtClean="0"/>
              <a:t>Religion:</a:t>
            </a:r>
            <a:r>
              <a:rPr lang="en-US" dirty="0" smtClean="0"/>
              <a:t> Polytheism </a:t>
            </a:r>
          </a:p>
        </p:txBody>
      </p:sp>
      <p:pic>
        <p:nvPicPr>
          <p:cNvPr id="55298" name="Picture 2"/>
          <p:cNvPicPr>
            <a:picLocks noChangeAspect="1" noChangeArrowheads="1"/>
          </p:cNvPicPr>
          <p:nvPr/>
        </p:nvPicPr>
        <p:blipFill>
          <a:blip r:embed="rId3" cstate="print"/>
          <a:srcRect/>
          <a:stretch>
            <a:fillRect/>
          </a:stretch>
        </p:blipFill>
        <p:spPr bwMode="auto">
          <a:xfrm>
            <a:off x="2657474" y="3405188"/>
            <a:ext cx="2956023" cy="3271837"/>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a:stretch>
            <a:fillRect/>
          </a:stretch>
        </p:blipFill>
        <p:spPr bwMode="auto">
          <a:xfrm>
            <a:off x="5877330" y="3386138"/>
            <a:ext cx="2990445" cy="33099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6866" name="Picture 2"/>
          <p:cNvPicPr>
            <a:picLocks noGrp="1" noChangeAspect="1" noChangeArrowheads="1"/>
          </p:cNvPicPr>
          <p:nvPr>
            <p:ph idx="1"/>
          </p:nvPr>
        </p:nvPicPr>
        <p:blipFill>
          <a:blip r:embed="rId2" cstate="print"/>
          <a:srcRect/>
          <a:stretch>
            <a:fillRect/>
          </a:stretch>
        </p:blipFill>
        <p:spPr bwMode="auto">
          <a:xfrm>
            <a:off x="1473200" y="1809750"/>
            <a:ext cx="5746750" cy="3812011"/>
          </a:xfrm>
          <a:prstGeom prst="rect">
            <a:avLst/>
          </a:prstGeom>
          <a:noFill/>
          <a:ln w="9525">
            <a:noFill/>
            <a:miter lim="800000"/>
            <a:headEnd/>
            <a:tailEnd/>
          </a:ln>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b="1" dirty="0" smtClean="0">
                <a:hlinkClick r:id="rId2"/>
              </a:rPr>
              <a:t>The </a:t>
            </a:r>
            <a:r>
              <a:rPr lang="en-US" b="1" dirty="0" err="1" smtClean="0">
                <a:hlinkClick r:id="rId2"/>
              </a:rPr>
              <a:t>Yugur</a:t>
            </a:r>
            <a:r>
              <a:rPr lang="en-US" b="1" dirty="0" smtClean="0">
                <a:hlinkClick r:id="rId2"/>
              </a:rPr>
              <a:t> ethnic minority</a:t>
            </a:r>
            <a:r>
              <a:rPr lang="en-US" dirty="0" smtClean="0"/>
              <a:t> </a:t>
            </a:r>
            <a:endParaRPr lang="en-US" dirty="0"/>
          </a:p>
        </p:txBody>
      </p:sp>
      <p:sp>
        <p:nvSpPr>
          <p:cNvPr id="3" name="Content Placeholder 2"/>
          <p:cNvSpPr>
            <a:spLocks noGrp="1"/>
          </p:cNvSpPr>
          <p:nvPr>
            <p:ph idx="1"/>
          </p:nvPr>
        </p:nvSpPr>
        <p:spPr>
          <a:xfrm>
            <a:off x="455613" y="1247776"/>
            <a:ext cx="8226425" cy="1895474"/>
          </a:xfrm>
        </p:spPr>
        <p:txBody>
          <a:bodyPr/>
          <a:lstStyle/>
          <a:p>
            <a:r>
              <a:rPr lang="en-US" b="1" dirty="0" smtClean="0"/>
              <a:t>Population:</a:t>
            </a:r>
            <a:r>
              <a:rPr lang="en-US" dirty="0" smtClean="0"/>
              <a:t> 13,719 </a:t>
            </a:r>
          </a:p>
          <a:p>
            <a:r>
              <a:rPr lang="en-US" b="1" dirty="0" smtClean="0"/>
              <a:t>Major area of distribution:</a:t>
            </a:r>
            <a:r>
              <a:rPr lang="en-US" dirty="0" smtClean="0"/>
              <a:t> Gansu </a:t>
            </a:r>
          </a:p>
          <a:p>
            <a:r>
              <a:rPr lang="en-US" b="1" dirty="0" smtClean="0"/>
              <a:t>Language:</a:t>
            </a:r>
            <a:r>
              <a:rPr lang="en-US" dirty="0" smtClean="0"/>
              <a:t> </a:t>
            </a:r>
            <a:r>
              <a:rPr lang="en-US" dirty="0" err="1" smtClean="0"/>
              <a:t>Yugur</a:t>
            </a:r>
            <a:r>
              <a:rPr lang="en-US" dirty="0" smtClean="0"/>
              <a:t> and Han Chinese </a:t>
            </a:r>
          </a:p>
          <a:p>
            <a:r>
              <a:rPr lang="en-US" b="1" dirty="0" smtClean="0"/>
              <a:t>Religion:</a:t>
            </a:r>
            <a:r>
              <a:rPr lang="en-US" dirty="0" smtClean="0"/>
              <a:t> Lamaism </a:t>
            </a:r>
          </a:p>
          <a:p>
            <a:pPr>
              <a:buNone/>
            </a:pPr>
            <a:endParaRPr lang="en-US" dirty="0"/>
          </a:p>
        </p:txBody>
      </p:sp>
      <p:pic>
        <p:nvPicPr>
          <p:cNvPr id="57346" name="Picture 2"/>
          <p:cNvPicPr>
            <a:picLocks noChangeAspect="1" noChangeArrowheads="1"/>
          </p:cNvPicPr>
          <p:nvPr/>
        </p:nvPicPr>
        <p:blipFill>
          <a:blip r:embed="rId3" cstate="print"/>
          <a:srcRect/>
          <a:stretch>
            <a:fillRect/>
          </a:stretch>
        </p:blipFill>
        <p:spPr bwMode="auto">
          <a:xfrm>
            <a:off x="2276476" y="3100388"/>
            <a:ext cx="3174104" cy="3513217"/>
          </a:xfrm>
          <a:prstGeom prst="rect">
            <a:avLst/>
          </a:prstGeom>
          <a:noFill/>
          <a:ln w="9525">
            <a:noFill/>
            <a:miter lim="800000"/>
            <a:headEnd/>
            <a:tailEnd/>
          </a:ln>
        </p:spPr>
      </p:pic>
      <p:pic>
        <p:nvPicPr>
          <p:cNvPr id="57347" name="Picture 3"/>
          <p:cNvPicPr>
            <a:picLocks noChangeAspect="1" noChangeArrowheads="1"/>
          </p:cNvPicPr>
          <p:nvPr/>
        </p:nvPicPr>
        <p:blipFill>
          <a:blip r:embed="rId4" cstate="print"/>
          <a:srcRect/>
          <a:stretch>
            <a:fillRect/>
          </a:stretch>
        </p:blipFill>
        <p:spPr bwMode="auto">
          <a:xfrm>
            <a:off x="5601362" y="3128963"/>
            <a:ext cx="3171163" cy="3509962"/>
          </a:xfrm>
          <a:prstGeom prst="rect">
            <a:avLst/>
          </a:prstGeom>
          <a:noFill/>
          <a:ln w="9525">
            <a:noFill/>
            <a:miter lim="800000"/>
            <a:headEnd/>
            <a:tailEnd/>
          </a:ln>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3" y="0"/>
            <a:ext cx="8226425" cy="1143000"/>
          </a:xfrm>
        </p:spPr>
        <p:txBody>
          <a:bodyPr/>
          <a:lstStyle/>
          <a:p>
            <a:r>
              <a:rPr lang="en-US" b="1" dirty="0" smtClean="0">
                <a:hlinkClick r:id="rId2"/>
              </a:rPr>
              <a:t>The </a:t>
            </a:r>
            <a:r>
              <a:rPr lang="en-US" b="1" dirty="0" err="1" smtClean="0">
                <a:hlinkClick r:id="rId2"/>
              </a:rPr>
              <a:t>Zhuang</a:t>
            </a:r>
            <a:r>
              <a:rPr lang="en-US" b="1" dirty="0" smtClean="0">
                <a:hlinkClick r:id="rId2"/>
              </a:rPr>
              <a:t> ethnic minority</a:t>
            </a:r>
            <a:endParaRPr lang="en-US" dirty="0"/>
          </a:p>
        </p:txBody>
      </p:sp>
      <p:sp>
        <p:nvSpPr>
          <p:cNvPr id="3" name="Content Placeholder 2"/>
          <p:cNvSpPr>
            <a:spLocks noGrp="1"/>
          </p:cNvSpPr>
          <p:nvPr>
            <p:ph idx="1"/>
          </p:nvPr>
        </p:nvSpPr>
        <p:spPr>
          <a:xfrm>
            <a:off x="455613" y="1314450"/>
            <a:ext cx="8226425" cy="1933575"/>
          </a:xfrm>
        </p:spPr>
        <p:txBody>
          <a:bodyPr/>
          <a:lstStyle/>
          <a:p>
            <a:r>
              <a:rPr lang="en-US" b="1" dirty="0" smtClean="0"/>
              <a:t>Population:</a:t>
            </a:r>
            <a:r>
              <a:rPr lang="en-US" dirty="0" smtClean="0"/>
              <a:t> 16,178,811</a:t>
            </a:r>
          </a:p>
          <a:p>
            <a:r>
              <a:rPr lang="en-US" b="1" dirty="0" smtClean="0"/>
              <a:t>Major area of distribution:</a:t>
            </a:r>
            <a:r>
              <a:rPr lang="en-US" dirty="0" smtClean="0"/>
              <a:t> </a:t>
            </a:r>
          </a:p>
          <a:p>
            <a:r>
              <a:rPr lang="en-US" b="1" dirty="0" smtClean="0"/>
              <a:t>Language:</a:t>
            </a:r>
            <a:r>
              <a:rPr lang="en-US" dirty="0" smtClean="0"/>
              <a:t> </a:t>
            </a:r>
            <a:r>
              <a:rPr lang="en-US" dirty="0" err="1" smtClean="0"/>
              <a:t>Zhuang</a:t>
            </a:r>
            <a:endParaRPr lang="en-US" dirty="0" smtClean="0"/>
          </a:p>
          <a:p>
            <a:r>
              <a:rPr lang="en-US" b="1" dirty="0" smtClean="0"/>
              <a:t>Religion:</a:t>
            </a:r>
            <a:r>
              <a:rPr lang="en-US" dirty="0" smtClean="0"/>
              <a:t> Polytheism </a:t>
            </a:r>
          </a:p>
        </p:txBody>
      </p:sp>
      <p:pic>
        <p:nvPicPr>
          <p:cNvPr id="58370" name="Picture 2"/>
          <p:cNvPicPr>
            <a:picLocks noChangeAspect="1" noChangeArrowheads="1"/>
          </p:cNvPicPr>
          <p:nvPr/>
        </p:nvPicPr>
        <p:blipFill>
          <a:blip r:embed="rId3" cstate="print"/>
          <a:srcRect/>
          <a:stretch>
            <a:fillRect/>
          </a:stretch>
        </p:blipFill>
        <p:spPr bwMode="auto">
          <a:xfrm>
            <a:off x="2476499" y="3195638"/>
            <a:ext cx="3114675" cy="3447440"/>
          </a:xfrm>
          <a:prstGeom prst="rect">
            <a:avLst/>
          </a:prstGeom>
          <a:noFill/>
          <a:ln w="9525">
            <a:noFill/>
            <a:miter lim="800000"/>
            <a:headEnd/>
            <a:tailEnd/>
          </a:ln>
        </p:spPr>
      </p:pic>
      <p:pic>
        <p:nvPicPr>
          <p:cNvPr id="58371" name="Picture 3"/>
          <p:cNvPicPr>
            <a:picLocks noChangeAspect="1" noChangeArrowheads="1"/>
          </p:cNvPicPr>
          <p:nvPr/>
        </p:nvPicPr>
        <p:blipFill>
          <a:blip r:embed="rId4" cstate="print"/>
          <a:srcRect/>
          <a:stretch>
            <a:fillRect/>
          </a:stretch>
        </p:blipFill>
        <p:spPr bwMode="auto">
          <a:xfrm>
            <a:off x="5680652" y="3214688"/>
            <a:ext cx="3110923" cy="3443287"/>
          </a:xfrm>
          <a:prstGeom prst="rect">
            <a:avLst/>
          </a:prstGeom>
          <a:noFill/>
          <a:ln w="9525">
            <a:noFill/>
            <a:miter lim="800000"/>
            <a:headEnd/>
            <a:tailEnd/>
          </a:ln>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0" y="3429000"/>
            <a:ext cx="4572000" cy="3429000"/>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4572000" y="0"/>
            <a:ext cx="4572000" cy="3429000"/>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0" y="0"/>
            <a:ext cx="4572000" cy="3429000"/>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4572000" y="3429000"/>
            <a:ext cx="4572000" cy="3429000"/>
          </a:xfrm>
          <a:prstGeom prst="rect">
            <a:avLst/>
          </a:prstGeom>
          <a:noFill/>
          <a:ln w="9525">
            <a:noFill/>
            <a:miter lim="800000"/>
            <a:headEnd/>
            <a:tailEnd/>
          </a:ln>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information:</a:t>
            </a:r>
            <a:endParaRPr lang="en-US" dirty="0"/>
          </a:p>
        </p:txBody>
      </p:sp>
      <p:sp>
        <p:nvSpPr>
          <p:cNvPr id="3" name="Content Placeholder 2"/>
          <p:cNvSpPr>
            <a:spLocks noGrp="1"/>
          </p:cNvSpPr>
          <p:nvPr>
            <p:ph idx="1"/>
          </p:nvPr>
        </p:nvSpPr>
        <p:spPr/>
        <p:txBody>
          <a:bodyPr/>
          <a:lstStyle/>
          <a:p>
            <a:r>
              <a:rPr lang="en-US" dirty="0" smtClean="0">
                <a:hlinkClick r:id="rId2"/>
              </a:rPr>
              <a:t>http://</a:t>
            </a:r>
            <a:r>
              <a:rPr lang="en-US" dirty="0" smtClean="0">
                <a:hlinkClick r:id="rId2"/>
              </a:rPr>
              <a:t>www.orientaltravel.com/people.htm</a:t>
            </a:r>
            <a:endParaRPr lang="en-US" dirty="0" smtClean="0"/>
          </a:p>
          <a:p>
            <a:r>
              <a:rPr lang="en-US" dirty="0" smtClean="0">
                <a:hlinkClick r:id="rId3"/>
              </a:rPr>
              <a:t>http://yeschinatour.com/china-guides</a:t>
            </a:r>
            <a:r>
              <a:rPr lang="en-US" dirty="0" smtClean="0">
                <a:hlinkClick r:id="rId3"/>
              </a:rPr>
              <a:t>/</a:t>
            </a:r>
            <a:r>
              <a:rPr lang="en-US" dirty="0" smtClean="0"/>
              <a:t> </a:t>
            </a:r>
          </a:p>
          <a:p>
            <a:endParaRPr lang="en-US" dirty="0"/>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china architecture 8">
  <a:themeElements>
    <a:clrScheme name="Office Theme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99CCFF"/>
        </a:lt1>
        <a:dk2>
          <a:srgbClr val="000000"/>
        </a:dk2>
        <a:lt2>
          <a:srgbClr val="CCCCCC"/>
        </a:lt2>
        <a:accent1>
          <a:srgbClr val="315F8C"/>
        </a:accent1>
        <a:accent2>
          <a:srgbClr val="1C548C"/>
        </a:accent2>
        <a:accent3>
          <a:srgbClr val="CAE2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99CCFF"/>
        </a:lt1>
        <a:dk2>
          <a:srgbClr val="000000"/>
        </a:dk2>
        <a:lt2>
          <a:srgbClr val="CCCCCC"/>
        </a:lt2>
        <a:accent1>
          <a:srgbClr val="73622E"/>
        </a:accent1>
        <a:accent2>
          <a:srgbClr val="265380"/>
        </a:accent2>
        <a:accent3>
          <a:srgbClr val="CAE2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99CCFF"/>
        </a:lt1>
        <a:dk2>
          <a:srgbClr val="000000"/>
        </a:dk2>
        <a:lt2>
          <a:srgbClr val="CCCCCC"/>
        </a:lt2>
        <a:accent1>
          <a:srgbClr val="525E1C"/>
        </a:accent1>
        <a:accent2>
          <a:srgbClr val="734F22"/>
        </a:accent2>
        <a:accent3>
          <a:srgbClr val="CAE2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315F8C"/>
        </a:accent1>
        <a:accent2>
          <a:srgbClr val="1C548C"/>
        </a:accent2>
        <a:accent3>
          <a:srgbClr val="FFFF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48468C"/>
        </a:accent1>
        <a:accent2>
          <a:srgbClr val="1F6660"/>
        </a:accent2>
        <a:accent3>
          <a:srgbClr val="FFFF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73622E"/>
        </a:accent1>
        <a:accent2>
          <a:srgbClr val="265380"/>
        </a:accent2>
        <a:accent3>
          <a:srgbClr val="FFFF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25E1C"/>
        </a:accent1>
        <a:accent2>
          <a:srgbClr val="734F22"/>
        </a:accent2>
        <a:accent3>
          <a:srgbClr val="FFFF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99CCFF"/>
        </a:lt1>
        <a:dk2>
          <a:srgbClr val="000000"/>
        </a:dk2>
        <a:lt2>
          <a:srgbClr val="CCCCCC"/>
        </a:lt2>
        <a:accent1>
          <a:srgbClr val="315F8C"/>
        </a:accent1>
        <a:accent2>
          <a:srgbClr val="1C548C"/>
        </a:accent2>
        <a:accent3>
          <a:srgbClr val="CAE2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99CCFF"/>
        </a:lt1>
        <a:dk2>
          <a:srgbClr val="000000"/>
        </a:dk2>
        <a:lt2>
          <a:srgbClr val="CCCCCC"/>
        </a:lt2>
        <a:accent1>
          <a:srgbClr val="48468C"/>
        </a:accent1>
        <a:accent2>
          <a:srgbClr val="1F6660"/>
        </a:accent2>
        <a:accent3>
          <a:srgbClr val="CAE2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99CCFF"/>
        </a:lt1>
        <a:dk2>
          <a:srgbClr val="000000"/>
        </a:dk2>
        <a:lt2>
          <a:srgbClr val="CCCCCC"/>
        </a:lt2>
        <a:accent1>
          <a:srgbClr val="73622E"/>
        </a:accent1>
        <a:accent2>
          <a:srgbClr val="265380"/>
        </a:accent2>
        <a:accent3>
          <a:srgbClr val="CAE2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99CCFF"/>
        </a:lt1>
        <a:dk2>
          <a:srgbClr val="000000"/>
        </a:dk2>
        <a:lt2>
          <a:srgbClr val="CCCCCC"/>
        </a:lt2>
        <a:accent1>
          <a:srgbClr val="525E1C"/>
        </a:accent1>
        <a:accent2>
          <a:srgbClr val="734F22"/>
        </a:accent2>
        <a:accent3>
          <a:srgbClr val="CAE2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315F8C"/>
        </a:accent1>
        <a:accent2>
          <a:srgbClr val="1C548C"/>
        </a:accent2>
        <a:accent3>
          <a:srgbClr val="FFFFFF"/>
        </a:accent3>
        <a:accent4>
          <a:srgbClr val="000000"/>
        </a:accent4>
        <a:accent5>
          <a:srgbClr val="ADB6C5"/>
        </a:accent5>
        <a:accent6>
          <a:srgbClr val="184B7E"/>
        </a:accent6>
        <a:hlink>
          <a:srgbClr val="224B73"/>
        </a:hlink>
        <a:folHlink>
          <a:srgbClr val="003973"/>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48468C"/>
        </a:accent1>
        <a:accent2>
          <a:srgbClr val="1F6660"/>
        </a:accent2>
        <a:accent3>
          <a:srgbClr val="FFFFFF"/>
        </a:accent3>
        <a:accent4>
          <a:srgbClr val="000000"/>
        </a:accent4>
        <a:accent5>
          <a:srgbClr val="B1B0C5"/>
        </a:accent5>
        <a:accent6>
          <a:srgbClr val="1B5C56"/>
        </a:accent6>
        <a:hlink>
          <a:srgbClr val="224B73"/>
        </a:hlink>
        <a:folHlink>
          <a:srgbClr val="583973"/>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73622E"/>
        </a:accent1>
        <a:accent2>
          <a:srgbClr val="265380"/>
        </a:accent2>
        <a:accent3>
          <a:srgbClr val="FFFFFF"/>
        </a:accent3>
        <a:accent4>
          <a:srgbClr val="000000"/>
        </a:accent4>
        <a:accent5>
          <a:srgbClr val="BCB7AD"/>
        </a:accent5>
        <a:accent6>
          <a:srgbClr val="214A73"/>
        </a:accent6>
        <a:hlink>
          <a:srgbClr val="6E3921"/>
        </a:hlink>
        <a:folHlink>
          <a:srgbClr val="661F54"/>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25E1C"/>
        </a:accent1>
        <a:accent2>
          <a:srgbClr val="734F22"/>
        </a:accent2>
        <a:accent3>
          <a:srgbClr val="FFFFFF"/>
        </a:accent3>
        <a:accent4>
          <a:srgbClr val="000000"/>
        </a:accent4>
        <a:accent5>
          <a:srgbClr val="B3B6AB"/>
        </a:accent5>
        <a:accent6>
          <a:srgbClr val="68471E"/>
        </a:accent6>
        <a:hlink>
          <a:srgbClr val="661F54"/>
        </a:hlink>
        <a:folHlink>
          <a:srgbClr val="224B7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china architecture 8</Template>
  <TotalTime>1692</TotalTime>
  <Words>1502</Words>
  <Application>Microsoft Office PowerPoint</Application>
  <PresentationFormat>On-screen Show (4:3)</PresentationFormat>
  <Paragraphs>289</Paragraphs>
  <Slides>98</Slides>
  <Notes>1</Notes>
  <HiddenSlides>0</HiddenSlides>
  <MMClips>0</MMClips>
  <ScaleCrop>false</ScaleCrop>
  <HeadingPairs>
    <vt:vector size="4" baseType="variant">
      <vt:variant>
        <vt:lpstr>Theme</vt:lpstr>
      </vt:variant>
      <vt:variant>
        <vt:i4>2</vt:i4>
      </vt:variant>
      <vt:variant>
        <vt:lpstr>Slide Titles</vt:lpstr>
      </vt:variant>
      <vt:variant>
        <vt:i4>98</vt:i4>
      </vt:variant>
    </vt:vector>
  </HeadingPairs>
  <TitlesOfParts>
    <vt:vector size="100" baseType="lpstr">
      <vt:lpstr>china architecture 8</vt:lpstr>
      <vt:lpstr>1_Default Design</vt:lpstr>
      <vt:lpstr>China – Ethnic Minorities</vt:lpstr>
      <vt:lpstr>This colorful entrance presents a traditional depiction of ethnic minorities in China as happy providers of exotic culture to the more serious rulers at its center. </vt:lpstr>
      <vt:lpstr>Slide 3</vt:lpstr>
      <vt:lpstr>Slide 4</vt:lpstr>
      <vt:lpstr>Slide 5</vt:lpstr>
      <vt:lpstr>Slide 6</vt:lpstr>
      <vt:lpstr>Slide 7</vt:lpstr>
      <vt:lpstr>Slide 8</vt:lpstr>
      <vt:lpstr>Slide 9</vt:lpstr>
      <vt:lpstr>Slide 10</vt:lpstr>
      <vt:lpstr>CHINESE ETHNIC MINORITIES</vt:lpstr>
      <vt:lpstr>The Achang ethnic minority</vt:lpstr>
      <vt:lpstr>The Bai ethnic minority</vt:lpstr>
      <vt:lpstr>Slide 14</vt:lpstr>
      <vt:lpstr>The Blang ethnic minority</vt:lpstr>
      <vt:lpstr>The Bonan ethnic minority</vt:lpstr>
      <vt:lpstr>The Bouyei ethnic minority</vt:lpstr>
      <vt:lpstr>The Dai ethnic minority</vt:lpstr>
      <vt:lpstr>The Daur ethnic minority</vt:lpstr>
      <vt:lpstr>Slide 20</vt:lpstr>
      <vt:lpstr>The De'ang ethnic minority</vt:lpstr>
      <vt:lpstr>The Dong ethnic minority</vt:lpstr>
      <vt:lpstr>Slide 23</vt:lpstr>
      <vt:lpstr>The Dongxiang ethnic minority</vt:lpstr>
      <vt:lpstr>The Drung ethnic minority</vt:lpstr>
      <vt:lpstr>The Ewenki ethnic minority</vt:lpstr>
      <vt:lpstr>Slide 27</vt:lpstr>
      <vt:lpstr>The Gaoshan ethnic minority</vt:lpstr>
      <vt:lpstr>Slide 29</vt:lpstr>
      <vt:lpstr>The Gelo ethnic minority</vt:lpstr>
      <vt:lpstr>Slide 31</vt:lpstr>
      <vt:lpstr>The Hani ethnic minority</vt:lpstr>
      <vt:lpstr>The Hezhe ethnic minority</vt:lpstr>
      <vt:lpstr>The Hui ethnic miniroty</vt:lpstr>
      <vt:lpstr>Slide 35</vt:lpstr>
      <vt:lpstr>The Jing ethnic minority</vt:lpstr>
      <vt:lpstr>The Jino ethnic minority</vt:lpstr>
      <vt:lpstr>Slide 38</vt:lpstr>
      <vt:lpstr>The Jingpo ethnic minority</vt:lpstr>
      <vt:lpstr> The Kazak ethnic minority </vt:lpstr>
      <vt:lpstr>Slide 41</vt:lpstr>
      <vt:lpstr>The Kirgiz ethnic minority</vt:lpstr>
      <vt:lpstr>Slide 43</vt:lpstr>
      <vt:lpstr>The Korean ethnic minority</vt:lpstr>
      <vt:lpstr>Slide 45</vt:lpstr>
      <vt:lpstr>The Lahu ethnic minority</vt:lpstr>
      <vt:lpstr>The Lhoba ethnic minority</vt:lpstr>
      <vt:lpstr>The Li ethnic minority</vt:lpstr>
      <vt:lpstr>Slide 49</vt:lpstr>
      <vt:lpstr>The Lisu ethnic minority</vt:lpstr>
      <vt:lpstr>Slide 51</vt:lpstr>
      <vt:lpstr>The Manchu ethnic minority</vt:lpstr>
      <vt:lpstr>The Maonan ethnic minority</vt:lpstr>
      <vt:lpstr>The Miao ethnic minority</vt:lpstr>
      <vt:lpstr>Slide 55</vt:lpstr>
      <vt:lpstr>The Moinba ethnic minority</vt:lpstr>
      <vt:lpstr>The Mongolian ethnic minority</vt:lpstr>
      <vt:lpstr>Slide 58</vt:lpstr>
      <vt:lpstr>The Mulam ethnic minority</vt:lpstr>
      <vt:lpstr>The Naxi ethnic minority</vt:lpstr>
      <vt:lpstr>Dongba religion of the Naxi people</vt:lpstr>
      <vt:lpstr>The Nu ethnic minority</vt:lpstr>
      <vt:lpstr>The Oroqen ethnic minority</vt:lpstr>
      <vt:lpstr>Slide 64</vt:lpstr>
      <vt:lpstr>The Ozbek ethnic minority</vt:lpstr>
      <vt:lpstr>The Pumi ethnic minority</vt:lpstr>
      <vt:lpstr>The Qiang ethnic minority</vt:lpstr>
      <vt:lpstr>Slide 68</vt:lpstr>
      <vt:lpstr>The Russian ethnic minority</vt:lpstr>
      <vt:lpstr>Slide 70</vt:lpstr>
      <vt:lpstr>The Salar ethnic minority</vt:lpstr>
      <vt:lpstr>Slide 72</vt:lpstr>
      <vt:lpstr>The She ethnic minority</vt:lpstr>
      <vt:lpstr>Slide 74</vt:lpstr>
      <vt:lpstr>The Shui ethnic minority</vt:lpstr>
      <vt:lpstr>Slide 76</vt:lpstr>
      <vt:lpstr>The Tajik ethnic minority</vt:lpstr>
      <vt:lpstr>The Tartar ethnic minority</vt:lpstr>
      <vt:lpstr>Slide 79</vt:lpstr>
      <vt:lpstr>The Tibetan ethnic minority</vt:lpstr>
      <vt:lpstr>Slide 81</vt:lpstr>
      <vt:lpstr>The Tu ethnic minority</vt:lpstr>
      <vt:lpstr>Slide 83</vt:lpstr>
      <vt:lpstr>The tujia ethnic minority</vt:lpstr>
      <vt:lpstr>Slide 85</vt:lpstr>
      <vt:lpstr>The Uygur ethnic minority</vt:lpstr>
      <vt:lpstr>Slide 87</vt:lpstr>
      <vt:lpstr>The Va ethnic minority</vt:lpstr>
      <vt:lpstr>The Xibe ethnic minority</vt:lpstr>
      <vt:lpstr>Slide 90</vt:lpstr>
      <vt:lpstr>The Yao ethnic minority</vt:lpstr>
      <vt:lpstr>Slide 92</vt:lpstr>
      <vt:lpstr>The Yi ethnic minority</vt:lpstr>
      <vt:lpstr>Slide 94</vt:lpstr>
      <vt:lpstr>The Yugur ethnic minority </vt:lpstr>
      <vt:lpstr>The Zhuang ethnic minority</vt:lpstr>
      <vt:lpstr>Slide 97</vt:lpstr>
      <vt:lpstr>Additional information:</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China – Ethnic Minorities</dc:title>
  <dc:creator>Joe</dc:creator>
  <cp:lastModifiedBy>Joe</cp:lastModifiedBy>
  <cp:revision>14</cp:revision>
  <dcterms:created xsi:type="dcterms:W3CDTF">2010-07-15T23:48:11Z</dcterms:created>
  <dcterms:modified xsi:type="dcterms:W3CDTF">2010-07-17T04:02:44Z</dcterms:modified>
</cp:coreProperties>
</file>