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17"/>
  </p:notesMasterIdLst>
  <p:sldIdLst>
    <p:sldId id="256" r:id="rId3"/>
    <p:sldId id="257" r:id="rId4"/>
    <p:sldId id="269" r:id="rId5"/>
    <p:sldId id="258" r:id="rId6"/>
    <p:sldId id="262" r:id="rId7"/>
    <p:sldId id="263" r:id="rId8"/>
    <p:sldId id="264" r:id="rId9"/>
    <p:sldId id="265" r:id="rId10"/>
    <p:sldId id="259" r:id="rId11"/>
    <p:sldId id="260" r:id="rId12"/>
    <p:sldId id="261" r:id="rId13"/>
    <p:sldId id="267" r:id="rId14"/>
    <p:sldId id="268" r:id="rId15"/>
    <p:sldId id="266"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00" autoAdjust="0"/>
    <p:restoredTop sz="94600"/>
  </p:normalViewPr>
  <p:slideViewPr>
    <p:cSldViewPr>
      <p:cViewPr varScale="1">
        <p:scale>
          <a:sx n="61" d="100"/>
          <a:sy n="61" d="100"/>
        </p:scale>
        <p:origin x="-118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994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02B0E6A-2A3F-43BF-9C7F-C48439E9BB82}" type="slidenum">
              <a:rPr lang="en-US"/>
              <a:pPr/>
              <a:t>‹#›</a:t>
            </a:fld>
            <a:endParaRPr lang="en-US"/>
          </a:p>
        </p:txBody>
      </p:sp>
    </p:spTree>
    <p:extLst>
      <p:ext uri="{BB962C8B-B14F-4D97-AF65-F5344CB8AC3E}">
        <p14:creationId xmlns:p14="http://schemas.microsoft.com/office/powerpoint/2010/main" val="364861920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en-US" noProof="0" smtClean="0"/>
              <a:t>Click to edit Master title style</a:t>
            </a:r>
          </a:p>
        </p:txBody>
      </p:sp>
      <p:sp>
        <p:nvSpPr>
          <p:cNvPr id="23555"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n-US" noProof="0" smtClean="0"/>
              <a:t>Click to edit Master subtitle style</a:t>
            </a:r>
          </a:p>
        </p:txBody>
      </p:sp>
      <p:sp>
        <p:nvSpPr>
          <p:cNvPr id="23556" name="Rectangle 4"/>
          <p:cNvSpPr>
            <a:spLocks noGrp="1" noChangeArrowheads="1"/>
          </p:cNvSpPr>
          <p:nvPr>
            <p:ph type="dt" sz="half" idx="2"/>
          </p:nvPr>
        </p:nvSpPr>
        <p:spPr/>
        <p:txBody>
          <a:bodyPr/>
          <a:lstStyle>
            <a:lvl1pPr>
              <a:defRPr/>
            </a:lvl1pPr>
          </a:lstStyle>
          <a:p>
            <a:endParaRPr lang="en-US"/>
          </a:p>
        </p:txBody>
      </p:sp>
      <p:sp>
        <p:nvSpPr>
          <p:cNvPr id="23557" name="Rectangle 5"/>
          <p:cNvSpPr>
            <a:spLocks noGrp="1" noChangeArrowheads="1"/>
          </p:cNvSpPr>
          <p:nvPr>
            <p:ph type="ftr" sz="quarter" idx="3"/>
          </p:nvPr>
        </p:nvSpPr>
        <p:spPr/>
        <p:txBody>
          <a:bodyPr/>
          <a:lstStyle>
            <a:lvl1pPr>
              <a:defRPr/>
            </a:lvl1pPr>
          </a:lstStyle>
          <a:p>
            <a:endParaRPr lang="en-US"/>
          </a:p>
        </p:txBody>
      </p:sp>
      <p:sp>
        <p:nvSpPr>
          <p:cNvPr id="23558" name="Rectangle 6"/>
          <p:cNvSpPr>
            <a:spLocks noGrp="1" noChangeArrowheads="1"/>
          </p:cNvSpPr>
          <p:nvPr>
            <p:ph type="sldNum" sz="quarter" idx="4"/>
          </p:nvPr>
        </p:nvSpPr>
        <p:spPr/>
        <p:txBody>
          <a:bodyPr/>
          <a:lstStyle>
            <a:lvl1pPr>
              <a:defRPr/>
            </a:lvl1pPr>
          </a:lstStyle>
          <a:p>
            <a:fld id="{5D66F76D-9FFB-42FA-A61E-ECDEEF8492C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28A48A3-44C9-437A-B48A-3C420BF04D94}" type="slidenum">
              <a:rPr lang="en-US"/>
              <a:pPr/>
              <a:t>‹#›</a:t>
            </a:fld>
            <a:endParaRPr lang="en-US"/>
          </a:p>
        </p:txBody>
      </p:sp>
    </p:spTree>
    <p:extLst>
      <p:ext uri="{BB962C8B-B14F-4D97-AF65-F5344CB8AC3E}">
        <p14:creationId xmlns:p14="http://schemas.microsoft.com/office/powerpoint/2010/main" val="2161096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4CC9B1-94DD-4A01-BB2D-A1688E40C02E}" type="slidenum">
              <a:rPr lang="en-US"/>
              <a:pPr/>
              <a:t>‹#›</a:t>
            </a:fld>
            <a:endParaRPr lang="en-US"/>
          </a:p>
        </p:txBody>
      </p:sp>
    </p:spTree>
    <p:extLst>
      <p:ext uri="{BB962C8B-B14F-4D97-AF65-F5344CB8AC3E}">
        <p14:creationId xmlns:p14="http://schemas.microsoft.com/office/powerpoint/2010/main" val="4169357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3"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en-US" noProof="0" smtClean="0"/>
              <a:t>Click to edit Master title style</a:t>
            </a:r>
          </a:p>
        </p:txBody>
      </p:sp>
      <p:sp>
        <p:nvSpPr>
          <p:cNvPr id="30724"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en-US" noProof="0" smtClean="0"/>
              <a:t>Click to edit Master subtitle style</a:t>
            </a:r>
          </a:p>
        </p:txBody>
      </p:sp>
      <p:sp>
        <p:nvSpPr>
          <p:cNvPr id="30725" name="Rectangle 5"/>
          <p:cNvSpPr>
            <a:spLocks noGrp="1" noChangeArrowheads="1"/>
          </p:cNvSpPr>
          <p:nvPr>
            <p:ph type="dt" sz="half" idx="2"/>
          </p:nvPr>
        </p:nvSpPr>
        <p:spPr/>
        <p:txBody>
          <a:bodyPr/>
          <a:lstStyle>
            <a:lvl1pPr>
              <a:defRPr/>
            </a:lvl1pPr>
          </a:lstStyle>
          <a:p>
            <a:endParaRPr lang="en-US"/>
          </a:p>
        </p:txBody>
      </p:sp>
      <p:sp>
        <p:nvSpPr>
          <p:cNvPr id="30726" name="Rectangle 6"/>
          <p:cNvSpPr>
            <a:spLocks noGrp="1" noChangeArrowheads="1"/>
          </p:cNvSpPr>
          <p:nvPr>
            <p:ph type="ftr" sz="quarter" idx="3"/>
          </p:nvPr>
        </p:nvSpPr>
        <p:spPr/>
        <p:txBody>
          <a:bodyPr/>
          <a:lstStyle>
            <a:lvl1pPr>
              <a:defRPr/>
            </a:lvl1pPr>
          </a:lstStyle>
          <a:p>
            <a:endParaRPr lang="en-US"/>
          </a:p>
        </p:txBody>
      </p:sp>
      <p:sp>
        <p:nvSpPr>
          <p:cNvPr id="30727" name="Rectangle 7"/>
          <p:cNvSpPr>
            <a:spLocks noGrp="1" noChangeArrowheads="1"/>
          </p:cNvSpPr>
          <p:nvPr>
            <p:ph type="sldNum" sz="quarter" idx="4"/>
          </p:nvPr>
        </p:nvSpPr>
        <p:spPr/>
        <p:txBody>
          <a:bodyPr/>
          <a:lstStyle>
            <a:lvl1pPr>
              <a:defRPr/>
            </a:lvl1pPr>
          </a:lstStyle>
          <a:p>
            <a:fld id="{B3E2E8AC-4858-4550-B515-9BB119DB91C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0584809-EEAB-42F3-AD7A-83213AC5EC09}" type="slidenum">
              <a:rPr lang="en-US"/>
              <a:pPr/>
              <a:t>‹#›</a:t>
            </a:fld>
            <a:endParaRPr lang="en-US"/>
          </a:p>
        </p:txBody>
      </p:sp>
    </p:spTree>
    <p:extLst>
      <p:ext uri="{BB962C8B-B14F-4D97-AF65-F5344CB8AC3E}">
        <p14:creationId xmlns:p14="http://schemas.microsoft.com/office/powerpoint/2010/main" val="1993478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C1606A-C486-4229-B5F6-4524CB49E8E0}" type="slidenum">
              <a:rPr lang="en-US"/>
              <a:pPr/>
              <a:t>‹#›</a:t>
            </a:fld>
            <a:endParaRPr lang="en-US"/>
          </a:p>
        </p:txBody>
      </p:sp>
    </p:spTree>
    <p:extLst>
      <p:ext uri="{BB962C8B-B14F-4D97-AF65-F5344CB8AC3E}">
        <p14:creationId xmlns:p14="http://schemas.microsoft.com/office/powerpoint/2010/main" val="619236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6E92AB0-B8EC-4405-A590-20E08A96ADCD}" type="slidenum">
              <a:rPr lang="en-US"/>
              <a:pPr/>
              <a:t>‹#›</a:t>
            </a:fld>
            <a:endParaRPr lang="en-US"/>
          </a:p>
        </p:txBody>
      </p:sp>
    </p:spTree>
    <p:extLst>
      <p:ext uri="{BB962C8B-B14F-4D97-AF65-F5344CB8AC3E}">
        <p14:creationId xmlns:p14="http://schemas.microsoft.com/office/powerpoint/2010/main" val="2309421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637EED7-D901-43D8-95B3-D8006F7DB5E5}" type="slidenum">
              <a:rPr lang="en-US"/>
              <a:pPr/>
              <a:t>‹#›</a:t>
            </a:fld>
            <a:endParaRPr lang="en-US"/>
          </a:p>
        </p:txBody>
      </p:sp>
    </p:spTree>
    <p:extLst>
      <p:ext uri="{BB962C8B-B14F-4D97-AF65-F5344CB8AC3E}">
        <p14:creationId xmlns:p14="http://schemas.microsoft.com/office/powerpoint/2010/main" val="2476080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8AD2836-45C8-4AF6-9379-273896D5D8E6}" type="slidenum">
              <a:rPr lang="en-US"/>
              <a:pPr/>
              <a:t>‹#›</a:t>
            </a:fld>
            <a:endParaRPr lang="en-US"/>
          </a:p>
        </p:txBody>
      </p:sp>
    </p:spTree>
    <p:extLst>
      <p:ext uri="{BB962C8B-B14F-4D97-AF65-F5344CB8AC3E}">
        <p14:creationId xmlns:p14="http://schemas.microsoft.com/office/powerpoint/2010/main" val="34457054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A59BCF4-2A44-4867-BCD4-49BBFBDFB3FD}" type="slidenum">
              <a:rPr lang="en-US"/>
              <a:pPr/>
              <a:t>‹#›</a:t>
            </a:fld>
            <a:endParaRPr lang="en-US"/>
          </a:p>
        </p:txBody>
      </p:sp>
    </p:spTree>
    <p:extLst>
      <p:ext uri="{BB962C8B-B14F-4D97-AF65-F5344CB8AC3E}">
        <p14:creationId xmlns:p14="http://schemas.microsoft.com/office/powerpoint/2010/main" val="3890889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C1026A8-B548-43C0-B7FC-57953C3C891A}" type="slidenum">
              <a:rPr lang="en-US"/>
              <a:pPr/>
              <a:t>‹#›</a:t>
            </a:fld>
            <a:endParaRPr lang="en-US"/>
          </a:p>
        </p:txBody>
      </p:sp>
    </p:spTree>
    <p:extLst>
      <p:ext uri="{BB962C8B-B14F-4D97-AF65-F5344CB8AC3E}">
        <p14:creationId xmlns:p14="http://schemas.microsoft.com/office/powerpoint/2010/main" val="2327873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84D8986-BF95-49F6-8FB5-EDA7697B938A}" type="slidenum">
              <a:rPr lang="en-US"/>
              <a:pPr/>
              <a:t>‹#›</a:t>
            </a:fld>
            <a:endParaRPr lang="en-US"/>
          </a:p>
        </p:txBody>
      </p:sp>
    </p:spTree>
    <p:extLst>
      <p:ext uri="{BB962C8B-B14F-4D97-AF65-F5344CB8AC3E}">
        <p14:creationId xmlns:p14="http://schemas.microsoft.com/office/powerpoint/2010/main" val="35607297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EF82DF8-B3AF-434C-9D28-39AF868843B0}" type="slidenum">
              <a:rPr lang="en-US"/>
              <a:pPr/>
              <a:t>‹#›</a:t>
            </a:fld>
            <a:endParaRPr lang="en-US"/>
          </a:p>
        </p:txBody>
      </p:sp>
    </p:spTree>
    <p:extLst>
      <p:ext uri="{BB962C8B-B14F-4D97-AF65-F5344CB8AC3E}">
        <p14:creationId xmlns:p14="http://schemas.microsoft.com/office/powerpoint/2010/main" val="380185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1C7D4F-A8DC-4446-BF8C-4B4975E075F2}" type="slidenum">
              <a:rPr lang="en-US"/>
              <a:pPr/>
              <a:t>‹#›</a:t>
            </a:fld>
            <a:endParaRPr lang="en-US"/>
          </a:p>
        </p:txBody>
      </p:sp>
    </p:spTree>
    <p:extLst>
      <p:ext uri="{BB962C8B-B14F-4D97-AF65-F5344CB8AC3E}">
        <p14:creationId xmlns:p14="http://schemas.microsoft.com/office/powerpoint/2010/main" val="3816552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307664E-EC4C-4C08-BD74-80C6231993F0}" type="slidenum">
              <a:rPr lang="en-US"/>
              <a:pPr/>
              <a:t>‹#›</a:t>
            </a:fld>
            <a:endParaRPr lang="en-US"/>
          </a:p>
        </p:txBody>
      </p:sp>
    </p:spTree>
    <p:extLst>
      <p:ext uri="{BB962C8B-B14F-4D97-AF65-F5344CB8AC3E}">
        <p14:creationId xmlns:p14="http://schemas.microsoft.com/office/powerpoint/2010/main" val="100657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11FCA21-1B3F-432C-B951-F06A890F4E18}" type="slidenum">
              <a:rPr lang="en-US"/>
              <a:pPr/>
              <a:t>‹#›</a:t>
            </a:fld>
            <a:endParaRPr lang="en-US"/>
          </a:p>
        </p:txBody>
      </p:sp>
    </p:spTree>
    <p:extLst>
      <p:ext uri="{BB962C8B-B14F-4D97-AF65-F5344CB8AC3E}">
        <p14:creationId xmlns:p14="http://schemas.microsoft.com/office/powerpoint/2010/main" val="3187648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CD94FA9-9E8D-4BC4-8887-775F0E68F4D3}" type="slidenum">
              <a:rPr lang="en-US"/>
              <a:pPr/>
              <a:t>‹#›</a:t>
            </a:fld>
            <a:endParaRPr lang="en-US"/>
          </a:p>
        </p:txBody>
      </p:sp>
    </p:spTree>
    <p:extLst>
      <p:ext uri="{BB962C8B-B14F-4D97-AF65-F5344CB8AC3E}">
        <p14:creationId xmlns:p14="http://schemas.microsoft.com/office/powerpoint/2010/main" val="1491726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E2E6C75-917D-4142-8326-222C80ED60B8}" type="slidenum">
              <a:rPr lang="en-US"/>
              <a:pPr/>
              <a:t>‹#›</a:t>
            </a:fld>
            <a:endParaRPr lang="en-US"/>
          </a:p>
        </p:txBody>
      </p:sp>
    </p:spTree>
    <p:extLst>
      <p:ext uri="{BB962C8B-B14F-4D97-AF65-F5344CB8AC3E}">
        <p14:creationId xmlns:p14="http://schemas.microsoft.com/office/powerpoint/2010/main" val="1500025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54E6A7C-FC3B-4CE3-86EA-C24EB84B9394}" type="slidenum">
              <a:rPr lang="en-US"/>
              <a:pPr/>
              <a:t>‹#›</a:t>
            </a:fld>
            <a:endParaRPr lang="en-US"/>
          </a:p>
        </p:txBody>
      </p:sp>
    </p:spTree>
    <p:extLst>
      <p:ext uri="{BB962C8B-B14F-4D97-AF65-F5344CB8AC3E}">
        <p14:creationId xmlns:p14="http://schemas.microsoft.com/office/powerpoint/2010/main" val="3632384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9F77464-17CC-4DCC-897F-E9B6524D479F}" type="slidenum">
              <a:rPr lang="en-US"/>
              <a:pPr/>
              <a:t>‹#›</a:t>
            </a:fld>
            <a:endParaRPr lang="en-US"/>
          </a:p>
        </p:txBody>
      </p:sp>
    </p:spTree>
    <p:extLst>
      <p:ext uri="{BB962C8B-B14F-4D97-AF65-F5344CB8AC3E}">
        <p14:creationId xmlns:p14="http://schemas.microsoft.com/office/powerpoint/2010/main" val="2682876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F75ABBE-A500-47FD-BE54-A5AC54BF0575}" type="slidenum">
              <a:rPr lang="en-US"/>
              <a:pPr/>
              <a:t>‹#›</a:t>
            </a:fld>
            <a:endParaRPr lang="en-US"/>
          </a:p>
        </p:txBody>
      </p:sp>
    </p:spTree>
    <p:extLst>
      <p:ext uri="{BB962C8B-B14F-4D97-AF65-F5344CB8AC3E}">
        <p14:creationId xmlns:p14="http://schemas.microsoft.com/office/powerpoint/2010/main" val="1337550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7F1C2FB-9F69-400E-A008-D987E638C056}" type="slidenum">
              <a:rPr lang="en-US"/>
              <a:pPr/>
              <a:t>‹#›</a:t>
            </a:fld>
            <a:endParaRPr lang="en-US"/>
          </a:p>
        </p:txBody>
      </p:sp>
    </p:spTree>
    <p:extLst>
      <p:ext uri="{BB962C8B-B14F-4D97-AF65-F5344CB8AC3E}">
        <p14:creationId xmlns:p14="http://schemas.microsoft.com/office/powerpoint/2010/main" val="3930303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18A927B-CEF8-423D-A48C-547C005E7D3C}"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99"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9700"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1"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9702"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9703"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C524574-453E-40C4-AD7B-374919ADF86E}"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3352800" y="2130425"/>
            <a:ext cx="4149725" cy="1470025"/>
          </a:xfrm>
        </p:spPr>
        <p:txBody>
          <a:bodyPr/>
          <a:lstStyle/>
          <a:p>
            <a:r>
              <a:rPr lang="en-US" sz="4400" dirty="0" smtClean="0">
                <a:ln>
                  <a:solidFill>
                    <a:srgbClr val="FF0000"/>
                  </a:solidFill>
                </a:ln>
                <a:effectLst>
                  <a:glow rad="139700">
                    <a:schemeClr val="accent2">
                      <a:satMod val="175000"/>
                      <a:alpha val="40000"/>
                    </a:schemeClr>
                  </a:glow>
                </a:effectLst>
                <a:latin typeface="Arial Black" pitchFamily="34" charset="0"/>
              </a:rPr>
              <a:t>Antarctica - Blood Falls</a:t>
            </a:r>
            <a:endParaRPr lang="en-US" sz="4400" dirty="0">
              <a:ln>
                <a:solidFill>
                  <a:srgbClr val="FF0000"/>
                </a:solidFill>
              </a:ln>
              <a:effectLst>
                <a:glow rad="139700">
                  <a:schemeClr val="accent2">
                    <a:satMod val="175000"/>
                    <a:alpha val="40000"/>
                  </a:schemeClr>
                </a:glow>
              </a:effectLst>
              <a:latin typeface="Arial Black" pitchFamily="34" charset="0"/>
            </a:endParaRPr>
          </a:p>
        </p:txBody>
      </p:sp>
      <p:sp>
        <p:nvSpPr>
          <p:cNvPr id="52227" name="Rectangle 3"/>
          <p:cNvSpPr>
            <a:spLocks noGrp="1" noChangeArrowheads="1"/>
          </p:cNvSpPr>
          <p:nvPr>
            <p:ph type="subTitle" idx="1"/>
          </p:nvPr>
        </p:nvSpPr>
        <p:spPr>
          <a:xfrm>
            <a:off x="2701925" y="4191000"/>
            <a:ext cx="4114800" cy="1447800"/>
          </a:xfrm>
        </p:spPr>
        <p:txBody>
          <a:bodyPr/>
          <a:lstStyle/>
          <a:p>
            <a:r>
              <a:rPr lang="en-US" dirty="0" smtClean="0"/>
              <a:t>Interesting Life Forms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31" y="0"/>
            <a:ext cx="913331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374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98" y="685800"/>
            <a:ext cx="9144000" cy="535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79772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274638"/>
            <a:ext cx="3733800" cy="3763962"/>
          </a:xfrm>
        </p:spPr>
        <p:txBody>
          <a:bodyPr/>
          <a:lstStyle/>
          <a:p>
            <a:pPr algn="ctr"/>
            <a:r>
              <a:rPr lang="en-US" dirty="0" smtClean="0"/>
              <a:t>Close up </a:t>
            </a:r>
            <a:endParaRPr lang="en-US" dirty="0"/>
          </a:p>
        </p:txBody>
      </p:sp>
      <p:pic>
        <p:nvPicPr>
          <p:cNvPr id="65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7283" y="0"/>
            <a:ext cx="514671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1398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7896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2044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1" y="457200"/>
            <a:ext cx="8839200" cy="6096000"/>
          </a:xfrm>
        </p:spPr>
        <p:txBody>
          <a:bodyPr/>
          <a:lstStyle/>
          <a:p>
            <a:r>
              <a:rPr lang="en-US" b="1" dirty="0" smtClean="0"/>
              <a:t>MICROBIAL ECOSYSTEM: Chemical and microbial analyses both indicate that a rare </a:t>
            </a:r>
            <a:r>
              <a:rPr lang="en-US" b="1" dirty="0" err="1" smtClean="0"/>
              <a:t>subglacial</a:t>
            </a:r>
            <a:r>
              <a:rPr lang="en-US" b="1" dirty="0" smtClean="0"/>
              <a:t> ecosystem of autotrophic bacteria developed that metabolizes sulfate and ferric ions. According to </a:t>
            </a:r>
            <a:r>
              <a:rPr lang="en-US" b="1" dirty="0" err="1" smtClean="0"/>
              <a:t>geomicrobiologist</a:t>
            </a:r>
            <a:r>
              <a:rPr lang="en-US" b="1" dirty="0" smtClean="0"/>
              <a:t> Jill </a:t>
            </a:r>
            <a:r>
              <a:rPr lang="en-US" b="1" dirty="0" err="1" smtClean="0"/>
              <a:t>Mikucki</a:t>
            </a:r>
            <a:r>
              <a:rPr lang="en-US" b="1" dirty="0" smtClean="0"/>
              <a:t> at Dartmouth College, water samples from Blood Falls contained at least 17 different types of microbes, and almost no oxygen. An explanation may be that the microbes use sulfate as a catalyst to respire with ferric ions and metabolize the microscopic amounts of organic matter trapped with them. Such a metabolic process had never before been observed in nature. A puzzling observation is the coexistence of Fe2+ and SO42– ions under anoxic conditions. Indeed, no sulfide anions (HS–) are found in the system. This suggests an intricate and poorly-understood interaction between the sulfur and the iron biochemical cycles</a:t>
            </a:r>
            <a:endParaRPr lang="en-US" b="1" dirty="0"/>
          </a:p>
        </p:txBody>
      </p:sp>
    </p:spTree>
    <p:extLst>
      <p:ext uri="{BB962C8B-B14F-4D97-AF65-F5344CB8AC3E}">
        <p14:creationId xmlns:p14="http://schemas.microsoft.com/office/powerpoint/2010/main" val="2862066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804091" y="27122"/>
            <a:ext cx="6316662" cy="1143000"/>
          </a:xfrm>
        </p:spPr>
        <p:txBody>
          <a:bodyPr/>
          <a:lstStyle/>
          <a:p>
            <a:r>
              <a:rPr lang="en-US" sz="3600" b="1" dirty="0" smtClean="0"/>
              <a:t>Background</a:t>
            </a:r>
            <a:endParaRPr lang="en-US" b="1" dirty="0"/>
          </a:p>
        </p:txBody>
      </p:sp>
      <p:sp>
        <p:nvSpPr>
          <p:cNvPr id="53251" name="Rectangle 3"/>
          <p:cNvSpPr>
            <a:spLocks noGrp="1" noChangeArrowheads="1"/>
          </p:cNvSpPr>
          <p:nvPr>
            <p:ph type="body" idx="1"/>
          </p:nvPr>
        </p:nvSpPr>
        <p:spPr>
          <a:xfrm>
            <a:off x="304800" y="1447800"/>
            <a:ext cx="8715375" cy="5105400"/>
          </a:xfrm>
        </p:spPr>
        <p:txBody>
          <a:bodyPr/>
          <a:lstStyle/>
          <a:p>
            <a:r>
              <a:rPr lang="en-US" sz="2800" b="1" dirty="0" smtClean="0">
                <a:ln>
                  <a:solidFill>
                    <a:srgbClr val="FF0000"/>
                  </a:solidFill>
                </a:ln>
                <a:effectLst>
                  <a:outerShdw blurRad="38100" dist="38100" dir="2700000" algn="tl">
                    <a:srgbClr val="000000">
                      <a:alpha val="43137"/>
                    </a:srgbClr>
                  </a:outerShdw>
                </a:effectLst>
              </a:rPr>
              <a:t>blood-red waterfall pours very slowly out of the Taylor Glacier in Antarctica's McMurdo Dry Valleys. When geologists first discovered the frozen waterfall in 1911, they thought the red color came from algae, but its true nature turned out to be much more spectacular. </a:t>
            </a:r>
            <a:r>
              <a:rPr lang="en-US" sz="2800" b="1" dirty="0">
                <a:ln>
                  <a:solidFill>
                    <a:srgbClr val="FF0000"/>
                  </a:solidFill>
                </a:ln>
                <a:solidFill>
                  <a:schemeClr val="tx1"/>
                </a:solidFill>
                <a:effectLst>
                  <a:outerShdw blurRad="38100" dist="38100" dir="2700000" algn="tl">
                    <a:srgbClr val="000000">
                      <a:alpha val="43137"/>
                    </a:srgbClr>
                  </a:outerShdw>
                </a:effectLst>
              </a:rPr>
              <a:t>Roughly two million years ago, the Taylor Glacier sealed beneath it a small body of water which contained an ancient community of microbes. Trapped below a thick layer of ice, they have remained there ever since, isolated inside a natural time capsule</a:t>
            </a:r>
            <a:r>
              <a:rPr lang="en-US" sz="2800" b="1" dirty="0">
                <a:ln>
                  <a:solidFill>
                    <a:srgbClr val="FF0000"/>
                  </a:solidFill>
                </a:ln>
                <a:solidFill>
                  <a:schemeClr val="tx1"/>
                </a:solidFill>
              </a:rPr>
              <a:t>.</a:t>
            </a:r>
            <a:endParaRPr lang="en-US" sz="2800" b="1" dirty="0">
              <a:ln>
                <a:solidFill>
                  <a:srgbClr val="FF0000"/>
                </a:solidFill>
              </a:ln>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685800"/>
            <a:ext cx="6248400" cy="5436107"/>
          </a:xfrm>
        </p:spPr>
      </p:pic>
    </p:spTree>
    <p:extLst>
      <p:ext uri="{BB962C8B-B14F-4D97-AF65-F5344CB8AC3E}">
        <p14:creationId xmlns:p14="http://schemas.microsoft.com/office/powerpoint/2010/main" val="2758029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152400"/>
            <a:ext cx="8763000" cy="6400800"/>
          </a:xfrm>
        </p:spPr>
        <p:txBody>
          <a:bodyPr/>
          <a:lstStyle/>
          <a:p>
            <a:r>
              <a:rPr lang="en-US" b="1" dirty="0" smtClean="0"/>
              <a:t>Evolving independently of the rest of the living world, these microbes exist in a place with no light or free oxygen and little heat, and are essentially the definition of "primordial ooze." The trapped lake has very high salinity and is rich in iron, which gives the waterfall its red color. A fissure in the glacier allows the </a:t>
            </a:r>
            <a:r>
              <a:rPr lang="en-US" b="1" dirty="0" err="1" smtClean="0"/>
              <a:t>subglacial</a:t>
            </a:r>
            <a:r>
              <a:rPr lang="en-US" b="1" dirty="0" smtClean="0"/>
              <a:t> lake to flow out, forming the falls without contaminating the ecosystem within.</a:t>
            </a:r>
          </a:p>
          <a:p>
            <a:r>
              <a:rPr lang="en-US" b="1" dirty="0">
                <a:solidFill>
                  <a:schemeClr val="tx1"/>
                </a:solidFill>
                <a:latin typeface="+mn-lt"/>
                <a:ea typeface="+mn-ea"/>
                <a:cs typeface="+mn-cs"/>
              </a:rPr>
              <a:t>The existence of the Blood Falls ecosystem shows that life is indeed possible in the most extreme conditions on Earth. Though tempting to make the connection, it does not show, however, whether life could exist on other planets with similar environments and similar bodies of frozen water - notably Mars and Jupiter's moon Europa - as it would have to arise from a completely different chain of events.</a:t>
            </a:r>
            <a:endParaRPr lang="en-US" dirty="0"/>
          </a:p>
        </p:txBody>
      </p:sp>
    </p:spTree>
    <p:extLst>
      <p:ext uri="{BB962C8B-B14F-4D97-AF65-F5344CB8AC3E}">
        <p14:creationId xmlns:p14="http://schemas.microsoft.com/office/powerpoint/2010/main" val="2601126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24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21633" y="533400"/>
            <a:ext cx="9163050" cy="570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8421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34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a:stretch/>
        </p:blipFill>
        <p:spPr bwMode="auto">
          <a:xfrm>
            <a:off x="15498" y="558585"/>
            <a:ext cx="9128502" cy="5681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925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639762"/>
          </a:xfrm>
        </p:spPr>
        <p:txBody>
          <a:bodyPr/>
          <a:lstStyle/>
          <a:p>
            <a:r>
              <a:rPr lang="en-US" dirty="0" smtClean="0"/>
              <a:t>Geochemistry</a:t>
            </a:r>
            <a:endParaRPr lang="en-US" dirty="0"/>
          </a:p>
        </p:txBody>
      </p:sp>
      <p:sp>
        <p:nvSpPr>
          <p:cNvPr id="3" name="Content Placeholder 2"/>
          <p:cNvSpPr>
            <a:spLocks noGrp="1"/>
          </p:cNvSpPr>
          <p:nvPr>
            <p:ph idx="1"/>
          </p:nvPr>
        </p:nvSpPr>
        <p:spPr>
          <a:xfrm>
            <a:off x="455613" y="1143000"/>
            <a:ext cx="8535987" cy="5181600"/>
          </a:xfrm>
        </p:spPr>
        <p:txBody>
          <a:bodyPr/>
          <a:lstStyle/>
          <a:p>
            <a:r>
              <a:rPr lang="en-US" sz="2800" b="1" dirty="0" smtClean="0"/>
              <a:t>Poorly soluble hydrous ferric oxides are deposited at the surface of ice after the ferrous ions present in the unfrozen saltwater are oxidized in contact with atmospheric oxygen. The more soluble ferrous ions initially are dissolved in old seawater trapped in an ancient pocket remaining from the Antarctic Ocean when a fjord was isolated by the glacier in its progression during the Miocene period, some 5 million years ago when the sea level was higher than today.</a:t>
            </a:r>
            <a:endParaRPr lang="en-US" sz="2800" b="1" dirty="0"/>
          </a:p>
        </p:txBody>
      </p:sp>
    </p:spTree>
    <p:extLst>
      <p:ext uri="{BB962C8B-B14F-4D97-AF65-F5344CB8AC3E}">
        <p14:creationId xmlns:p14="http://schemas.microsoft.com/office/powerpoint/2010/main" val="2119353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4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37" y="533400"/>
            <a:ext cx="9089463"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1140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331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15780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ind_3469_slide">
  <a:themeElements>
    <a:clrScheme name="Office Theme 2">
      <a:dk1>
        <a:srgbClr val="333333"/>
      </a:dk1>
      <a:lt1>
        <a:srgbClr val="FFFFFF"/>
      </a:lt1>
      <a:dk2>
        <a:srgbClr val="CC00CC"/>
      </a:dk2>
      <a:lt2>
        <a:srgbClr val="FFFFFF"/>
      </a:lt2>
      <a:accent1>
        <a:srgbClr val="DFCCFF"/>
      </a:accent1>
      <a:accent2>
        <a:srgbClr val="FFB2C7"/>
      </a:accent2>
      <a:accent3>
        <a:srgbClr val="E2AAE2"/>
      </a:accent3>
      <a:accent4>
        <a:srgbClr val="DADADA"/>
      </a:accent4>
      <a:accent5>
        <a:srgbClr val="ECE2FF"/>
      </a:accent5>
      <a:accent6>
        <a:srgbClr val="E7A1B4"/>
      </a:accent6>
      <a:hlink>
        <a:srgbClr val="91F2BF"/>
      </a:hlink>
      <a:folHlink>
        <a:srgbClr val="FFBFFF"/>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333333"/>
        </a:dk1>
        <a:lt1>
          <a:srgbClr val="FFFFFF"/>
        </a:lt1>
        <a:dk2>
          <a:srgbClr val="CC00CC"/>
        </a:dk2>
        <a:lt2>
          <a:srgbClr val="FFFFFF"/>
        </a:lt2>
        <a:accent1>
          <a:srgbClr val="FF7AFF"/>
        </a:accent1>
        <a:accent2>
          <a:srgbClr val="E086E0"/>
        </a:accent2>
        <a:accent3>
          <a:srgbClr val="E2AAE2"/>
        </a:accent3>
        <a:accent4>
          <a:srgbClr val="DADADA"/>
        </a:accent4>
        <a:accent5>
          <a:srgbClr val="FFBEFF"/>
        </a:accent5>
        <a:accent6>
          <a:srgbClr val="CB79CB"/>
        </a:accent6>
        <a:hlink>
          <a:srgbClr val="FFD6FF"/>
        </a:hlink>
        <a:folHlink>
          <a:srgbClr val="FFB7FF"/>
        </a:folHlink>
      </a:clrScheme>
      <a:clrMap bg1="dk2" tx1="lt1" bg2="dk1" tx2="lt2" accent1="accent1" accent2="accent2" accent3="accent3" accent4="accent4" accent5="accent5" accent6="accent6" hlink="hlink" folHlink="folHlink"/>
    </a:extraClrScheme>
    <a:extraClrScheme>
      <a:clrScheme name="Office Theme 2">
        <a:dk1>
          <a:srgbClr val="333333"/>
        </a:dk1>
        <a:lt1>
          <a:srgbClr val="FFFFFF"/>
        </a:lt1>
        <a:dk2>
          <a:srgbClr val="CC00CC"/>
        </a:dk2>
        <a:lt2>
          <a:srgbClr val="FFFFFF"/>
        </a:lt2>
        <a:accent1>
          <a:srgbClr val="DFCCFF"/>
        </a:accent1>
        <a:accent2>
          <a:srgbClr val="FFB2C7"/>
        </a:accent2>
        <a:accent3>
          <a:srgbClr val="E2AAE2"/>
        </a:accent3>
        <a:accent4>
          <a:srgbClr val="DADADA"/>
        </a:accent4>
        <a:accent5>
          <a:srgbClr val="ECE2FF"/>
        </a:accent5>
        <a:accent6>
          <a:srgbClr val="E7A1B4"/>
        </a:accent6>
        <a:hlink>
          <a:srgbClr val="91F2BF"/>
        </a:hlink>
        <a:folHlink>
          <a:srgbClr val="FFBFFF"/>
        </a:folHlink>
      </a:clrScheme>
      <a:clrMap bg1="dk2" tx1="lt1" bg2="dk1" tx2="lt2" accent1="accent1" accent2="accent2" accent3="accent3" accent4="accent4" accent5="accent5" accent6="accent6" hlink="hlink" folHlink="folHlink"/>
    </a:extraClrScheme>
    <a:extraClrScheme>
      <a:clrScheme name="Office Theme 3">
        <a:dk1>
          <a:srgbClr val="333333"/>
        </a:dk1>
        <a:lt1>
          <a:srgbClr val="FFFFFF"/>
        </a:lt1>
        <a:dk2>
          <a:srgbClr val="CC00CC"/>
        </a:dk2>
        <a:lt2>
          <a:srgbClr val="FFFFFF"/>
        </a:lt2>
        <a:accent1>
          <a:srgbClr val="FFCCFF"/>
        </a:accent1>
        <a:accent2>
          <a:srgbClr val="F5E98D"/>
        </a:accent2>
        <a:accent3>
          <a:srgbClr val="E2AAE2"/>
        </a:accent3>
        <a:accent4>
          <a:srgbClr val="DADADA"/>
        </a:accent4>
        <a:accent5>
          <a:srgbClr val="FFE2FF"/>
        </a:accent5>
        <a:accent6>
          <a:srgbClr val="DED37F"/>
        </a:accent6>
        <a:hlink>
          <a:srgbClr val="FFD4CC"/>
        </a:hlink>
        <a:folHlink>
          <a:srgbClr val="C7F9A4"/>
        </a:folHlink>
      </a:clrScheme>
      <a:clrMap bg1="dk2" tx1="lt1" bg2="dk1" tx2="lt2" accent1="accent1" accent2="accent2" accent3="accent3" accent4="accent4" accent5="accent5" accent6="accent6" hlink="hlink" folHlink="folHlink"/>
    </a:extraClrScheme>
    <a:extraClrScheme>
      <a:clrScheme name="Office Theme 4">
        <a:dk1>
          <a:srgbClr val="333333"/>
        </a:dk1>
        <a:lt1>
          <a:srgbClr val="FFFFFF"/>
        </a:lt1>
        <a:dk2>
          <a:srgbClr val="CC00CC"/>
        </a:dk2>
        <a:lt2>
          <a:srgbClr val="FFFFFF"/>
        </a:lt2>
        <a:accent1>
          <a:srgbClr val="CCEBFF"/>
        </a:accent1>
        <a:accent2>
          <a:srgbClr val="FFE5CC"/>
        </a:accent2>
        <a:accent3>
          <a:srgbClr val="E2AAE2"/>
        </a:accent3>
        <a:accent4>
          <a:srgbClr val="DADADA"/>
        </a:accent4>
        <a:accent5>
          <a:srgbClr val="E2F3FF"/>
        </a:accent5>
        <a:accent6>
          <a:srgbClr val="E7CFB9"/>
        </a:accent6>
        <a:hlink>
          <a:srgbClr val="FFCCFF"/>
        </a:hlink>
        <a:folHlink>
          <a:srgbClr val="E4EB81"/>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FF7AFF"/>
        </a:accent1>
        <a:accent2>
          <a:srgbClr val="E086E0"/>
        </a:accent2>
        <a:accent3>
          <a:srgbClr val="FFFFFF"/>
        </a:accent3>
        <a:accent4>
          <a:srgbClr val="000000"/>
        </a:accent4>
        <a:accent5>
          <a:srgbClr val="FFBEFF"/>
        </a:accent5>
        <a:accent6>
          <a:srgbClr val="CB79CB"/>
        </a:accent6>
        <a:hlink>
          <a:srgbClr val="FFD6FF"/>
        </a:hlink>
        <a:folHlink>
          <a:srgbClr val="FFB7FF"/>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DFCCFF"/>
        </a:accent1>
        <a:accent2>
          <a:srgbClr val="FFB2C7"/>
        </a:accent2>
        <a:accent3>
          <a:srgbClr val="FFFFFF"/>
        </a:accent3>
        <a:accent4>
          <a:srgbClr val="000000"/>
        </a:accent4>
        <a:accent5>
          <a:srgbClr val="ECE2FF"/>
        </a:accent5>
        <a:accent6>
          <a:srgbClr val="E7A1B4"/>
        </a:accent6>
        <a:hlink>
          <a:srgbClr val="91F2BF"/>
        </a:hlink>
        <a:folHlink>
          <a:srgbClr val="FFBFFF"/>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FFCCFF"/>
        </a:accent1>
        <a:accent2>
          <a:srgbClr val="F5E98D"/>
        </a:accent2>
        <a:accent3>
          <a:srgbClr val="FFFFFF"/>
        </a:accent3>
        <a:accent4>
          <a:srgbClr val="000000"/>
        </a:accent4>
        <a:accent5>
          <a:srgbClr val="FFE2FF"/>
        </a:accent5>
        <a:accent6>
          <a:srgbClr val="DED37F"/>
        </a:accent6>
        <a:hlink>
          <a:srgbClr val="FFD4CC"/>
        </a:hlink>
        <a:folHlink>
          <a:srgbClr val="C7F9A4"/>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CCEBFF"/>
        </a:accent1>
        <a:accent2>
          <a:srgbClr val="FFE5CC"/>
        </a:accent2>
        <a:accent3>
          <a:srgbClr val="FFFFFF"/>
        </a:accent3>
        <a:accent4>
          <a:srgbClr val="000000"/>
        </a:accent4>
        <a:accent5>
          <a:srgbClr val="E2F3FF"/>
        </a:accent5>
        <a:accent6>
          <a:srgbClr val="E7CFB9"/>
        </a:accent6>
        <a:hlink>
          <a:srgbClr val="FFCCFF"/>
        </a:hlink>
        <a:folHlink>
          <a:srgbClr val="E4EB8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333333"/>
      </a:dk1>
      <a:lt1>
        <a:srgbClr val="FFFFFF"/>
      </a:lt1>
      <a:dk2>
        <a:srgbClr val="CC00CC"/>
      </a:dk2>
      <a:lt2>
        <a:srgbClr val="FFFFFF"/>
      </a:lt2>
      <a:accent1>
        <a:srgbClr val="DFCCFF"/>
      </a:accent1>
      <a:accent2>
        <a:srgbClr val="FFB2C7"/>
      </a:accent2>
      <a:accent3>
        <a:srgbClr val="E2AAE2"/>
      </a:accent3>
      <a:accent4>
        <a:srgbClr val="DADADA"/>
      </a:accent4>
      <a:accent5>
        <a:srgbClr val="ECE2FF"/>
      </a:accent5>
      <a:accent6>
        <a:srgbClr val="E7A1B4"/>
      </a:accent6>
      <a:hlink>
        <a:srgbClr val="91F2BF"/>
      </a:hlink>
      <a:folHlink>
        <a:srgbClr val="FFBFFF"/>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333333"/>
        </a:dk1>
        <a:lt1>
          <a:srgbClr val="FFFFFF"/>
        </a:lt1>
        <a:dk2>
          <a:srgbClr val="CC00CC"/>
        </a:dk2>
        <a:lt2>
          <a:srgbClr val="FFFFFF"/>
        </a:lt2>
        <a:accent1>
          <a:srgbClr val="FF7AFF"/>
        </a:accent1>
        <a:accent2>
          <a:srgbClr val="E086E0"/>
        </a:accent2>
        <a:accent3>
          <a:srgbClr val="E2AAE2"/>
        </a:accent3>
        <a:accent4>
          <a:srgbClr val="DADADA"/>
        </a:accent4>
        <a:accent5>
          <a:srgbClr val="FFBEFF"/>
        </a:accent5>
        <a:accent6>
          <a:srgbClr val="CB79CB"/>
        </a:accent6>
        <a:hlink>
          <a:srgbClr val="FFD6FF"/>
        </a:hlink>
        <a:folHlink>
          <a:srgbClr val="FFB7FF"/>
        </a:folHlink>
      </a:clrScheme>
      <a:clrMap bg1="dk2" tx1="lt1" bg2="dk1" tx2="lt2" accent1="accent1" accent2="accent2" accent3="accent3" accent4="accent4" accent5="accent5" accent6="accent6" hlink="hlink" folHlink="folHlink"/>
    </a:extraClrScheme>
    <a:extraClrScheme>
      <a:clrScheme name="1_Default Design 2">
        <a:dk1>
          <a:srgbClr val="333333"/>
        </a:dk1>
        <a:lt1>
          <a:srgbClr val="FFFFFF"/>
        </a:lt1>
        <a:dk2>
          <a:srgbClr val="CC00CC"/>
        </a:dk2>
        <a:lt2>
          <a:srgbClr val="FFFFFF"/>
        </a:lt2>
        <a:accent1>
          <a:srgbClr val="DFCCFF"/>
        </a:accent1>
        <a:accent2>
          <a:srgbClr val="FFB2C7"/>
        </a:accent2>
        <a:accent3>
          <a:srgbClr val="E2AAE2"/>
        </a:accent3>
        <a:accent4>
          <a:srgbClr val="DADADA"/>
        </a:accent4>
        <a:accent5>
          <a:srgbClr val="ECE2FF"/>
        </a:accent5>
        <a:accent6>
          <a:srgbClr val="E7A1B4"/>
        </a:accent6>
        <a:hlink>
          <a:srgbClr val="91F2BF"/>
        </a:hlink>
        <a:folHlink>
          <a:srgbClr val="FFBFFF"/>
        </a:folHlink>
      </a:clrScheme>
      <a:clrMap bg1="dk2" tx1="lt1" bg2="dk1" tx2="lt2" accent1="accent1" accent2="accent2" accent3="accent3" accent4="accent4" accent5="accent5" accent6="accent6" hlink="hlink" folHlink="folHlink"/>
    </a:extraClrScheme>
    <a:extraClrScheme>
      <a:clrScheme name="1_Default Design 3">
        <a:dk1>
          <a:srgbClr val="333333"/>
        </a:dk1>
        <a:lt1>
          <a:srgbClr val="FFFFFF"/>
        </a:lt1>
        <a:dk2>
          <a:srgbClr val="CC00CC"/>
        </a:dk2>
        <a:lt2>
          <a:srgbClr val="FFFFFF"/>
        </a:lt2>
        <a:accent1>
          <a:srgbClr val="FFCCFF"/>
        </a:accent1>
        <a:accent2>
          <a:srgbClr val="F5E98D"/>
        </a:accent2>
        <a:accent3>
          <a:srgbClr val="E2AAE2"/>
        </a:accent3>
        <a:accent4>
          <a:srgbClr val="DADADA"/>
        </a:accent4>
        <a:accent5>
          <a:srgbClr val="FFE2FF"/>
        </a:accent5>
        <a:accent6>
          <a:srgbClr val="DED37F"/>
        </a:accent6>
        <a:hlink>
          <a:srgbClr val="FFD4CC"/>
        </a:hlink>
        <a:folHlink>
          <a:srgbClr val="C7F9A4"/>
        </a:folHlink>
      </a:clrScheme>
      <a:clrMap bg1="dk2" tx1="lt1" bg2="dk1" tx2="lt2" accent1="accent1" accent2="accent2" accent3="accent3" accent4="accent4" accent5="accent5" accent6="accent6" hlink="hlink" folHlink="folHlink"/>
    </a:extraClrScheme>
    <a:extraClrScheme>
      <a:clrScheme name="1_Default Design 4">
        <a:dk1>
          <a:srgbClr val="333333"/>
        </a:dk1>
        <a:lt1>
          <a:srgbClr val="FFFFFF"/>
        </a:lt1>
        <a:dk2>
          <a:srgbClr val="CC00CC"/>
        </a:dk2>
        <a:lt2>
          <a:srgbClr val="FFFFFF"/>
        </a:lt2>
        <a:accent1>
          <a:srgbClr val="CCEBFF"/>
        </a:accent1>
        <a:accent2>
          <a:srgbClr val="FFE5CC"/>
        </a:accent2>
        <a:accent3>
          <a:srgbClr val="E2AAE2"/>
        </a:accent3>
        <a:accent4>
          <a:srgbClr val="DADADA"/>
        </a:accent4>
        <a:accent5>
          <a:srgbClr val="E2F3FF"/>
        </a:accent5>
        <a:accent6>
          <a:srgbClr val="E7CFB9"/>
        </a:accent6>
        <a:hlink>
          <a:srgbClr val="FFCCFF"/>
        </a:hlink>
        <a:folHlink>
          <a:srgbClr val="E4EB81"/>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FF7AFF"/>
        </a:accent1>
        <a:accent2>
          <a:srgbClr val="E086E0"/>
        </a:accent2>
        <a:accent3>
          <a:srgbClr val="FFFFFF"/>
        </a:accent3>
        <a:accent4>
          <a:srgbClr val="000000"/>
        </a:accent4>
        <a:accent5>
          <a:srgbClr val="FFBEFF"/>
        </a:accent5>
        <a:accent6>
          <a:srgbClr val="CB79CB"/>
        </a:accent6>
        <a:hlink>
          <a:srgbClr val="FFD6FF"/>
        </a:hlink>
        <a:folHlink>
          <a:srgbClr val="FFB7FF"/>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DFCCFF"/>
        </a:accent1>
        <a:accent2>
          <a:srgbClr val="FFB2C7"/>
        </a:accent2>
        <a:accent3>
          <a:srgbClr val="FFFFFF"/>
        </a:accent3>
        <a:accent4>
          <a:srgbClr val="000000"/>
        </a:accent4>
        <a:accent5>
          <a:srgbClr val="ECE2FF"/>
        </a:accent5>
        <a:accent6>
          <a:srgbClr val="E7A1B4"/>
        </a:accent6>
        <a:hlink>
          <a:srgbClr val="91F2BF"/>
        </a:hlink>
        <a:folHlink>
          <a:srgbClr val="FFBFFF"/>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FFCCFF"/>
        </a:accent1>
        <a:accent2>
          <a:srgbClr val="F5E98D"/>
        </a:accent2>
        <a:accent3>
          <a:srgbClr val="FFFFFF"/>
        </a:accent3>
        <a:accent4>
          <a:srgbClr val="000000"/>
        </a:accent4>
        <a:accent5>
          <a:srgbClr val="FFE2FF"/>
        </a:accent5>
        <a:accent6>
          <a:srgbClr val="DED37F"/>
        </a:accent6>
        <a:hlink>
          <a:srgbClr val="FFD4CC"/>
        </a:hlink>
        <a:folHlink>
          <a:srgbClr val="C7F9A4"/>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CCEBFF"/>
        </a:accent1>
        <a:accent2>
          <a:srgbClr val="FFE5CC"/>
        </a:accent2>
        <a:accent3>
          <a:srgbClr val="FFFFFF"/>
        </a:accent3>
        <a:accent4>
          <a:srgbClr val="000000"/>
        </a:accent4>
        <a:accent5>
          <a:srgbClr val="E2F3FF"/>
        </a:accent5>
        <a:accent6>
          <a:srgbClr val="E7CFB9"/>
        </a:accent6>
        <a:hlink>
          <a:srgbClr val="FFCCFF"/>
        </a:hlink>
        <a:folHlink>
          <a:srgbClr val="E4EB8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TotalTime>
  <Words>477</Words>
  <Application>Microsoft Office PowerPoint</Application>
  <PresentationFormat>On-screen Show (4:3)</PresentationFormat>
  <Paragraphs>10</Paragraphs>
  <Slides>14</Slides>
  <Notes>0</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14</vt:i4>
      </vt:variant>
    </vt:vector>
  </HeadingPairs>
  <TitlesOfParts>
    <vt:vector size="17" baseType="lpstr">
      <vt:lpstr>Arial</vt:lpstr>
      <vt:lpstr>ind_3469_slide</vt:lpstr>
      <vt:lpstr>1_Default Design</vt:lpstr>
      <vt:lpstr>Antarctica - Blood Falls</vt:lpstr>
      <vt:lpstr>Background</vt:lpstr>
      <vt:lpstr>PowerPoint Presentation</vt:lpstr>
      <vt:lpstr>PowerPoint Presentation</vt:lpstr>
      <vt:lpstr>PowerPoint Presentation</vt:lpstr>
      <vt:lpstr>PowerPoint Presentation</vt:lpstr>
      <vt:lpstr>Geochemistry</vt:lpstr>
      <vt:lpstr>PowerPoint Presentation</vt:lpstr>
      <vt:lpstr>PowerPoint Presentation</vt:lpstr>
      <vt:lpstr>PowerPoint Presentation</vt:lpstr>
      <vt:lpstr>PowerPoint Presentation</vt:lpstr>
      <vt:lpstr>Close up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dc:creator>
  <cp:lastModifiedBy>Joe</cp:lastModifiedBy>
  <cp:revision>4</cp:revision>
  <dcterms:created xsi:type="dcterms:W3CDTF">2010-08-07T20:13:08Z</dcterms:created>
  <dcterms:modified xsi:type="dcterms:W3CDTF">2010-08-07T21:01:03Z</dcterms:modified>
</cp:coreProperties>
</file>