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74" r:id="rId15"/>
    <p:sldId id="275" r:id="rId16"/>
    <p:sldId id="273" r:id="rId17"/>
    <p:sldId id="277" r:id="rId18"/>
    <p:sldId id="284" r:id="rId19"/>
    <p:sldId id="269" r:id="rId20"/>
    <p:sldId id="278" r:id="rId21"/>
    <p:sldId id="281" r:id="rId22"/>
    <p:sldId id="282" r:id="rId23"/>
    <p:sldId id="283" r:id="rId24"/>
    <p:sldId id="279" r:id="rId25"/>
    <p:sldId id="280" r:id="rId26"/>
    <p:sldId id="276" r:id="rId27"/>
    <p:sldId id="270" r:id="rId28"/>
    <p:sldId id="271" r:id="rId29"/>
    <p:sldId id="272" r:id="rId30"/>
    <p:sldId id="26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74" d="100"/>
          <a:sy n="74" d="100"/>
        </p:scale>
        <p:origin x="-3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6470C11-DFC7-4CD3-995A-04D80A054ACC}" type="slidenum">
              <a:rPr lang="en-US"/>
              <a:pPr/>
              <a:t>‹#›</a:t>
            </a:fld>
            <a:endParaRPr lang="en-US"/>
          </a:p>
        </p:txBody>
      </p:sp>
    </p:spTree>
    <p:extLst>
      <p:ext uri="{BB962C8B-B14F-4D97-AF65-F5344CB8AC3E}">
        <p14:creationId xmlns:p14="http://schemas.microsoft.com/office/powerpoint/2010/main" val="28185454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A8F60718-AE51-4D31-9325-A5E767D4C4F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8A7D26-BFC8-4F8E-913E-673A0906CBB5}" type="slidenum">
              <a:rPr lang="en-US"/>
              <a:pPr/>
              <a:t>‹#›</a:t>
            </a:fld>
            <a:endParaRPr lang="en-US"/>
          </a:p>
        </p:txBody>
      </p:sp>
    </p:spTree>
    <p:extLst>
      <p:ext uri="{BB962C8B-B14F-4D97-AF65-F5344CB8AC3E}">
        <p14:creationId xmlns:p14="http://schemas.microsoft.com/office/powerpoint/2010/main" val="112555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4E5225-6CAF-4A63-A492-141436233E17}" type="slidenum">
              <a:rPr lang="en-US"/>
              <a:pPr/>
              <a:t>‹#›</a:t>
            </a:fld>
            <a:endParaRPr lang="en-US"/>
          </a:p>
        </p:txBody>
      </p:sp>
    </p:spTree>
    <p:extLst>
      <p:ext uri="{BB962C8B-B14F-4D97-AF65-F5344CB8AC3E}">
        <p14:creationId xmlns:p14="http://schemas.microsoft.com/office/powerpoint/2010/main" val="89347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718502AF-706C-42EF-968B-CF59C06B62E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CAFEFB-3B0C-4CDE-BEE2-4C1964401AA5}" type="slidenum">
              <a:rPr lang="en-US"/>
              <a:pPr/>
              <a:t>‹#›</a:t>
            </a:fld>
            <a:endParaRPr lang="en-US"/>
          </a:p>
        </p:txBody>
      </p:sp>
    </p:spTree>
    <p:extLst>
      <p:ext uri="{BB962C8B-B14F-4D97-AF65-F5344CB8AC3E}">
        <p14:creationId xmlns:p14="http://schemas.microsoft.com/office/powerpoint/2010/main" val="95467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97D547-116E-469F-8895-5D601B937B3A}" type="slidenum">
              <a:rPr lang="en-US"/>
              <a:pPr/>
              <a:t>‹#›</a:t>
            </a:fld>
            <a:endParaRPr lang="en-US"/>
          </a:p>
        </p:txBody>
      </p:sp>
    </p:spTree>
    <p:extLst>
      <p:ext uri="{BB962C8B-B14F-4D97-AF65-F5344CB8AC3E}">
        <p14:creationId xmlns:p14="http://schemas.microsoft.com/office/powerpoint/2010/main" val="316307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17DDEE-757F-48C1-9FC1-C9FD9842C556}" type="slidenum">
              <a:rPr lang="en-US"/>
              <a:pPr/>
              <a:t>‹#›</a:t>
            </a:fld>
            <a:endParaRPr lang="en-US"/>
          </a:p>
        </p:txBody>
      </p:sp>
    </p:spTree>
    <p:extLst>
      <p:ext uri="{BB962C8B-B14F-4D97-AF65-F5344CB8AC3E}">
        <p14:creationId xmlns:p14="http://schemas.microsoft.com/office/powerpoint/2010/main" val="174780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404B4E-F2C0-4FBD-AAD4-68D4B42904FE}" type="slidenum">
              <a:rPr lang="en-US"/>
              <a:pPr/>
              <a:t>‹#›</a:t>
            </a:fld>
            <a:endParaRPr lang="en-US"/>
          </a:p>
        </p:txBody>
      </p:sp>
    </p:spTree>
    <p:extLst>
      <p:ext uri="{BB962C8B-B14F-4D97-AF65-F5344CB8AC3E}">
        <p14:creationId xmlns:p14="http://schemas.microsoft.com/office/powerpoint/2010/main" val="304961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123DE7-AC6E-48CE-9A8C-A4C3D9D78CA8}" type="slidenum">
              <a:rPr lang="en-US"/>
              <a:pPr/>
              <a:t>‹#›</a:t>
            </a:fld>
            <a:endParaRPr lang="en-US"/>
          </a:p>
        </p:txBody>
      </p:sp>
    </p:spTree>
    <p:extLst>
      <p:ext uri="{BB962C8B-B14F-4D97-AF65-F5344CB8AC3E}">
        <p14:creationId xmlns:p14="http://schemas.microsoft.com/office/powerpoint/2010/main" val="343626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A98B8E-1D1B-49FD-9C9F-C321CD0CA677}" type="slidenum">
              <a:rPr lang="en-US"/>
              <a:pPr/>
              <a:t>‹#›</a:t>
            </a:fld>
            <a:endParaRPr lang="en-US"/>
          </a:p>
        </p:txBody>
      </p:sp>
    </p:spTree>
    <p:extLst>
      <p:ext uri="{BB962C8B-B14F-4D97-AF65-F5344CB8AC3E}">
        <p14:creationId xmlns:p14="http://schemas.microsoft.com/office/powerpoint/2010/main" val="2084393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058303-C68C-45CE-A360-A1D5F9E3A9E2}" type="slidenum">
              <a:rPr lang="en-US"/>
              <a:pPr/>
              <a:t>‹#›</a:t>
            </a:fld>
            <a:endParaRPr lang="en-US"/>
          </a:p>
        </p:txBody>
      </p:sp>
    </p:spTree>
    <p:extLst>
      <p:ext uri="{BB962C8B-B14F-4D97-AF65-F5344CB8AC3E}">
        <p14:creationId xmlns:p14="http://schemas.microsoft.com/office/powerpoint/2010/main" val="123089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E6FD22-1956-45D0-A061-E21EB96B2287}" type="slidenum">
              <a:rPr lang="en-US"/>
              <a:pPr/>
              <a:t>‹#›</a:t>
            </a:fld>
            <a:endParaRPr lang="en-US"/>
          </a:p>
        </p:txBody>
      </p:sp>
    </p:spTree>
    <p:extLst>
      <p:ext uri="{BB962C8B-B14F-4D97-AF65-F5344CB8AC3E}">
        <p14:creationId xmlns:p14="http://schemas.microsoft.com/office/powerpoint/2010/main" val="3793061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E5F347-FA63-4ACB-B03F-72595BB0E65E}" type="slidenum">
              <a:rPr lang="en-US"/>
              <a:pPr/>
              <a:t>‹#›</a:t>
            </a:fld>
            <a:endParaRPr lang="en-US"/>
          </a:p>
        </p:txBody>
      </p:sp>
    </p:spTree>
    <p:extLst>
      <p:ext uri="{BB962C8B-B14F-4D97-AF65-F5344CB8AC3E}">
        <p14:creationId xmlns:p14="http://schemas.microsoft.com/office/powerpoint/2010/main" val="316698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23EBD6-CFE9-4AF3-A137-0140D8BCA953}" type="slidenum">
              <a:rPr lang="en-US"/>
              <a:pPr/>
              <a:t>‹#›</a:t>
            </a:fld>
            <a:endParaRPr lang="en-US"/>
          </a:p>
        </p:txBody>
      </p:sp>
    </p:spTree>
    <p:extLst>
      <p:ext uri="{BB962C8B-B14F-4D97-AF65-F5344CB8AC3E}">
        <p14:creationId xmlns:p14="http://schemas.microsoft.com/office/powerpoint/2010/main" val="1806394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2D96F2-B85E-4F62-AF0B-44446037F593}" type="slidenum">
              <a:rPr lang="en-US"/>
              <a:pPr/>
              <a:t>‹#›</a:t>
            </a:fld>
            <a:endParaRPr lang="en-US"/>
          </a:p>
        </p:txBody>
      </p:sp>
    </p:spTree>
    <p:extLst>
      <p:ext uri="{BB962C8B-B14F-4D97-AF65-F5344CB8AC3E}">
        <p14:creationId xmlns:p14="http://schemas.microsoft.com/office/powerpoint/2010/main" val="14235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DC7FFC-9DA6-4294-981C-A8F1988957BD}" type="slidenum">
              <a:rPr lang="en-US"/>
              <a:pPr/>
              <a:t>‹#›</a:t>
            </a:fld>
            <a:endParaRPr lang="en-US"/>
          </a:p>
        </p:txBody>
      </p:sp>
    </p:spTree>
    <p:extLst>
      <p:ext uri="{BB962C8B-B14F-4D97-AF65-F5344CB8AC3E}">
        <p14:creationId xmlns:p14="http://schemas.microsoft.com/office/powerpoint/2010/main" val="58704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6609E4-DCFF-40E9-995E-030721A222D5}" type="slidenum">
              <a:rPr lang="en-US"/>
              <a:pPr/>
              <a:t>‹#›</a:t>
            </a:fld>
            <a:endParaRPr lang="en-US"/>
          </a:p>
        </p:txBody>
      </p:sp>
    </p:spTree>
    <p:extLst>
      <p:ext uri="{BB962C8B-B14F-4D97-AF65-F5344CB8AC3E}">
        <p14:creationId xmlns:p14="http://schemas.microsoft.com/office/powerpoint/2010/main" val="140030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641855-93BC-46AC-B2B5-A2100D29F2CA}" type="slidenum">
              <a:rPr lang="en-US"/>
              <a:pPr/>
              <a:t>‹#›</a:t>
            </a:fld>
            <a:endParaRPr lang="en-US"/>
          </a:p>
        </p:txBody>
      </p:sp>
    </p:spTree>
    <p:extLst>
      <p:ext uri="{BB962C8B-B14F-4D97-AF65-F5344CB8AC3E}">
        <p14:creationId xmlns:p14="http://schemas.microsoft.com/office/powerpoint/2010/main" val="302238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9CFC34-8D29-4FA6-81C2-5FA41D79651A}" type="slidenum">
              <a:rPr lang="en-US"/>
              <a:pPr/>
              <a:t>‹#›</a:t>
            </a:fld>
            <a:endParaRPr lang="en-US"/>
          </a:p>
        </p:txBody>
      </p:sp>
    </p:spTree>
    <p:extLst>
      <p:ext uri="{BB962C8B-B14F-4D97-AF65-F5344CB8AC3E}">
        <p14:creationId xmlns:p14="http://schemas.microsoft.com/office/powerpoint/2010/main" val="403775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4F3FDE-124C-494C-ABF3-BA43482B604E}" type="slidenum">
              <a:rPr lang="en-US"/>
              <a:pPr/>
              <a:t>‹#›</a:t>
            </a:fld>
            <a:endParaRPr lang="en-US"/>
          </a:p>
        </p:txBody>
      </p:sp>
    </p:spTree>
    <p:extLst>
      <p:ext uri="{BB962C8B-B14F-4D97-AF65-F5344CB8AC3E}">
        <p14:creationId xmlns:p14="http://schemas.microsoft.com/office/powerpoint/2010/main" val="243597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D24192-0C32-4323-8B3F-B7DF75400843}" type="slidenum">
              <a:rPr lang="en-US"/>
              <a:pPr/>
              <a:t>‹#›</a:t>
            </a:fld>
            <a:endParaRPr lang="en-US"/>
          </a:p>
        </p:txBody>
      </p:sp>
    </p:spTree>
    <p:extLst>
      <p:ext uri="{BB962C8B-B14F-4D97-AF65-F5344CB8AC3E}">
        <p14:creationId xmlns:p14="http://schemas.microsoft.com/office/powerpoint/2010/main" val="256256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1A5BAD-5D90-4351-B7FF-56DEC76E0674}" type="slidenum">
              <a:rPr lang="en-US"/>
              <a:pPr/>
              <a:t>‹#›</a:t>
            </a:fld>
            <a:endParaRPr lang="en-US"/>
          </a:p>
        </p:txBody>
      </p:sp>
    </p:spTree>
    <p:extLst>
      <p:ext uri="{BB962C8B-B14F-4D97-AF65-F5344CB8AC3E}">
        <p14:creationId xmlns:p14="http://schemas.microsoft.com/office/powerpoint/2010/main" val="361636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A514026-1F67-44FF-A1FE-B0FFF5FB42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94376C-C3AE-42C0-A562-1895CD0730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r>
              <a:rPr lang="en-US" b="1" dirty="0" smtClean="0"/>
              <a:t>Reflections on North American Regions</a:t>
            </a:r>
            <a:endParaRPr lang="en-US" b="1" dirty="0"/>
          </a:p>
        </p:txBody>
      </p:sp>
      <p:sp>
        <p:nvSpPr>
          <p:cNvPr id="51203" name="Rectangle 3"/>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938"/>
            <a:ext cx="9143999" cy="543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24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7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5867400"/>
            <a:ext cx="914400" cy="369332"/>
          </a:xfrm>
          <a:prstGeom prst="rect">
            <a:avLst/>
          </a:prstGeom>
          <a:solidFill>
            <a:srgbClr val="FFFFFF"/>
          </a:solidFill>
        </p:spPr>
        <p:txBody>
          <a:bodyPr wrap="square" rtlCol="0">
            <a:spAutoFit/>
          </a:bodyPr>
          <a:lstStyle/>
          <a:p>
            <a:endParaRPr lang="en-US" dirty="0"/>
          </a:p>
        </p:txBody>
      </p:sp>
      <p:sp>
        <p:nvSpPr>
          <p:cNvPr id="5" name="TextBox 4"/>
          <p:cNvSpPr txBox="1"/>
          <p:nvPr/>
        </p:nvSpPr>
        <p:spPr>
          <a:xfrm>
            <a:off x="4724399" y="6477000"/>
            <a:ext cx="1752601"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3729755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
            <a:ext cx="9144000" cy="642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17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48"/>
            <a:ext cx="9144000" cy="60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975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856"/>
            <a:ext cx="9144000" cy="459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3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9659"/>
            <a:ext cx="8226425" cy="1143000"/>
          </a:xfrm>
        </p:spPr>
        <p:txBody>
          <a:bodyPr/>
          <a:lstStyle/>
          <a:p>
            <a:r>
              <a:rPr lang="en-US" dirty="0" smtClean="0"/>
              <a:t>Elevation</a:t>
            </a:r>
            <a:br>
              <a:rPr lang="en-US" dirty="0" smtClean="0"/>
            </a:br>
            <a:r>
              <a:rPr lang="en-US" dirty="0" smtClean="0"/>
              <a:t>Regions</a:t>
            </a:r>
            <a:endParaRPr lang="en-US" dirty="0"/>
          </a:p>
        </p:txBody>
      </p:sp>
    </p:spTree>
    <p:extLst>
      <p:ext uri="{BB962C8B-B14F-4D97-AF65-F5344CB8AC3E}">
        <p14:creationId xmlns:p14="http://schemas.microsoft.com/office/powerpoint/2010/main" val="1515672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73" y="0"/>
            <a:ext cx="81818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016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03" y="0"/>
            <a:ext cx="8687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147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a:t>
            </a:r>
            <a:br>
              <a:rPr lang="en-US" dirty="0" smtClean="0"/>
            </a:br>
            <a:r>
              <a:rPr lang="en-US" dirty="0" smtClean="0"/>
              <a:t>Regions</a:t>
            </a:r>
            <a:endParaRPr lang="en-US" dirty="0"/>
          </a:p>
        </p:txBody>
      </p:sp>
      <p:sp>
        <p:nvSpPr>
          <p:cNvPr id="3" name="Content Placeholder 2"/>
          <p:cNvSpPr>
            <a:spLocks noGrp="1"/>
          </p:cNvSpPr>
          <p:nvPr>
            <p:ph idx="1"/>
          </p:nvPr>
        </p:nvSpPr>
        <p:spPr>
          <a:xfrm>
            <a:off x="228601" y="1600200"/>
            <a:ext cx="2906200" cy="4525963"/>
          </a:xfrm>
        </p:spPr>
        <p:txBody>
          <a:bodyPr/>
          <a:lstStyle/>
          <a:p>
            <a:r>
              <a:rPr lang="en-US" dirty="0" smtClean="0"/>
              <a:t>Primarily based on landforms and climates</a:t>
            </a:r>
            <a:endParaRPr lang="en-US"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800" y="-2146"/>
            <a:ext cx="600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93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546" y="0"/>
            <a:ext cx="704890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019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Re-regionalizing</a:t>
            </a:r>
            <a:endParaRPr lang="en-US" dirty="0"/>
          </a:p>
        </p:txBody>
      </p:sp>
      <p:sp>
        <p:nvSpPr>
          <p:cNvPr id="52227" name="Rectangle 3"/>
          <p:cNvSpPr>
            <a:spLocks noGrp="1" noChangeArrowheads="1"/>
          </p:cNvSpPr>
          <p:nvPr>
            <p:ph type="body" idx="1"/>
          </p:nvPr>
        </p:nvSpPr>
        <p:spPr>
          <a:xfrm>
            <a:off x="1828800" y="1600200"/>
            <a:ext cx="7191375" cy="4953000"/>
          </a:xfrm>
        </p:spPr>
        <p:txBody>
          <a:bodyPr/>
          <a:lstStyle/>
          <a:p>
            <a:r>
              <a:rPr lang="en-US" dirty="0" smtClean="0"/>
              <a:t>We can all probably agree that the borders of the states in the U.S. don’t represent very well the true cultural, linguistic, political, economic, and historic regional differences in the various parts of the country.  In many cases these borders are an impediment to sensible regional planning, and do not reflect true regional allegiances. </a:t>
            </a:r>
            <a:r>
              <a:rPr lang="en-US" dirty="0">
                <a:solidFill>
                  <a:schemeClr val="tx1"/>
                </a:solidFill>
                <a:latin typeface="+mn-lt"/>
                <a:ea typeface="+mn-ea"/>
                <a:cs typeface="+mn-cs"/>
              </a:rPr>
              <a:t>Over the years, a number of people have taken stabs at re-imagining the regions of America, (what I like to call “re-regionalizing”).  These plans often include our Canadian neighbors to the north and our Mexican neighbors to the south, while other schemes stop short at the borders.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0051"/>
            <a:ext cx="8503968" cy="688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0317" y="0"/>
            <a:ext cx="8226425" cy="838200"/>
          </a:xfrm>
        </p:spPr>
        <p:txBody>
          <a:bodyPr/>
          <a:lstStyle/>
          <a:p>
            <a:r>
              <a:rPr lang="en-US" dirty="0" err="1" smtClean="0"/>
              <a:t>Ecoregions</a:t>
            </a:r>
            <a:endParaRPr lang="en-US" dirty="0"/>
          </a:p>
        </p:txBody>
      </p:sp>
    </p:spTree>
    <p:extLst>
      <p:ext uri="{BB962C8B-B14F-4D97-AF65-F5344CB8AC3E}">
        <p14:creationId xmlns:p14="http://schemas.microsoft.com/office/powerpoint/2010/main" val="605927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smtClean="0"/>
              <a:t>Low soil alkalinity regions</a:t>
            </a:r>
            <a:endParaRPr lang="en-US" dirty="0"/>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0815"/>
            <a:ext cx="5464205" cy="549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597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299"/>
            <a:ext cx="9128686" cy="668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9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1600200"/>
            <a:ext cx="1952896" cy="4525963"/>
          </a:xfrm>
        </p:spPr>
        <p:txBody>
          <a:bodyPr/>
          <a:lstStyle/>
          <a:p>
            <a:r>
              <a:rPr lang="en-US" dirty="0" smtClean="0"/>
              <a:t>Climate Regions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897" y="0"/>
            <a:ext cx="71911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03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5613" y="1600200"/>
            <a:ext cx="2897187" cy="4525963"/>
          </a:xfrm>
        </p:spPr>
        <p:txBody>
          <a:bodyPr/>
          <a:lstStyle/>
          <a:p>
            <a:r>
              <a:rPr lang="en-US" dirty="0" err="1" smtClean="0"/>
              <a:t>Hygrothermal</a:t>
            </a:r>
            <a:r>
              <a:rPr lang="en-US" dirty="0" smtClean="0"/>
              <a:t> Regions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436" y="0"/>
            <a:ext cx="57054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01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60" y="0"/>
            <a:ext cx="53162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9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a:t>
            </a:r>
            <a:br>
              <a:rPr lang="en-US" dirty="0" smtClean="0"/>
            </a:br>
            <a:r>
              <a:rPr lang="en-US" dirty="0" smtClean="0"/>
              <a:t>American</a:t>
            </a:r>
            <a:endParaRPr lang="en-US" dirty="0"/>
          </a:p>
        </p:txBody>
      </p:sp>
      <p:sp>
        <p:nvSpPr>
          <p:cNvPr id="3" name="Content Placeholder 2"/>
          <p:cNvSpPr>
            <a:spLocks noGrp="1"/>
          </p:cNvSpPr>
          <p:nvPr>
            <p:ph idx="1"/>
          </p:nvPr>
        </p:nvSpPr>
        <p:spPr/>
        <p:txBody>
          <a:bodyPr/>
          <a:lstStyle/>
          <a:p>
            <a:endParaRPr lang="en-US" dirty="0"/>
          </a:p>
        </p:txBody>
      </p:sp>
      <p:pic>
        <p:nvPicPr>
          <p:cNvPr id="686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1533"/>
            <a:ext cx="6051504" cy="690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438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16099"/>
            <a:ext cx="8226425" cy="1029130"/>
          </a:xfrm>
        </p:spPr>
        <p:txBody>
          <a:bodyPr/>
          <a:lstStyle/>
          <a:p>
            <a:r>
              <a:rPr lang="en-US" dirty="0" smtClean="0"/>
              <a:t>Native American</a:t>
            </a:r>
            <a:endParaRPr lang="en-US" dirty="0"/>
          </a:p>
        </p:txBody>
      </p:sp>
      <p:sp>
        <p:nvSpPr>
          <p:cNvPr id="3" name="Content Placeholder 2"/>
          <p:cNvSpPr>
            <a:spLocks noGrp="1"/>
          </p:cNvSpPr>
          <p:nvPr>
            <p:ph idx="1"/>
          </p:nvPr>
        </p:nvSpPr>
        <p:spPr/>
        <p:txBody>
          <a:bodyPr/>
          <a:lstStyle/>
          <a:p>
            <a:endParaRPr lang="en-US"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3031"/>
            <a:ext cx="9144000" cy="587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21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 y="1371600"/>
            <a:ext cx="9074728" cy="414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625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1121" cy="1407554"/>
          </a:xfrm>
        </p:spPr>
        <p:txBody>
          <a:bodyPr/>
          <a:lstStyle/>
          <a:p>
            <a:r>
              <a:rPr lang="en-US" sz="2800" dirty="0" smtClean="0"/>
              <a:t>And we will end on this note – the U.S. divided up into the major cultural/tribal regions of the original inhabitants of the continent. </a:t>
            </a:r>
            <a:endParaRPr lang="en-US" sz="2800" dirty="0"/>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1" y="1409700"/>
            <a:ext cx="8223849"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065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Joel </a:t>
            </a:r>
            <a:r>
              <a:rPr lang="en-US" dirty="0" err="1" smtClean="0"/>
              <a:t>Garreau</a:t>
            </a:r>
            <a:r>
              <a:rPr lang="en-US" dirty="0" smtClean="0"/>
              <a:t> - the Nine Nations of North America (1981)</a:t>
            </a:r>
            <a:endParaRPr lang="en-US" dirty="0"/>
          </a:p>
        </p:txBody>
      </p:sp>
      <p:pic>
        <p:nvPicPr>
          <p:cNvPr id="532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4" y="2119313"/>
            <a:ext cx="5936915"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a:xfrm>
            <a:off x="455613" y="1600200"/>
            <a:ext cx="3125787" cy="4525963"/>
          </a:xfrm>
        </p:spPr>
        <p:txBody>
          <a:bodyPr/>
          <a:lstStyle/>
          <a:p>
            <a:r>
              <a:rPr lang="en-US" dirty="0" smtClean="0"/>
              <a:t>Divided States of America In, United States of America Out - Here we have 10 regions.  This map was first published in a conservative Turkish newspaper.</a:t>
            </a:r>
            <a:endParaRPr lang="en-US" dirty="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585" y="0"/>
            <a:ext cx="54374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5613" y="1600200"/>
            <a:ext cx="2761533" cy="4525963"/>
          </a:xfrm>
        </p:spPr>
        <p:txBody>
          <a:bodyPr/>
          <a:lstStyle/>
          <a:p>
            <a:r>
              <a:rPr lang="en-US" dirty="0" smtClean="0"/>
              <a:t>New Map of North America created by Colonel Peters, Deputy Chief of Staff for Intelligence, US Defense Department  as a “spoof.”</a:t>
            </a:r>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146" y="16098"/>
            <a:ext cx="5911830" cy="684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18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1" y="1600200"/>
            <a:ext cx="2730555" cy="4525963"/>
          </a:xfrm>
        </p:spPr>
        <p:txBody>
          <a:bodyPr/>
          <a:lstStyle/>
          <a:p>
            <a:r>
              <a:rPr lang="en-US" dirty="0" smtClean="0"/>
              <a:t>Canada and the United States in the Year 2092, by Douglas </a:t>
            </a:r>
            <a:r>
              <a:rPr lang="en-US" dirty="0" err="1" smtClean="0"/>
              <a:t>Coupland</a:t>
            </a:r>
            <a:r>
              <a:rPr lang="en-US" dirty="0" smtClean="0"/>
              <a:t>, author of “Shampoo Planet” and “Generation X.”  This map, first issued in 1992.</a:t>
            </a:r>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56" y="0"/>
            <a:ext cx="632221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40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71587"/>
          </a:xfrm>
        </p:spPr>
        <p:txBody>
          <a:bodyPr/>
          <a:lstStyle/>
          <a:p>
            <a:r>
              <a:rPr lang="en-US" sz="2000" dirty="0" smtClean="0"/>
              <a:t>George </a:t>
            </a:r>
            <a:r>
              <a:rPr lang="en-US" sz="2000" dirty="0" err="1" smtClean="0"/>
              <a:t>Etzel</a:t>
            </a:r>
            <a:r>
              <a:rPr lang="en-US" sz="2000" dirty="0" smtClean="0"/>
              <a:t> </a:t>
            </a:r>
            <a:r>
              <a:rPr lang="en-US" sz="2000" dirty="0" err="1" smtClean="0"/>
              <a:t>Pearcy</a:t>
            </a:r>
            <a:r>
              <a:rPr lang="en-US" sz="2000" dirty="0" smtClean="0"/>
              <a:t>, a California State University geography professor, re-drew the state borders of the U.S. to end up with 38 states rather than 50.  The borders were put in less populated areas, allowing major metropolitan areas to be contained all within one state</a:t>
            </a:r>
            <a:endParaRPr lang="en-US" sz="2000" dirty="0"/>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1587"/>
            <a:ext cx="9144001" cy="55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150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 y="-34456"/>
            <a:ext cx="9139147" cy="1253655"/>
          </a:xfrm>
        </p:spPr>
        <p:txBody>
          <a:bodyPr/>
          <a:lstStyle/>
          <a:p>
            <a:r>
              <a:rPr lang="en-US" dirty="0" smtClean="0"/>
              <a:t>10 U.S. voting regions from the Boston Globe (2004)</a:t>
            </a:r>
            <a:endParaRPr lang="en-US" dirty="0"/>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862"/>
            <a:ext cx="9144000" cy="55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059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8" t="7988" r="29084" b="22750"/>
          <a:stretch/>
        </p:blipFill>
        <p:spPr bwMode="auto">
          <a:xfrm>
            <a:off x="304800" y="35914"/>
            <a:ext cx="8534400" cy="682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914400"/>
            <a:ext cx="8534400" cy="533400"/>
          </a:xfrm>
        </p:spPr>
        <p:txBody>
          <a:bodyPr/>
          <a:lstStyle/>
          <a:p>
            <a:pPr algn="ctr"/>
            <a:r>
              <a:rPr lang="en-US" dirty="0" smtClean="0"/>
              <a:t>And the 10 voting regions revisited, 2008</a:t>
            </a:r>
            <a:endParaRPr lang="en-US" dirty="0"/>
          </a:p>
        </p:txBody>
      </p:sp>
    </p:spTree>
    <p:extLst>
      <p:ext uri="{BB962C8B-B14F-4D97-AF65-F5344CB8AC3E}">
        <p14:creationId xmlns:p14="http://schemas.microsoft.com/office/powerpoint/2010/main" val="1071161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3479_slide">
  <a:themeElements>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TotalTime>
  <Words>309</Words>
  <Application>Microsoft Office PowerPoint</Application>
  <PresentationFormat>On-screen Show (4:3)</PresentationFormat>
  <Paragraphs>20</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ind_3479_slide</vt:lpstr>
      <vt:lpstr>1_Default Design</vt:lpstr>
      <vt:lpstr>Reflections on North American Regions</vt:lpstr>
      <vt:lpstr>Re-regionalizing</vt:lpstr>
      <vt:lpstr>Joel Garreau - the Nine Nations of North America (1981)</vt:lpstr>
      <vt:lpstr>PowerPoint Presentation</vt:lpstr>
      <vt:lpstr>PowerPoint Presentation</vt:lpstr>
      <vt:lpstr>PowerPoint Presentation</vt:lpstr>
      <vt:lpstr>George Etzel Pearcy, a California State University geography professor, re-drew the state borders of the U.S. to end up with 38 states rather than 50.  The borders were put in less populated areas, allowing major metropolitan areas to be contained all within one state</vt:lpstr>
      <vt:lpstr>10 U.S. voting regions from the Boston Globe (2004)</vt:lpstr>
      <vt:lpstr>And the 10 voting regions revisited, 2008</vt:lpstr>
      <vt:lpstr>PowerPoint Presentation</vt:lpstr>
      <vt:lpstr>PowerPoint Presentation</vt:lpstr>
      <vt:lpstr>PowerPoint Presentation</vt:lpstr>
      <vt:lpstr>PowerPoint Presentation</vt:lpstr>
      <vt:lpstr>PowerPoint Presentation</vt:lpstr>
      <vt:lpstr>Elevation Regions</vt:lpstr>
      <vt:lpstr>PowerPoint Presentation</vt:lpstr>
      <vt:lpstr>PowerPoint Presentation</vt:lpstr>
      <vt:lpstr>Physical Regions</vt:lpstr>
      <vt:lpstr>PowerPoint Presentation</vt:lpstr>
      <vt:lpstr>Ecoregions</vt:lpstr>
      <vt:lpstr>Low soil alkalinity regions</vt:lpstr>
      <vt:lpstr>PowerPoint Presentation</vt:lpstr>
      <vt:lpstr>PowerPoint Presentation</vt:lpstr>
      <vt:lpstr>PowerPoint Presentation</vt:lpstr>
      <vt:lpstr>PowerPoint Presentation</vt:lpstr>
      <vt:lpstr>Native American</vt:lpstr>
      <vt:lpstr>Native American</vt:lpstr>
      <vt:lpstr>PowerPoint Presentation</vt:lpstr>
      <vt:lpstr>And we will end on this note – the U.S. divided up into the major cultural/tribal regions of the original inhabitants of the continent.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9</cp:revision>
  <dcterms:created xsi:type="dcterms:W3CDTF">2011-07-16T22:03:04Z</dcterms:created>
  <dcterms:modified xsi:type="dcterms:W3CDTF">2011-07-17T00:54:47Z</dcterms:modified>
</cp:coreProperties>
</file>