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40"/>
  </p:notesMasterIdLst>
  <p:sldIdLst>
    <p:sldId id="256" r:id="rId3"/>
    <p:sldId id="257" r:id="rId4"/>
    <p:sldId id="292" r:id="rId5"/>
    <p:sldId id="258" r:id="rId6"/>
    <p:sldId id="259" r:id="rId7"/>
    <p:sldId id="260" r:id="rId8"/>
    <p:sldId id="287" r:id="rId9"/>
    <p:sldId id="290" r:id="rId10"/>
    <p:sldId id="291" r:id="rId11"/>
    <p:sldId id="288" r:id="rId12"/>
    <p:sldId id="261" r:id="rId13"/>
    <p:sldId id="262" r:id="rId14"/>
    <p:sldId id="263" r:id="rId15"/>
    <p:sldId id="264" r:id="rId16"/>
    <p:sldId id="265" r:id="rId17"/>
    <p:sldId id="266" r:id="rId18"/>
    <p:sldId id="267" r:id="rId19"/>
    <p:sldId id="268" r:id="rId20"/>
    <p:sldId id="286" r:id="rId21"/>
    <p:sldId id="269" r:id="rId22"/>
    <p:sldId id="272" r:id="rId23"/>
    <p:sldId id="273" r:id="rId24"/>
    <p:sldId id="270" r:id="rId25"/>
    <p:sldId id="275" r:id="rId26"/>
    <p:sldId id="276" r:id="rId27"/>
    <p:sldId id="285" r:id="rId28"/>
    <p:sldId id="279" r:id="rId29"/>
    <p:sldId id="284" r:id="rId30"/>
    <p:sldId id="271" r:id="rId31"/>
    <p:sldId id="274" r:id="rId32"/>
    <p:sldId id="277" r:id="rId33"/>
    <p:sldId id="278" r:id="rId34"/>
    <p:sldId id="280" r:id="rId35"/>
    <p:sldId id="281" r:id="rId36"/>
    <p:sldId id="282" r:id="rId37"/>
    <p:sldId id="283" r:id="rId38"/>
    <p:sldId id="289"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p:restoredTop sz="94600"/>
  </p:normalViewPr>
  <p:slideViewPr>
    <p:cSldViewPr snapToGrid="0">
      <p:cViewPr varScale="1">
        <p:scale>
          <a:sx n="67" d="100"/>
          <a:sy n="67" d="100"/>
        </p:scale>
        <p:origin x="-52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33EA0E5-F16E-4368-83F0-5A6BC4437593}" type="slidenum">
              <a:rPr lang="en-US"/>
              <a:pPr/>
              <a:t>‹#›</a:t>
            </a:fld>
            <a:endParaRPr lang="en-US"/>
          </a:p>
        </p:txBody>
      </p:sp>
    </p:spTree>
    <p:extLst>
      <p:ext uri="{BB962C8B-B14F-4D97-AF65-F5344CB8AC3E}">
        <p14:creationId xmlns:p14="http://schemas.microsoft.com/office/powerpoint/2010/main" val="48795214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EA0E5-F16E-4368-83F0-5A6BC4437593}" type="slidenum">
              <a:rPr lang="en-US" smtClean="0"/>
              <a:pPr/>
              <a:t>24</a:t>
            </a:fld>
            <a:endParaRPr lang="en-US"/>
          </a:p>
        </p:txBody>
      </p:sp>
    </p:spTree>
    <p:extLst>
      <p:ext uri="{BB962C8B-B14F-4D97-AF65-F5344CB8AC3E}">
        <p14:creationId xmlns:p14="http://schemas.microsoft.com/office/powerpoint/2010/main" val="853720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endParaRPr lang="en-US" noProof="0" smtClean="0"/>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endParaRPr lang="en-US" noProof="0" smtClean="0"/>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83F9E4E8-6CDA-44F8-B2D1-DAB9561716E2}"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B1E5D5C-A5C5-42D7-AF54-6EF22C9F5876}" type="slidenum">
              <a:rPr lang="en-US"/>
              <a:pPr/>
              <a:t>‹#›</a:t>
            </a:fld>
            <a:endParaRPr lang="en-US"/>
          </a:p>
        </p:txBody>
      </p:sp>
    </p:spTree>
    <p:extLst>
      <p:ext uri="{BB962C8B-B14F-4D97-AF65-F5344CB8AC3E}">
        <p14:creationId xmlns:p14="http://schemas.microsoft.com/office/powerpoint/2010/main" val="35558382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2DE5F3-D6E1-46E2-B753-124105B710BF}" type="slidenum">
              <a:rPr lang="en-US"/>
              <a:pPr/>
              <a:t>‹#›</a:t>
            </a:fld>
            <a:endParaRPr lang="en-US"/>
          </a:p>
        </p:txBody>
      </p:sp>
    </p:spTree>
    <p:extLst>
      <p:ext uri="{BB962C8B-B14F-4D97-AF65-F5344CB8AC3E}">
        <p14:creationId xmlns:p14="http://schemas.microsoft.com/office/powerpoint/2010/main" val="383927137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FB4E1B59-5ACE-4F45-8690-8D1775C76C45}"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2A10650-9C3B-4D99-9864-E21AE981D24D}" type="slidenum">
              <a:rPr lang="en-US"/>
              <a:pPr/>
              <a:t>‹#›</a:t>
            </a:fld>
            <a:endParaRPr lang="en-US"/>
          </a:p>
        </p:txBody>
      </p:sp>
    </p:spTree>
    <p:extLst>
      <p:ext uri="{BB962C8B-B14F-4D97-AF65-F5344CB8AC3E}">
        <p14:creationId xmlns:p14="http://schemas.microsoft.com/office/powerpoint/2010/main" val="75207609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D09898C-031B-44A7-A9E5-75EC805FDA11}" type="slidenum">
              <a:rPr lang="en-US"/>
              <a:pPr/>
              <a:t>‹#›</a:t>
            </a:fld>
            <a:endParaRPr lang="en-US"/>
          </a:p>
        </p:txBody>
      </p:sp>
    </p:spTree>
    <p:extLst>
      <p:ext uri="{BB962C8B-B14F-4D97-AF65-F5344CB8AC3E}">
        <p14:creationId xmlns:p14="http://schemas.microsoft.com/office/powerpoint/2010/main" val="379404330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177E8A8-045C-4EF5-BD85-06616311F7C4}" type="slidenum">
              <a:rPr lang="en-US"/>
              <a:pPr/>
              <a:t>‹#›</a:t>
            </a:fld>
            <a:endParaRPr lang="en-US"/>
          </a:p>
        </p:txBody>
      </p:sp>
    </p:spTree>
    <p:extLst>
      <p:ext uri="{BB962C8B-B14F-4D97-AF65-F5344CB8AC3E}">
        <p14:creationId xmlns:p14="http://schemas.microsoft.com/office/powerpoint/2010/main" val="316363974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6688C7E-161F-428E-ABD4-6F3DA4A51CF5}" type="slidenum">
              <a:rPr lang="en-US"/>
              <a:pPr/>
              <a:t>‹#›</a:t>
            </a:fld>
            <a:endParaRPr lang="en-US"/>
          </a:p>
        </p:txBody>
      </p:sp>
    </p:spTree>
    <p:extLst>
      <p:ext uri="{BB962C8B-B14F-4D97-AF65-F5344CB8AC3E}">
        <p14:creationId xmlns:p14="http://schemas.microsoft.com/office/powerpoint/2010/main" val="138540031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9AB796E-073D-4F86-A0C6-D5694B3F42DC}" type="slidenum">
              <a:rPr lang="en-US"/>
              <a:pPr/>
              <a:t>‹#›</a:t>
            </a:fld>
            <a:endParaRPr lang="en-US"/>
          </a:p>
        </p:txBody>
      </p:sp>
    </p:spTree>
    <p:extLst>
      <p:ext uri="{BB962C8B-B14F-4D97-AF65-F5344CB8AC3E}">
        <p14:creationId xmlns:p14="http://schemas.microsoft.com/office/powerpoint/2010/main" val="403638704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13E5E3B-6BE1-43CC-B6E9-5281CCEE6EE9}" type="slidenum">
              <a:rPr lang="en-US"/>
              <a:pPr/>
              <a:t>‹#›</a:t>
            </a:fld>
            <a:endParaRPr lang="en-US"/>
          </a:p>
        </p:txBody>
      </p:sp>
    </p:spTree>
    <p:extLst>
      <p:ext uri="{BB962C8B-B14F-4D97-AF65-F5344CB8AC3E}">
        <p14:creationId xmlns:p14="http://schemas.microsoft.com/office/powerpoint/2010/main" val="134362703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918CD26-71B6-438B-9155-0B53308A6E35}" type="slidenum">
              <a:rPr lang="en-US"/>
              <a:pPr/>
              <a:t>‹#›</a:t>
            </a:fld>
            <a:endParaRPr lang="en-US"/>
          </a:p>
        </p:txBody>
      </p:sp>
    </p:spTree>
    <p:extLst>
      <p:ext uri="{BB962C8B-B14F-4D97-AF65-F5344CB8AC3E}">
        <p14:creationId xmlns:p14="http://schemas.microsoft.com/office/powerpoint/2010/main" val="149985694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C2CFEA4-8467-4BAE-B9FC-E0CC9F6DD9BF}" type="slidenum">
              <a:rPr lang="en-US"/>
              <a:pPr/>
              <a:t>‹#›</a:t>
            </a:fld>
            <a:endParaRPr lang="en-US"/>
          </a:p>
        </p:txBody>
      </p:sp>
    </p:spTree>
    <p:extLst>
      <p:ext uri="{BB962C8B-B14F-4D97-AF65-F5344CB8AC3E}">
        <p14:creationId xmlns:p14="http://schemas.microsoft.com/office/powerpoint/2010/main" val="48552434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67E5872-4AD4-4697-936B-02E84388614F}" type="slidenum">
              <a:rPr lang="en-US"/>
              <a:pPr/>
              <a:t>‹#›</a:t>
            </a:fld>
            <a:endParaRPr lang="en-US"/>
          </a:p>
        </p:txBody>
      </p:sp>
    </p:spTree>
    <p:extLst>
      <p:ext uri="{BB962C8B-B14F-4D97-AF65-F5344CB8AC3E}">
        <p14:creationId xmlns:p14="http://schemas.microsoft.com/office/powerpoint/2010/main" val="29593258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E1BB65A-1804-406E-813F-35D2971A60C2}" type="slidenum">
              <a:rPr lang="en-US"/>
              <a:pPr/>
              <a:t>‹#›</a:t>
            </a:fld>
            <a:endParaRPr lang="en-US"/>
          </a:p>
        </p:txBody>
      </p:sp>
    </p:spTree>
    <p:extLst>
      <p:ext uri="{BB962C8B-B14F-4D97-AF65-F5344CB8AC3E}">
        <p14:creationId xmlns:p14="http://schemas.microsoft.com/office/powerpoint/2010/main" val="361502802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7BB7553-256B-4A50-9E72-E66F9E2F49C2}" type="slidenum">
              <a:rPr lang="en-US"/>
              <a:pPr/>
              <a:t>‹#›</a:t>
            </a:fld>
            <a:endParaRPr lang="en-US"/>
          </a:p>
        </p:txBody>
      </p:sp>
    </p:spTree>
    <p:extLst>
      <p:ext uri="{BB962C8B-B14F-4D97-AF65-F5344CB8AC3E}">
        <p14:creationId xmlns:p14="http://schemas.microsoft.com/office/powerpoint/2010/main" val="16076173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467C881-CA0B-40AB-B593-99C7F40CFC5D}" type="slidenum">
              <a:rPr lang="en-US"/>
              <a:pPr/>
              <a:t>‹#›</a:t>
            </a:fld>
            <a:endParaRPr lang="en-US"/>
          </a:p>
        </p:txBody>
      </p:sp>
    </p:spTree>
    <p:extLst>
      <p:ext uri="{BB962C8B-B14F-4D97-AF65-F5344CB8AC3E}">
        <p14:creationId xmlns:p14="http://schemas.microsoft.com/office/powerpoint/2010/main" val="291919286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0CD52FE-9470-45E9-9AB3-A176E6ECB443}" type="slidenum">
              <a:rPr lang="en-US"/>
              <a:pPr/>
              <a:t>‹#›</a:t>
            </a:fld>
            <a:endParaRPr lang="en-US"/>
          </a:p>
        </p:txBody>
      </p:sp>
    </p:spTree>
    <p:extLst>
      <p:ext uri="{BB962C8B-B14F-4D97-AF65-F5344CB8AC3E}">
        <p14:creationId xmlns:p14="http://schemas.microsoft.com/office/powerpoint/2010/main" val="26133353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12B2501-A265-4B07-8B0C-E38881136060}" type="slidenum">
              <a:rPr lang="en-US"/>
              <a:pPr/>
              <a:t>‹#›</a:t>
            </a:fld>
            <a:endParaRPr lang="en-US"/>
          </a:p>
        </p:txBody>
      </p:sp>
    </p:spTree>
    <p:extLst>
      <p:ext uri="{BB962C8B-B14F-4D97-AF65-F5344CB8AC3E}">
        <p14:creationId xmlns:p14="http://schemas.microsoft.com/office/powerpoint/2010/main" val="370965034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BB85DF7-F6C8-4E04-A320-B5F3A7A8023A}" type="slidenum">
              <a:rPr lang="en-US"/>
              <a:pPr/>
              <a:t>‹#›</a:t>
            </a:fld>
            <a:endParaRPr lang="en-US"/>
          </a:p>
        </p:txBody>
      </p:sp>
    </p:spTree>
    <p:extLst>
      <p:ext uri="{BB962C8B-B14F-4D97-AF65-F5344CB8AC3E}">
        <p14:creationId xmlns:p14="http://schemas.microsoft.com/office/powerpoint/2010/main" val="7150368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216EE24-A0B8-4208-8FD3-AAA28FFF55AB}" type="slidenum">
              <a:rPr lang="en-US"/>
              <a:pPr/>
              <a:t>‹#›</a:t>
            </a:fld>
            <a:endParaRPr lang="en-US"/>
          </a:p>
        </p:txBody>
      </p:sp>
    </p:spTree>
    <p:extLst>
      <p:ext uri="{BB962C8B-B14F-4D97-AF65-F5344CB8AC3E}">
        <p14:creationId xmlns:p14="http://schemas.microsoft.com/office/powerpoint/2010/main" val="5111789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7F914A2-516A-4FD3-9A5C-E572F415C334}" type="slidenum">
              <a:rPr lang="en-US"/>
              <a:pPr/>
              <a:t>‹#›</a:t>
            </a:fld>
            <a:endParaRPr lang="en-US"/>
          </a:p>
        </p:txBody>
      </p:sp>
    </p:spTree>
    <p:extLst>
      <p:ext uri="{BB962C8B-B14F-4D97-AF65-F5344CB8AC3E}">
        <p14:creationId xmlns:p14="http://schemas.microsoft.com/office/powerpoint/2010/main" val="753173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856E07-CB82-42AE-9FFC-ACF6851155C4}" type="slidenum">
              <a:rPr lang="en-US"/>
              <a:pPr/>
              <a:t>‹#›</a:t>
            </a:fld>
            <a:endParaRPr lang="en-US"/>
          </a:p>
        </p:txBody>
      </p:sp>
    </p:spTree>
    <p:extLst>
      <p:ext uri="{BB962C8B-B14F-4D97-AF65-F5344CB8AC3E}">
        <p14:creationId xmlns:p14="http://schemas.microsoft.com/office/powerpoint/2010/main" val="302140230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E5B6C42-FCAE-443B-889F-EB3DF46D020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FC8B589-9CCE-4472-B09F-B53849068EF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p:txBody>
          <a:bodyPr/>
          <a:lstStyle/>
          <a:p>
            <a:r>
              <a:rPr lang="en-US" sz="4000" b="1" dirty="0" smtClean="0"/>
              <a:t>DALYAN, TURKEY</a:t>
            </a:r>
            <a:endParaRPr lang="en-US" sz="4000" b="1" dirty="0"/>
          </a:p>
        </p:txBody>
      </p:sp>
      <p:sp>
        <p:nvSpPr>
          <p:cNvPr id="53251" name="Rectangle 3"/>
          <p:cNvSpPr>
            <a:spLocks noGrp="1" noChangeArrowheads="1"/>
          </p:cNvSpPr>
          <p:nvPr>
            <p:ph type="subTitle" idx="1"/>
          </p:nvPr>
        </p:nvSpPr>
        <p:spPr/>
        <p:txBody>
          <a:bodyPr/>
          <a:lstStyle/>
          <a:p>
            <a:endParaRPr lang="en-US" dirty="0"/>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45174" y1="13918" x2="45174" y2="13918"/>
                        <a14:foregroundMark x1="56371" y1="21649" x2="56371" y2="21649"/>
                        <a14:foregroundMark x1="18533" y1="51031" x2="18533" y2="51031"/>
                        <a14:foregroundMark x1="2703" y1="68041" x2="2703" y2="68041"/>
                        <a14:foregroundMark x1="8880" y1="60309" x2="8880" y2="60309"/>
                        <a14:foregroundMark x1="15444" y1="55670" x2="15444" y2="55670"/>
                        <a14:foregroundMark x1="24324" y1="46907" x2="24324" y2="46907"/>
                        <a14:foregroundMark x1="31660" y1="43299" x2="31660" y2="43299"/>
                        <a14:foregroundMark x1="34749" y1="40206" x2="34749" y2="40206"/>
                        <a14:foregroundMark x1="42085" y1="39175" x2="42085" y2="39175"/>
                        <a14:foregroundMark x1="47490" y1="39691" x2="47490" y2="39691"/>
                        <a14:foregroundMark x1="37066" y1="41237" x2="37066" y2="41237"/>
                        <a14:foregroundMark x1="28185" y1="46392" x2="28185" y2="46392"/>
                        <a14:foregroundMark x1="21622" y1="52062" x2="21622" y2="52062"/>
                        <a14:foregroundMark x1="12741" y1="60309" x2="12741" y2="60309"/>
                        <a14:foregroundMark x1="8108" y1="63402" x2="8108" y2="63402"/>
                        <a14:foregroundMark x1="5405" y1="67010" x2="5405" y2="67010"/>
                        <a14:foregroundMark x1="5019" y1="62887" x2="5019" y2="62887"/>
                        <a14:foregroundMark x1="10811" y1="56701" x2="10811" y2="56701"/>
                        <a14:foregroundMark x1="15444" y1="52062" x2="15444" y2="52062"/>
                        <a14:foregroundMark x1="20463" y1="48454" x2="20463" y2="48454"/>
                        <a14:foregroundMark x1="26641" y1="43814" x2="26641" y2="43814"/>
                        <a14:foregroundMark x1="31274" y1="40722" x2="31274" y2="40722"/>
                        <a14:foregroundMark x1="28185" y1="57216" x2="28185" y2="57216"/>
                        <a14:foregroundMark x1="28571" y1="61856" x2="28571" y2="61856"/>
                        <a14:foregroundMark x1="27027" y1="67526" x2="27027" y2="67526"/>
                        <a14:foregroundMark x1="25483" y1="71649" x2="25483" y2="71649"/>
                        <a14:foregroundMark x1="23938" y1="77320" x2="23938" y2="77320"/>
                        <a14:foregroundMark x1="42085" y1="11340" x2="42085" y2="11340"/>
                        <a14:foregroundMark x1="38610" y1="6186" x2="38610" y2="6186"/>
                        <a14:foregroundMark x1="54826" y1="27835" x2="54826" y2="27835"/>
                        <a14:foregroundMark x1="54826" y1="43299" x2="54826" y2="43299"/>
                        <a14:foregroundMark x1="58687" y1="43299" x2="58687" y2="43299"/>
                        <a14:foregroundMark x1="33205" y1="56701" x2="33205" y2="56701"/>
                        <a14:foregroundMark x1="58687" y1="56701" x2="58687" y2="56701"/>
                        <a14:foregroundMark x1="62548" y1="65464" x2="62548" y2="65464"/>
                        <a14:foregroundMark x1="79923" y1="57732" x2="79923" y2="57732"/>
                        <a14:foregroundMark x1="92664" y1="85567" x2="92664" y2="85567"/>
                        <a14:backgroundMark x1="67568" y1="21649" x2="67568" y2="21649"/>
                        <a14:backgroundMark x1="57529" y1="26289" x2="57529" y2="26289"/>
                      </a14:backgroundRemoval>
                    </a14:imgEffect>
                  </a14:imgLayer>
                </a14:imgProps>
              </a:ext>
              <a:ext uri="{28A0092B-C50C-407E-A947-70E740481C1C}">
                <a14:useLocalDpi xmlns:a14="http://schemas.microsoft.com/office/drawing/2010/main" val="0"/>
              </a:ext>
            </a:extLst>
          </a:blip>
          <a:srcRect/>
          <a:stretch>
            <a:fillRect/>
          </a:stretch>
        </p:blipFill>
        <p:spPr bwMode="auto">
          <a:xfrm>
            <a:off x="6069364" y="100712"/>
            <a:ext cx="2917473" cy="218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5763"/>
            <a:ext cx="9143999" cy="606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090139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975" y="-25400"/>
            <a:ext cx="7315200" cy="802640"/>
          </a:xfrm>
        </p:spPr>
        <p:txBody>
          <a:bodyPr/>
          <a:lstStyle/>
          <a:p>
            <a:pPr algn="ctr"/>
            <a:r>
              <a:rPr lang="en-US" sz="2400" dirty="0"/>
              <a:t>The </a:t>
            </a:r>
            <a:r>
              <a:rPr lang="en-US" sz="2400" dirty="0" err="1"/>
              <a:t>Dalyan</a:t>
            </a:r>
            <a:r>
              <a:rPr lang="en-US" sz="2400" dirty="0"/>
              <a:t> Delta - Turkey, one of the most beautiful areas in the Mediterranean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240"/>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814184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3389"/>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83064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43300" y="0"/>
            <a:ext cx="5138738" cy="596900"/>
          </a:xfrm>
        </p:spPr>
        <p:txBody>
          <a:bodyPr/>
          <a:lstStyle/>
          <a:p>
            <a:r>
              <a:rPr lang="en-US" dirty="0" err="1" smtClean="0"/>
              <a:t>Dalyan</a:t>
            </a:r>
            <a:r>
              <a:rPr lang="en-US" dirty="0" smtClean="0"/>
              <a:t> River</a:t>
            </a:r>
            <a:endParaRPr lang="en-US" dirty="0"/>
          </a:p>
        </p:txBody>
      </p:sp>
    </p:spTree>
    <p:extLst>
      <p:ext uri="{BB962C8B-B14F-4D97-AF65-F5344CB8AC3E}">
        <p14:creationId xmlns:p14="http://schemas.microsoft.com/office/powerpoint/2010/main" val="50676491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0"/>
            <a:ext cx="8743950" cy="762000"/>
          </a:xfrm>
        </p:spPr>
        <p:txBody>
          <a:bodyPr/>
          <a:lstStyle/>
          <a:p>
            <a:r>
              <a:rPr lang="en-US" sz="2400" dirty="0"/>
              <a:t>A natural channel separates the </a:t>
            </a:r>
            <a:r>
              <a:rPr lang="en-US" sz="2400" dirty="0" err="1"/>
              <a:t>Carian</a:t>
            </a:r>
            <a:r>
              <a:rPr lang="en-US" sz="2400" dirty="0"/>
              <a:t> ruins of </a:t>
            </a:r>
            <a:r>
              <a:rPr lang="en-US" sz="2400" dirty="0" err="1"/>
              <a:t>Kaunos</a:t>
            </a:r>
            <a:r>
              <a:rPr lang="en-US" sz="2400" dirty="0"/>
              <a:t> </a:t>
            </a:r>
            <a:r>
              <a:rPr lang="en-US" sz="2400" dirty="0" err="1"/>
              <a:t>Dalyan</a:t>
            </a:r>
            <a:endParaRPr lang="en-US"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25477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5"/>
            <a:ext cx="9144000" cy="66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213122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117475"/>
            <a:ext cx="8226425" cy="582612"/>
          </a:xfrm>
        </p:spPr>
        <p:txBody>
          <a:bodyPr/>
          <a:lstStyle/>
          <a:p>
            <a:r>
              <a:rPr lang="en-US" b="1" dirty="0" err="1">
                <a:solidFill>
                  <a:srgbClr val="FFFFFF"/>
                </a:solidFill>
              </a:rPr>
              <a:t>Kaunos</a:t>
            </a:r>
            <a:r>
              <a:rPr lang="en-US" b="1" dirty="0">
                <a:solidFill>
                  <a:srgbClr val="FFFFFF"/>
                </a:solidFill>
              </a:rPr>
              <a:t> theatre</a:t>
            </a:r>
          </a:p>
        </p:txBody>
      </p:sp>
    </p:spTree>
    <p:extLst>
      <p:ext uri="{BB962C8B-B14F-4D97-AF65-F5344CB8AC3E}">
        <p14:creationId xmlns:p14="http://schemas.microsoft.com/office/powerpoint/2010/main" val="194093204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0"/>
            <a:ext cx="8226425" cy="1000125"/>
          </a:xfrm>
        </p:spPr>
        <p:txBody>
          <a:bodyPr/>
          <a:lstStyle/>
          <a:p>
            <a:r>
              <a:rPr lang="en-US" b="1" dirty="0" err="1">
                <a:solidFill>
                  <a:srgbClr val="FFFFFF"/>
                </a:solidFill>
              </a:rPr>
              <a:t>Lycian</a:t>
            </a:r>
            <a:r>
              <a:rPr lang="en-US" b="1" dirty="0">
                <a:solidFill>
                  <a:srgbClr val="FFFFFF"/>
                </a:solidFill>
              </a:rPr>
              <a:t> rock cut tombs of </a:t>
            </a:r>
            <a:r>
              <a:rPr lang="en-US" b="1" dirty="0" err="1">
                <a:solidFill>
                  <a:srgbClr val="FFFFFF"/>
                </a:solidFill>
              </a:rPr>
              <a:t>Dalyan</a:t>
            </a:r>
            <a:endParaRPr lang="en-US" b="1" dirty="0">
              <a:solidFill>
                <a:srgbClr val="FFFFFF"/>
              </a:solidFill>
            </a:endParaRPr>
          </a:p>
        </p:txBody>
      </p:sp>
    </p:spTree>
    <p:extLst>
      <p:ext uri="{BB962C8B-B14F-4D97-AF65-F5344CB8AC3E}">
        <p14:creationId xmlns:p14="http://schemas.microsoft.com/office/powerpoint/2010/main" val="116940109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7676"/>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229255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6795" y="0"/>
            <a:ext cx="50924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287166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703513" y="0"/>
            <a:ext cx="6316662" cy="1157288"/>
          </a:xfrm>
        </p:spPr>
        <p:txBody>
          <a:bodyPr/>
          <a:lstStyle/>
          <a:p>
            <a:r>
              <a:rPr lang="en-US" dirty="0"/>
              <a:t>DALYAN-TURKEY</a:t>
            </a:r>
            <a:endParaRPr lang="en-US" dirty="0"/>
          </a:p>
        </p:txBody>
      </p:sp>
      <p:sp>
        <p:nvSpPr>
          <p:cNvPr id="54275" name="Rectangle 3"/>
          <p:cNvSpPr>
            <a:spLocks noGrp="1" noChangeArrowheads="1"/>
          </p:cNvSpPr>
          <p:nvPr>
            <p:ph type="body" idx="1"/>
          </p:nvPr>
        </p:nvSpPr>
        <p:spPr>
          <a:xfrm>
            <a:off x="2300288" y="1443038"/>
            <a:ext cx="6719887" cy="5414962"/>
          </a:xfrm>
        </p:spPr>
        <p:txBody>
          <a:bodyPr/>
          <a:lstStyle/>
          <a:p>
            <a:r>
              <a:rPr lang="en-US" sz="2800" dirty="0" err="1"/>
              <a:t>Dalyan</a:t>
            </a:r>
            <a:r>
              <a:rPr lang="en-US" sz="2800" dirty="0"/>
              <a:t> is a town in </a:t>
            </a:r>
            <a:r>
              <a:rPr lang="en-US" sz="2800" dirty="0" err="1"/>
              <a:t>Muğla</a:t>
            </a:r>
            <a:r>
              <a:rPr lang="en-US" sz="2800" dirty="0"/>
              <a:t> Province located between the well-known districts of </a:t>
            </a:r>
            <a:r>
              <a:rPr lang="en-US" sz="2800" dirty="0" err="1"/>
              <a:t>Marmaris</a:t>
            </a:r>
            <a:r>
              <a:rPr lang="en-US" sz="2800" dirty="0"/>
              <a:t> and </a:t>
            </a:r>
            <a:r>
              <a:rPr lang="en-US" sz="2800" dirty="0" err="1"/>
              <a:t>Fethiye</a:t>
            </a:r>
            <a:r>
              <a:rPr lang="en-US" sz="2800" dirty="0"/>
              <a:t> on the south-west coast of Turkey. The town is an independent municipality, within the administrative district of </a:t>
            </a:r>
            <a:r>
              <a:rPr lang="en-US" sz="2800" dirty="0" err="1"/>
              <a:t>Ortaca</a:t>
            </a:r>
            <a:r>
              <a:rPr lang="en-US" sz="2800" dirty="0"/>
              <a:t>. Life in </a:t>
            </a:r>
            <a:r>
              <a:rPr lang="en-US" sz="2800" dirty="0" err="1"/>
              <a:t>Dalyan</a:t>
            </a:r>
            <a:r>
              <a:rPr lang="en-US" sz="2800" dirty="0"/>
              <a:t> revolves around the </a:t>
            </a:r>
            <a:r>
              <a:rPr lang="en-US" sz="2800" dirty="0" err="1"/>
              <a:t>Dalyan</a:t>
            </a:r>
            <a:r>
              <a:rPr lang="en-US" sz="2800" dirty="0"/>
              <a:t> </a:t>
            </a:r>
            <a:r>
              <a:rPr lang="en-US" sz="2800" dirty="0" err="1"/>
              <a:t>Çayı</a:t>
            </a:r>
            <a:r>
              <a:rPr lang="en-US" sz="2800" dirty="0"/>
              <a:t> River which flows past the town. The boats that ply up and down the river, navigating the maze of reeds, are the preferred means of transport to all the local sites.</a:t>
            </a:r>
            <a:endParaRPr lang="en-US" sz="2800"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62142" cy="1085851"/>
          </a:xfrm>
        </p:spPr>
        <p:txBody>
          <a:bodyPr/>
          <a:lstStyle/>
          <a:p>
            <a:r>
              <a:rPr lang="en-US" dirty="0"/>
              <a:t>River </a:t>
            </a:r>
            <a:r>
              <a:rPr lang="en-US" dirty="0" err="1"/>
              <a:t>Dalyan</a:t>
            </a:r>
            <a:r>
              <a:rPr lang="en-US" dirty="0"/>
              <a:t> and </a:t>
            </a:r>
            <a:r>
              <a:rPr lang="en-US" dirty="0" err="1"/>
              <a:t>Lycian</a:t>
            </a:r>
            <a:r>
              <a:rPr lang="en-US" dirty="0"/>
              <a:t> rock cut tombs of </a:t>
            </a:r>
            <a:r>
              <a:rPr lang="en-US" dirty="0" err="1"/>
              <a:t>Dalyan</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85851"/>
            <a:ext cx="9162143"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00506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0550"/>
            <a:ext cx="9144000" cy="5721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424877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8164"/>
            <a:ext cx="9144000" cy="587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431824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0664"/>
          </a:xfrm>
        </p:spPr>
        <p:txBody>
          <a:bodyPr/>
          <a:lstStyle/>
          <a:p>
            <a:r>
              <a:rPr lang="en-US" dirty="0"/>
              <a:t>Reed landscape in </a:t>
            </a:r>
            <a:r>
              <a:rPr lang="en-US" dirty="0" err="1"/>
              <a:t>Dalyan</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0664"/>
            <a:ext cx="9144000" cy="611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547780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188" y="246063"/>
            <a:ext cx="8226425" cy="1143000"/>
          </a:xfrm>
        </p:spPr>
        <p:txBody>
          <a:bodyPr/>
          <a:lstStyle/>
          <a:p>
            <a:r>
              <a:rPr lang="en-US" dirty="0" err="1"/>
              <a:t>Iztuzu</a:t>
            </a:r>
            <a:r>
              <a:rPr lang="en-US" dirty="0"/>
              <a:t> beach - </a:t>
            </a:r>
            <a:r>
              <a:rPr lang="en-US" dirty="0" err="1"/>
              <a:t>Dalyan</a:t>
            </a:r>
            <a:r>
              <a:rPr lang="en-US" dirty="0"/>
              <a:t/>
            </a:r>
            <a:br>
              <a:rPr lang="en-US" dirty="0"/>
            </a:br>
            <a:endParaRPr lang="en-US" dirty="0"/>
          </a:p>
        </p:txBody>
      </p:sp>
      <p:sp>
        <p:nvSpPr>
          <p:cNvPr id="3" name="Content Placeholder 2"/>
          <p:cNvSpPr>
            <a:spLocks noGrp="1"/>
          </p:cNvSpPr>
          <p:nvPr>
            <p:ph idx="1"/>
          </p:nvPr>
        </p:nvSpPr>
        <p:spPr>
          <a:xfrm>
            <a:off x="314325" y="1057276"/>
            <a:ext cx="8629650" cy="5643562"/>
          </a:xfrm>
        </p:spPr>
        <p:txBody>
          <a:bodyPr/>
          <a:lstStyle/>
          <a:p>
            <a:r>
              <a:rPr lang="en-US" sz="2800" dirty="0" smtClean="0"/>
              <a:t>The </a:t>
            </a:r>
            <a:r>
              <a:rPr lang="en-US" sz="2800" dirty="0"/>
              <a:t>beach is a narrow spit of land, which forms a natural barrier between the fresh water delta of the </a:t>
            </a:r>
            <a:r>
              <a:rPr lang="en-US" sz="2800" dirty="0" err="1"/>
              <a:t>Dalyan</a:t>
            </a:r>
            <a:r>
              <a:rPr lang="en-US" sz="2800" dirty="0"/>
              <a:t> river and the </a:t>
            </a:r>
            <a:r>
              <a:rPr lang="en-US" sz="2800" dirty="0" err="1"/>
              <a:t>Mediteranean</a:t>
            </a:r>
            <a:r>
              <a:rPr lang="en-US" sz="2800" dirty="0"/>
              <a:t>. It is one of the main breeding grounds for loggerhead sea turtles (</a:t>
            </a:r>
            <a:r>
              <a:rPr lang="en-US" sz="2800" dirty="0" err="1"/>
              <a:t>Caretta</a:t>
            </a:r>
            <a:r>
              <a:rPr lang="en-US" sz="2800" dirty="0"/>
              <a:t> </a:t>
            </a:r>
            <a:r>
              <a:rPr lang="en-US" sz="2800" dirty="0" err="1"/>
              <a:t>caretta</a:t>
            </a:r>
            <a:r>
              <a:rPr lang="en-US" sz="2800" dirty="0"/>
              <a:t>) in the Mediterranean and is therefore often referred to as "Turtle Beach". The loggerhead turtle (</a:t>
            </a:r>
            <a:r>
              <a:rPr lang="en-US" sz="2800" dirty="0" err="1"/>
              <a:t>Caretta</a:t>
            </a:r>
            <a:r>
              <a:rPr lang="en-US" sz="2800" dirty="0"/>
              <a:t> </a:t>
            </a:r>
            <a:r>
              <a:rPr lang="en-US" sz="2800" dirty="0" err="1"/>
              <a:t>caretta</a:t>
            </a:r>
            <a:r>
              <a:rPr lang="en-US" sz="2800" dirty="0"/>
              <a:t>) is on the IUCN Red list of endangered animals. For this reason the beach has had a protected status since 1988 and is part of the </a:t>
            </a:r>
            <a:r>
              <a:rPr lang="en-US" sz="2800" dirty="0" err="1"/>
              <a:t>Köyceğiz-Dalyan</a:t>
            </a:r>
            <a:r>
              <a:rPr lang="en-US" sz="2800" dirty="0"/>
              <a:t> Special Environmental Protection Area</a:t>
            </a:r>
            <a:r>
              <a:rPr lang="en-US" sz="2800" dirty="0" smtClean="0"/>
              <a:t>. (see the next slide)</a:t>
            </a:r>
            <a:endParaRPr lang="en-US" sz="2800" dirty="0"/>
          </a:p>
        </p:txBody>
      </p:sp>
    </p:spTree>
    <p:extLst>
      <p:ext uri="{BB962C8B-B14F-4D97-AF65-F5344CB8AC3E}">
        <p14:creationId xmlns:p14="http://schemas.microsoft.com/office/powerpoint/2010/main" val="394332571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828674"/>
            <a:ext cx="9194800"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868409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21245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1" y="-32004"/>
            <a:ext cx="8226425" cy="571500"/>
          </a:xfrm>
        </p:spPr>
        <p:txBody>
          <a:bodyPr/>
          <a:lstStyle/>
          <a:p>
            <a:r>
              <a:rPr lang="en-US" dirty="0" err="1"/>
              <a:t>Dalyan</a:t>
            </a:r>
            <a:r>
              <a:rPr lang="en-US" dirty="0"/>
              <a:t> mud baths</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9496"/>
            <a:ext cx="9144000" cy="631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41513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383486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226425" cy="596900"/>
          </a:xfrm>
        </p:spPr>
        <p:txBody>
          <a:bodyPr/>
          <a:lstStyle/>
          <a:p>
            <a:r>
              <a:rPr lang="en-US" dirty="0" err="1"/>
              <a:t>Kashikci</a:t>
            </a:r>
            <a:r>
              <a:rPr lang="en-US" dirty="0"/>
              <a:t> Bay</a:t>
            </a:r>
          </a:p>
        </p:txBody>
      </p:sp>
    </p:spTree>
    <p:extLst>
      <p:ext uri="{BB962C8B-B14F-4D97-AF65-F5344CB8AC3E}">
        <p14:creationId xmlns:p14="http://schemas.microsoft.com/office/powerpoint/2010/main" val="119247674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
            <a:ext cx="8648700" cy="471488"/>
          </a:xfrm>
        </p:spPr>
        <p:txBody>
          <a:bodyPr/>
          <a:lstStyle/>
          <a:p>
            <a:pPr algn="r"/>
            <a:r>
              <a:rPr lang="en-US" sz="2400" dirty="0" smtClean="0"/>
              <a:t>Mediterranean Climate Rainfall &amp; Temperature Patterns</a:t>
            </a:r>
            <a:endParaRPr lang="en-US" sz="2400"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9301"/>
            <a:ext cx="9144000" cy="302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29050"/>
            <a:ext cx="9165186"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579839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226425" cy="725487"/>
          </a:xfrm>
        </p:spPr>
        <p:txBody>
          <a:bodyPr/>
          <a:lstStyle/>
          <a:p>
            <a:r>
              <a:rPr lang="en-US" dirty="0" err="1"/>
              <a:t>Iztuzu</a:t>
            </a:r>
            <a:endParaRPr lang="en-US" dirty="0"/>
          </a:p>
        </p:txBody>
      </p:sp>
    </p:spTree>
    <p:extLst>
      <p:ext uri="{BB962C8B-B14F-4D97-AF65-F5344CB8AC3E}">
        <p14:creationId xmlns:p14="http://schemas.microsoft.com/office/powerpoint/2010/main" val="373492747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678" y="0"/>
            <a:ext cx="8226425" cy="719138"/>
          </a:xfrm>
        </p:spPr>
        <p:txBody>
          <a:bodyPr/>
          <a:lstStyle/>
          <a:p>
            <a:r>
              <a:rPr lang="en-US" dirty="0" err="1"/>
              <a:t>Caretta</a:t>
            </a:r>
            <a:r>
              <a:rPr lang="en-US" dirty="0"/>
              <a:t> </a:t>
            </a:r>
            <a:r>
              <a:rPr lang="en-US" dirty="0" err="1" smtClean="0"/>
              <a:t>caretta</a:t>
            </a:r>
            <a:r>
              <a:rPr lang="en-US" dirty="0" smtClean="0"/>
              <a:t> (hatched tortoises)</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7" y="719138"/>
            <a:ext cx="9224477" cy="613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031885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3175"/>
            <a:ext cx="8226425" cy="601662"/>
          </a:xfrm>
        </p:spPr>
        <p:txBody>
          <a:bodyPr/>
          <a:lstStyle/>
          <a:p>
            <a:r>
              <a:rPr lang="en-US" dirty="0" err="1"/>
              <a:t>Caretta</a:t>
            </a:r>
            <a:r>
              <a:rPr lang="en-US" dirty="0"/>
              <a:t> </a:t>
            </a:r>
            <a:r>
              <a:rPr lang="en-US" dirty="0" err="1"/>
              <a:t>caretta</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1" y="604837"/>
            <a:ext cx="9150971" cy="625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71692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338"/>
            <a:ext cx="9144000" cy="611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27597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1"/>
            <a:ext cx="9144000" cy="611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03295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2"/>
            <a:ext cx="9144000" cy="611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081256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122928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8613"/>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798261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ctrTitle"/>
          </p:nvPr>
        </p:nvSpPr>
        <p:spPr/>
        <p:txBody>
          <a:bodyPr/>
          <a:lstStyle/>
          <a:p>
            <a:endParaRPr lang="en-US" dirty="0"/>
          </a:p>
        </p:txBody>
      </p:sp>
      <p:sp>
        <p:nvSpPr>
          <p:cNvPr id="55301" name="Rectangle 5"/>
          <p:cNvSpPr>
            <a:spLocks noGrp="1" noChangeArrowheads="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 y="0"/>
            <a:ext cx="88696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endParaRPr lang="en-US"/>
          </a:p>
        </p:txBody>
      </p:sp>
      <p:sp>
        <p:nvSpPr>
          <p:cNvPr id="56323" name="Rectangle 3"/>
          <p:cNvSpPr>
            <a:spLocks noGrp="1" noChangeArrowheads="1"/>
          </p:cNvSpPr>
          <p:nvPr>
            <p:ph type="body"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3122"/>
            <a:ext cx="9144000" cy="5411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V="1">
            <a:off x="2728913" y="3243263"/>
            <a:ext cx="3157537" cy="337185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6"/>
            <a:ext cx="9143999" cy="685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94522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64"/>
          <a:stretch/>
        </p:blipFill>
        <p:spPr bwMode="auto">
          <a:xfrm>
            <a:off x="0" y="114300"/>
            <a:ext cx="9144000" cy="680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51484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5920"/>
            <a:ext cx="9144000" cy="35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78886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2901"/>
            <a:ext cx="914399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647958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turkey map n2">
  <a:themeElements>
    <a:clrScheme name="Office Theme 3">
      <a:dk1>
        <a:srgbClr val="000000"/>
      </a:dk1>
      <a:lt1>
        <a:srgbClr val="FFFF33"/>
      </a:lt1>
      <a:dk2>
        <a:srgbClr val="000000"/>
      </a:dk2>
      <a:lt2>
        <a:srgbClr val="CCCCCC"/>
      </a:lt2>
      <a:accent1>
        <a:srgbClr val="994545"/>
      </a:accent1>
      <a:accent2>
        <a:srgbClr val="666600"/>
      </a:accent2>
      <a:accent3>
        <a:srgbClr val="FFFFAD"/>
      </a:accent3>
      <a:accent4>
        <a:srgbClr val="000000"/>
      </a:accent4>
      <a:accent5>
        <a:srgbClr val="CAB0B0"/>
      </a:accent5>
      <a:accent6>
        <a:srgbClr val="5C5C00"/>
      </a:accent6>
      <a:hlink>
        <a:srgbClr val="733458"/>
      </a:hlink>
      <a:folHlink>
        <a:srgbClr val="4A408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33"/>
        </a:lt1>
        <a:dk2>
          <a:srgbClr val="000000"/>
        </a:dk2>
        <a:lt2>
          <a:srgbClr val="CCCCCC"/>
        </a:lt2>
        <a:accent1>
          <a:srgbClr val="8C8C00"/>
        </a:accent1>
        <a:accent2>
          <a:srgbClr val="807301"/>
        </a:accent2>
        <a:accent3>
          <a:srgbClr val="FFFFAD"/>
        </a:accent3>
        <a:accent4>
          <a:srgbClr val="000000"/>
        </a:accent4>
        <a:accent5>
          <a:srgbClr val="C5C5AA"/>
        </a:accent5>
        <a:accent6>
          <a:srgbClr val="736801"/>
        </a:accent6>
        <a:hlink>
          <a:srgbClr val="666400"/>
        </a:hlink>
        <a:folHlink>
          <a:srgbClr val="665713"/>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33"/>
        </a:lt1>
        <a:dk2>
          <a:srgbClr val="000000"/>
        </a:dk2>
        <a:lt2>
          <a:srgbClr val="CCCCCC"/>
        </a:lt2>
        <a:accent1>
          <a:srgbClr val="997A00"/>
        </a:accent1>
        <a:accent2>
          <a:srgbClr val="567300"/>
        </a:accent2>
        <a:accent3>
          <a:srgbClr val="FFFFAD"/>
        </a:accent3>
        <a:accent4>
          <a:srgbClr val="000000"/>
        </a:accent4>
        <a:accent5>
          <a:srgbClr val="CABEAA"/>
        </a:accent5>
        <a:accent6>
          <a:srgbClr val="4D6800"/>
        </a:accent6>
        <a:hlink>
          <a:srgbClr val="805719"/>
        </a:hlink>
        <a:folHlink>
          <a:srgbClr val="6161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33"/>
        </a:lt1>
        <a:dk2>
          <a:srgbClr val="000000"/>
        </a:dk2>
        <a:lt2>
          <a:srgbClr val="CCCCCC"/>
        </a:lt2>
        <a:accent1>
          <a:srgbClr val="994545"/>
        </a:accent1>
        <a:accent2>
          <a:srgbClr val="666600"/>
        </a:accent2>
        <a:accent3>
          <a:srgbClr val="FFFFAD"/>
        </a:accent3>
        <a:accent4>
          <a:srgbClr val="000000"/>
        </a:accent4>
        <a:accent5>
          <a:srgbClr val="CAB0B0"/>
        </a:accent5>
        <a:accent6>
          <a:srgbClr val="5C5C00"/>
        </a:accent6>
        <a:hlink>
          <a:srgbClr val="733458"/>
        </a:hlink>
        <a:folHlink>
          <a:srgbClr val="4A4080"/>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33"/>
        </a:lt1>
        <a:dk2>
          <a:srgbClr val="000000"/>
        </a:dk2>
        <a:lt2>
          <a:srgbClr val="CCCCCC"/>
        </a:lt2>
        <a:accent1>
          <a:srgbClr val="407080"/>
        </a:accent1>
        <a:accent2>
          <a:srgbClr val="8C5631"/>
        </a:accent2>
        <a:accent3>
          <a:srgbClr val="FFFFAD"/>
        </a:accent3>
        <a:accent4>
          <a:srgbClr val="000000"/>
        </a:accent4>
        <a:accent5>
          <a:srgbClr val="AFBBC0"/>
        </a:accent5>
        <a:accent6>
          <a:srgbClr val="7E4D2B"/>
        </a:accent6>
        <a:hlink>
          <a:srgbClr val="583D66"/>
        </a:hlink>
        <a:folHlink>
          <a:srgbClr val="5959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8C8C00"/>
        </a:accent1>
        <a:accent2>
          <a:srgbClr val="807301"/>
        </a:accent2>
        <a:accent3>
          <a:srgbClr val="FFFFFF"/>
        </a:accent3>
        <a:accent4>
          <a:srgbClr val="000000"/>
        </a:accent4>
        <a:accent5>
          <a:srgbClr val="C5C5AA"/>
        </a:accent5>
        <a:accent6>
          <a:srgbClr val="736801"/>
        </a:accent6>
        <a:hlink>
          <a:srgbClr val="666400"/>
        </a:hlink>
        <a:folHlink>
          <a:srgbClr val="665713"/>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997A00"/>
        </a:accent1>
        <a:accent2>
          <a:srgbClr val="567300"/>
        </a:accent2>
        <a:accent3>
          <a:srgbClr val="FFFFFF"/>
        </a:accent3>
        <a:accent4>
          <a:srgbClr val="000000"/>
        </a:accent4>
        <a:accent5>
          <a:srgbClr val="CABEAA"/>
        </a:accent5>
        <a:accent6>
          <a:srgbClr val="4D6800"/>
        </a:accent6>
        <a:hlink>
          <a:srgbClr val="805719"/>
        </a:hlink>
        <a:folHlink>
          <a:srgbClr val="6161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994545"/>
        </a:accent1>
        <a:accent2>
          <a:srgbClr val="666600"/>
        </a:accent2>
        <a:accent3>
          <a:srgbClr val="FFFFFF"/>
        </a:accent3>
        <a:accent4>
          <a:srgbClr val="000000"/>
        </a:accent4>
        <a:accent5>
          <a:srgbClr val="CAB0B0"/>
        </a:accent5>
        <a:accent6>
          <a:srgbClr val="5C5C00"/>
        </a:accent6>
        <a:hlink>
          <a:srgbClr val="733458"/>
        </a:hlink>
        <a:folHlink>
          <a:srgbClr val="4A4080"/>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407080"/>
        </a:accent1>
        <a:accent2>
          <a:srgbClr val="8C5631"/>
        </a:accent2>
        <a:accent3>
          <a:srgbClr val="FFFFFF"/>
        </a:accent3>
        <a:accent4>
          <a:srgbClr val="000000"/>
        </a:accent4>
        <a:accent5>
          <a:srgbClr val="AFBBC0"/>
        </a:accent5>
        <a:accent6>
          <a:srgbClr val="7E4D2B"/>
        </a:accent6>
        <a:hlink>
          <a:srgbClr val="583D66"/>
        </a:hlink>
        <a:folHlink>
          <a:srgbClr val="595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3">
      <a:dk1>
        <a:srgbClr val="000000"/>
      </a:dk1>
      <a:lt1>
        <a:srgbClr val="FFFF33"/>
      </a:lt1>
      <a:dk2>
        <a:srgbClr val="000000"/>
      </a:dk2>
      <a:lt2>
        <a:srgbClr val="CCCCCC"/>
      </a:lt2>
      <a:accent1>
        <a:srgbClr val="994545"/>
      </a:accent1>
      <a:accent2>
        <a:srgbClr val="666600"/>
      </a:accent2>
      <a:accent3>
        <a:srgbClr val="FFFFAD"/>
      </a:accent3>
      <a:accent4>
        <a:srgbClr val="000000"/>
      </a:accent4>
      <a:accent5>
        <a:srgbClr val="CAB0B0"/>
      </a:accent5>
      <a:accent6>
        <a:srgbClr val="5C5C00"/>
      </a:accent6>
      <a:hlink>
        <a:srgbClr val="733458"/>
      </a:hlink>
      <a:folHlink>
        <a:srgbClr val="4A408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33"/>
        </a:lt1>
        <a:dk2>
          <a:srgbClr val="000000"/>
        </a:dk2>
        <a:lt2>
          <a:srgbClr val="CCCCCC"/>
        </a:lt2>
        <a:accent1>
          <a:srgbClr val="8C8C00"/>
        </a:accent1>
        <a:accent2>
          <a:srgbClr val="807301"/>
        </a:accent2>
        <a:accent3>
          <a:srgbClr val="FFFFAD"/>
        </a:accent3>
        <a:accent4>
          <a:srgbClr val="000000"/>
        </a:accent4>
        <a:accent5>
          <a:srgbClr val="C5C5AA"/>
        </a:accent5>
        <a:accent6>
          <a:srgbClr val="736801"/>
        </a:accent6>
        <a:hlink>
          <a:srgbClr val="666400"/>
        </a:hlink>
        <a:folHlink>
          <a:srgbClr val="665713"/>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33"/>
        </a:lt1>
        <a:dk2>
          <a:srgbClr val="000000"/>
        </a:dk2>
        <a:lt2>
          <a:srgbClr val="CCCCCC"/>
        </a:lt2>
        <a:accent1>
          <a:srgbClr val="997A00"/>
        </a:accent1>
        <a:accent2>
          <a:srgbClr val="567300"/>
        </a:accent2>
        <a:accent3>
          <a:srgbClr val="FFFFAD"/>
        </a:accent3>
        <a:accent4>
          <a:srgbClr val="000000"/>
        </a:accent4>
        <a:accent5>
          <a:srgbClr val="CABEAA"/>
        </a:accent5>
        <a:accent6>
          <a:srgbClr val="4D6800"/>
        </a:accent6>
        <a:hlink>
          <a:srgbClr val="805719"/>
        </a:hlink>
        <a:folHlink>
          <a:srgbClr val="6161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33"/>
        </a:lt1>
        <a:dk2>
          <a:srgbClr val="000000"/>
        </a:dk2>
        <a:lt2>
          <a:srgbClr val="CCCCCC"/>
        </a:lt2>
        <a:accent1>
          <a:srgbClr val="994545"/>
        </a:accent1>
        <a:accent2>
          <a:srgbClr val="666600"/>
        </a:accent2>
        <a:accent3>
          <a:srgbClr val="FFFFAD"/>
        </a:accent3>
        <a:accent4>
          <a:srgbClr val="000000"/>
        </a:accent4>
        <a:accent5>
          <a:srgbClr val="CAB0B0"/>
        </a:accent5>
        <a:accent6>
          <a:srgbClr val="5C5C00"/>
        </a:accent6>
        <a:hlink>
          <a:srgbClr val="733458"/>
        </a:hlink>
        <a:folHlink>
          <a:srgbClr val="4A408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33"/>
        </a:lt1>
        <a:dk2>
          <a:srgbClr val="000000"/>
        </a:dk2>
        <a:lt2>
          <a:srgbClr val="CCCCCC"/>
        </a:lt2>
        <a:accent1>
          <a:srgbClr val="407080"/>
        </a:accent1>
        <a:accent2>
          <a:srgbClr val="8C5631"/>
        </a:accent2>
        <a:accent3>
          <a:srgbClr val="FFFFAD"/>
        </a:accent3>
        <a:accent4>
          <a:srgbClr val="000000"/>
        </a:accent4>
        <a:accent5>
          <a:srgbClr val="AFBBC0"/>
        </a:accent5>
        <a:accent6>
          <a:srgbClr val="7E4D2B"/>
        </a:accent6>
        <a:hlink>
          <a:srgbClr val="583D66"/>
        </a:hlink>
        <a:folHlink>
          <a:srgbClr val="5959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8C8C00"/>
        </a:accent1>
        <a:accent2>
          <a:srgbClr val="807301"/>
        </a:accent2>
        <a:accent3>
          <a:srgbClr val="FFFFFF"/>
        </a:accent3>
        <a:accent4>
          <a:srgbClr val="000000"/>
        </a:accent4>
        <a:accent5>
          <a:srgbClr val="C5C5AA"/>
        </a:accent5>
        <a:accent6>
          <a:srgbClr val="736801"/>
        </a:accent6>
        <a:hlink>
          <a:srgbClr val="666400"/>
        </a:hlink>
        <a:folHlink>
          <a:srgbClr val="665713"/>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997A00"/>
        </a:accent1>
        <a:accent2>
          <a:srgbClr val="567300"/>
        </a:accent2>
        <a:accent3>
          <a:srgbClr val="FFFFFF"/>
        </a:accent3>
        <a:accent4>
          <a:srgbClr val="000000"/>
        </a:accent4>
        <a:accent5>
          <a:srgbClr val="CABEAA"/>
        </a:accent5>
        <a:accent6>
          <a:srgbClr val="4D6800"/>
        </a:accent6>
        <a:hlink>
          <a:srgbClr val="805719"/>
        </a:hlink>
        <a:folHlink>
          <a:srgbClr val="6161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994545"/>
        </a:accent1>
        <a:accent2>
          <a:srgbClr val="666600"/>
        </a:accent2>
        <a:accent3>
          <a:srgbClr val="FFFFFF"/>
        </a:accent3>
        <a:accent4>
          <a:srgbClr val="000000"/>
        </a:accent4>
        <a:accent5>
          <a:srgbClr val="CAB0B0"/>
        </a:accent5>
        <a:accent6>
          <a:srgbClr val="5C5C00"/>
        </a:accent6>
        <a:hlink>
          <a:srgbClr val="733458"/>
        </a:hlink>
        <a:folHlink>
          <a:srgbClr val="4A4080"/>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407080"/>
        </a:accent1>
        <a:accent2>
          <a:srgbClr val="8C5631"/>
        </a:accent2>
        <a:accent3>
          <a:srgbClr val="FFFFFF"/>
        </a:accent3>
        <a:accent4>
          <a:srgbClr val="000000"/>
        </a:accent4>
        <a:accent5>
          <a:srgbClr val="AFBBC0"/>
        </a:accent5>
        <a:accent6>
          <a:srgbClr val="7E4D2B"/>
        </a:accent6>
        <a:hlink>
          <a:srgbClr val="583D66"/>
        </a:hlink>
        <a:folHlink>
          <a:srgbClr val="595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turkey map n2</Template>
  <TotalTime>306</TotalTime>
  <Words>260</Words>
  <Application>Microsoft Office PowerPoint</Application>
  <PresentationFormat>On-screen Show (4:3)</PresentationFormat>
  <Paragraphs>19</Paragraphs>
  <Slides>37</Slides>
  <Notes>1</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turkey map n2</vt:lpstr>
      <vt:lpstr>1_Default Design</vt:lpstr>
      <vt:lpstr>DALYAN, TURKEY</vt:lpstr>
      <vt:lpstr>DALYAN-TURKEY</vt:lpstr>
      <vt:lpstr>Mediterranean Climate Rainfall &amp; Temperature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Dalyan Delta - Turkey, one of the most beautiful areas in the Mediterranean</vt:lpstr>
      <vt:lpstr>PowerPoint Presentation</vt:lpstr>
      <vt:lpstr>Dalyan River</vt:lpstr>
      <vt:lpstr>A natural channel separates the Carian ruins of Kaunos Dalyan</vt:lpstr>
      <vt:lpstr>PowerPoint Presentation</vt:lpstr>
      <vt:lpstr>Kaunos theatre</vt:lpstr>
      <vt:lpstr>Lycian rock cut tombs of Dalyan</vt:lpstr>
      <vt:lpstr>PowerPoint Presentation</vt:lpstr>
      <vt:lpstr>PowerPoint Presentation</vt:lpstr>
      <vt:lpstr>River Dalyan and Lycian rock cut tombs of Dalyan</vt:lpstr>
      <vt:lpstr>PowerPoint Presentation</vt:lpstr>
      <vt:lpstr>PowerPoint Presentation</vt:lpstr>
      <vt:lpstr>Reed landscape in Dalyan</vt:lpstr>
      <vt:lpstr>Iztuzu beach - Dalyan </vt:lpstr>
      <vt:lpstr>PowerPoint Presentation</vt:lpstr>
      <vt:lpstr>PowerPoint Presentation</vt:lpstr>
      <vt:lpstr>Dalyan mud baths</vt:lpstr>
      <vt:lpstr>PowerPoint Presentation</vt:lpstr>
      <vt:lpstr>Kashikci Bay</vt:lpstr>
      <vt:lpstr>Iztuzu</vt:lpstr>
      <vt:lpstr>Caretta caretta (hatched tortoises)</vt:lpstr>
      <vt:lpstr>Caretta caretta</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DALYAN, TURKEY</dc:title>
  <dc:creator>Joe</dc:creator>
  <cp:lastModifiedBy>Joe</cp:lastModifiedBy>
  <cp:revision>6</cp:revision>
  <dcterms:created xsi:type="dcterms:W3CDTF">2011-07-23T02:29:31Z</dcterms:created>
  <dcterms:modified xsi:type="dcterms:W3CDTF">2011-07-23T07:36:10Z</dcterms:modified>
</cp:coreProperties>
</file>