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256" r:id="rId2"/>
    <p:sldId id="257" r:id="rId3"/>
    <p:sldId id="258" r:id="rId4"/>
    <p:sldId id="259" r:id="rId5"/>
    <p:sldId id="260" r:id="rId6"/>
    <p:sldId id="274" r:id="rId7"/>
    <p:sldId id="261" r:id="rId8"/>
    <p:sldId id="262" r:id="rId9"/>
    <p:sldId id="267" r:id="rId10"/>
    <p:sldId id="271" r:id="rId11"/>
    <p:sldId id="266" r:id="rId12"/>
    <p:sldId id="270" r:id="rId13"/>
    <p:sldId id="284" r:id="rId14"/>
    <p:sldId id="263" r:id="rId15"/>
    <p:sldId id="302" r:id="rId16"/>
    <p:sldId id="264" r:id="rId17"/>
    <p:sldId id="303" r:id="rId18"/>
    <p:sldId id="265" r:id="rId19"/>
    <p:sldId id="268" r:id="rId20"/>
    <p:sldId id="305" r:id="rId21"/>
    <p:sldId id="288" r:id="rId22"/>
    <p:sldId id="272" r:id="rId23"/>
    <p:sldId id="283" r:id="rId24"/>
    <p:sldId id="275" r:id="rId25"/>
    <p:sldId id="276" r:id="rId26"/>
    <p:sldId id="277" r:id="rId27"/>
    <p:sldId id="278" r:id="rId28"/>
    <p:sldId id="279" r:id="rId29"/>
    <p:sldId id="280" r:id="rId30"/>
    <p:sldId id="281" r:id="rId31"/>
    <p:sldId id="285" r:id="rId32"/>
    <p:sldId id="289" r:id="rId33"/>
    <p:sldId id="297" r:id="rId34"/>
    <p:sldId id="295" r:id="rId35"/>
    <p:sldId id="306" r:id="rId36"/>
    <p:sldId id="301" r:id="rId37"/>
    <p:sldId id="304" r:id="rId38"/>
    <p:sldId id="286" r:id="rId39"/>
    <p:sldId id="298" r:id="rId40"/>
    <p:sldId id="300" r:id="rId41"/>
    <p:sldId id="287" r:id="rId42"/>
    <p:sldId id="290" r:id="rId43"/>
    <p:sldId id="292" r:id="rId44"/>
    <p:sldId id="291" r:id="rId45"/>
    <p:sldId id="293" r:id="rId46"/>
    <p:sldId id="294" r:id="rId47"/>
    <p:sldId id="296" r:id="rId48"/>
    <p:sldId id="299" r:id="rId49"/>
    <p:sldId id="282" r:id="rId50"/>
    <p:sldId id="27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34" y="-10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0F30D21-0911-49AF-B33F-486CA1005C85}" type="datetimeFigureOut">
              <a:rPr lang="en-US" smtClean="0"/>
              <a:pPr/>
              <a:t>8/6/2010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A72CCA-894E-4EE5-9007-F5644E8FB73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Hawaiian</a:t>
            </a:r>
            <a:r>
              <a:rPr lang="en-US" baseline="0" smtClean="0"/>
              <a:t> Sky</a:t>
            </a:r>
            <a:endParaRPr lang="en-US" dirty="0"/>
          </a:p>
        </p:txBody>
      </p:sp>
      <p:sp>
        <p:nvSpPr>
          <p:cNvPr id="4" name="Slide Number Placeholder 3"/>
          <p:cNvSpPr>
            <a:spLocks noGrp="1"/>
          </p:cNvSpPr>
          <p:nvPr>
            <p:ph type="sldNum" sz="quarter" idx="10"/>
          </p:nvPr>
        </p:nvSpPr>
        <p:spPr/>
        <p:txBody>
          <a:bodyPr/>
          <a:lstStyle/>
          <a:p>
            <a:fld id="{85A72CCA-894E-4EE5-9007-F5644E8FB73C}" type="slidenum">
              <a:rPr lang="en-US" smtClean="0"/>
              <a:pPr/>
              <a:t>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7CB645-8328-4676-A739-AF2E958EACF3}" type="datetimeFigureOut">
              <a:rPr lang="en-US" smtClean="0"/>
              <a:pPr/>
              <a:t>8/6/2010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CB645-8328-4676-A739-AF2E958EACF3}" type="datetimeFigureOut">
              <a:rPr lang="en-US" smtClean="0"/>
              <a:pPr/>
              <a:t>8/6/2010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CB645-8328-4676-A739-AF2E958EACF3}" type="datetimeFigureOut">
              <a:rPr lang="en-US" smtClean="0"/>
              <a:pPr/>
              <a:t>8/6/2010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7CB645-8328-4676-A739-AF2E958EACF3}" type="datetimeFigureOut">
              <a:rPr lang="en-US" smtClean="0"/>
              <a:pPr/>
              <a:t>8/6/2010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7CB645-8328-4676-A739-AF2E958EACF3}" type="datetimeFigureOut">
              <a:rPr lang="en-US" smtClean="0"/>
              <a:pPr/>
              <a:t>8/6/2010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7CB645-8328-4676-A739-AF2E958EACF3}" type="datetimeFigureOut">
              <a:rPr lang="en-US" smtClean="0"/>
              <a:pPr/>
              <a:t>8/6/2010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7CB645-8328-4676-A739-AF2E958EACF3}" type="datetimeFigureOut">
              <a:rPr lang="en-US" smtClean="0"/>
              <a:pPr/>
              <a:t>8/6/2010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7CB645-8328-4676-A739-AF2E958EACF3}" type="datetimeFigureOut">
              <a:rPr lang="en-US" smtClean="0"/>
              <a:pPr/>
              <a:t>8/6/2010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7CB645-8328-4676-A739-AF2E958EACF3}" type="datetimeFigureOut">
              <a:rPr lang="en-US" smtClean="0"/>
              <a:pPr/>
              <a:t>8/6/2010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CB645-8328-4676-A739-AF2E958EACF3}" type="datetimeFigureOut">
              <a:rPr lang="en-US" smtClean="0"/>
              <a:pPr/>
              <a:t>8/6/2010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7CB645-8328-4676-A739-AF2E958EACF3}" type="datetimeFigureOut">
              <a:rPr lang="en-US" smtClean="0"/>
              <a:pPr/>
              <a:t>8/6/2010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5655B3-95F8-4C9A-BA68-F4BC8F72833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7000">
              <a:schemeClr val="accent1">
                <a:tint val="66000"/>
                <a:satMod val="160000"/>
              </a:schemeClr>
            </a:gs>
            <a:gs pos="50000">
              <a:schemeClr val="accent1">
                <a:tint val="44500"/>
                <a:satMod val="160000"/>
              </a:schemeClr>
            </a:gs>
            <a:gs pos="100000">
              <a:schemeClr val="accent1">
                <a:tint val="23500"/>
                <a:satMod val="160000"/>
              </a:schemeClr>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7CB645-8328-4676-A739-AF2E958EACF3}" type="datetimeFigureOut">
              <a:rPr lang="en-US" smtClean="0"/>
              <a:pPr/>
              <a:t>8/6/2010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5655B3-95F8-4C9A-BA68-F4BC8F72833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22's at Hickam.jpg"/>
          <p:cNvPicPr>
            <a:picLocks noChangeAspect="1"/>
          </p:cNvPicPr>
          <p:nvPr/>
        </p:nvPicPr>
        <p:blipFill>
          <a:blip r:embed="rId3" cstate="print"/>
          <a:srcRect b="26938"/>
          <a:stretch>
            <a:fillRect/>
          </a:stretch>
        </p:blipFill>
        <p:spPr>
          <a:xfrm>
            <a:off x="0" y="0"/>
            <a:ext cx="9144000" cy="6898341"/>
          </a:xfrm>
          <a:prstGeom prst="rect">
            <a:avLst/>
          </a:prstGeom>
        </p:spPr>
      </p:pic>
      <p:sp>
        <p:nvSpPr>
          <p:cNvPr id="3" name="Title 2"/>
          <p:cNvSpPr>
            <a:spLocks noGrp="1"/>
          </p:cNvSpPr>
          <p:nvPr>
            <p:ph type="ctrTitle"/>
          </p:nvPr>
        </p:nvSpPr>
        <p:spPr>
          <a:xfrm>
            <a:off x="4648200" y="2130425"/>
            <a:ext cx="3810000" cy="1470025"/>
          </a:xfrm>
        </p:spPr>
        <p:txBody>
          <a:bodyPr>
            <a:scene3d>
              <a:camera prst="orthographicFront"/>
              <a:lightRig rig="threePt" dir="t"/>
            </a:scene3d>
            <a:sp3d extrusionH="57150">
              <a:bevelT w="38100" h="38100"/>
            </a:sp3d>
          </a:bodyPr>
          <a:lstStyle/>
          <a:p>
            <a:r>
              <a:rPr lang="en-US" dirty="0" smtClean="0">
                <a:ln>
                  <a:solidFill>
                    <a:srgbClr val="996600"/>
                  </a:solidFill>
                </a:ln>
                <a:solidFill>
                  <a:srgbClr val="FFC000"/>
                </a:solidFill>
                <a:effectLst>
                  <a:glow rad="228600">
                    <a:schemeClr val="accent6">
                      <a:satMod val="175000"/>
                      <a:alpha val="40000"/>
                    </a:schemeClr>
                  </a:glow>
                </a:effectLst>
                <a:latin typeface="Arial Black" pitchFamily="34" charset="0"/>
              </a:rPr>
              <a:t>Kingdom of Tonga</a:t>
            </a:r>
            <a:endParaRPr lang="en-US" dirty="0">
              <a:ln>
                <a:solidFill>
                  <a:srgbClr val="996600"/>
                </a:solidFill>
              </a:ln>
              <a:solidFill>
                <a:srgbClr val="FFC000"/>
              </a:solidFill>
              <a:effectLst>
                <a:glow rad="228600">
                  <a:schemeClr val="accent6">
                    <a:satMod val="175000"/>
                    <a:alpha val="40000"/>
                  </a:schemeClr>
                </a:glow>
              </a:effectLst>
              <a:latin typeface="Arial Black" pitchFamily="34" charset="0"/>
            </a:endParaRPr>
          </a:p>
        </p:txBody>
      </p:sp>
      <p:sp>
        <p:nvSpPr>
          <p:cNvPr id="4" name="Subtitle 3"/>
          <p:cNvSpPr>
            <a:spLocks noGrp="1"/>
          </p:cNvSpPr>
          <p:nvPr>
            <p:ph type="subTitle" idx="1"/>
          </p:nvPr>
        </p:nvSpPr>
        <p:spPr>
          <a:xfrm>
            <a:off x="1752600" y="4572000"/>
            <a:ext cx="6400800" cy="1752600"/>
          </a:xfrm>
        </p:spPr>
        <p:txBody>
          <a:bodyPr>
            <a:scene3d>
              <a:camera prst="orthographicFront"/>
              <a:lightRig rig="threePt" dir="t"/>
            </a:scene3d>
            <a:sp3d extrusionH="57150">
              <a:bevelT w="38100" h="38100"/>
            </a:sp3d>
          </a:bodyPr>
          <a:lstStyle/>
          <a:p>
            <a:r>
              <a:rPr lang="en-US" dirty="0" smtClean="0">
                <a:ln>
                  <a:solidFill>
                    <a:schemeClr val="tx1">
                      <a:lumMod val="65000"/>
                      <a:lumOff val="35000"/>
                    </a:schemeClr>
                  </a:solidFill>
                </a:ln>
                <a:effectLst>
                  <a:glow rad="228600">
                    <a:schemeClr val="accent1">
                      <a:satMod val="175000"/>
                      <a:alpha val="40000"/>
                    </a:schemeClr>
                  </a:glow>
                  <a:outerShdw blurRad="38100" dist="38100" dir="2700000" algn="tl">
                    <a:srgbClr val="000000">
                      <a:alpha val="43137"/>
                    </a:srgbClr>
                  </a:outerShdw>
                </a:effectLst>
                <a:latin typeface="Arial Black" pitchFamily="34" charset="0"/>
              </a:rPr>
              <a:t>Tropical Island State</a:t>
            </a:r>
            <a:endParaRPr lang="en-US" dirty="0">
              <a:ln>
                <a:solidFill>
                  <a:schemeClr val="tx1">
                    <a:lumMod val="65000"/>
                    <a:lumOff val="35000"/>
                  </a:schemeClr>
                </a:solidFill>
              </a:ln>
              <a:effectLst>
                <a:glow rad="228600">
                  <a:schemeClr val="accent1">
                    <a:satMod val="175000"/>
                    <a:alpha val="40000"/>
                  </a:schemeClr>
                </a:glow>
                <a:outerShdw blurRad="38100" dist="38100" dir="2700000" algn="tl">
                  <a:srgbClr val="000000">
                    <a:alpha val="43137"/>
                  </a:srgbClr>
                </a:outerShdw>
              </a:effectLst>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Grp="1" noChangeAspect="1" noChangeArrowheads="1"/>
          </p:cNvPicPr>
          <p:nvPr>
            <p:ph idx="1"/>
          </p:nvPr>
        </p:nvPicPr>
        <p:blipFill>
          <a:blip r:embed="rId2" cstate="print"/>
          <a:srcRect/>
          <a:stretch>
            <a:fillRect/>
          </a:stretch>
        </p:blipFill>
        <p:spPr bwMode="auto">
          <a:xfrm>
            <a:off x="0" y="533400"/>
            <a:ext cx="9124265" cy="57912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p:cNvPicPr>
            <a:picLocks noGrp="1" noChangeAspect="1" noChangeArrowheads="1"/>
          </p:cNvPicPr>
          <p:nvPr>
            <p:ph idx="1"/>
          </p:nvPr>
        </p:nvPicPr>
        <p:blipFill>
          <a:blip r:embed="rId2" cstate="print"/>
          <a:srcRect/>
          <a:stretch>
            <a:fillRect/>
          </a:stretch>
        </p:blipFill>
        <p:spPr bwMode="auto">
          <a:xfrm>
            <a:off x="0" y="381000"/>
            <a:ext cx="9144000" cy="6096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Grp="1" noChangeAspect="1" noChangeArrowheads="1"/>
          </p:cNvPicPr>
          <p:nvPr>
            <p:ph idx="1"/>
          </p:nvPr>
        </p:nvPicPr>
        <p:blipFill>
          <a:blip r:embed="rId2" cstate="print"/>
          <a:srcRect/>
          <a:stretch>
            <a:fillRect/>
          </a:stretch>
        </p:blipFill>
        <p:spPr bwMode="auto">
          <a:xfrm>
            <a:off x="0" y="381000"/>
            <a:ext cx="9144000" cy="613363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7650" name="Picture 2"/>
          <p:cNvPicPr>
            <a:picLocks noGrp="1" noChangeAspect="1" noChangeArrowheads="1"/>
          </p:cNvPicPr>
          <p:nvPr>
            <p:ph idx="1"/>
          </p:nvPr>
        </p:nvPicPr>
        <p:blipFill>
          <a:blip r:embed="rId2" cstate="print"/>
          <a:srcRect/>
          <a:stretch>
            <a:fillRect/>
          </a:stretch>
        </p:blipFill>
        <p:spPr bwMode="auto">
          <a:xfrm>
            <a:off x="685800" y="609600"/>
            <a:ext cx="7772400" cy="5561584"/>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smtClean="0"/>
              <a:t>Going to School</a:t>
            </a:r>
            <a:endParaRPr lang="en-US" dirty="0"/>
          </a:p>
        </p:txBody>
      </p:sp>
      <p:pic>
        <p:nvPicPr>
          <p:cNvPr id="6146" name="Picture 2"/>
          <p:cNvPicPr>
            <a:picLocks noGrp="1" noChangeAspect="1" noChangeArrowheads="1"/>
          </p:cNvPicPr>
          <p:nvPr>
            <p:ph idx="1"/>
          </p:nvPr>
        </p:nvPicPr>
        <p:blipFill>
          <a:blip r:embed="rId2" cstate="print"/>
          <a:srcRect b="2697"/>
          <a:stretch>
            <a:fillRect/>
          </a:stretch>
        </p:blipFill>
        <p:spPr bwMode="auto">
          <a:xfrm>
            <a:off x="-1549" y="762000"/>
            <a:ext cx="9145906" cy="6096000"/>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a:t>
            </a:r>
            <a:endParaRPr lang="en-US" dirty="0"/>
          </a:p>
        </p:txBody>
      </p:sp>
      <p:sp>
        <p:nvSpPr>
          <p:cNvPr id="3" name="Content Placeholder 2"/>
          <p:cNvSpPr>
            <a:spLocks noGrp="1"/>
          </p:cNvSpPr>
          <p:nvPr>
            <p:ph idx="1"/>
          </p:nvPr>
        </p:nvSpPr>
        <p:spPr>
          <a:xfrm>
            <a:off x="533400" y="4495800"/>
            <a:ext cx="8229600" cy="1096963"/>
          </a:xfrm>
        </p:spPr>
        <p:txBody>
          <a:bodyPr/>
          <a:lstStyle/>
          <a:p>
            <a:r>
              <a:rPr lang="en-US" dirty="0" smtClean="0"/>
              <a:t>School kids all wear uniforms. Boys wear lava-lavas (left) and girls wear jumpers (right). </a:t>
            </a:r>
            <a:endParaRPr lang="en-US" dirty="0"/>
          </a:p>
        </p:txBody>
      </p:sp>
      <p:pic>
        <p:nvPicPr>
          <p:cNvPr id="44034" name="Picture 2"/>
          <p:cNvPicPr>
            <a:picLocks noChangeAspect="1" noChangeArrowheads="1"/>
          </p:cNvPicPr>
          <p:nvPr/>
        </p:nvPicPr>
        <p:blipFill>
          <a:blip r:embed="rId2" cstate="print"/>
          <a:srcRect/>
          <a:stretch>
            <a:fillRect/>
          </a:stretch>
        </p:blipFill>
        <p:spPr bwMode="auto">
          <a:xfrm>
            <a:off x="533400" y="1371600"/>
            <a:ext cx="3810000" cy="2857500"/>
          </a:xfrm>
          <a:prstGeom prst="rect">
            <a:avLst/>
          </a:prstGeom>
          <a:noFill/>
          <a:ln w="9525">
            <a:noFill/>
            <a:miter lim="800000"/>
            <a:headEnd/>
            <a:tailEnd/>
          </a:ln>
        </p:spPr>
      </p:pic>
      <p:pic>
        <p:nvPicPr>
          <p:cNvPr id="44035" name="Picture 3"/>
          <p:cNvPicPr>
            <a:picLocks noChangeAspect="1" noChangeArrowheads="1"/>
          </p:cNvPicPr>
          <p:nvPr/>
        </p:nvPicPr>
        <p:blipFill>
          <a:blip r:embed="rId3" cstate="print"/>
          <a:srcRect/>
          <a:stretch>
            <a:fillRect/>
          </a:stretch>
        </p:blipFill>
        <p:spPr bwMode="auto">
          <a:xfrm>
            <a:off x="4800600" y="1371600"/>
            <a:ext cx="3810000" cy="28575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171" name="Picture 3"/>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800" dirty="0" smtClean="0"/>
              <a:t>Tongans don't show affection for the opposite sex in public. But members of the same sex often hold hands or arms, like these boys on the right. </a:t>
            </a:r>
            <a:endParaRPr lang="en-US" sz="2800" dirty="0"/>
          </a:p>
        </p:txBody>
      </p:sp>
      <p:pic>
        <p:nvPicPr>
          <p:cNvPr id="45058" name="Picture 2"/>
          <p:cNvPicPr>
            <a:picLocks noGrp="1" noChangeAspect="1" noChangeArrowheads="1"/>
          </p:cNvPicPr>
          <p:nvPr>
            <p:ph idx="1"/>
          </p:nvPr>
        </p:nvPicPr>
        <p:blipFill>
          <a:blip r:embed="rId2" cstate="print"/>
          <a:srcRect/>
          <a:stretch>
            <a:fillRect/>
          </a:stretch>
        </p:blipFill>
        <p:spPr bwMode="auto">
          <a:xfrm>
            <a:off x="1554691" y="1600200"/>
            <a:ext cx="6034617" cy="4525963"/>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Tongan National Rugby Team</a:t>
            </a:r>
            <a:endParaRPr lang="en-US" dirty="0"/>
          </a:p>
        </p:txBody>
      </p:sp>
      <p:pic>
        <p:nvPicPr>
          <p:cNvPr id="8195" name="Picture 3"/>
          <p:cNvPicPr>
            <a:picLocks noGrp="1" noChangeAspect="1" noChangeArrowheads="1"/>
          </p:cNvPicPr>
          <p:nvPr>
            <p:ph idx="1"/>
          </p:nvPr>
        </p:nvPicPr>
        <p:blipFill>
          <a:blip r:embed="rId2" cstate="print"/>
          <a:srcRect/>
          <a:stretch>
            <a:fillRect/>
          </a:stretch>
        </p:blipFill>
        <p:spPr bwMode="auto">
          <a:xfrm>
            <a:off x="304800" y="836022"/>
            <a:ext cx="8488812" cy="602197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normAutofit fontScale="90000"/>
          </a:bodyPr>
          <a:lstStyle/>
          <a:p>
            <a:r>
              <a:rPr lang="en-US" b="1" dirty="0" smtClean="0"/>
              <a:t>Tonga Royal </a:t>
            </a:r>
            <a:r>
              <a:rPr lang="en-US" b="1" dirty="0" smtClean="0"/>
              <a:t>wedding </a:t>
            </a:r>
            <a:r>
              <a:rPr lang="en-US" b="1" dirty="0" smtClean="0"/>
              <a:t>Capt. M. </a:t>
            </a:r>
            <a:r>
              <a:rPr lang="en-US" b="1" dirty="0" err="1" smtClean="0"/>
              <a:t>Tuita</a:t>
            </a:r>
            <a:r>
              <a:rPr lang="en-US" b="1" dirty="0" smtClean="0"/>
              <a:t> and Princess </a:t>
            </a:r>
            <a:r>
              <a:rPr lang="en-US" b="1" dirty="0" err="1" smtClean="0"/>
              <a:t>Pilolevu</a:t>
            </a:r>
            <a:endParaRPr lang="en-US" dirty="0"/>
          </a:p>
        </p:txBody>
      </p:sp>
      <p:pic>
        <p:nvPicPr>
          <p:cNvPr id="11266" name="Picture 2"/>
          <p:cNvPicPr>
            <a:picLocks noGrp="1" noChangeAspect="1" noChangeArrowheads="1"/>
          </p:cNvPicPr>
          <p:nvPr>
            <p:ph idx="1"/>
          </p:nvPr>
        </p:nvPicPr>
        <p:blipFill>
          <a:blip r:embed="rId2" cstate="print"/>
          <a:srcRect/>
          <a:stretch>
            <a:fillRect/>
          </a:stretch>
        </p:blipFill>
        <p:spPr bwMode="auto">
          <a:xfrm>
            <a:off x="533401" y="1267514"/>
            <a:ext cx="8105442" cy="5209486"/>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4572000" cy="1143000"/>
          </a:xfrm>
        </p:spPr>
        <p:txBody>
          <a:bodyPr/>
          <a:lstStyle/>
          <a:p>
            <a:r>
              <a:rPr lang="en-US" dirty="0" smtClean="0"/>
              <a:t>Background</a:t>
            </a:r>
            <a:endParaRPr lang="en-US" dirty="0"/>
          </a:p>
        </p:txBody>
      </p:sp>
      <p:sp>
        <p:nvSpPr>
          <p:cNvPr id="4" name="Content Placeholder 3"/>
          <p:cNvSpPr>
            <a:spLocks noGrp="1"/>
          </p:cNvSpPr>
          <p:nvPr>
            <p:ph sz="half" idx="2"/>
          </p:nvPr>
        </p:nvSpPr>
        <p:spPr>
          <a:xfrm>
            <a:off x="3810000" y="1600200"/>
            <a:ext cx="5105400" cy="5105400"/>
          </a:xfrm>
        </p:spPr>
        <p:txBody>
          <a:bodyPr>
            <a:normAutofit fontScale="85000" lnSpcReduction="20000"/>
          </a:bodyPr>
          <a:lstStyle/>
          <a:p>
            <a:r>
              <a:rPr lang="en-US" dirty="0" smtClean="0"/>
              <a:t>Tonga </a:t>
            </a:r>
            <a:r>
              <a:rPr lang="en-US" dirty="0" smtClean="0"/>
              <a:t>- officially the Kingdom of Tonga </a:t>
            </a:r>
            <a:r>
              <a:rPr lang="en-US" dirty="0" smtClean="0"/>
              <a:t>- </a:t>
            </a:r>
            <a:r>
              <a:rPr lang="en-US" dirty="0" smtClean="0"/>
              <a:t>an archipelago in the South Pacific Ocean, comprises 169 islands, 36 of them inhabited</a:t>
            </a:r>
            <a:r>
              <a:rPr lang="en-US" dirty="0" smtClean="0"/>
              <a:t>. </a:t>
            </a:r>
            <a:r>
              <a:rPr lang="en-US" dirty="0" smtClean="0"/>
              <a:t>The Kingdom stretches over a distance of about 800 </a:t>
            </a:r>
            <a:r>
              <a:rPr lang="en-US" dirty="0" err="1" smtClean="0"/>
              <a:t>kilometres</a:t>
            </a:r>
            <a:r>
              <a:rPr lang="en-US" dirty="0" smtClean="0"/>
              <a:t> (500 miles) in a north-south line. The islands that constitute the archipelago lie south of Samoa, about one-third of the way from New Zealand to </a:t>
            </a:r>
            <a:r>
              <a:rPr lang="en-US" dirty="0" err="1" smtClean="0"/>
              <a:t>Hawaiʻi</a:t>
            </a:r>
            <a:r>
              <a:rPr lang="en-US" dirty="0" smtClean="0"/>
              <a:t>. George </a:t>
            </a:r>
            <a:r>
              <a:rPr lang="en-US" dirty="0" err="1" smtClean="0"/>
              <a:t>Tupou</a:t>
            </a:r>
            <a:r>
              <a:rPr lang="en-US" dirty="0" smtClean="0"/>
              <a:t> </a:t>
            </a:r>
            <a:r>
              <a:rPr lang="en-US" dirty="0" smtClean="0"/>
              <a:t>V, </a:t>
            </a:r>
            <a:r>
              <a:rPr lang="en-US" dirty="0" smtClean="0"/>
              <a:t>(born 4 May 1948) is the current King of Tonga. Tonga plans to become a fully functioning constitutional monarchy after legislative reform and a more fully representative election take place in 2010.</a:t>
            </a:r>
            <a:endParaRPr lang="en-US" dirty="0"/>
          </a:p>
        </p:txBody>
      </p:sp>
      <p:pic>
        <p:nvPicPr>
          <p:cNvPr id="7" name="Content Placeholder 6" descr="Coat_of_arms_of_Tonga.svg.png"/>
          <p:cNvPicPr>
            <a:picLocks noGrp="1" noChangeAspect="1"/>
          </p:cNvPicPr>
          <p:nvPr>
            <p:ph sz="half" idx="1"/>
          </p:nvPr>
        </p:nvPicPr>
        <p:blipFill>
          <a:blip r:embed="rId2" cstate="print"/>
          <a:stretch>
            <a:fillRect/>
          </a:stretch>
        </p:blipFill>
        <p:spPr>
          <a:xfrm>
            <a:off x="381000" y="2743200"/>
            <a:ext cx="3276600" cy="3640666"/>
          </a:xfrm>
        </p:spPr>
      </p:pic>
      <p:pic>
        <p:nvPicPr>
          <p:cNvPr id="1027" name="Picture 3"/>
          <p:cNvPicPr>
            <a:picLocks noChangeAspect="1" noChangeArrowheads="1"/>
          </p:cNvPicPr>
          <p:nvPr/>
        </p:nvPicPr>
        <p:blipFill>
          <a:blip r:embed="rId3" cstate="print"/>
          <a:srcRect/>
          <a:stretch>
            <a:fillRect/>
          </a:stretch>
        </p:blipFill>
        <p:spPr bwMode="auto">
          <a:xfrm>
            <a:off x="609600" y="685800"/>
            <a:ext cx="2721429" cy="13716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2362200" y="0"/>
            <a:ext cx="6324600" cy="1143000"/>
          </a:xfrm>
        </p:spPr>
        <p:txBody>
          <a:bodyPr>
            <a:normAutofit fontScale="90000"/>
          </a:bodyPr>
          <a:lstStyle/>
          <a:p>
            <a:r>
              <a:rPr lang="en-US" dirty="0" smtClean="0"/>
              <a:t>Traditional Wedding </a:t>
            </a:r>
            <a:r>
              <a:rPr lang="en-US" dirty="0" err="1" smtClean="0"/>
              <a:t>Tatoos</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3200" dirty="0" err="1" smtClean="0"/>
              <a:t>Ha'amonga</a:t>
            </a:r>
            <a:r>
              <a:rPr lang="en-US" sz="3200" dirty="0" smtClean="0"/>
              <a:t> 'a Maui </a:t>
            </a:r>
            <a:r>
              <a:rPr lang="en-US" sz="3200" dirty="0" err="1" smtClean="0"/>
              <a:t>Trilithon</a:t>
            </a:r>
            <a:r>
              <a:rPr lang="en-US" sz="3200" dirty="0" smtClean="0"/>
              <a:t>, constructed in the 13th century by the reigning chief.  It serves as a sun dial that determines the summer and winter solstice.</a:t>
            </a:r>
            <a:endParaRPr lang="en-US" sz="3200" dirty="0"/>
          </a:p>
        </p:txBody>
      </p:sp>
      <p:pic>
        <p:nvPicPr>
          <p:cNvPr id="30722" name="Picture 2"/>
          <p:cNvPicPr>
            <a:picLocks noGrp="1" noChangeAspect="1" noChangeArrowheads="1"/>
          </p:cNvPicPr>
          <p:nvPr>
            <p:ph idx="1"/>
          </p:nvPr>
        </p:nvPicPr>
        <p:blipFill>
          <a:blip r:embed="rId2" cstate="print"/>
          <a:srcRect/>
          <a:stretch>
            <a:fillRect/>
          </a:stretch>
        </p:blipFill>
        <p:spPr bwMode="auto">
          <a:xfrm>
            <a:off x="1219200" y="1600200"/>
            <a:ext cx="6983186" cy="4888230"/>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0"/>
            <a:ext cx="4038600" cy="1143000"/>
          </a:xfrm>
        </p:spPr>
        <p:txBody>
          <a:bodyPr/>
          <a:lstStyle/>
          <a:p>
            <a:r>
              <a:rPr lang="en-US" dirty="0" smtClean="0"/>
              <a:t>Church of Tonga</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Grp="1" noChangeAspect="1" noChangeArrowheads="1"/>
          </p:cNvPicPr>
          <p:nvPr>
            <p:ph idx="1"/>
          </p:nvPr>
        </p:nvPicPr>
        <p:blipFill>
          <a:blip r:embed="rId2" cstate="print"/>
          <a:srcRect/>
          <a:stretch>
            <a:fillRect/>
          </a:stretch>
        </p:blipFill>
        <p:spPr bwMode="auto">
          <a:xfrm>
            <a:off x="2743200" y="838200"/>
            <a:ext cx="3657600" cy="5281027"/>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Coronation of the king</a:t>
            </a:r>
            <a:endParaRPr lang="en-US" dirty="0"/>
          </a:p>
        </p:txBody>
      </p:sp>
      <p:pic>
        <p:nvPicPr>
          <p:cNvPr id="18434" name="Picture 2"/>
          <p:cNvPicPr>
            <a:picLocks noGrp="1" noChangeAspect="1" noChangeArrowheads="1"/>
          </p:cNvPicPr>
          <p:nvPr>
            <p:ph idx="1"/>
          </p:nvPr>
        </p:nvPicPr>
        <p:blipFill>
          <a:blip r:embed="rId2" cstate="print"/>
          <a:srcRect/>
          <a:stretch>
            <a:fillRect/>
          </a:stretch>
        </p:blipFill>
        <p:spPr bwMode="auto">
          <a:xfrm>
            <a:off x="0" y="762001"/>
            <a:ext cx="9144000" cy="6096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normAutofit fontScale="90000"/>
          </a:bodyPr>
          <a:lstStyle/>
          <a:p>
            <a:r>
              <a:rPr lang="en-US" dirty="0" smtClean="0"/>
              <a:t>School girls dance at the coronation</a:t>
            </a:r>
            <a:endParaRPr lang="en-US" dirty="0"/>
          </a:p>
        </p:txBody>
      </p:sp>
      <p:pic>
        <p:nvPicPr>
          <p:cNvPr id="19458" name="Picture 2"/>
          <p:cNvPicPr>
            <a:picLocks noGrp="1" noChangeAspect="1" noChangeArrowheads="1"/>
          </p:cNvPicPr>
          <p:nvPr>
            <p:ph idx="1"/>
          </p:nvPr>
        </p:nvPicPr>
        <p:blipFill>
          <a:blip r:embed="rId2" cstate="print"/>
          <a:srcRect/>
          <a:stretch>
            <a:fillRect/>
          </a:stretch>
        </p:blipFill>
        <p:spPr bwMode="auto">
          <a:xfrm>
            <a:off x="0" y="762001"/>
            <a:ext cx="9144000" cy="6096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Grp="1" noChangeAspect="1" noChangeArrowheads="1"/>
          </p:cNvPicPr>
          <p:nvPr>
            <p:ph idx="1"/>
          </p:nvPr>
        </p:nvPicPr>
        <p:blipFill>
          <a:blip r:embed="rId2" cstate="print"/>
          <a:srcRect/>
          <a:stretch>
            <a:fillRect/>
          </a:stretch>
        </p:blipFill>
        <p:spPr bwMode="auto">
          <a:xfrm>
            <a:off x="0" y="304800"/>
            <a:ext cx="9144000" cy="6280727"/>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Grp="1" noChangeAspect="1" noChangeArrowheads="1"/>
          </p:cNvPicPr>
          <p:nvPr>
            <p:ph idx="1"/>
          </p:nvPr>
        </p:nvPicPr>
        <p:blipFill>
          <a:blip r:embed="rId2" cstate="print"/>
          <a:srcRect l="3788" r="1667"/>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381000" y="0"/>
            <a:ext cx="7239000" cy="609600"/>
          </a:xfrm>
        </p:spPr>
        <p:txBody>
          <a:bodyPr>
            <a:normAutofit fontScale="90000"/>
          </a:bodyPr>
          <a:lstStyle/>
          <a:p>
            <a:r>
              <a:rPr lang="en-US" dirty="0" smtClean="0"/>
              <a:t>Men dance at the coronation</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2530" name="Picture 2"/>
          <p:cNvPicPr>
            <a:picLocks noGrp="1" noChangeAspect="1" noChangeArrowheads="1"/>
          </p:cNvPicPr>
          <p:nvPr>
            <p:ph idx="1"/>
          </p:nvPr>
        </p:nvPicPr>
        <p:blipFill>
          <a:blip r:embed="rId2" cstate="print"/>
          <a:srcRect/>
          <a:stretch>
            <a:fillRect/>
          </a:stretch>
        </p:blipFill>
        <p:spPr bwMode="auto">
          <a:xfrm>
            <a:off x="0" y="914400"/>
            <a:ext cx="9144000" cy="506152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Grp="1" noChangeAspect="1" noChangeArrowheads="1"/>
          </p:cNvPicPr>
          <p:nvPr>
            <p:ph idx="1"/>
          </p:nvPr>
        </p:nvPicPr>
        <p:blipFill>
          <a:blip r:embed="rId2" cstate="print"/>
          <a:srcRect/>
          <a:stretch>
            <a:fillRect/>
          </a:stretch>
        </p:blipFill>
        <p:spPr bwMode="auto">
          <a:xfrm>
            <a:off x="0" y="152400"/>
            <a:ext cx="9144000" cy="657629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14400"/>
          </a:xfrm>
        </p:spPr>
        <p:txBody>
          <a:bodyPr/>
          <a:lstStyle/>
          <a:p>
            <a:r>
              <a:rPr lang="en-US" dirty="0" smtClean="0"/>
              <a:t>Basic Data</a:t>
            </a:r>
            <a:endParaRPr lang="en-US" dirty="0"/>
          </a:p>
        </p:txBody>
      </p:sp>
      <p:sp>
        <p:nvSpPr>
          <p:cNvPr id="5" name="Content Placeholder 4"/>
          <p:cNvSpPr>
            <a:spLocks noGrp="1"/>
          </p:cNvSpPr>
          <p:nvPr>
            <p:ph sz="half" idx="1"/>
          </p:nvPr>
        </p:nvSpPr>
        <p:spPr>
          <a:xfrm>
            <a:off x="228600" y="838200"/>
            <a:ext cx="4267200" cy="5867400"/>
          </a:xfrm>
        </p:spPr>
        <p:txBody>
          <a:bodyPr>
            <a:normAutofit fontScale="92500" lnSpcReduction="10000"/>
          </a:bodyPr>
          <a:lstStyle/>
          <a:p>
            <a:r>
              <a:rPr lang="en-US" sz="2400" dirty="0" smtClean="0"/>
              <a:t>Area: </a:t>
            </a:r>
            <a:r>
              <a:rPr lang="en-US" sz="2400" dirty="0" smtClean="0"/>
              <a:t>747 </a:t>
            </a:r>
            <a:r>
              <a:rPr lang="en-US" sz="2400" dirty="0" smtClean="0"/>
              <a:t>sq km</a:t>
            </a:r>
          </a:p>
          <a:p>
            <a:r>
              <a:rPr lang="en-US" sz="2400" dirty="0" smtClean="0"/>
              <a:t>Coastline: </a:t>
            </a:r>
            <a:r>
              <a:rPr lang="en-US" sz="2400" dirty="0" smtClean="0"/>
              <a:t>419 </a:t>
            </a:r>
            <a:r>
              <a:rPr lang="en-US" sz="2400" dirty="0" smtClean="0"/>
              <a:t>km</a:t>
            </a:r>
          </a:p>
          <a:p>
            <a:r>
              <a:rPr lang="en-US" sz="2400" dirty="0" smtClean="0"/>
              <a:t>Climate: tropical; modified by trade winds; warm season (December to May), cool season (May to December)</a:t>
            </a:r>
          </a:p>
          <a:p>
            <a:r>
              <a:rPr lang="en-US" sz="2400" dirty="0" smtClean="0"/>
              <a:t>Terrain</a:t>
            </a:r>
            <a:r>
              <a:rPr lang="en-US" sz="2400" dirty="0" smtClean="0"/>
              <a:t>: </a:t>
            </a:r>
            <a:r>
              <a:rPr lang="en-US" sz="2400" dirty="0" smtClean="0"/>
              <a:t>most </a:t>
            </a:r>
            <a:r>
              <a:rPr lang="en-US" sz="2400" dirty="0" smtClean="0"/>
              <a:t>islands have limestone base formed from uplifted coral formation; others have limestone overlying volcanic base</a:t>
            </a:r>
          </a:p>
          <a:p>
            <a:r>
              <a:rPr lang="en-US" sz="2400" dirty="0" smtClean="0"/>
              <a:t>Natural resources: </a:t>
            </a:r>
            <a:r>
              <a:rPr lang="en-US" sz="2400" dirty="0" smtClean="0"/>
              <a:t> fish</a:t>
            </a:r>
            <a:r>
              <a:rPr lang="en-US" sz="2400" dirty="0" smtClean="0"/>
              <a:t>, fertile </a:t>
            </a:r>
            <a:r>
              <a:rPr lang="en-US" sz="2400" dirty="0" smtClean="0"/>
              <a:t>soil</a:t>
            </a:r>
          </a:p>
          <a:p>
            <a:r>
              <a:rPr lang="en-US" sz="2400" dirty="0" smtClean="0"/>
              <a:t>Population: 122,580 (July 2010 </a:t>
            </a:r>
            <a:r>
              <a:rPr lang="en-US" sz="2400" dirty="0" smtClean="0"/>
              <a:t>est.)</a:t>
            </a:r>
          </a:p>
          <a:p>
            <a:r>
              <a:rPr lang="en-US" sz="2400" dirty="0" smtClean="0"/>
              <a:t>Population growth rate: 1.282% (2010 est</a:t>
            </a:r>
            <a:r>
              <a:rPr lang="en-US" sz="2400" dirty="0" smtClean="0"/>
              <a:t>.)</a:t>
            </a:r>
            <a:endParaRPr lang="en-US" sz="2400" dirty="0" smtClean="0"/>
          </a:p>
        </p:txBody>
      </p:sp>
      <p:sp>
        <p:nvSpPr>
          <p:cNvPr id="6" name="Content Placeholder 5"/>
          <p:cNvSpPr>
            <a:spLocks noGrp="1"/>
          </p:cNvSpPr>
          <p:nvPr>
            <p:ph sz="half" idx="2"/>
          </p:nvPr>
        </p:nvSpPr>
        <p:spPr>
          <a:xfrm>
            <a:off x="4648200" y="838200"/>
            <a:ext cx="4343400" cy="5867400"/>
          </a:xfrm>
        </p:spPr>
        <p:txBody>
          <a:bodyPr>
            <a:normAutofit fontScale="92500" lnSpcReduction="10000"/>
          </a:bodyPr>
          <a:lstStyle/>
          <a:p>
            <a:r>
              <a:rPr lang="en-US" sz="2400" dirty="0" smtClean="0"/>
              <a:t>Age </a:t>
            </a:r>
            <a:r>
              <a:rPr lang="en-US" sz="2400" dirty="0" smtClean="0"/>
              <a:t>structure: </a:t>
            </a:r>
            <a:endParaRPr lang="en-US" sz="2400" dirty="0" smtClean="0"/>
          </a:p>
          <a:p>
            <a:pPr lvl="1"/>
            <a:r>
              <a:rPr lang="en-US" sz="2000" dirty="0" smtClean="0"/>
              <a:t>0-14 </a:t>
            </a:r>
            <a:r>
              <a:rPr lang="en-US" sz="2000" dirty="0" smtClean="0"/>
              <a:t>years: 31.9% </a:t>
            </a:r>
          </a:p>
          <a:p>
            <a:r>
              <a:rPr lang="en-US" sz="2400" dirty="0" smtClean="0"/>
              <a:t>Infant mortality rate: </a:t>
            </a:r>
            <a:r>
              <a:rPr lang="en-US" sz="2400" dirty="0" smtClean="0"/>
              <a:t>11.28 </a:t>
            </a:r>
            <a:r>
              <a:rPr lang="en-US" sz="2400" dirty="0" smtClean="0"/>
              <a:t>deaths/1,000 live births</a:t>
            </a:r>
          </a:p>
          <a:p>
            <a:r>
              <a:rPr lang="en-US" sz="2400" dirty="0" smtClean="0"/>
              <a:t>Life expectancy </a:t>
            </a:r>
            <a:r>
              <a:rPr lang="en-US" sz="2400" dirty="0" smtClean="0"/>
              <a:t>:  </a:t>
            </a:r>
            <a:r>
              <a:rPr lang="en-US" sz="2400" dirty="0" smtClean="0"/>
              <a:t>71.03 years</a:t>
            </a:r>
          </a:p>
          <a:p>
            <a:r>
              <a:rPr lang="en-US" sz="2400" dirty="0" smtClean="0"/>
              <a:t>Urban </a:t>
            </a:r>
            <a:r>
              <a:rPr lang="en-US" sz="2400" dirty="0" smtClean="0"/>
              <a:t>population: 25</a:t>
            </a:r>
            <a:r>
              <a:rPr lang="en-US" sz="2400" dirty="0" smtClean="0"/>
              <a:t>%</a:t>
            </a:r>
          </a:p>
          <a:p>
            <a:r>
              <a:rPr lang="en-US" sz="2400" dirty="0" smtClean="0"/>
              <a:t>Literacy: </a:t>
            </a:r>
            <a:r>
              <a:rPr lang="en-US" sz="2400" dirty="0" smtClean="0"/>
              <a:t>(can </a:t>
            </a:r>
            <a:r>
              <a:rPr lang="en-US" sz="2400" dirty="0" smtClean="0"/>
              <a:t>read and write Tongan and/or </a:t>
            </a:r>
            <a:r>
              <a:rPr lang="en-US" sz="2400" dirty="0" smtClean="0"/>
              <a:t>English) 98.9</a:t>
            </a:r>
            <a:r>
              <a:rPr lang="en-US" sz="2400" dirty="0" smtClean="0"/>
              <a:t>%</a:t>
            </a:r>
          </a:p>
          <a:p>
            <a:r>
              <a:rPr lang="it-IT" sz="2400" dirty="0" smtClean="0"/>
              <a:t>GDP - per capita (PPP): </a:t>
            </a:r>
            <a:r>
              <a:rPr lang="it-IT" sz="2400" dirty="0" smtClean="0"/>
              <a:t> $</a:t>
            </a:r>
            <a:r>
              <a:rPr lang="it-IT" sz="2400" dirty="0" smtClean="0"/>
              <a:t>4,600 (2009 est</a:t>
            </a:r>
            <a:r>
              <a:rPr lang="it-IT" sz="2400" dirty="0" smtClean="0"/>
              <a:t>.)</a:t>
            </a:r>
          </a:p>
          <a:p>
            <a:r>
              <a:rPr lang="en-US" sz="2400" dirty="0" smtClean="0"/>
              <a:t>GDP - composition by sector: </a:t>
            </a:r>
          </a:p>
          <a:p>
            <a:pPr lvl="1"/>
            <a:r>
              <a:rPr lang="en-US" sz="2000" dirty="0" smtClean="0"/>
              <a:t>agriculture: 25%</a:t>
            </a:r>
          </a:p>
          <a:p>
            <a:pPr lvl="1"/>
            <a:r>
              <a:rPr lang="en-US" sz="2000" dirty="0" smtClean="0"/>
              <a:t>industry: 17%</a:t>
            </a:r>
          </a:p>
          <a:p>
            <a:pPr lvl="1"/>
            <a:r>
              <a:rPr lang="en-US" sz="2000" dirty="0" smtClean="0"/>
              <a:t>services: 57% (FY05/06 est</a:t>
            </a:r>
            <a:r>
              <a:rPr lang="en-US" sz="2000" dirty="0" smtClean="0"/>
              <a:t>.)</a:t>
            </a:r>
            <a:endParaRPr lang="it-IT" sz="2000" dirty="0" smtClean="0"/>
          </a:p>
          <a:p>
            <a:r>
              <a:rPr lang="en-US" sz="2400" dirty="0" smtClean="0"/>
              <a:t>Unemployment rate: 13% </a:t>
            </a:r>
          </a:p>
          <a:p>
            <a:r>
              <a:rPr lang="en-US" sz="2400" dirty="0" smtClean="0"/>
              <a:t>Pop. </a:t>
            </a:r>
            <a:r>
              <a:rPr lang="en-US" sz="2400" dirty="0" smtClean="0"/>
              <a:t>below poverty line: </a:t>
            </a:r>
            <a:r>
              <a:rPr lang="en-US" sz="2400" dirty="0" smtClean="0"/>
              <a:t>24</a:t>
            </a:r>
            <a:r>
              <a:rPr lang="en-US" sz="2400" dirty="0" smtClean="0"/>
              <a:t>%</a:t>
            </a: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Grp="1" noChangeAspect="1" noChangeArrowheads="1"/>
          </p:cNvPicPr>
          <p:nvPr>
            <p:ph idx="1"/>
          </p:nvPr>
        </p:nvPicPr>
        <p:blipFill>
          <a:blip r:embed="rId2" cstate="print"/>
          <a:srcRect/>
          <a:stretch>
            <a:fillRect/>
          </a:stretch>
        </p:blipFill>
        <p:spPr bwMode="auto">
          <a:xfrm>
            <a:off x="0" y="381000"/>
            <a:ext cx="9163026" cy="6080918"/>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Tongan Economy</a:t>
            </a:r>
            <a:endParaRPr lang="en-US" dirty="0"/>
          </a:p>
        </p:txBody>
      </p:sp>
      <p:sp>
        <p:nvSpPr>
          <p:cNvPr id="3" name="Text Placeholder 2"/>
          <p:cNvSpPr>
            <a:spLocks noGrp="1"/>
          </p:cNvSpPr>
          <p:nvPr>
            <p:ph type="body" idx="1"/>
          </p:nvPr>
        </p:nvSpPr>
        <p:spPr/>
        <p:txBody>
          <a:bodyP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828800"/>
          </a:xfrm>
        </p:spPr>
        <p:txBody>
          <a:bodyPr>
            <a:noAutofit/>
          </a:bodyPr>
          <a:lstStyle/>
          <a:p>
            <a:r>
              <a:rPr lang="en-US" sz="2800" dirty="0" smtClean="0"/>
              <a:t>Modern </a:t>
            </a:r>
            <a:r>
              <a:rPr lang="en-US" sz="2800" dirty="0" err="1" smtClean="0"/>
              <a:t>Fale</a:t>
            </a:r>
            <a:r>
              <a:rPr lang="en-US" sz="2800" dirty="0" smtClean="0"/>
              <a:t> - designed in the same shape as a traditional </a:t>
            </a:r>
            <a:r>
              <a:rPr lang="en-US" sz="2800" dirty="0" err="1" smtClean="0"/>
              <a:t>Fale</a:t>
            </a:r>
            <a:r>
              <a:rPr lang="en-US" sz="2800" dirty="0" smtClean="0"/>
              <a:t> (grass hut), but using modern materials, </a:t>
            </a:r>
            <a:r>
              <a:rPr lang="en-US" sz="2800" dirty="0" err="1" smtClean="0"/>
              <a:t>ie</a:t>
            </a:r>
            <a:r>
              <a:rPr lang="en-US" sz="2800" dirty="0" smtClean="0"/>
              <a:t> steel and plywood.  90% of the population grow subsistence crops only and live on small farms.</a:t>
            </a:r>
            <a:endParaRPr lang="en-US" sz="2800" dirty="0"/>
          </a:p>
        </p:txBody>
      </p:sp>
      <p:pic>
        <p:nvPicPr>
          <p:cNvPr id="31746" name="Picture 2"/>
          <p:cNvPicPr>
            <a:picLocks noGrp="1" noChangeAspect="1" noChangeArrowheads="1"/>
          </p:cNvPicPr>
          <p:nvPr>
            <p:ph idx="1"/>
          </p:nvPr>
        </p:nvPicPr>
        <p:blipFill>
          <a:blip r:embed="rId2" cstate="print"/>
          <a:srcRect/>
          <a:stretch>
            <a:fillRect/>
          </a:stretch>
        </p:blipFill>
        <p:spPr bwMode="auto">
          <a:xfrm>
            <a:off x="977065" y="1840262"/>
            <a:ext cx="7100135" cy="4597338"/>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Farm plot</a:t>
            </a:r>
            <a:endParaRPr lang="en-US" dirty="0"/>
          </a:p>
        </p:txBody>
      </p:sp>
      <p:pic>
        <p:nvPicPr>
          <p:cNvPr id="39938" name="Picture 2"/>
          <p:cNvPicPr>
            <a:picLocks noGrp="1" noChangeAspect="1" noChangeArrowheads="1"/>
          </p:cNvPicPr>
          <p:nvPr>
            <p:ph idx="1"/>
          </p:nvPr>
        </p:nvPicPr>
        <p:blipFill>
          <a:blip r:embed="rId2" cstate="print"/>
          <a:srcRect/>
          <a:stretch>
            <a:fillRect/>
          </a:stretch>
        </p:blipFill>
        <p:spPr bwMode="auto">
          <a:xfrm>
            <a:off x="2315508" y="1366225"/>
            <a:ext cx="4618692" cy="4882175"/>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Grp="1" noChangeAspect="1" noChangeArrowheads="1"/>
          </p:cNvPicPr>
          <p:nvPr>
            <p:ph idx="1"/>
          </p:nvPr>
        </p:nvPicPr>
        <p:blipFill>
          <a:blip r:embed="rId2" cstate="print"/>
          <a:srcRect/>
          <a:stretch>
            <a:fillRect/>
          </a:stretch>
        </p:blipFill>
        <p:spPr bwMode="auto">
          <a:xfrm>
            <a:off x="0" y="-1"/>
            <a:ext cx="9144000" cy="6849687"/>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t>Bananas</a:t>
            </a:r>
            <a:endParaRPr lang="en-US" b="1"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85800"/>
          </a:xfrm>
        </p:spPr>
        <p:txBody>
          <a:bodyPr>
            <a:normAutofit fontScale="90000"/>
          </a:bodyPr>
          <a:lstStyle/>
          <a:p>
            <a:r>
              <a:rPr lang="en-US" dirty="0" smtClean="0"/>
              <a:t>Curing Vanilla Bean Pods</a:t>
            </a:r>
            <a:endParaRPr lang="en-US" dirty="0"/>
          </a:p>
        </p:txBody>
      </p:sp>
      <p:pic>
        <p:nvPicPr>
          <p:cNvPr id="48130" name="Picture 2"/>
          <p:cNvPicPr>
            <a:picLocks noGrp="1" noChangeAspect="1" noChangeArrowheads="1"/>
          </p:cNvPicPr>
          <p:nvPr>
            <p:ph idx="1"/>
          </p:nvPr>
        </p:nvPicPr>
        <p:blipFill>
          <a:blip r:embed="rId2" cstate="print"/>
          <a:srcRect/>
          <a:stretch>
            <a:fillRect/>
          </a:stretch>
        </p:blipFill>
        <p:spPr bwMode="auto">
          <a:xfrm>
            <a:off x="0" y="736809"/>
            <a:ext cx="9144000" cy="6121191"/>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
        <p:nvSpPr>
          <p:cNvPr id="2" name="Title 1"/>
          <p:cNvSpPr>
            <a:spLocks noGrp="1"/>
          </p:cNvSpPr>
          <p:nvPr>
            <p:ph type="title"/>
          </p:nvPr>
        </p:nvSpPr>
        <p:spPr>
          <a:xfrm>
            <a:off x="914400" y="5715000"/>
            <a:ext cx="8229600" cy="1143000"/>
          </a:xfrm>
        </p:spPr>
        <p:txBody>
          <a:bodyPr/>
          <a:lstStyle/>
          <a:p>
            <a:r>
              <a:rPr lang="en-US" dirty="0" smtClean="0"/>
              <a:t>Free Range Pork</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Autofit/>
          </a:bodyPr>
          <a:lstStyle/>
          <a:p>
            <a:r>
              <a:rPr lang="en-US" sz="2400" dirty="0" smtClean="0"/>
              <a:t>This sounded difficult -- almost naive -- to us, but Nathan has made it work. His 2.5 acre farm is the largest "greenhouse" plantation in the South Pacific, and the harvests are starting to roll in. Nathan markets his high quality, chemical-free beans overseas. </a:t>
            </a:r>
            <a:endParaRPr lang="en-US" sz="2400" dirty="0"/>
          </a:p>
        </p:txBody>
      </p:sp>
      <p:pic>
        <p:nvPicPr>
          <p:cNvPr id="46082" name="Picture 2"/>
          <p:cNvPicPr>
            <a:picLocks noGrp="1" noChangeAspect="1" noChangeArrowheads="1"/>
          </p:cNvPicPr>
          <p:nvPr>
            <p:ph idx="1"/>
          </p:nvPr>
        </p:nvPicPr>
        <p:blipFill>
          <a:blip r:embed="rId2" cstate="print"/>
          <a:srcRect/>
          <a:stretch>
            <a:fillRect/>
          </a:stretch>
        </p:blipFill>
        <p:spPr bwMode="auto">
          <a:xfrm>
            <a:off x="1600200" y="1828800"/>
            <a:ext cx="6034617" cy="4525963"/>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792162"/>
          </a:xfrm>
        </p:spPr>
        <p:txBody>
          <a:bodyPr/>
          <a:lstStyle/>
          <a:p>
            <a:r>
              <a:rPr lang="en-US" dirty="0" smtClean="0"/>
              <a:t>Tongan Market</a:t>
            </a:r>
            <a:endParaRPr lang="en-US" dirty="0"/>
          </a:p>
        </p:txBody>
      </p:sp>
      <p:pic>
        <p:nvPicPr>
          <p:cNvPr id="28674" name="Picture 2"/>
          <p:cNvPicPr>
            <a:picLocks noGrp="1" noChangeAspect="1" noChangeArrowheads="1"/>
          </p:cNvPicPr>
          <p:nvPr>
            <p:ph idx="1"/>
          </p:nvPr>
        </p:nvPicPr>
        <p:blipFill>
          <a:blip r:embed="rId2" cstate="print"/>
          <a:srcRect/>
          <a:stretch>
            <a:fillRect/>
          </a:stretch>
        </p:blipFill>
        <p:spPr bwMode="auto">
          <a:xfrm>
            <a:off x="0" y="1046480"/>
            <a:ext cx="9144000" cy="5811520"/>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0" y="0"/>
            <a:ext cx="3124200" cy="1219200"/>
          </a:xfrm>
        </p:spPr>
        <p:txBody>
          <a:bodyPr>
            <a:normAutofit fontScale="90000"/>
          </a:bodyPr>
          <a:lstStyle/>
          <a:p>
            <a:r>
              <a:rPr lang="en-US" b="1" dirty="0" smtClean="0"/>
              <a:t>Farmer’s Market</a:t>
            </a:r>
            <a:endParaRPr lang="en-US"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3605053" y="0"/>
            <a:ext cx="5538947" cy="685800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0" y="0"/>
            <a:ext cx="5340970" cy="4191000"/>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Grp="1" noChangeAspect="1" noChangeArrowheads="1"/>
          </p:cNvPicPr>
          <p:nvPr>
            <p:ph idx="1"/>
          </p:nvPr>
        </p:nvPicPr>
        <p:blipFill>
          <a:blip r:embed="rId2" cstate="print"/>
          <a:srcRect/>
          <a:stretch>
            <a:fillRect/>
          </a:stretch>
        </p:blipFill>
        <p:spPr bwMode="auto">
          <a:xfrm>
            <a:off x="0" y="152400"/>
            <a:ext cx="9144000" cy="6858000"/>
          </a:xfrm>
          <a:prstGeom prst="rect">
            <a:avLst/>
          </a:prstGeom>
          <a:noFill/>
          <a:ln w="9525">
            <a:noFill/>
            <a:miter lim="800000"/>
            <a:headEnd/>
            <a:tailEnd/>
          </a:ln>
        </p:spPr>
      </p:pic>
      <p:sp>
        <p:nvSpPr>
          <p:cNvPr id="2" name="Title 1"/>
          <p:cNvSpPr>
            <a:spLocks noGrp="1"/>
          </p:cNvSpPr>
          <p:nvPr>
            <p:ph type="title"/>
          </p:nvPr>
        </p:nvSpPr>
        <p:spPr>
          <a:xfrm>
            <a:off x="4724400" y="6324600"/>
            <a:ext cx="4419600" cy="731838"/>
          </a:xfrm>
        </p:spPr>
        <p:txBody>
          <a:bodyPr>
            <a:normAutofit fontScale="90000"/>
          </a:bodyPr>
          <a:lstStyle/>
          <a:p>
            <a:r>
              <a:rPr lang="en-US" dirty="0" smtClean="0"/>
              <a:t>Palm Leaf Basket</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Making </a:t>
            </a:r>
            <a:r>
              <a:rPr lang="en-US" dirty="0" err="1" smtClean="0"/>
              <a:t>tapa</a:t>
            </a:r>
            <a:r>
              <a:rPr lang="en-US" dirty="0" smtClean="0"/>
              <a:t> cloth</a:t>
            </a:r>
            <a:endParaRPr lang="en-US" dirty="0"/>
          </a:p>
        </p:txBody>
      </p:sp>
      <p:pic>
        <p:nvPicPr>
          <p:cNvPr id="29698" name="Picture 2"/>
          <p:cNvPicPr>
            <a:picLocks noGrp="1" noChangeAspect="1" noChangeArrowheads="1"/>
          </p:cNvPicPr>
          <p:nvPr>
            <p:ph idx="1"/>
          </p:nvPr>
        </p:nvPicPr>
        <p:blipFill>
          <a:blip r:embed="rId2" cstate="print"/>
          <a:srcRect/>
          <a:stretch>
            <a:fillRect/>
          </a:stretch>
        </p:blipFill>
        <p:spPr bwMode="auto">
          <a:xfrm>
            <a:off x="-1" y="1060704"/>
            <a:ext cx="9144001" cy="5797296"/>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Fishing boats</a:t>
            </a:r>
            <a:endParaRPr lang="en-US" dirty="0"/>
          </a:p>
        </p:txBody>
      </p:sp>
      <p:pic>
        <p:nvPicPr>
          <p:cNvPr id="32770" name="Picture 2"/>
          <p:cNvPicPr>
            <a:picLocks noGrp="1" noChangeAspect="1" noChangeArrowheads="1"/>
          </p:cNvPicPr>
          <p:nvPr>
            <p:ph idx="1"/>
          </p:nvPr>
        </p:nvPicPr>
        <p:blipFill>
          <a:blip r:embed="rId2" cstate="print"/>
          <a:srcRect/>
          <a:stretch>
            <a:fillRect/>
          </a:stretch>
        </p:blipFill>
        <p:spPr bwMode="auto">
          <a:xfrm>
            <a:off x="838200" y="1398872"/>
            <a:ext cx="7232314" cy="4773327"/>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Fishermen and </a:t>
            </a:r>
            <a:r>
              <a:rPr lang="en-US" dirty="0" err="1" smtClean="0"/>
              <a:t>clammers</a:t>
            </a:r>
            <a:r>
              <a:rPr lang="en-US" dirty="0" smtClean="0"/>
              <a:t> work while the tide is low.</a:t>
            </a:r>
            <a:endParaRPr lang="en-US" dirty="0"/>
          </a:p>
        </p:txBody>
      </p:sp>
      <p:pic>
        <p:nvPicPr>
          <p:cNvPr id="34818" name="Picture 2"/>
          <p:cNvPicPr>
            <a:picLocks noGrp="1" noChangeAspect="1" noChangeArrowheads="1"/>
          </p:cNvPicPr>
          <p:nvPr>
            <p:ph idx="1"/>
          </p:nvPr>
        </p:nvPicPr>
        <p:blipFill>
          <a:blip r:embed="rId2" cstate="print"/>
          <a:srcRect/>
          <a:stretch>
            <a:fillRect/>
          </a:stretch>
        </p:blipFill>
        <p:spPr bwMode="auto">
          <a:xfrm>
            <a:off x="1219199" y="1625188"/>
            <a:ext cx="6583688" cy="4394612"/>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Fishermen selling their catch</a:t>
            </a:r>
            <a:endParaRPr lang="en-US" dirty="0"/>
          </a:p>
        </p:txBody>
      </p:sp>
      <p:pic>
        <p:nvPicPr>
          <p:cNvPr id="33794" name="Picture 2"/>
          <p:cNvPicPr>
            <a:picLocks noGrp="1" noChangeAspect="1" noChangeArrowheads="1"/>
          </p:cNvPicPr>
          <p:nvPr>
            <p:ph idx="1"/>
          </p:nvPr>
        </p:nvPicPr>
        <p:blipFill>
          <a:blip r:embed="rId2" cstate="print"/>
          <a:srcRect/>
          <a:stretch>
            <a:fillRect/>
          </a:stretch>
        </p:blipFill>
        <p:spPr bwMode="auto">
          <a:xfrm>
            <a:off x="1219200" y="1447800"/>
            <a:ext cx="6350000" cy="4191000"/>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Tourism: Diving, Fishing, Relaxing on the beach</a:t>
            </a:r>
            <a:endParaRPr lang="en-US" dirty="0"/>
          </a:p>
        </p:txBody>
      </p:sp>
      <p:pic>
        <p:nvPicPr>
          <p:cNvPr id="35842" name="Picture 2"/>
          <p:cNvPicPr>
            <a:picLocks noGrp="1" noChangeAspect="1" noChangeArrowheads="1"/>
          </p:cNvPicPr>
          <p:nvPr>
            <p:ph idx="1"/>
          </p:nvPr>
        </p:nvPicPr>
        <p:blipFill>
          <a:blip r:embed="rId2" cstate="print"/>
          <a:srcRect/>
          <a:stretch>
            <a:fillRect/>
          </a:stretch>
        </p:blipFill>
        <p:spPr bwMode="auto">
          <a:xfrm>
            <a:off x="533400" y="1447800"/>
            <a:ext cx="3810000" cy="2495550"/>
          </a:xfrm>
          <a:prstGeom prst="rect">
            <a:avLst/>
          </a:prstGeom>
          <a:noFill/>
          <a:ln w="9525">
            <a:noFill/>
            <a:miter lim="800000"/>
            <a:headEnd/>
            <a:tailEnd/>
          </a:ln>
        </p:spPr>
      </p:pic>
      <p:pic>
        <p:nvPicPr>
          <p:cNvPr id="35843" name="Picture 3"/>
          <p:cNvPicPr>
            <a:picLocks noChangeAspect="1" noChangeArrowheads="1"/>
          </p:cNvPicPr>
          <p:nvPr/>
        </p:nvPicPr>
        <p:blipFill>
          <a:blip r:embed="rId3" cstate="print"/>
          <a:srcRect/>
          <a:stretch>
            <a:fillRect/>
          </a:stretch>
        </p:blipFill>
        <p:spPr bwMode="auto">
          <a:xfrm>
            <a:off x="4953000" y="1425585"/>
            <a:ext cx="3429000" cy="2536815"/>
          </a:xfrm>
          <a:prstGeom prst="rect">
            <a:avLst/>
          </a:prstGeom>
          <a:noFill/>
          <a:ln w="9525">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1817088" y="4114800"/>
            <a:ext cx="5345712" cy="2160692"/>
          </a:xfrm>
          <a:prstGeom prst="rect">
            <a:avLst/>
          </a:prstGeom>
          <a:noFill/>
          <a:ln w="9525">
            <a:noFill/>
            <a:miter lim="800000"/>
            <a:headEnd/>
            <a:tailEnd/>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Grp="1" noChangeAspect="1" noChangeArrowheads="1"/>
          </p:cNvPicPr>
          <p:nvPr>
            <p:ph idx="1"/>
          </p:nvPr>
        </p:nvPicPr>
        <p:blipFill>
          <a:blip r:embed="rId2" cstate="print"/>
          <a:srcRect/>
          <a:stretch>
            <a:fillRect/>
          </a:stretch>
        </p:blipFill>
        <p:spPr bwMode="auto">
          <a:xfrm>
            <a:off x="-1" y="0"/>
            <a:ext cx="9155097"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solidFill>
                  <a:schemeClr val="bg1"/>
                </a:solidFill>
                <a:effectLst>
                  <a:outerShdw blurRad="38100" dist="38100" dir="2700000" algn="tl">
                    <a:srgbClr val="000000">
                      <a:alpha val="43137"/>
                    </a:srgbClr>
                  </a:outerShdw>
                </a:effectLst>
              </a:rPr>
              <a:t>Tourism: Checking out ruins</a:t>
            </a:r>
            <a:endParaRPr lang="en-US" b="1" dirty="0">
              <a:solidFill>
                <a:schemeClr val="bg1"/>
              </a:solidFill>
              <a:effectLst>
                <a:outerShdw blurRad="38100" dist="38100" dir="2700000" algn="tl">
                  <a:srgbClr val="000000">
                    <a:alpha val="43137"/>
                  </a:srgbClr>
                </a:outerShdw>
              </a:effectLs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cstate="print"/>
          <a:srcRect/>
          <a:stretch>
            <a:fillRect/>
          </a:stretch>
        </p:blipFill>
        <p:spPr bwMode="auto">
          <a:xfrm>
            <a:off x="-1" y="0"/>
            <a:ext cx="9155097" cy="68580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solidFill>
                  <a:schemeClr val="bg1"/>
                </a:solidFill>
              </a:rPr>
              <a:t>Tourism: Swallow Cave (Sea Cave)</a:t>
            </a:r>
            <a:endParaRPr lang="en-US" b="1" dirty="0">
              <a:solidFill>
                <a:schemeClr val="bg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Value of Money</a:t>
            </a:r>
            <a:endParaRPr lang="en-US" b="1" dirty="0"/>
          </a:p>
        </p:txBody>
      </p:sp>
      <p:sp>
        <p:nvSpPr>
          <p:cNvPr id="3" name="Content Placeholder 2"/>
          <p:cNvSpPr>
            <a:spLocks noGrp="1"/>
          </p:cNvSpPr>
          <p:nvPr>
            <p:ph idx="1"/>
          </p:nvPr>
        </p:nvSpPr>
        <p:spPr/>
        <p:txBody>
          <a:bodyPr>
            <a:normAutofit lnSpcReduction="10000"/>
          </a:bodyPr>
          <a:lstStyle/>
          <a:p>
            <a:r>
              <a:rPr lang="en-US" b="1" dirty="0" smtClean="0"/>
              <a:t>People here aren't as interested in money as westerners, partly because they can grow or make most of what they need, partly because money doesn't confer social status -- which is mostly determined by family relationships -- and partly because any money you have (and most possessions) belong to your extended family. So if you don't have money, you don't starve, and if you have money, you just have to give it away. </a:t>
            </a:r>
            <a:endParaRPr lang="en-US" b="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5602" name="Picture 2"/>
          <p:cNvPicPr>
            <a:picLocks noGrp="1" noChangeAspect="1" noChangeArrowheads="1"/>
          </p:cNvPicPr>
          <p:nvPr>
            <p:ph idx="1"/>
          </p:nvPr>
        </p:nvPicPr>
        <p:blipFill>
          <a:blip r:embed="rId2" cstate="print"/>
          <a:srcRect/>
          <a:stretch>
            <a:fillRect/>
          </a:stretch>
        </p:blipFill>
        <p:spPr bwMode="auto">
          <a:xfrm>
            <a:off x="0" y="381000"/>
            <a:ext cx="9130191" cy="6059127"/>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5" name="Picture 3"/>
          <p:cNvPicPr>
            <a:picLocks noGrp="1" noChangeAspect="1" noChangeArrowheads="1"/>
          </p:cNvPicPr>
          <p:nvPr>
            <p:ph idx="1"/>
          </p:nvPr>
        </p:nvPicPr>
        <p:blipFill>
          <a:blip r:embed="rId2" cstate="print"/>
          <a:srcRect/>
          <a:stretch>
            <a:fillRect/>
          </a:stretch>
        </p:blipFill>
        <p:spPr bwMode="auto">
          <a:xfrm>
            <a:off x="0" y="304800"/>
            <a:ext cx="9144000" cy="6089904"/>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Grp="1" noChangeAspect="1" noChangeArrowheads="1"/>
          </p:cNvPicPr>
          <p:nvPr>
            <p:ph idx="1"/>
          </p:nvPr>
        </p:nvPicPr>
        <p:blipFill>
          <a:blip r:embed="rId2" cstate="print"/>
          <a:srcRect/>
          <a:stretch>
            <a:fillRect/>
          </a:stretch>
        </p:blipFill>
        <p:spPr bwMode="auto">
          <a:xfrm>
            <a:off x="0" y="381000"/>
            <a:ext cx="9149718" cy="6096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143000"/>
          </a:xfrm>
        </p:spPr>
        <p:txBody>
          <a:bodyPr>
            <a:normAutofit fontScale="90000"/>
          </a:bodyPr>
          <a:lstStyle/>
          <a:p>
            <a:r>
              <a:rPr lang="en-US" dirty="0" smtClean="0"/>
              <a:t>An undersea volcano erupts off the coast of Tonga on March 18, 2009. </a:t>
            </a:r>
            <a:endParaRPr lang="en-US" dirty="0"/>
          </a:p>
        </p:txBody>
      </p:sp>
      <p:pic>
        <p:nvPicPr>
          <p:cNvPr id="17410" name="Picture 2"/>
          <p:cNvPicPr>
            <a:picLocks noGrp="1" noChangeAspect="1" noChangeArrowheads="1"/>
          </p:cNvPicPr>
          <p:nvPr>
            <p:ph idx="1"/>
          </p:nvPr>
        </p:nvPicPr>
        <p:blipFill>
          <a:blip r:embed="rId2" cstate="print"/>
          <a:srcRect/>
          <a:stretch>
            <a:fillRect/>
          </a:stretch>
        </p:blipFill>
        <p:spPr bwMode="auto">
          <a:xfrm>
            <a:off x="1380616" y="1600200"/>
            <a:ext cx="6382768" cy="4525963"/>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2" cstate="print"/>
          <a:srcRect/>
          <a:stretch>
            <a:fillRect/>
          </a:stretch>
        </p:blipFill>
        <p:spPr bwMode="auto">
          <a:xfrm>
            <a:off x="-3666" y="457200"/>
            <a:ext cx="9147666" cy="6047539"/>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2" cstate="print"/>
          <a:srcRect/>
          <a:stretch>
            <a:fillRect/>
          </a:stretch>
        </p:blipFill>
        <p:spPr bwMode="auto">
          <a:xfrm>
            <a:off x="-1" y="0"/>
            <a:ext cx="9185753" cy="6858000"/>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p:cNvPicPr>
            <a:picLocks noGrp="1" noChangeAspect="1" noChangeArrowheads="1"/>
          </p:cNvPicPr>
          <p:nvPr>
            <p:ph idx="1"/>
          </p:nvPr>
        </p:nvPicPr>
        <p:blipFill>
          <a:blip r:embed="rId2" cstate="print"/>
          <a:srcRect/>
          <a:stretch>
            <a:fillRect/>
          </a:stretch>
        </p:blipFill>
        <p:spPr bwMode="auto">
          <a:xfrm>
            <a:off x="0" y="0"/>
            <a:ext cx="9143999" cy="6858000"/>
          </a:xfrm>
          <a:prstGeom prst="rect">
            <a:avLst/>
          </a:prstGeom>
          <a:noFill/>
          <a:ln w="9525">
            <a:noFill/>
            <a:miter lim="800000"/>
            <a:headEnd/>
            <a:tailEnd/>
          </a:ln>
        </p:spPr>
      </p:pic>
    </p:spTree>
  </p:cSld>
  <p:clrMapOvr>
    <a:masterClrMapping/>
  </p:clrMapOvr>
</p:sld>
</file>

<file path=ppt/theme/theme1.xml><?xml version="1.0" encoding="utf-8"?>
<a:theme xmlns:a="http://schemas.openxmlformats.org/drawingml/2006/main" name="Hawiian Sk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Hawiian Sky</Template>
  <TotalTime>1827</TotalTime>
  <Words>624</Words>
  <Application>Microsoft Office PowerPoint</Application>
  <PresentationFormat>On-screen Show (4:3)</PresentationFormat>
  <Paragraphs>59</Paragraphs>
  <Slides>50</Slides>
  <Notes>1</Notes>
  <HiddenSlides>0</HiddenSlides>
  <MMClips>0</MMClip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Hawiian Sky</vt:lpstr>
      <vt:lpstr>Kingdom of Tonga</vt:lpstr>
      <vt:lpstr>Background</vt:lpstr>
      <vt:lpstr>Basic Data</vt:lpstr>
      <vt:lpstr>Slide 4</vt:lpstr>
      <vt:lpstr>Slide 5</vt:lpstr>
      <vt:lpstr>An undersea volcano erupts off the coast of Tonga on March 18, 2009. </vt:lpstr>
      <vt:lpstr>Slide 7</vt:lpstr>
      <vt:lpstr>Slide 8</vt:lpstr>
      <vt:lpstr>Slide 9</vt:lpstr>
      <vt:lpstr>Slide 10</vt:lpstr>
      <vt:lpstr>Slide 11</vt:lpstr>
      <vt:lpstr>Slide 12</vt:lpstr>
      <vt:lpstr>Slide 13</vt:lpstr>
      <vt:lpstr>Going to School</vt:lpstr>
      <vt:lpstr>School</vt:lpstr>
      <vt:lpstr>Slide 16</vt:lpstr>
      <vt:lpstr>Tongans don't show affection for the opposite sex in public. But members of the same sex often hold hands or arms, like these boys on the right. </vt:lpstr>
      <vt:lpstr>Tongan National Rugby Team</vt:lpstr>
      <vt:lpstr>Tonga Royal wedding Capt. M. Tuita and Princess Pilolevu</vt:lpstr>
      <vt:lpstr>Traditional Wedding Tatoos</vt:lpstr>
      <vt:lpstr>Ha'amonga 'a Maui Trilithon, constructed in the 13th century by the reigning chief.  It serves as a sun dial that determines the summer and winter solstice.</vt:lpstr>
      <vt:lpstr>Church of Tonga</vt:lpstr>
      <vt:lpstr>Slide 23</vt:lpstr>
      <vt:lpstr>Coronation of the king</vt:lpstr>
      <vt:lpstr>School girls dance at the coronation</vt:lpstr>
      <vt:lpstr>Slide 26</vt:lpstr>
      <vt:lpstr>Men dance at the coronation</vt:lpstr>
      <vt:lpstr>Slide 28</vt:lpstr>
      <vt:lpstr>Slide 29</vt:lpstr>
      <vt:lpstr>Slide 30</vt:lpstr>
      <vt:lpstr>Tongan Economy</vt:lpstr>
      <vt:lpstr>Modern Fale - designed in the same shape as a traditional Fale (grass hut), but using modern materials, ie steel and plywood.  90% of the population grow subsistence crops only and live on small farms.</vt:lpstr>
      <vt:lpstr>Farm plot</vt:lpstr>
      <vt:lpstr>Bananas</vt:lpstr>
      <vt:lpstr>Curing Vanilla Bean Pods</vt:lpstr>
      <vt:lpstr>Free Range Pork</vt:lpstr>
      <vt:lpstr>This sounded difficult -- almost naive -- to us, but Nathan has made it work. His 2.5 acre farm is the largest "greenhouse" plantation in the South Pacific, and the harvests are starting to roll in. Nathan markets his high quality, chemical-free beans overseas. </vt:lpstr>
      <vt:lpstr>Tongan Market</vt:lpstr>
      <vt:lpstr>Farmer’s Market</vt:lpstr>
      <vt:lpstr>Palm Leaf Basket</vt:lpstr>
      <vt:lpstr>Making tapa cloth</vt:lpstr>
      <vt:lpstr>Fishing boats</vt:lpstr>
      <vt:lpstr>Fishermen and clammers work while the tide is low.</vt:lpstr>
      <vt:lpstr>Fishermen selling their catch</vt:lpstr>
      <vt:lpstr>Tourism: Diving, Fishing, Relaxing on the beach</vt:lpstr>
      <vt:lpstr>Tourism: Checking out ruins</vt:lpstr>
      <vt:lpstr>Tourism: Swallow Cave (Sea Cave)</vt:lpstr>
      <vt:lpstr>Value of Money</vt:lpstr>
      <vt:lpstr>Slide 49</vt:lpstr>
      <vt:lpstr>Slide 50</vt:lpstr>
    </vt:vector>
  </TitlesOfParts>
  <Company>Hewlett-Packard Company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Tonga</dc:title>
  <dc:creator>Joe</dc:creator>
  <cp:lastModifiedBy>Joe</cp:lastModifiedBy>
  <cp:revision>3</cp:revision>
  <dcterms:created xsi:type="dcterms:W3CDTF">2010-08-06T15:53:26Z</dcterms:created>
  <dcterms:modified xsi:type="dcterms:W3CDTF">2010-08-07T22:20:34Z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TC300008031033</vt:lpwstr>
  </property>
</Properties>
</file>