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66"/>
  </p:notesMasterIdLst>
  <p:sldIdLst>
    <p:sldId id="256" r:id="rId3"/>
    <p:sldId id="257" r:id="rId4"/>
    <p:sldId id="286" r:id="rId5"/>
    <p:sldId id="301" r:id="rId6"/>
    <p:sldId id="302" r:id="rId7"/>
    <p:sldId id="303" r:id="rId8"/>
    <p:sldId id="258" r:id="rId9"/>
    <p:sldId id="259" r:id="rId10"/>
    <p:sldId id="260" r:id="rId11"/>
    <p:sldId id="261" r:id="rId12"/>
    <p:sldId id="262" r:id="rId13"/>
    <p:sldId id="263" r:id="rId14"/>
    <p:sldId id="264" r:id="rId15"/>
    <p:sldId id="265" r:id="rId16"/>
    <p:sldId id="266" r:id="rId17"/>
    <p:sldId id="285" r:id="rId18"/>
    <p:sldId id="287" r:id="rId19"/>
    <p:sldId id="288" r:id="rId20"/>
    <p:sldId id="289" r:id="rId21"/>
    <p:sldId id="290" r:id="rId22"/>
    <p:sldId id="267" r:id="rId23"/>
    <p:sldId id="268" r:id="rId24"/>
    <p:sldId id="269" r:id="rId25"/>
    <p:sldId id="270" r:id="rId26"/>
    <p:sldId id="271" r:id="rId27"/>
    <p:sldId id="272" r:id="rId28"/>
    <p:sldId id="273" r:id="rId29"/>
    <p:sldId id="274" r:id="rId30"/>
    <p:sldId id="277" r:id="rId31"/>
    <p:sldId id="291" r:id="rId32"/>
    <p:sldId id="292" r:id="rId33"/>
    <p:sldId id="293" r:id="rId34"/>
    <p:sldId id="294" r:id="rId35"/>
    <p:sldId id="295" r:id="rId36"/>
    <p:sldId id="275" r:id="rId37"/>
    <p:sldId id="276" r:id="rId38"/>
    <p:sldId id="278" r:id="rId39"/>
    <p:sldId id="279" r:id="rId40"/>
    <p:sldId id="280" r:id="rId41"/>
    <p:sldId id="281" r:id="rId42"/>
    <p:sldId id="282" r:id="rId43"/>
    <p:sldId id="283" r:id="rId44"/>
    <p:sldId id="284" r:id="rId45"/>
    <p:sldId id="296" r:id="rId46"/>
    <p:sldId id="297" r:id="rId47"/>
    <p:sldId id="298" r:id="rId48"/>
    <p:sldId id="299" r:id="rId49"/>
    <p:sldId id="300"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725" autoAdjust="0"/>
  </p:normalViewPr>
  <p:slideViewPr>
    <p:cSldViewPr>
      <p:cViewPr varScale="1">
        <p:scale>
          <a:sx n="98" d="100"/>
          <a:sy n="98" d="100"/>
        </p:scale>
        <p:origin x="-72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5CB70C-617B-4400-9D53-8E657B876367}" type="datetimeFigureOut">
              <a:rPr lang="en-US" smtClean="0"/>
              <a:t>3/9/2017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7F14BF-73E4-4105-BA91-DFF40C7C0A96}" type="slidenum">
              <a:rPr lang="en-US" smtClean="0"/>
              <a:t>‹#›</a:t>
            </a:fld>
            <a:endParaRPr lang="en-US"/>
          </a:p>
        </p:txBody>
      </p:sp>
    </p:spTree>
    <p:extLst>
      <p:ext uri="{BB962C8B-B14F-4D97-AF65-F5344CB8AC3E}">
        <p14:creationId xmlns:p14="http://schemas.microsoft.com/office/powerpoint/2010/main" val="4173252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400" b="1" dirty="0" smtClean="0"/>
              <a:t>Animated,</a:t>
            </a:r>
            <a:r>
              <a:rPr lang="en-US" sz="1400" b="1" baseline="0" dirty="0" smtClean="0"/>
              <a:t> scrolling text </a:t>
            </a:r>
            <a:r>
              <a:rPr lang="en-US" sz="1400" b="1" baseline="0" smtClean="0"/>
              <a:t>over rainforest background</a:t>
            </a:r>
            <a:endParaRPr lang="en-US" sz="1400" b="1" dirty="0" smtClean="0"/>
          </a:p>
          <a:p>
            <a:r>
              <a:rPr lang="en-US" sz="1400" dirty="0" smtClean="0"/>
              <a:t>(Basic)</a:t>
            </a:r>
          </a:p>
          <a:p>
            <a:endParaRPr lang="en-US" sz="1200" dirty="0" smtClean="0"/>
          </a:p>
          <a:p>
            <a:endParaRPr lang="en-US" sz="1200" dirty="0" smtClean="0"/>
          </a:p>
          <a:p>
            <a:r>
              <a:rPr lang="en-US" sz="1200" dirty="0" smtClean="0"/>
              <a:t>T</a:t>
            </a:r>
            <a:r>
              <a:rPr lang="en-US" sz="1200" baseline="0" dirty="0" smtClean="0"/>
              <a:t>o reproduce the text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 the </a:t>
            </a:r>
            <a:r>
              <a:rPr lang="en-US" sz="1200" b="1" i="0" dirty="0" smtClean="0"/>
              <a:t>Home</a:t>
            </a:r>
            <a:r>
              <a:rPr lang="en-US" sz="1200" i="0" dirty="0" smtClean="0"/>
              <a:t> tab, in the</a:t>
            </a:r>
            <a:r>
              <a:rPr lang="en-US" sz="1200" i="0" baseline="0" dirty="0" smtClean="0"/>
              <a:t> </a:t>
            </a:r>
            <a:r>
              <a:rPr lang="en-US" sz="1200" b="1" i="0" baseline="0" dirty="0" smtClean="0"/>
              <a:t>Slides</a:t>
            </a:r>
            <a:r>
              <a:rPr lang="en-US" sz="1200" i="0" baseline="0" dirty="0" smtClean="0"/>
              <a:t> group, click </a:t>
            </a:r>
            <a:r>
              <a:rPr lang="en-US" sz="1200" b="1" i="0" baseline="0" dirty="0" smtClean="0"/>
              <a:t>Layout</a:t>
            </a:r>
            <a:r>
              <a:rPr lang="en-US" sz="1200" i="0" baseline="0" dirty="0" smtClean="0"/>
              <a:t>, and then click </a:t>
            </a:r>
            <a:r>
              <a:rPr lang="en-US" sz="1200" b="1" i="0" baseline="0" dirty="0" smtClean="0"/>
              <a:t>Blank</a:t>
            </a:r>
            <a:r>
              <a:rPr lang="en-US" sz="1200" i="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a:t>
            </a:r>
            <a:r>
              <a:rPr lang="en-US" sz="1200" i="0" baseline="0" dirty="0" smtClean="0"/>
              <a:t> the </a:t>
            </a:r>
            <a:r>
              <a:rPr lang="en-US" sz="1200" b="1" i="0" baseline="0" dirty="0" smtClean="0"/>
              <a:t>Insert</a:t>
            </a:r>
            <a:r>
              <a:rPr lang="en-US" sz="1200" i="0" baseline="0" dirty="0" smtClean="0"/>
              <a:t> tab, in the </a:t>
            </a:r>
            <a:r>
              <a:rPr lang="en-US" sz="1200" b="1" i="0" baseline="0" dirty="0" smtClean="0"/>
              <a:t>Text</a:t>
            </a:r>
            <a:r>
              <a:rPr lang="en-US" sz="1200" i="0" baseline="0" dirty="0" smtClean="0"/>
              <a:t> group, click </a:t>
            </a:r>
            <a:r>
              <a:rPr lang="en-US" sz="1200" b="1" i="0" baseline="0" dirty="0" smtClean="0"/>
              <a:t>Text Box</a:t>
            </a:r>
            <a:r>
              <a:rPr lang="en-US" sz="1200" i="0" baseline="0" dirty="0" smtClean="0"/>
              <a:t>, and then on the slide, drag to draw the text box.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Enter text in the text box. (</a:t>
            </a:r>
            <a:r>
              <a:rPr lang="en-US" sz="1200" b="1" i="0" baseline="0" dirty="0" smtClean="0"/>
              <a:t>Note:</a:t>
            </a:r>
            <a:r>
              <a:rPr lang="en-US" sz="1200" i="0" baseline="0" dirty="0" smtClean="0"/>
              <a:t> You may want to add a bullet point at the end of your text, as in the example above. </a:t>
            </a: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Insert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Text</a:t>
            </a:r>
            <a:r>
              <a:rPr lang="en-US" sz="1200" kern="1200" dirty="0" smtClean="0">
                <a:solidFill>
                  <a:schemeClr val="tx1"/>
                </a:solidFill>
                <a:latin typeface="+mn-lt"/>
                <a:ea typeface="+mn-ea"/>
                <a:cs typeface="+mn-cs"/>
              </a:rPr>
              <a:t> group, click </a:t>
            </a:r>
            <a:r>
              <a:rPr lang="en-US" sz="1200" b="1" kern="1200" dirty="0" smtClean="0">
                <a:solidFill>
                  <a:schemeClr val="tx1"/>
                </a:solidFill>
                <a:latin typeface="+mn-lt"/>
                <a:ea typeface="+mn-ea"/>
                <a:cs typeface="+mn-cs"/>
              </a:rPr>
              <a:t>Symbol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Symbol</a:t>
            </a:r>
            <a:r>
              <a:rPr lang="en-US" sz="1200" kern="1200" dirty="0" smtClean="0">
                <a:solidFill>
                  <a:schemeClr val="tx1"/>
                </a:solidFill>
                <a:latin typeface="+mn-lt"/>
                <a:ea typeface="+mn-ea"/>
                <a:cs typeface="+mn-cs"/>
              </a:rPr>
              <a:t> dialog box,</a:t>
            </a:r>
            <a:r>
              <a:rPr lang="en-US" sz="1200" kern="1200" baseline="0" dirty="0" smtClean="0">
                <a:solidFill>
                  <a:schemeClr val="tx1"/>
                </a:solidFill>
                <a:latin typeface="+mn-lt"/>
                <a:ea typeface="+mn-ea"/>
                <a:cs typeface="+mn-cs"/>
              </a:rPr>
              <a:t> i</a:t>
            </a:r>
            <a:r>
              <a:rPr lang="en-US" sz="1200" kern="1200" dirty="0" smtClean="0">
                <a:solidFill>
                  <a:schemeClr val="tx1"/>
                </a:solidFill>
                <a:latin typeface="+mn-lt"/>
                <a:ea typeface="+mn-ea"/>
                <a:cs typeface="+mn-cs"/>
              </a:rPr>
              <a:t>n the </a:t>
            </a:r>
            <a:r>
              <a:rPr lang="en-US" sz="1200" b="1" kern="1200" dirty="0" smtClean="0">
                <a:solidFill>
                  <a:schemeClr val="tx1"/>
                </a:solidFill>
                <a:latin typeface="+mn-lt"/>
                <a:ea typeface="+mn-ea"/>
                <a:cs typeface="+mn-cs"/>
              </a:rPr>
              <a:t>Font</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(normal text)</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Subset</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General Punctuation</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Character Code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2022</a:t>
            </a:r>
            <a:r>
              <a:rPr lang="en-US" sz="1200" kern="1200" dirty="0" smtClean="0">
                <a:solidFill>
                  <a:schemeClr val="tx1"/>
                </a:solidFill>
                <a:latin typeface="+mn-lt"/>
                <a:ea typeface="+mn-ea"/>
                <a:cs typeface="+mn-cs"/>
              </a:rPr>
              <a:t> to select </a:t>
            </a:r>
            <a:r>
              <a:rPr lang="en-US" sz="1200" b="1" kern="1200" dirty="0" smtClean="0">
                <a:solidFill>
                  <a:schemeClr val="tx1"/>
                </a:solidFill>
                <a:latin typeface="+mn-lt"/>
                <a:ea typeface="+mn-ea"/>
                <a:cs typeface="+mn-cs"/>
              </a:rPr>
              <a:t>BULLET</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Insert</a:t>
            </a:r>
            <a:r>
              <a:rPr lang="en-US" sz="1200" kern="1200" dirty="0" smtClean="0">
                <a:solidFill>
                  <a:schemeClr val="tx1"/>
                </a:solidFill>
                <a:latin typeface="+mn-lt"/>
                <a:ea typeface="+mn-ea"/>
                <a:cs typeface="+mn-cs"/>
              </a:rPr>
              <a:t>.)</a:t>
            </a:r>
            <a:endParaRPr lang="en-US" sz="1200" i="0"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Select the text. O</a:t>
            </a:r>
            <a:r>
              <a:rPr lang="en-US" sz="1200" i="0" dirty="0" smtClean="0"/>
              <a:t>n the </a:t>
            </a:r>
            <a:r>
              <a:rPr lang="en-US" sz="1200" b="1" i="0" dirty="0" smtClean="0"/>
              <a:t>Home</a:t>
            </a:r>
            <a:r>
              <a:rPr lang="en-US" sz="1200" i="0" baseline="0" dirty="0" smtClean="0"/>
              <a:t> tab, in the </a:t>
            </a:r>
            <a:r>
              <a:rPr lang="en-US" sz="1200" b="1" i="0" baseline="0" dirty="0" smtClean="0"/>
              <a:t>Font</a:t>
            </a:r>
            <a:r>
              <a:rPr lang="en-US" sz="1200" i="0" baseline="0" dirty="0" smtClean="0"/>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In the </a:t>
            </a:r>
            <a:r>
              <a:rPr lang="en-US" sz="1200" b="1" i="0" baseline="0" dirty="0" smtClean="0"/>
              <a:t>Font</a:t>
            </a:r>
            <a:r>
              <a:rPr lang="en-US" sz="1200" i="0" baseline="0" dirty="0" smtClean="0"/>
              <a:t> list, select </a:t>
            </a:r>
            <a:r>
              <a:rPr lang="en-US" sz="1200" b="1" dirty="0" smtClean="0"/>
              <a:t>Gill Sans MT</a:t>
            </a:r>
            <a:r>
              <a:rPr lang="en-US" sz="1200" b="0" dirty="0" smtClean="0"/>
              <a:t>.</a:t>
            </a:r>
            <a:endParaRPr lang="en-US" sz="1200" i="0" baseline="0" dirty="0" smtClean="0"/>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In the </a:t>
            </a:r>
            <a:r>
              <a:rPr lang="en-US" sz="1200" b="1" i="0" baseline="0" dirty="0" smtClean="0"/>
              <a:t>Font Size </a:t>
            </a:r>
            <a:r>
              <a:rPr lang="en-US" sz="1200" i="0" baseline="0" dirty="0" smtClean="0"/>
              <a:t>list, select </a:t>
            </a:r>
            <a:r>
              <a:rPr lang="en-US" sz="1200" b="1" i="0" baseline="0" dirty="0" smtClean="0"/>
              <a:t>36</a:t>
            </a:r>
            <a:r>
              <a:rPr lang="en-US" sz="1200" b="0" i="0" baseline="0" dirty="0" smtClean="0"/>
              <a:t>.</a:t>
            </a:r>
            <a:endParaRPr lang="en-US" sz="1200" i="0" baseline="0" dirty="0" smtClean="0"/>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Click </a:t>
            </a:r>
            <a:r>
              <a:rPr lang="en-US" sz="1200" b="1" i="0" baseline="0" dirty="0" smtClean="0"/>
              <a:t>Bold</a:t>
            </a:r>
            <a:r>
              <a:rPr lang="en-US" sz="1200" i="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Click the arrow next to </a:t>
            </a:r>
            <a:r>
              <a:rPr lang="en-US" sz="1200" b="1" i="0" baseline="0" dirty="0" smtClean="0"/>
              <a:t>Font</a:t>
            </a:r>
            <a:r>
              <a:rPr lang="en-US" sz="1200" i="0" baseline="0" dirty="0" smtClean="0"/>
              <a:t> </a:t>
            </a:r>
            <a:r>
              <a:rPr lang="en-US" sz="1200" b="1" i="0" baseline="0" dirty="0" smtClean="0"/>
              <a:t>Color</a:t>
            </a:r>
            <a:r>
              <a:rPr lang="en-US" sz="1200" i="0" baseline="0" dirty="0" smtClean="0"/>
              <a:t>, and then under </a:t>
            </a:r>
            <a:r>
              <a:rPr lang="en-US" sz="1200" b="1" i="0" baseline="0" dirty="0" smtClean="0"/>
              <a:t>Theme Colors </a:t>
            </a:r>
            <a:r>
              <a:rPr lang="en-US" sz="1200" i="0" baseline="0" dirty="0" smtClean="0"/>
              <a:t>click </a:t>
            </a:r>
            <a:r>
              <a:rPr lang="en-US" sz="1200" b="1" baseline="0" dirty="0" smtClean="0"/>
              <a:t>White, Background 1 </a:t>
            </a:r>
            <a:r>
              <a:rPr lang="en-US" sz="1200" b="0" baseline="0" dirty="0" smtClean="0"/>
              <a:t>(first row, first option from the left).</a:t>
            </a:r>
            <a:r>
              <a:rPr lang="en-US" sz="1200" i="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a:t>
            </a:r>
            <a:r>
              <a:rPr lang="en-US" sz="1200" i="0" dirty="0" smtClean="0"/>
              <a:t>n the </a:t>
            </a:r>
            <a:r>
              <a:rPr lang="en-US" sz="1200" b="1" i="0" dirty="0" smtClean="0"/>
              <a:t>Home</a:t>
            </a:r>
            <a:r>
              <a:rPr lang="en-US" sz="1200" i="0" baseline="0" dirty="0" smtClean="0"/>
              <a:t> tab, in the </a:t>
            </a:r>
            <a:r>
              <a:rPr lang="en-US" sz="1200" b="1" i="0" baseline="0" dirty="0" smtClean="0"/>
              <a:t>Paragraph</a:t>
            </a:r>
            <a:r>
              <a:rPr lang="en-US" sz="1200" i="0" baseline="0" dirty="0" smtClean="0"/>
              <a:t> group, click </a:t>
            </a:r>
            <a:r>
              <a:rPr lang="en-US" sz="1200" b="1" i="0" baseline="0" dirty="0" smtClean="0"/>
              <a:t>Align Text Left </a:t>
            </a:r>
            <a:r>
              <a:rPr lang="en-US" sz="1200" b="0" i="0" baseline="0" dirty="0" smtClean="0"/>
              <a:t>to align the text left in the text box</a:t>
            </a:r>
            <a:r>
              <a:rPr lang="en-US" sz="1200" i="0" baseline="0" dirty="0" smtClean="0"/>
              <a:t>. (</a:t>
            </a:r>
            <a:r>
              <a:rPr lang="en-US" sz="1200" b="1" i="0" baseline="0" dirty="0" smtClean="0"/>
              <a:t>Note:</a:t>
            </a:r>
            <a:r>
              <a:rPr lang="en-US" sz="1200" i="0" baseline="0" dirty="0" smtClean="0"/>
              <a:t> If the text wraps to more than one line, drag the adjustment handles on the text box to widen it until the text fits on one line.)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t>Drag the text box to the left of the lower left edge of the slide. (</a:t>
            </a:r>
            <a:r>
              <a:rPr lang="en-US" sz="1200" b="1" i="0" baseline="0" dirty="0" smtClean="0"/>
              <a:t>Note: </a:t>
            </a:r>
            <a:r>
              <a:rPr lang="en-US" sz="1200" b="0" i="0" baseline="0" dirty="0" smtClean="0"/>
              <a:t>To see beyond the edges of the slide, on the </a:t>
            </a:r>
            <a:r>
              <a:rPr lang="en-US" sz="1200" b="1" i="0" baseline="0" dirty="0" smtClean="0"/>
              <a:t>View</a:t>
            </a:r>
            <a:r>
              <a:rPr lang="en-US" sz="1200" b="0" i="0" baseline="0" dirty="0" smtClean="0"/>
              <a:t> tab, click </a:t>
            </a:r>
            <a:r>
              <a:rPr lang="en-US" sz="1200" b="1" i="0" baseline="0" dirty="0" smtClean="0"/>
              <a:t>Zoom</a:t>
            </a:r>
            <a:r>
              <a:rPr lang="en-US" sz="1200" b="0" i="0" baseline="0" dirty="0" smtClean="0"/>
              <a:t>, and then in the </a:t>
            </a:r>
            <a:r>
              <a:rPr lang="en-US" sz="1200" b="1" i="0" baseline="0" dirty="0" smtClean="0"/>
              <a:t>Zoom</a:t>
            </a:r>
            <a:r>
              <a:rPr lang="en-US" sz="1200" b="0" i="0" baseline="0" dirty="0" smtClean="0"/>
              <a:t> dialog box, in the </a:t>
            </a:r>
            <a:r>
              <a:rPr lang="en-US" sz="1200" b="1" i="0" baseline="0" dirty="0" smtClean="0"/>
              <a:t>Percent</a:t>
            </a:r>
            <a:r>
              <a:rPr lang="en-US" sz="1200" b="0" i="0" baseline="0" dirty="0" smtClean="0"/>
              <a:t> box, enter </a:t>
            </a:r>
            <a:r>
              <a:rPr lang="en-US" sz="1200" b="1" i="0" baseline="0" dirty="0" smtClean="0"/>
              <a:t>40%</a:t>
            </a:r>
            <a:r>
              <a:rPr lang="en-US" sz="1200" b="0" i="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dirty="0" smtClean="0"/>
              <a:t>To reproduce the animation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Fly In.</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 the </a:t>
            </a:r>
            <a:r>
              <a:rPr lang="en-US" sz="1200" b="1" dirty="0" smtClean="0"/>
              <a:t>Animations</a:t>
            </a:r>
            <a:r>
              <a:rPr lang="en-US" sz="1200" dirty="0" smtClean="0"/>
              <a:t> tab, in the </a:t>
            </a:r>
            <a:r>
              <a:rPr lang="en-US" sz="1200" b="1" dirty="0" smtClean="0"/>
              <a:t>Animation</a:t>
            </a:r>
            <a:r>
              <a:rPr lang="en-US" sz="1200" dirty="0" smtClean="0"/>
              <a:t> group, click the </a:t>
            </a:r>
            <a:r>
              <a:rPr lang="en-US" sz="1200" b="1" dirty="0" smtClean="0"/>
              <a:t>Show Additional Effect Options </a:t>
            </a:r>
            <a:r>
              <a:rPr lang="en-US" sz="1200" dirty="0" smtClean="0"/>
              <a:t>dialog box launcher</a:t>
            </a:r>
            <a:r>
              <a:rPr lang="en-US" sz="1200" baseline="0" dirty="0" smtClean="0"/>
              <a:t>. In the </a:t>
            </a:r>
            <a:r>
              <a:rPr lang="en-US" sz="1200" b="1" baseline="0" dirty="0" smtClean="0"/>
              <a:t>Fly In </a:t>
            </a:r>
            <a:r>
              <a:rPr lang="en-US" sz="1200" baseline="0" dirty="0" smtClean="0"/>
              <a:t>dialog box,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Effect</a:t>
            </a:r>
            <a:r>
              <a:rPr lang="en-US" sz="1200" baseline="0" dirty="0" smtClean="0"/>
              <a:t> tab, under </a:t>
            </a:r>
            <a:r>
              <a:rPr lang="en-US" sz="1200" b="1" baseline="0" dirty="0" smtClean="0"/>
              <a:t>Settings</a:t>
            </a:r>
            <a:r>
              <a:rPr lang="en-US" sz="1200" baseline="0" dirty="0" smtClean="0"/>
              <a:t>, in the </a:t>
            </a:r>
            <a:r>
              <a:rPr lang="en-US" sz="1200" b="1" baseline="0" dirty="0" smtClean="0"/>
              <a:t>Direction</a:t>
            </a:r>
            <a:r>
              <a:rPr lang="en-US" sz="1200" baseline="0" dirty="0" smtClean="0"/>
              <a:t> list, click </a:t>
            </a:r>
            <a:r>
              <a:rPr lang="en-US" sz="1200" b="1" baseline="0" dirty="0" smtClean="0"/>
              <a:t>From Right</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Timing</a:t>
            </a:r>
            <a:r>
              <a:rPr lang="en-US" sz="1200" baseline="0" dirty="0" smtClean="0"/>
              <a:t> tab, </a:t>
            </a:r>
            <a:r>
              <a:rPr lang="en-US" sz="1200" b="0" baseline="0" dirty="0" smtClean="0"/>
              <a:t>In the</a:t>
            </a:r>
            <a:r>
              <a:rPr lang="en-US" sz="1200" baseline="0" dirty="0" smtClean="0"/>
              <a:t> </a:t>
            </a:r>
            <a:r>
              <a:rPr lang="en-US" sz="1200" b="1" dirty="0" smtClean="0"/>
              <a:t>Start</a:t>
            </a:r>
            <a:r>
              <a:rPr lang="en-US" sz="1200" baseline="0" dirty="0" smtClean="0"/>
              <a:t> list, select</a:t>
            </a:r>
            <a:r>
              <a:rPr lang="en-US" sz="1200" dirty="0" smtClean="0"/>
              <a:t> </a:t>
            </a:r>
            <a:r>
              <a:rPr lang="en-US" sz="1200" b="1" dirty="0" smtClean="0"/>
              <a:t>With Previous</a:t>
            </a:r>
            <a:r>
              <a:rPr lang="en-US" sz="1200" b="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Duration </a:t>
            </a:r>
            <a:r>
              <a:rPr lang="en-US" sz="1200" baseline="0" dirty="0" smtClean="0"/>
              <a:t>box, enter </a:t>
            </a:r>
            <a:r>
              <a:rPr lang="en-US" sz="1200" b="1" baseline="0" dirty="0" smtClean="0"/>
              <a:t>16 seconds</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Repeat</a:t>
            </a:r>
            <a:r>
              <a:rPr lang="en-US" sz="1200" baseline="0" dirty="0" smtClean="0"/>
              <a:t> list, select </a:t>
            </a:r>
            <a:r>
              <a:rPr lang="en-US" sz="1200" b="1" baseline="0" dirty="0" smtClean="0"/>
              <a:t>Until End of Slide</a:t>
            </a:r>
            <a:r>
              <a:rPr lang="en-US" sz="1200" b="0" baseline="0" dirty="0" smtClean="0"/>
              <a:t>.</a:t>
            </a: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slide, select the text box. On the </a:t>
            </a:r>
            <a:r>
              <a:rPr lang="en-US" sz="1200" b="1" baseline="0" dirty="0" smtClean="0"/>
              <a:t>Home</a:t>
            </a:r>
            <a:r>
              <a:rPr lang="en-US" sz="1200" baseline="0" dirty="0" smtClean="0"/>
              <a:t> tab, in the </a:t>
            </a:r>
            <a:r>
              <a:rPr lang="en-US" sz="1200" b="1" baseline="0" dirty="0" smtClean="0"/>
              <a:t>Clipboard</a:t>
            </a:r>
            <a:r>
              <a:rPr lang="en-US" sz="1200" baseline="0" dirty="0" smtClean="0"/>
              <a:t> group, click the arrow next to </a:t>
            </a:r>
            <a:r>
              <a:rPr lang="en-US" sz="1200" b="1" baseline="0" dirty="0" smtClean="0"/>
              <a:t>Copy</a:t>
            </a:r>
            <a:r>
              <a:rPr lang="en-US" sz="1200" baseline="0" dirty="0" smtClean="0"/>
              <a:t>, and then click </a:t>
            </a:r>
            <a:r>
              <a:rPr lang="en-US" sz="1200" b="1" baseline="0" dirty="0" smtClean="0"/>
              <a:t>Duplicate</a:t>
            </a:r>
            <a:r>
              <a:rPr lang="en-US" sz="120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Select the second text box. On the </a:t>
            </a:r>
            <a:r>
              <a:rPr lang="en-US" sz="1200" b="1" baseline="0" dirty="0" smtClean="0"/>
              <a:t>Animations</a:t>
            </a:r>
            <a:r>
              <a:rPr lang="en-US" sz="1200" b="0" baseline="0" dirty="0" smtClean="0"/>
              <a:t> tab, in the </a:t>
            </a:r>
            <a:r>
              <a:rPr lang="en-US" sz="1200" b="1" baseline="0" dirty="0" smtClean="0"/>
              <a:t>Timing</a:t>
            </a:r>
            <a:r>
              <a:rPr lang="en-US" sz="1200" b="0" baseline="0" dirty="0" smtClean="0"/>
              <a:t> group, in the </a:t>
            </a:r>
            <a:r>
              <a:rPr lang="en-US" sz="1200" b="1" baseline="0" dirty="0" smtClean="0"/>
              <a:t>Delay</a:t>
            </a:r>
            <a:r>
              <a:rPr lang="en-US" sz="1200" b="0" baseline="0" dirty="0" smtClean="0"/>
              <a:t> box, estimate the number of seconds required for the first text string to scroll into the slide and enter that amount. The example above uses </a:t>
            </a:r>
            <a:r>
              <a:rPr lang="en-US" sz="1200" b="1" baseline="0" dirty="0" smtClean="0"/>
              <a:t>8</a:t>
            </a:r>
            <a:r>
              <a:rPr lang="en-US" sz="1200" b="0" baseline="0" dirty="0" smtClean="0"/>
              <a:t> seconds. Your text may require more or less time. Adjust the </a:t>
            </a:r>
            <a:r>
              <a:rPr lang="en-US" sz="1200" b="1" baseline="0" dirty="0" smtClean="0"/>
              <a:t>Delay</a:t>
            </a:r>
            <a:r>
              <a:rPr lang="en-US" sz="1200" b="0" baseline="0" dirty="0" smtClean="0"/>
              <a:t> setting as necessary to make the second text string immediately follow the first.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slide, drag the second text box on top of the first text box.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slide, select both text boxes. On the </a:t>
            </a:r>
            <a:r>
              <a:rPr lang="en-US" sz="1200" b="1" baseline="0" dirty="0" smtClean="0"/>
              <a:t>Home</a:t>
            </a:r>
            <a:r>
              <a:rPr lang="en-US" sz="1200" baseline="0" dirty="0" smtClean="0"/>
              <a:t> tab, in the </a:t>
            </a:r>
            <a:r>
              <a:rPr lang="en-US" sz="1200" b="1" baseline="0" dirty="0" smtClean="0"/>
              <a:t>Drawing </a:t>
            </a:r>
            <a:r>
              <a:rPr lang="en-US" sz="1200" baseline="0" dirty="0" smtClean="0"/>
              <a:t>group, click </a:t>
            </a:r>
            <a:r>
              <a:rPr lang="en-US" sz="1200" b="1" baseline="0" dirty="0" smtClean="0"/>
              <a:t>Arrange</a:t>
            </a:r>
            <a:r>
              <a:rPr lang="en-US" sz="1200" baseline="0" dirty="0" smtClean="0"/>
              <a:t>, point to </a:t>
            </a:r>
            <a:r>
              <a:rPr lang="en-US" sz="1200" b="1" baseline="0" dirty="0" smtClean="0"/>
              <a:t>Align</a:t>
            </a:r>
            <a:r>
              <a:rPr lang="en-US" sz="1200" baseline="0" dirty="0" smtClean="0"/>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Click </a:t>
            </a:r>
            <a:r>
              <a:rPr lang="en-US" sz="1200" b="1" i="0" baseline="0" dirty="0" smtClean="0"/>
              <a:t>Align Selected Objects</a:t>
            </a:r>
            <a:r>
              <a:rPr lang="en-US" sz="1200" i="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Click </a:t>
            </a:r>
            <a:r>
              <a:rPr lang="en-US" sz="1200" b="1" i="0" baseline="0" dirty="0" smtClean="0"/>
              <a:t>Align Middle</a:t>
            </a:r>
            <a:r>
              <a:rPr lang="en-US" sz="1200" i="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Click </a:t>
            </a:r>
            <a:r>
              <a:rPr lang="en-US" sz="1200" b="1" i="0" baseline="0" dirty="0" smtClean="0"/>
              <a:t>Align Center</a:t>
            </a:r>
            <a:r>
              <a:rPr lang="en-US" sz="1200" i="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aseline="0" dirty="0" smtClean="0"/>
          </a:p>
          <a:p>
            <a:endParaRPr lang="en-US" sz="1200" dirty="0" smtClean="0"/>
          </a:p>
          <a:p>
            <a:r>
              <a:rPr lang="en-US" sz="1200" kern="1200" dirty="0" smtClean="0">
                <a:solidFill>
                  <a:schemeClr val="tx1"/>
                </a:solidFill>
                <a:latin typeface="+mn-lt"/>
                <a:ea typeface="+mn-ea"/>
                <a:cs typeface="+mn-cs"/>
              </a:rPr>
              <a:t>To reproduce the background effects on this slide, do the following: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Design</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Background</a:t>
            </a:r>
            <a:r>
              <a:rPr lang="en-US" sz="1200" kern="1200" dirty="0" smtClean="0">
                <a:solidFill>
                  <a:schemeClr val="tx1"/>
                </a:solidFill>
                <a:latin typeface="+mn-lt"/>
                <a:ea typeface="+mn-ea"/>
                <a:cs typeface="+mn-cs"/>
              </a:rPr>
              <a:t> group, click </a:t>
            </a:r>
            <a:r>
              <a:rPr lang="en-US" sz="1200" b="1" kern="1200" dirty="0" smtClean="0">
                <a:solidFill>
                  <a:schemeClr val="tx1"/>
                </a:solidFill>
                <a:latin typeface="+mn-lt"/>
                <a:ea typeface="+mn-ea"/>
                <a:cs typeface="+mn-cs"/>
              </a:rPr>
              <a:t>Background Styles</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and then select </a:t>
            </a:r>
            <a:r>
              <a:rPr lang="en-US" sz="1200" b="1" kern="1200" dirty="0" smtClean="0">
                <a:solidFill>
                  <a:schemeClr val="tx1"/>
                </a:solidFill>
                <a:latin typeface="+mn-lt"/>
                <a:ea typeface="+mn-ea"/>
                <a:cs typeface="+mn-cs"/>
              </a:rPr>
              <a:t>Picture or texture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Under </a:t>
            </a:r>
            <a:r>
              <a:rPr lang="en-US" sz="1200" b="1" kern="1200" dirty="0" smtClean="0">
                <a:solidFill>
                  <a:schemeClr val="tx1"/>
                </a:solidFill>
                <a:latin typeface="+mn-lt"/>
                <a:ea typeface="+mn-ea"/>
                <a:cs typeface="+mn-cs"/>
              </a:rPr>
              <a:t>Insert from</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File</a:t>
            </a:r>
            <a:r>
              <a:rPr lang="en-US" sz="1200" b="0" kern="1200" baseline="0" dirty="0" smtClean="0">
                <a:solidFill>
                  <a:schemeClr val="tx1"/>
                </a:solidFill>
                <a:latin typeface="+mn-lt"/>
                <a:ea typeface="+mn-ea"/>
                <a:cs typeface="+mn-cs"/>
              </a:rPr>
              <a:t>. In the </a:t>
            </a:r>
            <a:r>
              <a:rPr lang="en-US" sz="1200" b="1" kern="1200" baseline="0" dirty="0" smtClean="0">
                <a:solidFill>
                  <a:schemeClr val="tx1"/>
                </a:solidFill>
                <a:latin typeface="+mn-lt"/>
                <a:ea typeface="+mn-ea"/>
                <a:cs typeface="+mn-cs"/>
              </a:rPr>
              <a:t>Insert Picture </a:t>
            </a:r>
            <a:r>
              <a:rPr lang="en-US" sz="1200" b="0" kern="1200" baseline="0" dirty="0" smtClean="0">
                <a:solidFill>
                  <a:schemeClr val="tx1"/>
                </a:solidFill>
                <a:latin typeface="+mn-lt"/>
                <a:ea typeface="+mn-ea"/>
                <a:cs typeface="+mn-cs"/>
              </a:rPr>
              <a:t>dialog box,</a:t>
            </a:r>
            <a:r>
              <a:rPr lang="en-US" sz="120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select</a:t>
            </a:r>
            <a:r>
              <a:rPr lang="en-US" sz="1200" b="0" kern="1200" baseline="0" dirty="0" smtClean="0">
                <a:solidFill>
                  <a:schemeClr val="tx1"/>
                </a:solidFill>
                <a:latin typeface="+mn-lt"/>
                <a:ea typeface="+mn-ea"/>
                <a:cs typeface="+mn-cs"/>
              </a:rPr>
              <a:t> a picture, and then click </a:t>
            </a:r>
            <a:r>
              <a:rPr lang="en-US" sz="1200" b="1" kern="1200" baseline="0" dirty="0" smtClean="0">
                <a:solidFill>
                  <a:schemeClr val="tx1"/>
                </a:solidFill>
                <a:latin typeface="+mn-lt"/>
                <a:ea typeface="+mn-ea"/>
                <a:cs typeface="+mn-cs"/>
              </a:rPr>
              <a:t>Insert</a:t>
            </a:r>
            <a:r>
              <a:rPr lang="en-US" sz="1200" b="0" kern="1200" baseline="0" dirty="0" smtClean="0">
                <a:solidFill>
                  <a:schemeClr val="tx1"/>
                </a:solidFill>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latin typeface="+mn-lt"/>
              </a:rPr>
              <a:t>On</a:t>
            </a:r>
            <a:r>
              <a:rPr lang="en-US" sz="1200" i="0" baseline="0" dirty="0" smtClean="0">
                <a:latin typeface="+mn-lt"/>
              </a:rPr>
              <a:t> the </a:t>
            </a:r>
            <a:r>
              <a:rPr lang="en-US" sz="1200" b="1" i="0" baseline="0" dirty="0" smtClean="0">
                <a:latin typeface="+mn-lt"/>
              </a:rPr>
              <a:t>Home</a:t>
            </a:r>
            <a:r>
              <a:rPr lang="en-US" sz="1200" i="0" baseline="0" dirty="0" smtClean="0">
                <a:latin typeface="+mn-lt"/>
              </a:rPr>
              <a:t> tab, in the </a:t>
            </a:r>
            <a:r>
              <a:rPr lang="en-US" sz="1200" b="1" i="0" baseline="0" dirty="0" smtClean="0">
                <a:latin typeface="+mn-lt"/>
              </a:rPr>
              <a:t>Drawing</a:t>
            </a:r>
            <a:r>
              <a:rPr lang="en-US" sz="1200" i="0" baseline="0" dirty="0" smtClean="0">
                <a:latin typeface="+mn-lt"/>
              </a:rPr>
              <a:t> group, click </a:t>
            </a:r>
            <a:r>
              <a:rPr lang="en-US" sz="1200" b="1" i="0" baseline="0" dirty="0" smtClean="0">
                <a:latin typeface="+mn-lt"/>
              </a:rPr>
              <a:t>Shapes</a:t>
            </a:r>
            <a:r>
              <a:rPr lang="en-US" sz="1200" i="0" baseline="0" dirty="0" smtClean="0">
                <a:latin typeface="+mn-lt"/>
              </a:rPr>
              <a:t>, and then under </a:t>
            </a:r>
            <a:r>
              <a:rPr lang="en-US" sz="1200" b="1" i="0" baseline="0" dirty="0" smtClean="0">
                <a:latin typeface="+mn-lt"/>
              </a:rPr>
              <a:t>Rectangles</a:t>
            </a:r>
            <a:r>
              <a:rPr lang="en-US" sz="1200" i="0" baseline="0" dirty="0" smtClean="0">
                <a:latin typeface="+mn-lt"/>
              </a:rPr>
              <a:t> click </a:t>
            </a:r>
            <a:r>
              <a:rPr lang="en-US" sz="1200" b="1" baseline="0" dirty="0" smtClean="0">
                <a:latin typeface="+mn-lt"/>
              </a:rPr>
              <a:t>Rectangle </a:t>
            </a:r>
            <a:r>
              <a:rPr lang="en-US" sz="1200" b="0" i="0" baseline="0" dirty="0" smtClean="0">
                <a:latin typeface="+mn-lt"/>
              </a:rPr>
              <a:t>(first option from the left). On the slide, drag to draw a rectangle.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Select the rectangle. Under </a:t>
            </a:r>
            <a:r>
              <a:rPr lang="en-US" sz="1200" b="1" i="0" baseline="0" dirty="0" smtClean="0">
                <a:latin typeface="+mn-lt"/>
              </a:rPr>
              <a:t>Drawing Tools</a:t>
            </a:r>
            <a:r>
              <a:rPr lang="en-US" sz="1200" b="0" i="0" baseline="0" dirty="0" smtClean="0">
                <a:latin typeface="+mn-lt"/>
              </a:rPr>
              <a:t>, on the </a:t>
            </a:r>
            <a:r>
              <a:rPr lang="en-US" sz="1200" b="1" i="0" baseline="0" dirty="0" smtClean="0">
                <a:latin typeface="+mn-lt"/>
              </a:rPr>
              <a:t>Format</a:t>
            </a:r>
            <a:r>
              <a:rPr lang="en-US" sz="1200" b="0" i="0" baseline="0" dirty="0" smtClean="0">
                <a:latin typeface="+mn-lt"/>
              </a:rPr>
              <a:t> tab, in the </a:t>
            </a:r>
            <a:r>
              <a:rPr lang="en-US" sz="1200" b="1" i="0" baseline="0" dirty="0" smtClean="0">
                <a:latin typeface="+mn-lt"/>
              </a:rPr>
              <a:t>Size</a:t>
            </a:r>
            <a:r>
              <a:rPr lang="en-US" sz="1200" b="0" i="0" baseline="0" dirty="0" smtClean="0">
                <a:latin typeface="+mn-lt"/>
              </a:rPr>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In the </a:t>
            </a:r>
            <a:r>
              <a:rPr lang="en-US" sz="1200" b="1" i="0" baseline="0" dirty="0" smtClean="0">
                <a:latin typeface="+mn-lt"/>
              </a:rPr>
              <a:t>Shape Height</a:t>
            </a:r>
            <a:r>
              <a:rPr lang="en-US" sz="1200" b="0" i="0" baseline="0" dirty="0" smtClean="0">
                <a:latin typeface="+mn-lt"/>
              </a:rPr>
              <a:t> box, enter </a:t>
            </a:r>
            <a:r>
              <a:rPr lang="en-US" sz="1200" b="1" i="0" baseline="0" dirty="0" smtClean="0">
                <a:latin typeface="+mn-lt"/>
              </a:rPr>
              <a:t>7.5”</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In the </a:t>
            </a:r>
            <a:r>
              <a:rPr lang="en-US" sz="1200" b="1" i="0" baseline="0" dirty="0" smtClean="0">
                <a:latin typeface="+mn-lt"/>
              </a:rPr>
              <a:t>Shape Width</a:t>
            </a:r>
            <a:r>
              <a:rPr lang="en-US" sz="1200" b="0" i="0" baseline="0" dirty="0" smtClean="0">
                <a:latin typeface="+mn-lt"/>
              </a:rPr>
              <a:t> box, enter </a:t>
            </a:r>
            <a:r>
              <a:rPr lang="en-US" sz="1200" b="1" i="0" baseline="0" dirty="0" smtClean="0">
                <a:latin typeface="+mn-lt"/>
              </a:rPr>
              <a:t>1”</a:t>
            </a:r>
            <a:r>
              <a:rPr lang="en-US" sz="1200" b="0" i="0" baseline="0" dirty="0" smtClean="0">
                <a:latin typeface="+mn-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Under </a:t>
            </a:r>
            <a:r>
              <a:rPr lang="en-US" sz="1200" b="1" i="0" baseline="0" dirty="0" smtClean="0">
                <a:latin typeface="+mn-lt"/>
              </a:rPr>
              <a:t>Drawing Tools</a:t>
            </a:r>
            <a:r>
              <a:rPr lang="en-US" sz="1200" b="0" i="0" baseline="0" dirty="0" smtClean="0">
                <a:latin typeface="+mn-lt"/>
              </a:rPr>
              <a:t>, on the </a:t>
            </a:r>
            <a:r>
              <a:rPr lang="en-US" sz="1200" b="1" i="0" baseline="0" dirty="0" smtClean="0">
                <a:latin typeface="+mn-lt"/>
              </a:rPr>
              <a:t>Format</a:t>
            </a:r>
            <a:r>
              <a:rPr lang="en-US" sz="1200" b="0" i="0" baseline="0" dirty="0" smtClean="0">
                <a:latin typeface="+mn-lt"/>
              </a:rPr>
              <a:t> tab, in the </a:t>
            </a:r>
            <a:r>
              <a:rPr lang="en-US" sz="1200" b="1" i="0" baseline="0" dirty="0" smtClean="0">
                <a:latin typeface="+mn-lt"/>
              </a:rPr>
              <a:t>Shape Styles</a:t>
            </a:r>
            <a:r>
              <a:rPr lang="en-US" sz="1200" b="0" i="0" baseline="0" dirty="0" smtClean="0">
                <a:latin typeface="+mn-lt"/>
              </a:rPr>
              <a:t> group, click </a:t>
            </a:r>
            <a:r>
              <a:rPr lang="en-US" sz="1200" b="1" i="0" baseline="0" dirty="0" smtClean="0">
                <a:latin typeface="+mn-lt"/>
              </a:rPr>
              <a:t>Shape</a:t>
            </a:r>
            <a:r>
              <a:rPr lang="en-US" sz="1200" b="0" i="0" baseline="0" dirty="0" smtClean="0">
                <a:latin typeface="+mn-lt"/>
              </a:rPr>
              <a:t> </a:t>
            </a:r>
            <a:r>
              <a:rPr lang="en-US" sz="1200" b="1" i="0" baseline="0" dirty="0" smtClean="0">
                <a:latin typeface="+mn-lt"/>
              </a:rPr>
              <a:t>Outline</a:t>
            </a:r>
            <a:r>
              <a:rPr lang="en-US" sz="1200" b="0" i="0" baseline="0" dirty="0" smtClean="0">
                <a:latin typeface="+mn-lt"/>
              </a:rPr>
              <a:t>, and then click </a:t>
            </a:r>
            <a:r>
              <a:rPr lang="en-US" sz="1200" b="1" i="0" baseline="0" dirty="0" smtClean="0">
                <a:latin typeface="+mn-lt"/>
              </a:rPr>
              <a:t>No Outline</a:t>
            </a:r>
            <a:r>
              <a:rPr lang="en-US" sz="1200" b="0" i="0" baseline="0" dirty="0" smtClean="0">
                <a:latin typeface="+mn-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Also on the Format tab, in the Shape Styles group, click </a:t>
            </a:r>
            <a:r>
              <a:rPr lang="en-US" sz="1200" b="1" i="0" baseline="0" dirty="0" smtClean="0">
                <a:latin typeface="+mn-lt"/>
              </a:rPr>
              <a:t>Shape Fill</a:t>
            </a:r>
            <a:r>
              <a:rPr lang="en-US" sz="1200" b="0" i="0" baseline="0" dirty="0" smtClean="0">
                <a:latin typeface="+mn-lt"/>
              </a:rPr>
              <a:t>, click </a:t>
            </a:r>
            <a:r>
              <a:rPr lang="en-US" sz="1200" b="1" i="0" baseline="0" dirty="0" smtClean="0">
                <a:latin typeface="+mn-lt"/>
              </a:rPr>
              <a:t>Gradient</a:t>
            </a:r>
            <a:r>
              <a:rPr lang="en-US" sz="1200" b="0" i="0" baseline="0" dirty="0" smtClean="0">
                <a:latin typeface="+mn-lt"/>
              </a:rPr>
              <a:t>, and then click </a:t>
            </a:r>
            <a:r>
              <a:rPr lang="en-US" sz="1200" b="1" i="0" baseline="0" dirty="0" smtClean="0">
                <a:latin typeface="+mn-lt"/>
              </a:rPr>
              <a:t>More Gradients</a:t>
            </a:r>
            <a:r>
              <a:rPr lang="en-US" sz="1200" b="0" i="0" baseline="0" dirty="0" smtClean="0">
                <a:latin typeface="+mn-lt"/>
              </a:rPr>
              <a:t>. In the </a:t>
            </a:r>
            <a:r>
              <a:rPr lang="en-US" sz="1200" b="1" i="0" baseline="0" dirty="0" smtClean="0">
                <a:latin typeface="+mn-lt"/>
              </a:rPr>
              <a:t>Format Shape </a:t>
            </a:r>
            <a:r>
              <a:rPr lang="en-US" sz="1200" b="0" i="0" baseline="0" dirty="0" smtClean="0">
                <a:latin typeface="+mn-lt"/>
              </a:rPr>
              <a:t>dialog box,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Linear Right </a:t>
            </a:r>
            <a:r>
              <a:rPr lang="en-US" sz="1200" kern="1200" dirty="0" smtClean="0">
                <a:solidFill>
                  <a:schemeClr val="tx1"/>
                </a:solidFill>
                <a:latin typeface="+mn-lt"/>
                <a:ea typeface="+mn-ea"/>
                <a:cs typeface="+mn-cs"/>
              </a:rPr>
              <a:t>(first row).</a:t>
            </a: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Black, Text 1 </a:t>
            </a:r>
            <a:r>
              <a:rPr lang="en-US" sz="1200" b="0" kern="1200" dirty="0" smtClean="0">
                <a:solidFill>
                  <a:schemeClr val="tx1"/>
                </a:solidFill>
                <a:latin typeface="+mn-lt"/>
                <a:ea typeface="+mn-ea"/>
                <a:cs typeface="+mn-cs"/>
              </a:rPr>
              <a:t>(first row, second option from the left)</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Black, Text 1 </a:t>
            </a:r>
            <a:r>
              <a:rPr lang="en-US" sz="1200" b="0" kern="1200" dirty="0" smtClean="0">
                <a:solidFill>
                  <a:schemeClr val="tx1"/>
                </a:solidFill>
                <a:latin typeface="+mn-lt"/>
                <a:ea typeface="+mn-ea"/>
                <a:cs typeface="+mn-cs"/>
              </a:rPr>
              <a:t>(first row, second option from the left)</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latin typeface="+mn-lt"/>
                <a:ea typeface="+mn-ea"/>
                <a:cs typeface="+mn-cs"/>
              </a:rPr>
              <a:t>On the slide, select the rectangle. </a:t>
            </a:r>
            <a:r>
              <a:rPr lang="en-US" sz="1200" b="0" i="0" baseline="0" dirty="0" smtClean="0">
                <a:latin typeface="+mn-lt"/>
              </a:rPr>
              <a:t>On the </a:t>
            </a:r>
            <a:r>
              <a:rPr lang="en-US" sz="1200" b="1" i="0" baseline="0" dirty="0" smtClean="0">
                <a:latin typeface="+mn-lt"/>
              </a:rPr>
              <a:t>Home</a:t>
            </a:r>
            <a:r>
              <a:rPr lang="en-US" sz="1200" b="0" i="0" baseline="0" dirty="0" smtClean="0">
                <a:latin typeface="+mn-lt"/>
              </a:rPr>
              <a:t> tab, in the </a:t>
            </a:r>
            <a:r>
              <a:rPr lang="en-US" sz="1200" b="1" i="0" baseline="0" dirty="0" smtClean="0">
                <a:latin typeface="+mn-lt"/>
              </a:rPr>
              <a:t>Drawing </a:t>
            </a:r>
            <a:r>
              <a:rPr lang="en-US" sz="1200" b="0" i="0" baseline="0" dirty="0" smtClean="0">
                <a:latin typeface="+mn-lt"/>
              </a:rPr>
              <a:t>group, click </a:t>
            </a:r>
            <a:r>
              <a:rPr lang="en-US" sz="1200" b="1" i="0" baseline="0" dirty="0" smtClean="0">
                <a:latin typeface="+mn-lt"/>
              </a:rPr>
              <a:t>Arrange</a:t>
            </a:r>
            <a:r>
              <a:rPr lang="en-US" sz="1200" b="0" i="0" baseline="0" dirty="0" smtClean="0">
                <a:latin typeface="+mn-lt"/>
              </a:rPr>
              <a:t>, point to </a:t>
            </a:r>
            <a:r>
              <a:rPr lang="en-US" sz="1200" b="1" i="0" baseline="0" dirty="0" smtClean="0">
                <a:latin typeface="+mn-lt"/>
              </a:rPr>
              <a:t>Align</a:t>
            </a:r>
            <a:r>
              <a:rPr lang="en-US" sz="1200" b="0" i="0" baseline="0" dirty="0" smtClean="0">
                <a:latin typeface="+mn-lt"/>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Align to Slide</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Align Left</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Align Middle</a:t>
            </a:r>
            <a:r>
              <a:rPr lang="en-US" sz="1200" b="0" i="0" baseline="0" dirty="0" smtClean="0">
                <a:latin typeface="+mn-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latin typeface="+mn-lt"/>
                <a:ea typeface="+mn-ea"/>
                <a:cs typeface="+mn-cs"/>
              </a:rPr>
              <a:t>Select the rectangle. </a:t>
            </a:r>
            <a:r>
              <a:rPr lang="en-US" sz="1200" b="0" i="0" baseline="0" dirty="0" smtClean="0">
                <a:latin typeface="+mn-lt"/>
              </a:rPr>
              <a:t>On the </a:t>
            </a:r>
            <a:r>
              <a:rPr lang="en-US" sz="1200" b="1" i="0" baseline="0" dirty="0" smtClean="0">
                <a:latin typeface="+mn-lt"/>
              </a:rPr>
              <a:t>Home</a:t>
            </a:r>
            <a:r>
              <a:rPr lang="en-US" sz="1200" b="0" i="0" baseline="0" dirty="0" smtClean="0">
                <a:latin typeface="+mn-lt"/>
              </a:rPr>
              <a:t> tab, in the </a:t>
            </a:r>
            <a:r>
              <a:rPr lang="en-US" sz="1200" b="1" i="0" baseline="0" dirty="0" smtClean="0">
                <a:latin typeface="+mn-lt"/>
              </a:rPr>
              <a:t>Clipboard</a:t>
            </a:r>
            <a:r>
              <a:rPr lang="en-US" sz="1200" b="0" i="0" baseline="0" dirty="0" smtClean="0">
                <a:latin typeface="+mn-lt"/>
              </a:rPr>
              <a:t> group, click the arrow next to </a:t>
            </a:r>
            <a:r>
              <a:rPr lang="en-US" sz="1200" b="1" i="0" baseline="0" dirty="0" smtClean="0">
                <a:latin typeface="+mn-lt"/>
              </a:rPr>
              <a:t>Copy</a:t>
            </a:r>
            <a:r>
              <a:rPr lang="en-US" sz="1200" b="0" i="0" baseline="0" dirty="0" smtClean="0">
                <a:latin typeface="+mn-lt"/>
              </a:rPr>
              <a:t>, and then click </a:t>
            </a:r>
            <a:r>
              <a:rPr lang="en-US" sz="1200" b="1" i="0" baseline="0" dirty="0" smtClean="0">
                <a:latin typeface="+mn-lt"/>
              </a:rPr>
              <a:t>Duplicate</a:t>
            </a:r>
            <a:r>
              <a:rPr lang="en-US" sz="1200" b="0" i="0" baseline="0" dirty="0" smtClean="0">
                <a:latin typeface="+mn-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Select the duplicate rectangle. Under Drawing Tools, on the </a:t>
            </a:r>
            <a:r>
              <a:rPr lang="en-US" sz="1200" b="1" i="0" baseline="0" dirty="0" smtClean="0">
                <a:latin typeface="+mn-lt"/>
              </a:rPr>
              <a:t>Format </a:t>
            </a:r>
            <a:r>
              <a:rPr lang="en-US" sz="1200" b="0" i="0" baseline="0" dirty="0" smtClean="0">
                <a:latin typeface="+mn-lt"/>
              </a:rPr>
              <a:t>tab, in the </a:t>
            </a:r>
            <a:r>
              <a:rPr lang="en-US" sz="1200" b="1" i="0" baseline="0" dirty="0" smtClean="0">
                <a:latin typeface="+mn-lt"/>
              </a:rPr>
              <a:t>Shape Styles </a:t>
            </a:r>
            <a:r>
              <a:rPr lang="en-US" sz="1200" b="0" i="0" baseline="0" dirty="0" smtClean="0">
                <a:latin typeface="+mn-lt"/>
              </a:rPr>
              <a:t>group, click </a:t>
            </a:r>
            <a:r>
              <a:rPr lang="en-US" sz="1200" b="1" i="0" baseline="0" dirty="0" smtClean="0">
                <a:latin typeface="+mn-lt"/>
              </a:rPr>
              <a:t>Shape Fill</a:t>
            </a:r>
            <a:r>
              <a:rPr lang="en-US" sz="1200" b="0" i="0" baseline="0" dirty="0" smtClean="0">
                <a:latin typeface="+mn-lt"/>
              </a:rPr>
              <a:t>, point to </a:t>
            </a:r>
            <a:r>
              <a:rPr lang="en-US" sz="1200" b="1" i="0" baseline="0" dirty="0" smtClean="0">
                <a:latin typeface="+mn-lt"/>
              </a:rPr>
              <a:t>Gradient</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Linear Left </a:t>
            </a:r>
            <a:r>
              <a:rPr lang="en-US" sz="1200" kern="1200" dirty="0" smtClean="0">
                <a:solidFill>
                  <a:schemeClr val="tx1"/>
                </a:solidFill>
                <a:latin typeface="+mn-lt"/>
                <a:ea typeface="+mn-ea"/>
                <a:cs typeface="+mn-cs"/>
              </a:rPr>
              <a:t>(second row).</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latin typeface="+mn-lt"/>
                <a:ea typeface="+mn-ea"/>
                <a:cs typeface="+mn-cs"/>
              </a:rPr>
              <a:t>With the duplicate rectangle still selected, o</a:t>
            </a:r>
            <a:r>
              <a:rPr lang="en-US" sz="1200" b="0" i="0" baseline="0" dirty="0" smtClean="0">
                <a:latin typeface="+mn-lt"/>
              </a:rPr>
              <a:t>n the </a:t>
            </a:r>
            <a:r>
              <a:rPr lang="en-US" sz="1200" b="1" i="0" baseline="0" dirty="0" smtClean="0">
                <a:latin typeface="+mn-lt"/>
              </a:rPr>
              <a:t>Home</a:t>
            </a:r>
            <a:r>
              <a:rPr lang="en-US" sz="1200" b="0" i="0" baseline="0" dirty="0" smtClean="0">
                <a:latin typeface="+mn-lt"/>
              </a:rPr>
              <a:t> tab, in the </a:t>
            </a:r>
            <a:r>
              <a:rPr lang="en-US" sz="1200" b="1" i="0" baseline="0" dirty="0" smtClean="0">
                <a:latin typeface="+mn-lt"/>
              </a:rPr>
              <a:t>Drawing </a:t>
            </a:r>
            <a:r>
              <a:rPr lang="en-US" sz="1200" b="0" i="0" baseline="0" dirty="0" smtClean="0">
                <a:latin typeface="+mn-lt"/>
              </a:rPr>
              <a:t>group, click </a:t>
            </a:r>
            <a:r>
              <a:rPr lang="en-US" sz="1200" b="1" i="0" baseline="0" dirty="0" smtClean="0">
                <a:latin typeface="+mn-lt"/>
              </a:rPr>
              <a:t>Arrange</a:t>
            </a:r>
            <a:r>
              <a:rPr lang="en-US" sz="1200" b="0" i="0" baseline="0" dirty="0" smtClean="0">
                <a:latin typeface="+mn-lt"/>
              </a:rPr>
              <a:t>, point to </a:t>
            </a:r>
            <a:r>
              <a:rPr lang="en-US" sz="1200" b="1" i="0" baseline="0" dirty="0" smtClean="0">
                <a:latin typeface="+mn-lt"/>
              </a:rPr>
              <a:t>Align</a:t>
            </a:r>
            <a:r>
              <a:rPr lang="en-US" sz="1200" b="0" i="0" baseline="0" dirty="0" smtClean="0">
                <a:latin typeface="+mn-lt"/>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Align to Slide</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Align Right</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Align Middle</a:t>
            </a:r>
            <a:r>
              <a:rPr lang="en-US" sz="1200" b="0" i="0" baseline="0" dirty="0" smtClean="0">
                <a:latin typeface="+mn-lt"/>
              </a:rPr>
              <a:t>.</a:t>
            </a:r>
          </a:p>
          <a:p>
            <a:pPr marL="228600" marR="0" lvl="0" indent="-228600" algn="l" defTabSz="914400" rtl="0" eaLnBrk="1" fontAlgn="auto" latinLnBrk="0" hangingPunct="1">
              <a:lnSpc>
                <a:spcPct val="100000"/>
              </a:lnSpc>
              <a:spcBef>
                <a:spcPts val="0"/>
              </a:spcBef>
              <a:spcAft>
                <a:spcPts val="0"/>
              </a:spcAft>
              <a:buClrTx/>
              <a:buSzTx/>
              <a:buFont typeface="+mj-lt"/>
              <a:buNone/>
              <a:tabLst/>
              <a:defRPr/>
            </a:pPr>
            <a:endParaRPr lang="en-US" sz="1200" kern="1200" dirty="0" smtClean="0">
              <a:solidFill>
                <a:schemeClr val="tx1"/>
              </a:solidFill>
              <a:latin typeface="+mn-lt"/>
              <a:ea typeface="+mn-ea"/>
              <a:cs typeface="+mn-cs"/>
            </a:endParaRPr>
          </a:p>
        </p:txBody>
      </p:sp>
      <p:sp>
        <p:nvSpPr>
          <p:cNvPr id="5" name="Slide Image Placeholder 4"/>
          <p:cNvSpPr>
            <a:spLocks noGrp="1" noRot="1" noChangeAspect="1"/>
          </p:cNvSpPr>
          <p:nvPr>
            <p:ph type="sldImg"/>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80035A-FD80-46DF-89C3-C164B8E26758}" type="datetimeFigureOut">
              <a:rPr lang="en-US" smtClean="0">
                <a:solidFill>
                  <a:prstClr val="black">
                    <a:tint val="75000"/>
                  </a:prstClr>
                </a:solidFill>
              </a:rPr>
              <a:pPr/>
              <a:t>3/9/2017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D5785-8A43-4CC4-A705-D4AA7E8DB57F}" type="datetimeFigureOut">
              <a:rPr lang="en-US" smtClean="0">
                <a:solidFill>
                  <a:prstClr val="black">
                    <a:tint val="75000"/>
                  </a:prstClr>
                </a:solidFill>
              </a:rPr>
              <a:pPr/>
              <a:t>3/9/2017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9739494"/>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0044545" y="5850724"/>
            <a:ext cx="7404912" cy="646331"/>
          </a:xfrm>
          <a:prstGeom prst="rect">
            <a:avLst/>
          </a:prstGeom>
          <a:noFill/>
        </p:spPr>
        <p:txBody>
          <a:bodyPr wrap="none" rtlCol="0">
            <a:spAutoFit/>
          </a:bodyPr>
          <a:lstStyle/>
          <a:p>
            <a:r>
              <a:rPr lang="en-US" sz="3600" b="1" spc="120" dirty="0">
                <a:solidFill>
                  <a:prstClr val="white">
                    <a:alpha val="80000"/>
                  </a:prstClr>
                </a:solidFill>
                <a:latin typeface="Gill Sans MT" pitchFamily="34" charset="0"/>
              </a:rPr>
              <a:t>Places In Each </a:t>
            </a:r>
            <a:r>
              <a:rPr lang="en-US" sz="3600" b="1" spc="120" dirty="0" smtClean="0">
                <a:solidFill>
                  <a:prstClr val="white">
                    <a:alpha val="80000"/>
                  </a:prstClr>
                </a:solidFill>
                <a:latin typeface="Gill Sans MT" pitchFamily="34" charset="0"/>
              </a:rPr>
              <a:t>of the Guianas!• </a:t>
            </a:r>
            <a:endParaRPr lang="en-US" sz="3600" b="1" spc="120" dirty="0">
              <a:solidFill>
                <a:prstClr val="white">
                  <a:alpha val="80000"/>
                </a:prstClr>
              </a:solidFill>
              <a:latin typeface="Gill Sans MT" pitchFamily="34" charset="0"/>
            </a:endParaRPr>
          </a:p>
        </p:txBody>
      </p:sp>
      <p:sp>
        <p:nvSpPr>
          <p:cNvPr id="13" name="Rectangle 12"/>
          <p:cNvSpPr/>
          <p:nvPr/>
        </p:nvSpPr>
        <p:spPr>
          <a:xfrm>
            <a:off x="0" y="0"/>
            <a:ext cx="914400" cy="685800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8229600" y="0"/>
            <a:ext cx="914400" cy="6858000"/>
          </a:xfrm>
          <a:prstGeom prst="rect">
            <a:avLst/>
          </a:prstGeom>
          <a:gradFill flip="none" rotWithShape="1">
            <a:gsLst>
              <a:gs pos="0">
                <a:schemeClr val="tx1"/>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10044545" y="5850724"/>
            <a:ext cx="184731" cy="646331"/>
          </a:xfrm>
          <a:prstGeom prst="rect">
            <a:avLst/>
          </a:prstGeom>
          <a:noFill/>
        </p:spPr>
        <p:txBody>
          <a:bodyPr wrap="none" rtlCol="0">
            <a:spAutoFit/>
          </a:bodyPr>
          <a:lstStyle/>
          <a:p>
            <a:endParaRPr lang="en-US" sz="3600" b="1" spc="120" dirty="0">
              <a:solidFill>
                <a:prstClr val="white">
                  <a:alpha val="80000"/>
                </a:prstClr>
              </a:solidFill>
              <a:latin typeface="Gill Sans MT" pitchFamily="34" charset="0"/>
            </a:endParaRPr>
          </a:p>
        </p:txBody>
      </p:sp>
      <p:sp>
        <p:nvSpPr>
          <p:cNvPr id="4" name="Title 3"/>
          <p:cNvSpPr>
            <a:spLocks noGrp="1"/>
          </p:cNvSpPr>
          <p:nvPr>
            <p:ph type="ctrTitle"/>
          </p:nvPr>
        </p:nvSpPr>
        <p:spPr>
          <a:xfrm>
            <a:off x="1" y="2130425"/>
            <a:ext cx="9114182" cy="1470025"/>
          </a:xfrm>
        </p:spPr>
        <p:txBody>
          <a:bodyPr>
            <a:normAutofit/>
          </a:bodyPr>
          <a:lstStyle/>
          <a:p>
            <a:r>
              <a:rPr lang="en-US" sz="5400" b="1" dirty="0">
                <a:solidFill>
                  <a:schemeClr val="bg1"/>
                </a:solidFill>
                <a:effectLst>
                  <a:outerShdw blurRad="50800" dist="50800" dir="5400000" algn="ctr" rotWithShape="0">
                    <a:srgbClr val="FFFF00"/>
                  </a:outerShdw>
                </a:effectLst>
              </a:rPr>
              <a:t>Places In Each of the Guianas!</a:t>
            </a:r>
          </a:p>
        </p:txBody>
      </p:sp>
      <p:sp>
        <p:nvSpPr>
          <p:cNvPr id="5" name="Subtitle 4"/>
          <p:cNvSpPr>
            <a:spLocks noGrp="1"/>
          </p:cNvSpPr>
          <p:nvPr>
            <p:ph type="subTitle" idx="1"/>
          </p:nvPr>
        </p:nvSpPr>
        <p:spPr/>
        <p:txBody>
          <a:bodyPr/>
          <a:lstStyle/>
          <a:p>
            <a:r>
              <a:rPr lang="en-US" dirty="0" smtClean="0">
                <a:solidFill>
                  <a:srgbClr val="FFFF00"/>
                </a:solidFill>
              </a:rPr>
              <a:t>Often not considered part of Latin America – No Spanish or Portuguese is spoken in them</a:t>
            </a:r>
            <a:endParaRPr lang="en-US" dirty="0">
              <a:solidFill>
                <a:srgbClr val="FFFF00"/>
              </a:solidFill>
            </a:endParaRPr>
          </a:p>
        </p:txBody>
      </p:sp>
    </p:spTree>
    <p:extLst>
      <p:ext uri="{BB962C8B-B14F-4D97-AF65-F5344CB8AC3E}">
        <p14:creationId xmlns:p14="http://schemas.microsoft.com/office/powerpoint/2010/main" val="3243859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6000" fill="hold"/>
                                        <p:tgtEl>
                                          <p:spTgt spid="12"/>
                                        </p:tgtEl>
                                        <p:attrNameLst>
                                          <p:attrName>ppt_x</p:attrName>
                                        </p:attrNameLst>
                                      </p:cBhvr>
                                      <p:tavLst>
                                        <p:tav tm="0">
                                          <p:val>
                                            <p:strVal val="1+#ppt_w/2"/>
                                          </p:val>
                                        </p:tav>
                                        <p:tav tm="100000">
                                          <p:val>
                                            <p:strVal val="#ppt_x"/>
                                          </p:val>
                                        </p:tav>
                                      </p:tavLst>
                                    </p:anim>
                                    <p:anim calcmode="lin" valueType="num">
                                      <p:cBhvr additive="base">
                                        <p:cTn id="8" dur="16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nodePh="1">
                                  <p:stCondLst>
                                    <p:cond delay="8000"/>
                                  </p:stCondLst>
                                  <p:endCondLst>
                                    <p:cond evt="begin" delay="0">
                                      <p:tn val="9"/>
                                    </p:cond>
                                  </p:end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6000" fill="hold"/>
                                        <p:tgtEl>
                                          <p:spTgt spid="15"/>
                                        </p:tgtEl>
                                        <p:attrNameLst>
                                          <p:attrName>ppt_x</p:attrName>
                                        </p:attrNameLst>
                                      </p:cBhvr>
                                      <p:tavLst>
                                        <p:tav tm="0">
                                          <p:val>
                                            <p:strVal val="1+#ppt_w/2"/>
                                          </p:val>
                                        </p:tav>
                                        <p:tav tm="100000">
                                          <p:val>
                                            <p:strVal val="#ppt_x"/>
                                          </p:val>
                                        </p:tav>
                                      </p:tavLst>
                                    </p:anim>
                                    <p:anim calcmode="lin" valueType="num">
                                      <p:cBhvr additive="base">
                                        <p:cTn id="12" dur="16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
            <a:ext cx="7772400" cy="594986"/>
          </a:xfrm>
        </p:spPr>
        <p:txBody>
          <a:bodyPr>
            <a:normAutofit fontScale="90000"/>
          </a:bodyPr>
          <a:lstStyle/>
          <a:p>
            <a:r>
              <a:rPr lang="en-US" dirty="0">
                <a:solidFill>
                  <a:schemeClr val="bg1"/>
                </a:solidFill>
              </a:rPr>
              <a:t>3. </a:t>
            </a:r>
            <a:r>
              <a:rPr lang="en-US" dirty="0" err="1">
                <a:solidFill>
                  <a:schemeClr val="bg1"/>
                </a:solidFill>
              </a:rPr>
              <a:t>Kanuku</a:t>
            </a:r>
            <a:r>
              <a:rPr lang="en-US" dirty="0">
                <a:solidFill>
                  <a:schemeClr val="bg1"/>
                </a:solidFill>
              </a:rPr>
              <a:t> Mountains</a:t>
            </a:r>
          </a:p>
        </p:txBody>
      </p:sp>
      <p:sp>
        <p:nvSpPr>
          <p:cNvPr id="3" name="Subtitle 2"/>
          <p:cNvSpPr>
            <a:spLocks noGrp="1"/>
          </p:cNvSpPr>
          <p:nvPr>
            <p:ph type="subTitle"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94986"/>
            <a:ext cx="9144000" cy="626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2936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533400"/>
            <a:ext cx="8229600" cy="5867400"/>
          </a:xfrm>
        </p:spPr>
        <p:txBody>
          <a:bodyPr/>
          <a:lstStyle/>
          <a:p>
            <a:pPr algn="l"/>
            <a:r>
              <a:rPr lang="en-US" dirty="0">
                <a:solidFill>
                  <a:schemeClr val="tx1"/>
                </a:solidFill>
              </a:rPr>
              <a:t>This mountain range is home to numerous great peaks, which are divided down the middle by the long and winding water channels of the </a:t>
            </a:r>
            <a:r>
              <a:rPr lang="en-US" dirty="0" err="1">
                <a:solidFill>
                  <a:schemeClr val="tx1"/>
                </a:solidFill>
              </a:rPr>
              <a:t>Rupununi</a:t>
            </a:r>
            <a:r>
              <a:rPr lang="en-US" dirty="0">
                <a:solidFill>
                  <a:schemeClr val="tx1"/>
                </a:solidFill>
              </a:rPr>
              <a:t> River. Either side of the river’s banks are diamond-shaped highland regions that are home to a whole myriad of mammalian species and old growth forests. If you fancy traveling to this part of Guyana, be warned that it’s rather remote – you have to traverse great stretches of savannah before getting here. Expect to see harpy eagles and giant otters in the area.</a:t>
            </a:r>
          </a:p>
        </p:txBody>
      </p:sp>
    </p:spTree>
    <p:extLst>
      <p:ext uri="{BB962C8B-B14F-4D97-AF65-F5344CB8AC3E}">
        <p14:creationId xmlns:p14="http://schemas.microsoft.com/office/powerpoint/2010/main" val="87486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0"/>
            <a:ext cx="7772400" cy="685799"/>
          </a:xfrm>
        </p:spPr>
        <p:txBody>
          <a:bodyPr>
            <a:normAutofit fontScale="90000"/>
          </a:bodyPr>
          <a:lstStyle/>
          <a:p>
            <a:r>
              <a:rPr lang="en-US" dirty="0"/>
              <a:t>2. Georgetown</a:t>
            </a:r>
          </a:p>
        </p:txBody>
      </p:sp>
      <p:sp>
        <p:nvSpPr>
          <p:cNvPr id="3" name="Subtitle 2"/>
          <p:cNvSpPr>
            <a:spLocks noGrp="1"/>
          </p:cNvSpPr>
          <p:nvPr>
            <p:ph type="subTitle"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70" y="609599"/>
            <a:ext cx="9156970" cy="627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998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609600"/>
            <a:ext cx="7924800" cy="5867400"/>
          </a:xfrm>
        </p:spPr>
        <p:txBody>
          <a:bodyPr>
            <a:normAutofit lnSpcReduction="10000"/>
          </a:bodyPr>
          <a:lstStyle/>
          <a:p>
            <a:pPr algn="l"/>
            <a:r>
              <a:rPr lang="en-US" dirty="0">
                <a:solidFill>
                  <a:schemeClr val="tx1"/>
                </a:solidFill>
              </a:rPr>
              <a:t>It’s sad to think that the Guyanese capital’s glory days are long gone, but there’s still much to see in this old colonial city. During the colonial era, Georgetown actually went from Dutch, to French, then British rule. Each of the great powers left a piece of themselves within the city, from </a:t>
            </a:r>
            <a:r>
              <a:rPr lang="en-US" dirty="0" err="1">
                <a:solidFill>
                  <a:schemeClr val="tx1"/>
                </a:solidFill>
              </a:rPr>
              <a:t>Stabroek</a:t>
            </a:r>
            <a:r>
              <a:rPr lang="en-US" dirty="0">
                <a:solidFill>
                  <a:schemeClr val="tx1"/>
                </a:solidFill>
              </a:rPr>
              <a:t> market, to the whitewashed St. George’s Cathedral. Should you want to familiarize yourself with the local history, a visit to the national museum wouldn’t go amiss. You can also sample the delights of the nearby </a:t>
            </a:r>
            <a:r>
              <a:rPr lang="en-US" dirty="0" err="1">
                <a:solidFill>
                  <a:schemeClr val="tx1"/>
                </a:solidFill>
              </a:rPr>
              <a:t>Demerara</a:t>
            </a:r>
            <a:r>
              <a:rPr lang="en-US" dirty="0">
                <a:solidFill>
                  <a:schemeClr val="tx1"/>
                </a:solidFill>
              </a:rPr>
              <a:t> Rum Distillery if you fancy a drink!</a:t>
            </a:r>
          </a:p>
        </p:txBody>
      </p:sp>
    </p:spTree>
    <p:extLst>
      <p:ext uri="{BB962C8B-B14F-4D97-AF65-F5344CB8AC3E}">
        <p14:creationId xmlns:p14="http://schemas.microsoft.com/office/powerpoint/2010/main" val="2946397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6213"/>
            <a:ext cx="7772400" cy="612775"/>
          </a:xfrm>
        </p:spPr>
        <p:txBody>
          <a:bodyPr>
            <a:normAutofit fontScale="90000"/>
          </a:bodyPr>
          <a:lstStyle/>
          <a:p>
            <a:r>
              <a:rPr lang="en-US" dirty="0">
                <a:solidFill>
                  <a:schemeClr val="bg1"/>
                </a:solidFill>
              </a:rPr>
              <a:t>1. Kaieteur Falls</a:t>
            </a:r>
          </a:p>
        </p:txBody>
      </p:sp>
      <p:sp>
        <p:nvSpPr>
          <p:cNvPr id="3" name="Subtitle 2"/>
          <p:cNvSpPr>
            <a:spLocks noGrp="1"/>
          </p:cNvSpPr>
          <p:nvPr>
            <p:ph type="subTitle"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212" y="607712"/>
            <a:ext cx="9127787" cy="6251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3056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5838" y="762000"/>
            <a:ext cx="8028562" cy="5638800"/>
          </a:xfrm>
        </p:spPr>
        <p:txBody>
          <a:bodyPr/>
          <a:lstStyle/>
          <a:p>
            <a:pPr algn="l"/>
            <a:r>
              <a:rPr lang="en-US" dirty="0">
                <a:solidFill>
                  <a:schemeClr val="tx1"/>
                </a:solidFill>
              </a:rPr>
              <a:t>This is the largest single drop waterfall in the world by volume of water. It’s also four times as high as Niagara Falls. The waterfall is located in Kaieteur National Park in the middle of Guyana’s rainforest, so you’ll need to catch a plane from Georgetown if you really must see it. However, a huge added bonus is that you’re </a:t>
            </a:r>
            <a:r>
              <a:rPr lang="en-US" dirty="0" err="1">
                <a:solidFill>
                  <a:schemeClr val="tx1"/>
                </a:solidFill>
              </a:rPr>
              <a:t>ly</a:t>
            </a:r>
            <a:r>
              <a:rPr lang="en-US" dirty="0">
                <a:solidFill>
                  <a:schemeClr val="tx1"/>
                </a:solidFill>
              </a:rPr>
              <a:t> to have the entire place almost to yourself, which is a rarity when you consider the popularity of the world’s other major waterfalls.</a:t>
            </a:r>
          </a:p>
        </p:txBody>
      </p:sp>
    </p:spTree>
    <p:extLst>
      <p:ext uri="{BB962C8B-B14F-4D97-AF65-F5344CB8AC3E}">
        <p14:creationId xmlns:p14="http://schemas.microsoft.com/office/powerpoint/2010/main" val="638388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Other scenes from Guyana</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72581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3400"/>
            <a:ext cx="9144000" cy="5721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2268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106"/>
            <a:ext cx="9144000" cy="684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741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74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3340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4777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457200"/>
            <a:ext cx="8763000" cy="6248400"/>
          </a:xfrm>
        </p:spPr>
        <p:txBody>
          <a:bodyPr>
            <a:normAutofit lnSpcReduction="10000"/>
          </a:bodyPr>
          <a:lstStyle/>
          <a:p>
            <a:pPr algn="l"/>
            <a:r>
              <a:rPr lang="en-US" dirty="0">
                <a:solidFill>
                  <a:schemeClr val="tx1"/>
                </a:solidFill>
              </a:rPr>
              <a:t>The Guianas aren't often thought of as a travel destination, but they have much to offer. These South American former colonies of various European empires that rose and fell since medieval times are a big melting pot of European, Caribbean and indigenous cultures. Guyana is English-speaking, whereas Suriname is Dutch-speaking, and French Guiana is obviously French-speaking. While the former two are now sovereign states in their own right, French Guiana is still considered to be a part of France - an overseas territory. Discover the best destinations to visit in these fascinating countries:</a:t>
            </a:r>
          </a:p>
        </p:txBody>
      </p:sp>
    </p:spTree>
    <p:extLst>
      <p:ext uri="{BB962C8B-B14F-4D97-AF65-F5344CB8AC3E}">
        <p14:creationId xmlns:p14="http://schemas.microsoft.com/office/powerpoint/2010/main" val="164431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38200"/>
            <a:ext cx="9144000" cy="5201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2875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b="1" dirty="0"/>
              <a:t>Suriname</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54993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612775"/>
          </a:xfrm>
        </p:spPr>
        <p:txBody>
          <a:bodyPr>
            <a:normAutofit fontScale="90000"/>
          </a:bodyPr>
          <a:lstStyle/>
          <a:p>
            <a:r>
              <a:rPr lang="en-US" dirty="0">
                <a:solidFill>
                  <a:schemeClr val="bg1"/>
                </a:solidFill>
              </a:rPr>
              <a:t>4. </a:t>
            </a:r>
            <a:r>
              <a:rPr lang="en-US" dirty="0" err="1">
                <a:solidFill>
                  <a:schemeClr val="bg1"/>
                </a:solidFill>
              </a:rPr>
              <a:t>Nieuwe</a:t>
            </a:r>
            <a:r>
              <a:rPr lang="en-US" dirty="0">
                <a:solidFill>
                  <a:schemeClr val="bg1"/>
                </a:solidFill>
              </a:rPr>
              <a:t> </a:t>
            </a:r>
            <a:r>
              <a:rPr lang="en-US" dirty="0" err="1">
                <a:solidFill>
                  <a:schemeClr val="bg1"/>
                </a:solidFill>
              </a:rPr>
              <a:t>Nickerie</a:t>
            </a:r>
            <a:endParaRPr lang="en-US" dirty="0">
              <a:solidFill>
                <a:schemeClr val="bg1"/>
              </a:solidFill>
            </a:endParaRPr>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6424"/>
            <a:ext cx="9139136" cy="625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359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533400"/>
            <a:ext cx="8153400" cy="5943600"/>
          </a:xfrm>
        </p:spPr>
        <p:txBody>
          <a:bodyPr/>
          <a:lstStyle/>
          <a:p>
            <a:pPr algn="l"/>
            <a:r>
              <a:rPr lang="en-US" dirty="0">
                <a:solidFill>
                  <a:schemeClr val="tx1"/>
                </a:solidFill>
              </a:rPr>
              <a:t>Although only just over 12,000 people call this town home, it’s actually the third-largest settlement in Suriname. It was once the main center for the collection of </a:t>
            </a:r>
            <a:r>
              <a:rPr lang="en-US" dirty="0" err="1">
                <a:solidFill>
                  <a:schemeClr val="tx1"/>
                </a:solidFill>
              </a:rPr>
              <a:t>gutta</a:t>
            </a:r>
            <a:r>
              <a:rPr lang="en-US" dirty="0">
                <a:solidFill>
                  <a:schemeClr val="tx1"/>
                </a:solidFill>
              </a:rPr>
              <a:t>-balata, which is latex that’s extracted in a similar way to how rubber is extracted from rubber trees. Nowadays, the local economy is served by nearby rice and banana plantations. The </a:t>
            </a:r>
            <a:r>
              <a:rPr lang="en-US" dirty="0" err="1">
                <a:solidFill>
                  <a:schemeClr val="tx1"/>
                </a:solidFill>
              </a:rPr>
              <a:t>Bigi</a:t>
            </a:r>
            <a:r>
              <a:rPr lang="en-US" dirty="0">
                <a:solidFill>
                  <a:schemeClr val="tx1"/>
                </a:solidFill>
              </a:rPr>
              <a:t> Pan, a swamp and reservoir that’s home to over 100 bird varieties, is worth visiting when you’re in the town, as are the plantations and the port.</a:t>
            </a:r>
          </a:p>
        </p:txBody>
      </p:sp>
    </p:spTree>
    <p:extLst>
      <p:ext uri="{BB962C8B-B14F-4D97-AF65-F5344CB8AC3E}">
        <p14:creationId xmlns:p14="http://schemas.microsoft.com/office/powerpoint/2010/main" val="4203820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0"/>
            <a:ext cx="9144000" cy="688975"/>
          </a:xfrm>
        </p:spPr>
        <p:txBody>
          <a:bodyPr>
            <a:normAutofit fontScale="90000"/>
          </a:bodyPr>
          <a:lstStyle/>
          <a:p>
            <a:r>
              <a:rPr lang="en-US" dirty="0">
                <a:solidFill>
                  <a:schemeClr val="bg1"/>
                </a:solidFill>
              </a:rPr>
              <a:t>3. Central Suriname Nature Reserve</a:t>
            </a:r>
          </a:p>
        </p:txBody>
      </p:sp>
      <p:sp>
        <p:nvSpPr>
          <p:cNvPr id="3" name="Subtitle 2"/>
          <p:cNvSpPr>
            <a:spLocks noGrp="1"/>
          </p:cNvSpPr>
          <p:nvPr>
            <p:ph type="subTitle"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076" y="609599"/>
            <a:ext cx="9122923" cy="624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3208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304800"/>
            <a:ext cx="8305800" cy="6172200"/>
          </a:xfrm>
        </p:spPr>
        <p:txBody>
          <a:bodyPr/>
          <a:lstStyle/>
          <a:p>
            <a:pPr algn="l"/>
            <a:r>
              <a:rPr lang="en-US" dirty="0">
                <a:solidFill>
                  <a:schemeClr val="tx1"/>
                </a:solidFill>
              </a:rPr>
              <a:t>Some 12% of Suriname’s entire land area is protected by this nature reserve, which is home to many plants and animals that can only be found in the Guianas. Raleigh Falls is one of the main attractions in the reserve – it’s a long and low staircase of water that cascades down from the </a:t>
            </a:r>
            <a:r>
              <a:rPr lang="en-US" dirty="0" err="1">
                <a:solidFill>
                  <a:schemeClr val="tx1"/>
                </a:solidFill>
              </a:rPr>
              <a:t>Coppename</a:t>
            </a:r>
            <a:r>
              <a:rPr lang="en-US" dirty="0">
                <a:solidFill>
                  <a:schemeClr val="tx1"/>
                </a:solidFill>
              </a:rPr>
              <a:t> River. Spider monkeys, electric eels and a breath-taking array of exotic birds can be seen in the area. If you’re a keen hiker, you can make your way up </a:t>
            </a:r>
            <a:r>
              <a:rPr lang="en-US" dirty="0" err="1">
                <a:solidFill>
                  <a:schemeClr val="tx1"/>
                </a:solidFill>
              </a:rPr>
              <a:t>Voltzberg</a:t>
            </a:r>
            <a:r>
              <a:rPr lang="en-US" dirty="0">
                <a:solidFill>
                  <a:schemeClr val="tx1"/>
                </a:solidFill>
              </a:rPr>
              <a:t>, a 240-meter-high granite dome that offers spectacular 360-degree views of the surrounding jungle.</a:t>
            </a:r>
          </a:p>
        </p:txBody>
      </p:sp>
    </p:spTree>
    <p:extLst>
      <p:ext uri="{BB962C8B-B14F-4D97-AF65-F5344CB8AC3E}">
        <p14:creationId xmlns:p14="http://schemas.microsoft.com/office/powerpoint/2010/main" val="1447552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0"/>
            <a:ext cx="9220200" cy="536575"/>
          </a:xfrm>
        </p:spPr>
        <p:txBody>
          <a:bodyPr>
            <a:normAutofit fontScale="90000"/>
          </a:bodyPr>
          <a:lstStyle/>
          <a:p>
            <a:r>
              <a:rPr lang="it-IT" dirty="0">
                <a:solidFill>
                  <a:schemeClr val="bg1"/>
                </a:solidFill>
              </a:rPr>
              <a:t>2. Galibi Coppename Nature Reserve</a:t>
            </a:r>
            <a:endParaRPr lang="en-US" dirty="0">
              <a:solidFill>
                <a:schemeClr val="bg1"/>
              </a:solidFill>
            </a:endParaRPr>
          </a:p>
        </p:txBody>
      </p:sp>
      <p:sp>
        <p:nvSpPr>
          <p:cNvPr id="3" name="Subtitle 2"/>
          <p:cNvSpPr>
            <a:spLocks noGrp="1"/>
          </p:cNvSpPr>
          <p:nvPr>
            <p:ph type="subTitle"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9600"/>
            <a:ext cx="9144000" cy="626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9642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609600"/>
            <a:ext cx="8153400" cy="5867400"/>
          </a:xfrm>
        </p:spPr>
        <p:txBody>
          <a:bodyPr>
            <a:normAutofit fontScale="92500"/>
          </a:bodyPr>
          <a:lstStyle/>
          <a:p>
            <a:pPr algn="l"/>
            <a:r>
              <a:rPr lang="en-US" dirty="0">
                <a:solidFill>
                  <a:schemeClr val="tx1"/>
                </a:solidFill>
              </a:rPr>
              <a:t>This beautiful nature reserve was first established back in 1969, and is situated at the mouth of the </a:t>
            </a:r>
            <a:r>
              <a:rPr lang="en-US" dirty="0" err="1">
                <a:solidFill>
                  <a:schemeClr val="tx1"/>
                </a:solidFill>
              </a:rPr>
              <a:t>Coppename</a:t>
            </a:r>
            <a:r>
              <a:rPr lang="en-US" dirty="0">
                <a:solidFill>
                  <a:schemeClr val="tx1"/>
                </a:solidFill>
              </a:rPr>
              <a:t> River. Birdwatchers love coming here, because they can see plenty of different and exotic species. In addition, nature lovers can also spot endangered </a:t>
            </a:r>
            <a:r>
              <a:rPr lang="en-US" dirty="0" err="1">
                <a:solidFill>
                  <a:schemeClr val="tx1"/>
                </a:solidFill>
              </a:rPr>
              <a:t>manitees</a:t>
            </a:r>
            <a:r>
              <a:rPr lang="en-US" dirty="0">
                <a:solidFill>
                  <a:schemeClr val="tx1"/>
                </a:solidFill>
              </a:rPr>
              <a:t>, as well as the largest extant species of turtle in the world – the leatherback. The Foundation for Nature Conservation in Suriname organizes several tours at the reserve to promote conservation, research and responsible tourism. Laying season (April to August) for leatherback turtles is a great time to visit.</a:t>
            </a:r>
          </a:p>
        </p:txBody>
      </p:sp>
    </p:spTree>
    <p:extLst>
      <p:ext uri="{BB962C8B-B14F-4D97-AF65-F5344CB8AC3E}">
        <p14:creationId xmlns:p14="http://schemas.microsoft.com/office/powerpoint/2010/main" val="2433951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536575"/>
          </a:xfrm>
        </p:spPr>
        <p:txBody>
          <a:bodyPr>
            <a:normAutofit fontScale="90000"/>
          </a:bodyPr>
          <a:lstStyle/>
          <a:p>
            <a:r>
              <a:rPr lang="en-US" dirty="0">
                <a:solidFill>
                  <a:schemeClr val="bg1"/>
                </a:solidFill>
              </a:rPr>
              <a:t>1. Paramaribo</a:t>
            </a:r>
          </a:p>
        </p:txBody>
      </p:sp>
      <p:sp>
        <p:nvSpPr>
          <p:cNvPr id="3" name="Subtitle 2"/>
          <p:cNvSpPr>
            <a:spLocks noGrp="1"/>
          </p:cNvSpPr>
          <p:nvPr>
            <p:ph type="subTitle"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94986"/>
            <a:ext cx="9144000" cy="626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4373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457200"/>
            <a:ext cx="8077200" cy="5943600"/>
          </a:xfrm>
        </p:spPr>
        <p:txBody>
          <a:bodyPr>
            <a:normAutofit lnSpcReduction="10000"/>
          </a:bodyPr>
          <a:lstStyle/>
          <a:p>
            <a:pPr algn="l"/>
            <a:r>
              <a:rPr lang="en-US" dirty="0">
                <a:solidFill>
                  <a:schemeClr val="tx1"/>
                </a:solidFill>
              </a:rPr>
              <a:t>Many people say that this is by far the most interesting capital city in the Guianas, and I happen to agree. It’s a high-energy city that’s got plenty of things to see and do. The Dutch colonial inner city is a UNESCO World Heritage Site, and the colonial architecture that abounds throughout is really pretty. For lunch, be sure to stop at one of the many Indian roti shops found throughout the city. What’s particularly interesting about this city is that it’s highly multi-ethnic, which isn’t something you really expect to find in a former Dutch colony on the shores of the Atlantic Ocean.</a:t>
            </a:r>
          </a:p>
        </p:txBody>
      </p:sp>
    </p:spTree>
    <p:extLst>
      <p:ext uri="{BB962C8B-B14F-4D97-AF65-F5344CB8AC3E}">
        <p14:creationId xmlns:p14="http://schemas.microsoft.com/office/powerpoint/2010/main" val="373447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
            <a:ext cx="8981297"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1447800"/>
            <a:ext cx="1905000" cy="381000"/>
          </a:xfrm>
          <a:prstGeom prst="rect">
            <a:avLst/>
          </a:prstGeom>
          <a:noFill/>
        </p:spPr>
        <p:txBody>
          <a:bodyPr wrap="square" rtlCol="0">
            <a:spAutoFit/>
          </a:bodyPr>
          <a:lstStyle/>
          <a:p>
            <a:r>
              <a:rPr lang="en-US" dirty="0" smtClean="0"/>
              <a:t>Venezuela</a:t>
            </a:r>
            <a:endParaRPr lang="en-US" dirty="0"/>
          </a:p>
        </p:txBody>
      </p:sp>
      <p:sp>
        <p:nvSpPr>
          <p:cNvPr id="5" name="TextBox 4"/>
          <p:cNvSpPr txBox="1"/>
          <p:nvPr/>
        </p:nvSpPr>
        <p:spPr>
          <a:xfrm>
            <a:off x="6096000" y="6019800"/>
            <a:ext cx="2438400" cy="369332"/>
          </a:xfrm>
          <a:prstGeom prst="rect">
            <a:avLst/>
          </a:prstGeom>
          <a:noFill/>
        </p:spPr>
        <p:txBody>
          <a:bodyPr wrap="square" rtlCol="0">
            <a:spAutoFit/>
          </a:bodyPr>
          <a:lstStyle/>
          <a:p>
            <a:r>
              <a:rPr lang="en-US" dirty="0" smtClean="0"/>
              <a:t>Brazil</a:t>
            </a:r>
            <a:endParaRPr lang="en-US" dirty="0"/>
          </a:p>
        </p:txBody>
      </p:sp>
      <p:pic>
        <p:nvPicPr>
          <p:cNvPr id="14339"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03" b="98182" l="0" r="100000">
                        <a14:foregroundMark x1="50598" y1="90909" x2="50598" y2="90909"/>
                      </a14:backgroundRemoval>
                    </a14:imgEffect>
                  </a14:imgLayer>
                </a14:imgProps>
              </a:ext>
              <a:ext uri="{28A0092B-C50C-407E-A947-70E740481C1C}">
                <a14:useLocalDpi xmlns:a14="http://schemas.microsoft.com/office/drawing/2010/main"/>
              </a:ext>
            </a:extLst>
          </a:blip>
          <a:srcRect/>
          <a:stretch>
            <a:fillRect/>
          </a:stretch>
        </p:blipFill>
        <p:spPr bwMode="auto">
          <a:xfrm>
            <a:off x="4114800" y="208537"/>
            <a:ext cx="2390775"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995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More scenes of Suriname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3167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3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2356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048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21" y="381000"/>
            <a:ext cx="9144000" cy="607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704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58520"/>
            <a:ext cx="9180142" cy="5161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9712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804" y="304800"/>
            <a:ext cx="9113196" cy="6075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0118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b="1" dirty="0"/>
              <a:t>French Guiana</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23784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612775"/>
          </a:xfrm>
        </p:spPr>
        <p:txBody>
          <a:bodyPr>
            <a:normAutofit fontScale="90000"/>
          </a:bodyPr>
          <a:lstStyle/>
          <a:p>
            <a:r>
              <a:rPr lang="en-US" dirty="0">
                <a:solidFill>
                  <a:schemeClr val="bg1"/>
                </a:solidFill>
              </a:rPr>
              <a:t>4. Cayenne</a:t>
            </a:r>
          </a:p>
        </p:txBody>
      </p:sp>
      <p:sp>
        <p:nvSpPr>
          <p:cNvPr id="3" name="Subtitle 2"/>
          <p:cNvSpPr>
            <a:spLocks noGrp="1"/>
          </p:cNvSpPr>
          <p:nvPr>
            <p:ph type="subTitle"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9600"/>
            <a:ext cx="9144000" cy="626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98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457200"/>
            <a:ext cx="8077200" cy="6096000"/>
          </a:xfrm>
        </p:spPr>
        <p:txBody>
          <a:bodyPr>
            <a:normAutofit lnSpcReduction="10000"/>
          </a:bodyPr>
          <a:lstStyle/>
          <a:p>
            <a:pPr algn="l"/>
            <a:r>
              <a:rPr lang="en-US" dirty="0">
                <a:solidFill>
                  <a:schemeClr val="tx1"/>
                </a:solidFill>
              </a:rPr>
              <a:t>Lying on the banks of the Cayenne River estuary that empties into the Atlantic, Cayenne was founded by the French in 1643, with the first permanent settlement being established in 1664. The next 100 years saw Cayenne change hands between the French, Dutch and English, and the mid-19th Century saw it turned into a French penal colony. In the modern-day city, be sure to go people-watching along the palm-tree-lined Place des </a:t>
            </a:r>
            <a:r>
              <a:rPr lang="en-US" dirty="0" err="1">
                <a:solidFill>
                  <a:schemeClr val="tx1"/>
                </a:solidFill>
              </a:rPr>
              <a:t>Palmistes</a:t>
            </a:r>
            <a:r>
              <a:rPr lang="en-US" dirty="0">
                <a:solidFill>
                  <a:schemeClr val="tx1"/>
                </a:solidFill>
              </a:rPr>
              <a:t>, visit the central market to find yourself a piece of fine Amerindian basketry, and be a culture vulture at the Museum of </a:t>
            </a:r>
            <a:r>
              <a:rPr lang="en-US" dirty="0" err="1">
                <a:solidFill>
                  <a:schemeClr val="tx1"/>
                </a:solidFill>
              </a:rPr>
              <a:t>Guianan</a:t>
            </a:r>
            <a:r>
              <a:rPr lang="en-US" dirty="0">
                <a:solidFill>
                  <a:schemeClr val="tx1"/>
                </a:solidFill>
              </a:rPr>
              <a:t> Culture.</a:t>
            </a:r>
          </a:p>
        </p:txBody>
      </p:sp>
    </p:spTree>
    <p:extLst>
      <p:ext uri="{BB962C8B-B14F-4D97-AF65-F5344CB8AC3E}">
        <p14:creationId xmlns:p14="http://schemas.microsoft.com/office/powerpoint/2010/main" val="1732738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12775"/>
          </a:xfrm>
        </p:spPr>
        <p:txBody>
          <a:bodyPr>
            <a:normAutofit fontScale="90000"/>
          </a:bodyPr>
          <a:lstStyle/>
          <a:p>
            <a:r>
              <a:rPr lang="en-US" dirty="0">
                <a:solidFill>
                  <a:schemeClr val="bg1"/>
                </a:solidFill>
              </a:rPr>
              <a:t>3. Guiana Space Center</a:t>
            </a:r>
          </a:p>
        </p:txBody>
      </p:sp>
      <p:sp>
        <p:nvSpPr>
          <p:cNvPr id="3" name="Subtitle 2"/>
          <p:cNvSpPr>
            <a:spLocks noGrp="1"/>
          </p:cNvSpPr>
          <p:nvPr>
            <p:ph type="subTitle"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349" y="609600"/>
            <a:ext cx="9122664"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647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457200"/>
            <a:ext cx="8229600" cy="5943600"/>
          </a:xfrm>
        </p:spPr>
        <p:txBody>
          <a:bodyPr>
            <a:normAutofit fontScale="92500" lnSpcReduction="10000"/>
          </a:bodyPr>
          <a:lstStyle/>
          <a:p>
            <a:pPr algn="l"/>
            <a:r>
              <a:rPr lang="en-US" dirty="0">
                <a:solidFill>
                  <a:schemeClr val="tx1"/>
                </a:solidFill>
              </a:rPr>
              <a:t>Who would have thought that a little tropical country such as French Guiana would be home to a space center? The one in question was established back in 1964, when the French government decided that the location it selected would be perfect due to the region’s low population density and distance from storm tracks and earthquake zones. The European Space Agency, the French Space Agency and Arianespace all operate here. If you happen to be in the country at the right time, you might even get to witness a space launch from the jungle! Up to nine launches take place at the Guiana Space Center every year.</a:t>
            </a:r>
          </a:p>
        </p:txBody>
      </p:sp>
    </p:spTree>
    <p:extLst>
      <p:ext uri="{BB962C8B-B14F-4D97-AF65-F5344CB8AC3E}">
        <p14:creationId xmlns:p14="http://schemas.microsoft.com/office/powerpoint/2010/main" val="2405898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39387"/>
            <a:ext cx="8915400" cy="689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200400" y="-152400"/>
            <a:ext cx="5715000" cy="825230"/>
          </a:xfrm>
        </p:spPr>
        <p:txBody>
          <a:bodyPr>
            <a:normAutofit/>
          </a:bodyPr>
          <a:lstStyle/>
          <a:p>
            <a:r>
              <a:rPr lang="en-US" sz="2800" b="1" dirty="0" smtClean="0">
                <a:solidFill>
                  <a:srgbClr val="FF0000"/>
                </a:solidFill>
              </a:rPr>
              <a:t>Boundary Disputes</a:t>
            </a:r>
            <a:endParaRPr lang="en-US" sz="2800" b="1" dirty="0">
              <a:solidFill>
                <a:srgbClr val="FF0000"/>
              </a:solidFill>
            </a:endParaRPr>
          </a:p>
        </p:txBody>
      </p:sp>
    </p:spTree>
    <p:extLst>
      <p:ext uri="{BB962C8B-B14F-4D97-AF65-F5344CB8AC3E}">
        <p14:creationId xmlns:p14="http://schemas.microsoft.com/office/powerpoint/2010/main" val="4201937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7772400" cy="536575"/>
          </a:xfrm>
        </p:spPr>
        <p:txBody>
          <a:bodyPr>
            <a:normAutofit fontScale="90000"/>
          </a:bodyPr>
          <a:lstStyle/>
          <a:p>
            <a:r>
              <a:rPr lang="en-US" dirty="0">
                <a:solidFill>
                  <a:schemeClr val="bg1"/>
                </a:solidFill>
              </a:rPr>
              <a:t>2. </a:t>
            </a:r>
            <a:r>
              <a:rPr lang="en-US" dirty="0" err="1">
                <a:solidFill>
                  <a:schemeClr val="bg1"/>
                </a:solidFill>
              </a:rPr>
              <a:t>Hattes</a:t>
            </a:r>
            <a:r>
              <a:rPr lang="en-US" dirty="0">
                <a:solidFill>
                  <a:schemeClr val="bg1"/>
                </a:solidFill>
              </a:rPr>
              <a:t> Beach</a:t>
            </a:r>
          </a:p>
        </p:txBody>
      </p:sp>
      <p:sp>
        <p:nvSpPr>
          <p:cNvPr id="3" name="Subtitle 2"/>
          <p:cNvSpPr>
            <a:spLocks noGrp="1"/>
          </p:cNvSpPr>
          <p:nvPr>
            <p:ph type="subTitle"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562" y="594986"/>
            <a:ext cx="9144000" cy="626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9359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533400"/>
            <a:ext cx="8458200" cy="6096000"/>
          </a:xfrm>
        </p:spPr>
        <p:txBody>
          <a:bodyPr/>
          <a:lstStyle/>
          <a:p>
            <a:pPr algn="l"/>
            <a:r>
              <a:rPr lang="en-US" dirty="0" smtClean="0">
                <a:solidFill>
                  <a:schemeClr val="tx1"/>
                </a:solidFill>
              </a:rPr>
              <a:t>This </a:t>
            </a:r>
            <a:r>
              <a:rPr lang="en-US" dirty="0">
                <a:solidFill>
                  <a:schemeClr val="tx1"/>
                </a:solidFill>
              </a:rPr>
              <a:t>beach is the single most important nesting site for leatherback turtles in the entire world, with up to 80 of them hauling themselves up it to lay their eggs every single night during nesting season. These gentle creatures are 6 ½ feet long on average and weigh around 900lbs. Many Amerindian settlements also lie in the vicinity of this most ecologically-important of beaches, which offer you a great opportunity to take in what life was before European settlers established their various colonies in the region.</a:t>
            </a:r>
          </a:p>
        </p:txBody>
      </p:sp>
    </p:spTree>
    <p:extLst>
      <p:ext uri="{BB962C8B-B14F-4D97-AF65-F5344CB8AC3E}">
        <p14:creationId xmlns:p14="http://schemas.microsoft.com/office/powerpoint/2010/main" val="2346966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243"/>
            <a:ext cx="7772400" cy="536575"/>
          </a:xfrm>
        </p:spPr>
        <p:txBody>
          <a:bodyPr>
            <a:normAutofit fontScale="90000"/>
          </a:bodyPr>
          <a:lstStyle/>
          <a:p>
            <a:r>
              <a:rPr lang="en-US" dirty="0">
                <a:solidFill>
                  <a:schemeClr val="bg1"/>
                </a:solidFill>
              </a:rPr>
              <a:t>1. Salvation Islands</a:t>
            </a:r>
          </a:p>
        </p:txBody>
      </p:sp>
      <p:sp>
        <p:nvSpPr>
          <p:cNvPr id="3" name="Subtitle 2"/>
          <p:cNvSpPr>
            <a:spLocks noGrp="1"/>
          </p:cNvSpPr>
          <p:nvPr>
            <p:ph type="subTitle"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454" y="608312"/>
            <a:ext cx="9124545" cy="624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475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457200"/>
            <a:ext cx="8229600" cy="6096000"/>
          </a:xfrm>
        </p:spPr>
        <p:txBody>
          <a:bodyPr>
            <a:normAutofit fontScale="92500" lnSpcReduction="10000"/>
          </a:bodyPr>
          <a:lstStyle/>
          <a:p>
            <a:pPr algn="l"/>
            <a:r>
              <a:rPr lang="en-US" dirty="0">
                <a:solidFill>
                  <a:schemeClr val="tx1"/>
                </a:solidFill>
              </a:rPr>
              <a:t>These devastatingly beautiful islands belie their dark history – they were once home to the infamous Devil’s Island, a French penal colony. France’s worst criminals (together with the wrongfully-convicted) were sent here to endure hard labor and horrific conditions with almost no chance of ever making it out alive. The seven-mile stretch to the </a:t>
            </a:r>
            <a:r>
              <a:rPr lang="en-US" dirty="0" err="1">
                <a:solidFill>
                  <a:schemeClr val="tx1"/>
                </a:solidFill>
              </a:rPr>
              <a:t>Guianan</a:t>
            </a:r>
            <a:r>
              <a:rPr lang="en-US" dirty="0">
                <a:solidFill>
                  <a:schemeClr val="tx1"/>
                </a:solidFill>
              </a:rPr>
              <a:t> mainland is infested with sharks, but that didn’t deter the s of </a:t>
            </a:r>
            <a:r>
              <a:rPr lang="en-US" dirty="0" err="1">
                <a:solidFill>
                  <a:schemeClr val="tx1"/>
                </a:solidFill>
              </a:rPr>
              <a:t>Papillon</a:t>
            </a:r>
            <a:r>
              <a:rPr lang="en-US" dirty="0">
                <a:solidFill>
                  <a:schemeClr val="tx1"/>
                </a:solidFill>
              </a:rPr>
              <a:t> from attempting to escape. On your visit, you’ll </a:t>
            </a:r>
            <a:r>
              <a:rPr lang="en-US" dirty="0" err="1">
                <a:solidFill>
                  <a:schemeClr val="tx1"/>
                </a:solidFill>
              </a:rPr>
              <a:t>ly</a:t>
            </a:r>
            <a:r>
              <a:rPr lang="en-US" dirty="0">
                <a:solidFill>
                  <a:schemeClr val="tx1"/>
                </a:solidFill>
              </a:rPr>
              <a:t> arrive at Isle Royale, which is the largest of the three islands. Nowadays, you can enjoy the old buildings that have been converted into hotels, together with an abundant array of wildlife.</a:t>
            </a:r>
          </a:p>
        </p:txBody>
      </p:sp>
    </p:spTree>
    <p:extLst>
      <p:ext uri="{BB962C8B-B14F-4D97-AF65-F5344CB8AC3E}">
        <p14:creationId xmlns:p14="http://schemas.microsoft.com/office/powerpoint/2010/main" val="930247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Other scenes of French Guiana</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14645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18261"/>
            <a:ext cx="9144000" cy="591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85800" y="1"/>
            <a:ext cx="7772400" cy="838200"/>
          </a:xfrm>
        </p:spPr>
        <p:txBody>
          <a:bodyPr/>
          <a:lstStyle/>
          <a:p>
            <a:r>
              <a:rPr lang="en-US" dirty="0" smtClean="0">
                <a:solidFill>
                  <a:schemeClr val="bg1"/>
                </a:solidFill>
              </a:rPr>
              <a:t>Devil’s Island</a:t>
            </a:r>
            <a:endParaRPr lang="en-US" dirty="0">
              <a:solidFill>
                <a:schemeClr val="bg1"/>
              </a:solidFill>
            </a:endParaRPr>
          </a:p>
        </p:txBody>
      </p:sp>
      <p:cxnSp>
        <p:nvCxnSpPr>
          <p:cNvPr id="5" name="Straight Arrow Connector 4"/>
          <p:cNvCxnSpPr/>
          <p:nvPr/>
        </p:nvCxnSpPr>
        <p:spPr>
          <a:xfrm>
            <a:off x="5410200" y="685800"/>
            <a:ext cx="0" cy="1524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512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066800" y="26987"/>
            <a:ext cx="7772400" cy="735013"/>
          </a:xfrm>
        </p:spPr>
        <p:txBody>
          <a:bodyPr>
            <a:normAutofit fontScale="90000"/>
          </a:bodyPr>
          <a:lstStyle/>
          <a:p>
            <a:r>
              <a:rPr lang="en-US" dirty="0" smtClean="0">
                <a:solidFill>
                  <a:schemeClr val="bg1"/>
                </a:solidFill>
              </a:rPr>
              <a:t>Devil’s Island</a:t>
            </a:r>
            <a:endParaRPr lang="en-US" dirty="0">
              <a:solidFill>
                <a:schemeClr val="bg1"/>
              </a:solidFill>
            </a:endParaRPr>
          </a:p>
        </p:txBody>
      </p:sp>
    </p:spTree>
    <p:extLst>
      <p:ext uri="{BB962C8B-B14F-4D97-AF65-F5344CB8AC3E}">
        <p14:creationId xmlns:p14="http://schemas.microsoft.com/office/powerpoint/2010/main" val="4020130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393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3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3684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Flora and Fauna of the Guianas</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23137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1026" y="0"/>
            <a:ext cx="854853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2973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07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90525"/>
            <a:ext cx="9144000"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3748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1746" name="Picture 2" descr="Image result for the guianas flora and fau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834"/>
            <a:ext cx="4441086" cy="6840166"/>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0379" y="17834"/>
            <a:ext cx="457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428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3" y="30804"/>
            <a:ext cx="5131268" cy="6827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3948"/>
          <a:stretch/>
        </p:blipFill>
        <p:spPr bwMode="auto">
          <a:xfrm>
            <a:off x="4717914" y="0"/>
            <a:ext cx="442608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4886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3379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6170"/>
          <a:stretch/>
        </p:blipFill>
        <p:spPr bwMode="auto">
          <a:xfrm>
            <a:off x="0" y="0"/>
            <a:ext cx="76653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455"/>
          <a:stretch/>
        </p:blipFill>
        <p:spPr bwMode="auto">
          <a:xfrm>
            <a:off x="4727643" y="0"/>
            <a:ext cx="43926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42838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503834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0" name="Picture 4" descr="Image result for the guianas flora and faun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05401" y="-27563"/>
            <a:ext cx="4038600" cy="6907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2692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5842" name="Picture 2" descr="Related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0"/>
            <a:ext cx="83180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883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6196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17740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71876"/>
            <a:ext cx="9144000" cy="451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2425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4319"/>
            <a:ext cx="4629150"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9150" y="3455650"/>
            <a:ext cx="4514850" cy="3386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183" y="4230667"/>
            <a:ext cx="4599967" cy="2585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08072" y="42872"/>
            <a:ext cx="4535927" cy="345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0819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81000"/>
            <a:ext cx="9144000" cy="609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0273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192" y="762000"/>
            <a:ext cx="9143999" cy="542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9048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726" y="0"/>
            <a:ext cx="716254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249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81000"/>
            <a:ext cx="9144000" cy="607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60577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30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834" y="304800"/>
            <a:ext cx="9144000" cy="6102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5794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7595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16600" b="1" dirty="0"/>
              <a:t>Guyana</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34948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
            <a:ext cx="7772400" cy="594986"/>
          </a:xfrm>
        </p:spPr>
        <p:txBody>
          <a:bodyPr>
            <a:normAutofit fontScale="90000"/>
          </a:bodyPr>
          <a:lstStyle/>
          <a:p>
            <a:r>
              <a:rPr lang="en-US" dirty="0">
                <a:solidFill>
                  <a:schemeClr val="bg1"/>
                </a:solidFill>
              </a:rPr>
              <a:t>4. Linden </a:t>
            </a:r>
          </a:p>
        </p:txBody>
      </p:sp>
      <p:sp>
        <p:nvSpPr>
          <p:cNvPr id="3" name="Subtitle 2"/>
          <p:cNvSpPr>
            <a:spLocks noGrp="1"/>
          </p:cNvSpPr>
          <p:nvPr>
            <p:ph type="subTitle"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94986"/>
            <a:ext cx="9144000" cy="626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7913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533400"/>
            <a:ext cx="7543800" cy="6096000"/>
          </a:xfrm>
        </p:spPr>
        <p:txBody>
          <a:bodyPr>
            <a:normAutofit lnSpcReduction="10000"/>
          </a:bodyPr>
          <a:lstStyle/>
          <a:p>
            <a:pPr algn="l"/>
            <a:r>
              <a:rPr lang="en-US" dirty="0">
                <a:solidFill>
                  <a:schemeClr val="tx1"/>
                </a:solidFill>
              </a:rPr>
              <a:t>For nearly a century, this settlement was Guyana’s mining hub, with many prospectors and miners seeking their fortunes here. They came to mine bauxite, which is one of the substances used to produce aluminum. Following the early days as a tented outpost, Linden became increasingly mechanized. Nowadays, many of the shaft mines are no longer operational. Be sure to take a trip to Gluck Island on the Essequibo River, where you’ll be able to see red howler monkeys and plenty of tropical birds.</a:t>
            </a:r>
          </a:p>
        </p:txBody>
      </p:sp>
    </p:spTree>
    <p:extLst>
      <p:ext uri="{BB962C8B-B14F-4D97-AF65-F5344CB8AC3E}">
        <p14:creationId xmlns:p14="http://schemas.microsoft.com/office/powerpoint/2010/main" val="2324217476"/>
      </p:ext>
    </p:extLst>
  </p:cSld>
  <p:clrMapOvr>
    <a:masterClrMapping/>
  </p:clrMapOvr>
</p:sld>
</file>

<file path=ppt/theme/theme1.xml><?xml version="1.0" encoding="utf-8"?>
<a:theme xmlns:a="http://schemas.openxmlformats.org/drawingml/2006/main" name="Animated_scrolling_text_over_rainforest_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A6B2E73-E91C-4579-AD1E-AEE249D64C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Animated_scrolling_text_over_rainforest_background</Template>
  <TotalTime>144</TotalTime>
  <Words>2627</Words>
  <Application>Microsoft Office PowerPoint</Application>
  <PresentationFormat>On-screen Show (4:3)</PresentationFormat>
  <Paragraphs>103</Paragraphs>
  <Slides>63</Slides>
  <Notes>1</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Animated_scrolling_text_over_rainforest_background</vt:lpstr>
      <vt:lpstr>Places In Each of the Guianas!</vt:lpstr>
      <vt:lpstr>PowerPoint Presentation</vt:lpstr>
      <vt:lpstr>PowerPoint Presentation</vt:lpstr>
      <vt:lpstr>Boundary Disputes</vt:lpstr>
      <vt:lpstr>PowerPoint Presentation</vt:lpstr>
      <vt:lpstr>PowerPoint Presentation</vt:lpstr>
      <vt:lpstr>Guyana</vt:lpstr>
      <vt:lpstr>4. Linden </vt:lpstr>
      <vt:lpstr>PowerPoint Presentation</vt:lpstr>
      <vt:lpstr>3. Kanuku Mountains</vt:lpstr>
      <vt:lpstr>PowerPoint Presentation</vt:lpstr>
      <vt:lpstr>2. Georgetown</vt:lpstr>
      <vt:lpstr>PowerPoint Presentation</vt:lpstr>
      <vt:lpstr>1. Kaieteur Falls</vt:lpstr>
      <vt:lpstr>PowerPoint Presentation</vt:lpstr>
      <vt:lpstr>Other scenes from Guyana</vt:lpstr>
      <vt:lpstr>PowerPoint Presentation</vt:lpstr>
      <vt:lpstr>PowerPoint Presentation</vt:lpstr>
      <vt:lpstr>PowerPoint Presentation</vt:lpstr>
      <vt:lpstr>PowerPoint Presentation</vt:lpstr>
      <vt:lpstr>Suriname</vt:lpstr>
      <vt:lpstr>4. Nieuwe Nickerie</vt:lpstr>
      <vt:lpstr>PowerPoint Presentation</vt:lpstr>
      <vt:lpstr>3. Central Suriname Nature Reserve</vt:lpstr>
      <vt:lpstr>PowerPoint Presentation</vt:lpstr>
      <vt:lpstr>2. Galibi Coppename Nature Reserve</vt:lpstr>
      <vt:lpstr>PowerPoint Presentation</vt:lpstr>
      <vt:lpstr>1. Paramaribo</vt:lpstr>
      <vt:lpstr>PowerPoint Presentation</vt:lpstr>
      <vt:lpstr>More scenes of Suriname</vt:lpstr>
      <vt:lpstr>PowerPoint Presentation</vt:lpstr>
      <vt:lpstr>PowerPoint Presentation</vt:lpstr>
      <vt:lpstr>PowerPoint Presentation</vt:lpstr>
      <vt:lpstr>PowerPoint Presentation</vt:lpstr>
      <vt:lpstr>French Guiana</vt:lpstr>
      <vt:lpstr>4. Cayenne</vt:lpstr>
      <vt:lpstr>PowerPoint Presentation</vt:lpstr>
      <vt:lpstr>3. Guiana Space Center</vt:lpstr>
      <vt:lpstr>PowerPoint Presentation</vt:lpstr>
      <vt:lpstr>2. Hattes Beach</vt:lpstr>
      <vt:lpstr>PowerPoint Presentation</vt:lpstr>
      <vt:lpstr>1. Salvation Islands</vt:lpstr>
      <vt:lpstr>PowerPoint Presentation</vt:lpstr>
      <vt:lpstr>Other scenes of French Guiana</vt:lpstr>
      <vt:lpstr>Devil’s Island</vt:lpstr>
      <vt:lpstr>Devil’s Island</vt:lpstr>
      <vt:lpstr>PowerPoint Presentation</vt:lpstr>
      <vt:lpstr>PowerPoint Presentation</vt:lpstr>
      <vt:lpstr>Flora and Fauna of the Guianas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Places In Each of the Guianas!</dc:title>
  <dc:creator>Naumann, Joseph A.</dc:creator>
  <cp:lastModifiedBy>Naumann, Joseph A.</cp:lastModifiedBy>
  <cp:revision>13</cp:revision>
  <dcterms:created xsi:type="dcterms:W3CDTF">2017-03-09T18:22:30Z</dcterms:created>
  <dcterms:modified xsi:type="dcterms:W3CDTF">2017-03-09T20:47:08Z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TC018814259991</vt:lpwstr>
  </property>
</Properties>
</file>