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64"/>
  </p:notesMasterIdLst>
  <p:sldIdLst>
    <p:sldId id="256" r:id="rId3"/>
    <p:sldId id="259" r:id="rId4"/>
    <p:sldId id="260" r:id="rId5"/>
    <p:sldId id="261" r:id="rId6"/>
    <p:sldId id="263" r:id="rId7"/>
    <p:sldId id="264" r:id="rId8"/>
    <p:sldId id="262" r:id="rId9"/>
    <p:sldId id="297" r:id="rId10"/>
    <p:sldId id="285" r:id="rId11"/>
    <p:sldId id="265" r:id="rId12"/>
    <p:sldId id="282" r:id="rId13"/>
    <p:sldId id="269" r:id="rId14"/>
    <p:sldId id="298" r:id="rId15"/>
    <p:sldId id="281" r:id="rId16"/>
    <p:sldId id="311" r:id="rId17"/>
    <p:sldId id="266" r:id="rId18"/>
    <p:sldId id="316" r:id="rId19"/>
    <p:sldId id="317" r:id="rId20"/>
    <p:sldId id="318" r:id="rId21"/>
    <p:sldId id="315" r:id="rId22"/>
    <p:sldId id="296" r:id="rId23"/>
    <p:sldId id="270" r:id="rId24"/>
    <p:sldId id="271" r:id="rId25"/>
    <p:sldId id="280" r:id="rId26"/>
    <p:sldId id="272" r:id="rId27"/>
    <p:sldId id="273" r:id="rId28"/>
    <p:sldId id="286" r:id="rId29"/>
    <p:sldId id="274" r:id="rId30"/>
    <p:sldId id="275" r:id="rId31"/>
    <p:sldId id="276" r:id="rId32"/>
    <p:sldId id="279" r:id="rId33"/>
    <p:sldId id="313" r:id="rId34"/>
    <p:sldId id="278" r:id="rId35"/>
    <p:sldId id="300" r:id="rId36"/>
    <p:sldId id="277" r:id="rId37"/>
    <p:sldId id="301" r:id="rId38"/>
    <p:sldId id="302" r:id="rId39"/>
    <p:sldId id="309" r:id="rId40"/>
    <p:sldId id="303" r:id="rId41"/>
    <p:sldId id="306" r:id="rId42"/>
    <p:sldId id="307" r:id="rId43"/>
    <p:sldId id="310" r:id="rId44"/>
    <p:sldId id="304" r:id="rId45"/>
    <p:sldId id="305" r:id="rId46"/>
    <p:sldId id="314" r:id="rId47"/>
    <p:sldId id="308" r:id="rId48"/>
    <p:sldId id="312" r:id="rId49"/>
    <p:sldId id="287" r:id="rId50"/>
    <p:sldId id="267" r:id="rId51"/>
    <p:sldId id="299" r:id="rId52"/>
    <p:sldId id="268" r:id="rId53"/>
    <p:sldId id="283" r:id="rId54"/>
    <p:sldId id="284" r:id="rId55"/>
    <p:sldId id="288" r:id="rId56"/>
    <p:sldId id="289" r:id="rId57"/>
    <p:sldId id="290" r:id="rId58"/>
    <p:sldId id="291" r:id="rId59"/>
    <p:sldId id="292" r:id="rId60"/>
    <p:sldId id="293" r:id="rId61"/>
    <p:sldId id="294" r:id="rId62"/>
    <p:sldId id="295"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54" d="100"/>
          <a:sy n="54" d="100"/>
        </p:scale>
        <p:origin x="-140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0F2F3-2A15-4BA9-94C9-354DC2724E48}" type="slidenum">
              <a:rPr lang="en-US"/>
              <a:pPr/>
              <a:t>‹#›</a:t>
            </a:fld>
            <a:endParaRPr lang="en-US"/>
          </a:p>
        </p:txBody>
      </p:sp>
    </p:spTree>
    <p:extLst>
      <p:ext uri="{BB962C8B-B14F-4D97-AF65-F5344CB8AC3E}">
        <p14:creationId xmlns:p14="http://schemas.microsoft.com/office/powerpoint/2010/main" val="16592160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150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1508" name="Rectangle 4"/>
          <p:cNvSpPr>
            <a:spLocks noGrp="1" noChangeArrowheads="1"/>
          </p:cNvSpPr>
          <p:nvPr>
            <p:ph type="dt" sz="half" idx="2"/>
          </p:nvPr>
        </p:nvSpPr>
        <p:spPr/>
        <p:txBody>
          <a:bodyPr/>
          <a:lstStyle>
            <a:lvl1pPr>
              <a:defRPr/>
            </a:lvl1pPr>
          </a:lstStyle>
          <a:p>
            <a:endParaRPr lang="en-US"/>
          </a:p>
        </p:txBody>
      </p:sp>
      <p:sp>
        <p:nvSpPr>
          <p:cNvPr id="21509" name="Rectangle 5"/>
          <p:cNvSpPr>
            <a:spLocks noGrp="1" noChangeArrowheads="1"/>
          </p:cNvSpPr>
          <p:nvPr>
            <p:ph type="ftr" sz="quarter" idx="3"/>
          </p:nvPr>
        </p:nvSpPr>
        <p:spPr/>
        <p:txBody>
          <a:bodyPr/>
          <a:lstStyle>
            <a:lvl1pPr>
              <a:defRPr/>
            </a:lvl1pPr>
          </a:lstStyle>
          <a:p>
            <a:endParaRPr lang="en-US"/>
          </a:p>
        </p:txBody>
      </p:sp>
      <p:sp>
        <p:nvSpPr>
          <p:cNvPr id="21510" name="Rectangle 6"/>
          <p:cNvSpPr>
            <a:spLocks noGrp="1" noChangeArrowheads="1"/>
          </p:cNvSpPr>
          <p:nvPr>
            <p:ph type="sldNum" sz="quarter" idx="4"/>
          </p:nvPr>
        </p:nvSpPr>
        <p:spPr/>
        <p:txBody>
          <a:bodyPr/>
          <a:lstStyle>
            <a:lvl1pPr>
              <a:defRPr/>
            </a:lvl1pPr>
          </a:lstStyle>
          <a:p>
            <a:fld id="{48C75D06-7009-4975-BC67-211BB897AC1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BE2EAC-6025-4B0D-ABAA-66322BD99B9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599E8F-8FA1-42E4-9ADE-C37E39FE658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8675"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28676"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28677" name="Rectangle 5"/>
          <p:cNvSpPr>
            <a:spLocks noGrp="1" noChangeArrowheads="1"/>
          </p:cNvSpPr>
          <p:nvPr>
            <p:ph type="dt" sz="half" idx="2"/>
          </p:nvPr>
        </p:nvSpPr>
        <p:spPr/>
        <p:txBody>
          <a:bodyPr/>
          <a:lstStyle>
            <a:lvl1pPr>
              <a:defRPr/>
            </a:lvl1pPr>
          </a:lstStyle>
          <a:p>
            <a:endParaRPr lang="en-US"/>
          </a:p>
        </p:txBody>
      </p:sp>
      <p:sp>
        <p:nvSpPr>
          <p:cNvPr id="28678" name="Rectangle 6"/>
          <p:cNvSpPr>
            <a:spLocks noGrp="1" noChangeArrowheads="1"/>
          </p:cNvSpPr>
          <p:nvPr>
            <p:ph type="ftr" sz="quarter" idx="3"/>
          </p:nvPr>
        </p:nvSpPr>
        <p:spPr/>
        <p:txBody>
          <a:bodyPr/>
          <a:lstStyle>
            <a:lvl1pPr>
              <a:defRPr/>
            </a:lvl1pPr>
          </a:lstStyle>
          <a:p>
            <a:endParaRPr lang="en-US"/>
          </a:p>
        </p:txBody>
      </p:sp>
      <p:sp>
        <p:nvSpPr>
          <p:cNvPr id="28679" name="Rectangle 7"/>
          <p:cNvSpPr>
            <a:spLocks noGrp="1" noChangeArrowheads="1"/>
          </p:cNvSpPr>
          <p:nvPr>
            <p:ph type="sldNum" sz="quarter" idx="4"/>
          </p:nvPr>
        </p:nvSpPr>
        <p:spPr/>
        <p:txBody>
          <a:bodyPr/>
          <a:lstStyle>
            <a:lvl1pPr>
              <a:defRPr/>
            </a:lvl1pPr>
          </a:lstStyle>
          <a:p>
            <a:fld id="{27193CEE-3EFF-492B-8176-5342F67E2BC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69FA87-8EDD-4E24-AD76-DEC86DC877CA}"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139935-06AD-4FF2-9B7F-E8BF2D99D229}"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BA19F6-FCD7-4ED5-9FC6-C593557F0C9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5EE40F1-456F-45EB-BE21-70B304BD419C}"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0BC6B7C-8DBA-4AEA-8150-13AF14EA13CE}"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8EF3864-F68E-4FB0-899E-00466A60357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92EB86-7BD8-4ABD-8164-7A78FBC81EA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4216D96-F509-457C-9A59-48F263F7A701}"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6B9733-DC9F-4DBE-80F0-9CD466C7ECD8}"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ECEE30-AA13-4559-A64E-88426CA52E4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560A884-965D-4CAD-8617-EAF29C442CC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A125BD-AEF2-48EC-BC26-88C5049DF3A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BA339A-B084-46DC-B2D6-C19DDB41DEA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0FB6827-A8E6-43BA-A104-DE91CBEEFD9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8184DBE-0793-474C-9C86-31ABEBB898A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FC84584-86D7-428C-9209-FE1EA621BED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BF560B5-A9CB-46BC-8A86-F424B2F33A0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D382B8A-2642-4771-BA41-5DFF45BCF4C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9CA2C2A-64DF-4008-B795-38F35D6F5CA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7651"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7654"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765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7BDF0AC-DFF7-4E13-986F-A6BC6EAB30A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3768725" y="2044700"/>
            <a:ext cx="4800600" cy="1470025"/>
          </a:xfrm>
        </p:spPr>
        <p:txBody>
          <a:bodyPr/>
          <a:lstStyle/>
          <a:p>
            <a:pPr algn="ctr"/>
            <a:r>
              <a:rPr lang="pt-BR" b="1" dirty="0" smtClean="0"/>
              <a:t>J A I P U R -[RAJASTHAN, INDIA]</a:t>
            </a:r>
            <a:endParaRPr lang="en-US" b="1" dirty="0"/>
          </a:p>
        </p:txBody>
      </p:sp>
      <p:sp>
        <p:nvSpPr>
          <p:cNvPr id="74755" name="Rectangle 3"/>
          <p:cNvSpPr>
            <a:spLocks noGrp="1" noChangeArrowheads="1"/>
          </p:cNvSpPr>
          <p:nvPr>
            <p:ph type="subTitle" idx="1"/>
          </p:nvPr>
        </p:nvSpPr>
        <p:spPr>
          <a:xfrm>
            <a:off x="3825875" y="3895725"/>
            <a:ext cx="4114800" cy="1752600"/>
          </a:xfrm>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1"/>
            <a:ext cx="360947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Ganesh</a:t>
            </a:r>
            <a:r>
              <a:rPr lang="en-US" dirty="0" smtClean="0"/>
              <a:t> </a:t>
            </a:r>
            <a:r>
              <a:rPr lang="en-US" dirty="0" err="1" smtClean="0"/>
              <a:t>Pol</a:t>
            </a:r>
            <a:r>
              <a:rPr lang="en-US" dirty="0" smtClean="0"/>
              <a:t> of Amber fort. Amber is now part of </a:t>
            </a:r>
            <a:r>
              <a:rPr lang="en-US" dirty="0" err="1" smtClean="0"/>
              <a:t>Jaipur</a:t>
            </a:r>
            <a:r>
              <a:rPr lang="en-US" dirty="0" smtClean="0"/>
              <a:t> Municipal Corporation</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742950" y="1581150"/>
            <a:ext cx="7677247" cy="50477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view</a:t>
            </a:r>
            <a:endParaRPr lang="en-US" dirty="0"/>
          </a:p>
        </p:txBody>
      </p:sp>
      <p:pic>
        <p:nvPicPr>
          <p:cNvPr id="23555" name="Picture 3"/>
          <p:cNvPicPr>
            <a:picLocks noGrp="1" noChangeAspect="1" noChangeArrowheads="1"/>
          </p:cNvPicPr>
          <p:nvPr>
            <p:ph idx="1"/>
          </p:nvPr>
        </p:nvPicPr>
        <p:blipFill>
          <a:blip r:embed="rId2" cstate="print"/>
          <a:srcRect/>
          <a:stretch>
            <a:fillRect/>
          </a:stretch>
        </p:blipFill>
        <p:spPr bwMode="auto">
          <a:xfrm>
            <a:off x="609600" y="1376692"/>
            <a:ext cx="7972425" cy="53796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Amber Fort.</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400050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Amber Fort-Palace tourists boarding an elephant</a:t>
            </a:r>
          </a:p>
        </p:txBody>
      </p:sp>
    </p:spTree>
    <p:extLst>
      <p:ext uri="{BB962C8B-B14F-4D97-AF65-F5344CB8AC3E}">
        <p14:creationId xmlns:p14="http://schemas.microsoft.com/office/powerpoint/2010/main" val="409434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7"/>
            <a:ext cx="3925887" cy="3563937"/>
          </a:xfrm>
        </p:spPr>
        <p:txBody>
          <a:bodyPr/>
          <a:lstStyle/>
          <a:p>
            <a:pPr algn="ctr"/>
            <a:r>
              <a:rPr lang="en-US" b="1" dirty="0" smtClean="0"/>
              <a:t>View of </a:t>
            </a:r>
            <a:r>
              <a:rPr lang="en-US" b="1" dirty="0" err="1" smtClean="0"/>
              <a:t>Jaipur</a:t>
            </a:r>
            <a:r>
              <a:rPr lang="en-US" b="1" dirty="0" smtClean="0"/>
              <a:t> from Amber Fort</a:t>
            </a:r>
            <a:br>
              <a:rPr lang="en-US" b="1" dirty="0" smtClean="0"/>
            </a:br>
            <a:endParaRPr lang="en-US" dirty="0"/>
          </a:p>
        </p:txBody>
      </p:sp>
      <p:pic>
        <p:nvPicPr>
          <p:cNvPr id="21506" name="Picture 2"/>
          <p:cNvPicPr>
            <a:picLocks noGrp="1" noChangeAspect="1" noChangeArrowheads="1"/>
          </p:cNvPicPr>
          <p:nvPr>
            <p:ph idx="1"/>
          </p:nvPr>
        </p:nvPicPr>
        <p:blipFill>
          <a:blip r:embed="rId2" cstate="print"/>
          <a:srcRect/>
          <a:stretch>
            <a:fillRect/>
          </a:stretch>
        </p:blipFill>
        <p:spPr bwMode="auto">
          <a:xfrm>
            <a:off x="4576573" y="0"/>
            <a:ext cx="456742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4" y="0"/>
            <a:ext cx="8226425" cy="633046"/>
          </a:xfrm>
        </p:spPr>
        <p:txBody>
          <a:bodyPr/>
          <a:lstStyle/>
          <a:p>
            <a:r>
              <a:rPr lang="en-US" b="1" dirty="0" smtClean="0"/>
              <a:t>Typical </a:t>
            </a:r>
            <a:r>
              <a:rPr lang="en-US" b="1" dirty="0"/>
              <a:t>dusky-pink architecture </a:t>
            </a:r>
            <a:endParaRPr lang="en-US" dirty="0"/>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164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Vidhan</a:t>
            </a:r>
            <a:r>
              <a:rPr lang="en-US" dirty="0" smtClean="0"/>
              <a:t> </a:t>
            </a:r>
            <a:r>
              <a:rPr lang="en-US" dirty="0" err="1" smtClean="0"/>
              <a:t>Sabha</a:t>
            </a:r>
            <a:r>
              <a:rPr lang="en-US" dirty="0" smtClean="0"/>
              <a:t> is the seat of Rajasthan's Legislative assembly.</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924738" y="1600199"/>
            <a:ext cx="7319210" cy="486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854"/>
            <a:ext cx="9276383" cy="694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62182" y="5224096"/>
            <a:ext cx="8226425" cy="1143000"/>
          </a:xfrm>
        </p:spPr>
        <p:txBody>
          <a:bodyPr/>
          <a:lstStyle/>
          <a:p>
            <a:r>
              <a:rPr lang="en-US" b="1" dirty="0">
                <a:solidFill>
                  <a:schemeClr val="bg1"/>
                </a:solidFill>
              </a:rPr>
              <a:t>City Palace of Jaipur</a:t>
            </a:r>
            <a:br>
              <a:rPr lang="en-US" b="1"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673965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City Palace</a:t>
            </a:r>
            <a:endParaRPr lang="en-US" dirty="0"/>
          </a:p>
        </p:txBody>
      </p:sp>
    </p:spTree>
    <p:extLst>
      <p:ext uri="{BB962C8B-B14F-4D97-AF65-F5344CB8AC3E}">
        <p14:creationId xmlns:p14="http://schemas.microsoft.com/office/powerpoint/2010/main" val="34357912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509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solidFill>
                  <a:schemeClr val="bg1"/>
                </a:solidFill>
                <a:effectLst>
                  <a:outerShdw blurRad="38100" dist="38100" dir="2700000" algn="tl">
                    <a:srgbClr val="000000">
                      <a:alpha val="43137"/>
                    </a:srgbClr>
                  </a:outerShdw>
                </a:effectLst>
              </a:rPr>
              <a:t>City Palace</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3784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smtClean="0"/>
              <a:t>Background</a:t>
            </a:r>
            <a:endParaRPr lang="en-US" dirty="0"/>
          </a:p>
        </p:txBody>
      </p:sp>
      <p:sp>
        <p:nvSpPr>
          <p:cNvPr id="77827" name="Rectangle 3"/>
          <p:cNvSpPr>
            <a:spLocks noGrp="1" noChangeArrowheads="1"/>
          </p:cNvSpPr>
          <p:nvPr>
            <p:ph type="body" idx="1"/>
          </p:nvPr>
        </p:nvSpPr>
        <p:spPr>
          <a:xfrm>
            <a:off x="455613" y="1600200"/>
            <a:ext cx="8226425" cy="4981575"/>
          </a:xfrm>
        </p:spPr>
        <p:txBody>
          <a:bodyPr/>
          <a:lstStyle/>
          <a:p>
            <a:r>
              <a:rPr lang="en-US" b="1" dirty="0" err="1" smtClean="0"/>
              <a:t>Jaipur</a:t>
            </a:r>
            <a:r>
              <a:rPr lang="en-US" dirty="0" smtClean="0"/>
              <a:t>, also popularly known as the </a:t>
            </a:r>
            <a:r>
              <a:rPr lang="en-US" i="1" dirty="0" smtClean="0"/>
              <a:t>Pink City</a:t>
            </a:r>
            <a:r>
              <a:rPr lang="en-US" dirty="0" smtClean="0"/>
              <a:t>, is the capital and largest city of the Indian state of Rajasthan. During the British rule in India, </a:t>
            </a:r>
            <a:r>
              <a:rPr lang="en-US" dirty="0" err="1" smtClean="0"/>
              <a:t>Jaipur</a:t>
            </a:r>
            <a:r>
              <a:rPr lang="en-US" dirty="0" smtClean="0"/>
              <a:t> was the capital of the princely state of </a:t>
            </a:r>
            <a:r>
              <a:rPr lang="en-US" dirty="0" err="1" smtClean="0"/>
              <a:t>Jaipur</a:t>
            </a:r>
            <a:r>
              <a:rPr lang="en-US" dirty="0" smtClean="0"/>
              <a:t>. Founded on 18 November 1727 by Maharaja </a:t>
            </a:r>
            <a:r>
              <a:rPr lang="en-US" dirty="0" err="1" smtClean="0"/>
              <a:t>Sawai</a:t>
            </a:r>
            <a:r>
              <a:rPr lang="en-US" dirty="0" smtClean="0"/>
              <a:t> Jai Singh II, the ruler of Amber, the city today has a population of more than 3.2 million.</a:t>
            </a:r>
          </a:p>
          <a:p>
            <a:r>
              <a:rPr lang="en-US" dirty="0" err="1" smtClean="0"/>
              <a:t>Jaipur</a:t>
            </a:r>
            <a:r>
              <a:rPr lang="en-US" dirty="0" smtClean="0"/>
              <a:t> is the first planned city of India, located in the semi-desert lands of Rajasthan. The city which once had been the capital of the royalty now is the capital city of Rajasthan. The very structure of </a:t>
            </a:r>
            <a:r>
              <a:rPr lang="en-US" dirty="0" err="1" smtClean="0"/>
              <a:t>Jaipur</a:t>
            </a:r>
            <a:r>
              <a:rPr lang="en-US" dirty="0" smtClean="0"/>
              <a:t> resembles the taste of the </a:t>
            </a:r>
            <a:r>
              <a:rPr lang="en-US" dirty="0" err="1" smtClean="0"/>
              <a:t>Rajputs</a:t>
            </a:r>
            <a:r>
              <a:rPr lang="en-US" dirty="0" smtClean="0"/>
              <a:t> and the Royal families. At present, </a:t>
            </a:r>
            <a:r>
              <a:rPr lang="en-US" dirty="0" err="1" smtClean="0"/>
              <a:t>Jaipur</a:t>
            </a:r>
            <a:r>
              <a:rPr lang="en-US" dirty="0" smtClean="0"/>
              <a:t> is a major business center with all requisites of a metropolitan city.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738554"/>
          </a:xfrm>
        </p:spPr>
        <p:txBody>
          <a:bodyPr/>
          <a:lstStyle/>
          <a:p>
            <a:r>
              <a:rPr lang="en-US" b="1" dirty="0">
                <a:solidFill>
                  <a:srgbClr val="FF0000"/>
                </a:solidFill>
                <a:effectLst>
                  <a:glow rad="228600">
                    <a:schemeClr val="accent4">
                      <a:satMod val="175000"/>
                      <a:alpha val="40000"/>
                    </a:schemeClr>
                  </a:glow>
                  <a:outerShdw blurRad="38100" dist="38100" dir="2700000" algn="tl">
                    <a:srgbClr val="000000">
                      <a:alpha val="43137"/>
                    </a:srgbClr>
                  </a:outerShdw>
                </a:effectLst>
              </a:rPr>
              <a:t>Peacock Gateway, City Complex </a:t>
            </a:r>
          </a:p>
        </p:txBody>
      </p:sp>
    </p:spTree>
    <p:extLst>
      <p:ext uri="{BB962C8B-B14F-4D97-AF65-F5344CB8AC3E}">
        <p14:creationId xmlns:p14="http://schemas.microsoft.com/office/powerpoint/2010/main" val="20402008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72575" cy="1371599"/>
          </a:xfrm>
        </p:spPr>
        <p:txBody>
          <a:bodyPr/>
          <a:lstStyle/>
          <a:p>
            <a:r>
              <a:rPr lang="en-US" sz="4000" dirty="0" err="1" smtClean="0"/>
              <a:t>Diwan</a:t>
            </a:r>
            <a:r>
              <a:rPr lang="en-US" sz="4000" dirty="0" smtClean="0"/>
              <a:t>-i-</a:t>
            </a:r>
            <a:r>
              <a:rPr lang="en-US" sz="4000" dirty="0" err="1" smtClean="0"/>
              <a:t>Kas</a:t>
            </a:r>
            <a:r>
              <a:rPr lang="en-US" sz="4000" dirty="0" smtClean="0"/>
              <a:t> or </a:t>
            </a:r>
            <a:r>
              <a:rPr lang="en-US" sz="4000" dirty="0"/>
              <a:t>Hall of Private Audience in the City Palace </a:t>
            </a:r>
            <a:r>
              <a:rPr lang="en-US" sz="4000" dirty="0" smtClean="0"/>
              <a:t>Complex</a:t>
            </a:r>
            <a:endParaRPr lang="en-US" sz="4000"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371600"/>
            <a:ext cx="825531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5570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solidFill>
                  <a:schemeClr val="bg1">
                    <a:lumMod val="95000"/>
                  </a:schemeClr>
                </a:solidFill>
              </a:rPr>
              <a:t>Albert Hall </a:t>
            </a:r>
            <a:endParaRPr lang="en-US" b="1" dirty="0">
              <a:solidFill>
                <a:schemeClr val="bg1">
                  <a:lumMod val="9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0" y="0"/>
            <a:ext cx="8226425" cy="1143000"/>
          </a:xfrm>
        </p:spPr>
        <p:txBody>
          <a:bodyPr/>
          <a:lstStyle/>
          <a:p>
            <a:r>
              <a:rPr lang="en-US" b="1" dirty="0" smtClean="0">
                <a:solidFill>
                  <a:schemeClr val="bg1">
                    <a:lumMod val="95000"/>
                  </a:schemeClr>
                </a:solidFill>
              </a:rPr>
              <a:t>Albert Hall Museum, </a:t>
            </a:r>
            <a:r>
              <a:rPr lang="en-US" b="1" dirty="0" err="1" smtClean="0">
                <a:solidFill>
                  <a:schemeClr val="bg1">
                    <a:lumMod val="95000"/>
                  </a:schemeClr>
                </a:solidFill>
              </a:rPr>
              <a:t>Jaipur</a:t>
            </a:r>
            <a:r>
              <a:rPr lang="en-US" b="1" dirty="0" smtClean="0">
                <a:solidFill>
                  <a:schemeClr val="bg1">
                    <a:lumMod val="95000"/>
                  </a:schemeClr>
                </a:solidFill>
              </a:rPr>
              <a:t/>
            </a:r>
            <a:br>
              <a:rPr lang="en-US" b="1" dirty="0" smtClean="0">
                <a:solidFill>
                  <a:schemeClr val="bg1">
                    <a:lumMod val="95000"/>
                  </a:schemeClr>
                </a:solidFill>
              </a:rPr>
            </a:br>
            <a:endParaRPr lang="en-US"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cstate="print"/>
          <a:srcRect/>
          <a:stretch>
            <a:fillRect/>
          </a:stretch>
        </p:blipFill>
        <p:spPr bwMode="auto">
          <a:xfrm>
            <a:off x="153988" y="281436"/>
            <a:ext cx="8828087" cy="62058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Rambagh</a:t>
            </a:r>
            <a:r>
              <a:rPr lang="en-US" b="1" dirty="0" smtClean="0"/>
              <a:t> Palace</a:t>
            </a:r>
            <a:br>
              <a:rPr lang="en-US" b="1" dirty="0" smtClean="0"/>
            </a:br>
            <a:endParaRPr lang="en-US"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1390650"/>
            <a:ext cx="9193974" cy="54673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0" y="0"/>
            <a:ext cx="8226425" cy="1143000"/>
          </a:xfrm>
        </p:spPr>
        <p:txBody>
          <a:bodyPr/>
          <a:lstStyle/>
          <a:p>
            <a:r>
              <a:rPr lang="en-US" b="1" dirty="0" err="1" smtClean="0">
                <a:solidFill>
                  <a:schemeClr val="bg1">
                    <a:lumMod val="95000"/>
                  </a:schemeClr>
                </a:solidFill>
              </a:rPr>
              <a:t>Hawa</a:t>
            </a:r>
            <a:r>
              <a:rPr lang="en-US" b="1" dirty="0" smtClean="0">
                <a:solidFill>
                  <a:schemeClr val="bg1">
                    <a:lumMod val="95000"/>
                  </a:schemeClr>
                </a:solidFill>
              </a:rPr>
              <a:t> </a:t>
            </a:r>
            <a:r>
              <a:rPr lang="en-US" b="1" dirty="0" err="1" smtClean="0">
                <a:solidFill>
                  <a:schemeClr val="bg1">
                    <a:lumMod val="95000"/>
                  </a:schemeClr>
                </a:solidFill>
              </a:rPr>
              <a:t>Mahal</a:t>
            </a:r>
            <a:r>
              <a:rPr lang="en-US" b="1" dirty="0" smtClean="0">
                <a:solidFill>
                  <a:schemeClr val="bg1">
                    <a:lumMod val="95000"/>
                  </a:schemeClr>
                </a:solidFill>
              </a:rPr>
              <a:t/>
            </a:r>
            <a:br>
              <a:rPr lang="en-US" b="1" dirty="0" smtClean="0">
                <a:solidFill>
                  <a:schemeClr val="bg1">
                    <a:lumMod val="95000"/>
                  </a:schemeClr>
                </a:solidFill>
              </a:rPr>
            </a:br>
            <a:endParaRPr lang="en-US" dirty="0">
              <a:solidFill>
                <a:schemeClr val="bg1">
                  <a:lumMod val="9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cstate="print"/>
          <a:srcRect/>
          <a:stretch>
            <a:fillRect/>
          </a:stretch>
        </p:blipFill>
        <p:spPr bwMode="auto">
          <a:xfrm>
            <a:off x="143529" y="466082"/>
            <a:ext cx="8838545" cy="5888681"/>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Hawa</a:t>
            </a:r>
            <a:r>
              <a:rPr lang="en-US" dirty="0" smtClean="0"/>
              <a:t> </a:t>
            </a:r>
            <a:r>
              <a:rPr lang="en-US" dirty="0" err="1" smtClean="0"/>
              <a:t>Mahal</a:t>
            </a:r>
            <a:r>
              <a:rPr lang="en-US" dirty="0" smtClean="0"/>
              <a:t> (Palace of Winds) in </a:t>
            </a:r>
            <a:r>
              <a:rPr lang="en-US" dirty="0" err="1" smtClean="0"/>
              <a:t>Jaipur</a:t>
            </a:r>
            <a:r>
              <a:rPr lang="en-US" dirty="0" smtClean="0"/>
              <a:t>. From the top</a:t>
            </a:r>
            <a:endParaRPr lang="en-US"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731423" y="1600200"/>
            <a:ext cx="7564851" cy="504008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lum bright="-10000"/>
          </a:blip>
          <a:srcRect/>
          <a:stretch>
            <a:fillRect/>
          </a:stretch>
        </p:blipFill>
        <p:spPr bwMode="auto">
          <a:xfrm>
            <a:off x="0" y="0"/>
            <a:ext cx="9174582"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Jal</a:t>
            </a:r>
            <a:r>
              <a:rPr lang="en-US" dirty="0" smtClean="0"/>
              <a:t> </a:t>
            </a:r>
            <a:r>
              <a:rPr lang="en-US" dirty="0" err="1" smtClean="0"/>
              <a:t>Mahal</a:t>
            </a:r>
            <a:r>
              <a:rPr lang="en-US" dirty="0" smtClean="0"/>
              <a:t> water palace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Jaipur</a:t>
            </a:r>
            <a:endParaRPr lang="en-US" dirty="0"/>
          </a:p>
        </p:txBody>
      </p:sp>
      <p:sp>
        <p:nvSpPr>
          <p:cNvPr id="3" name="Content Placeholder 2"/>
          <p:cNvSpPr>
            <a:spLocks noGrp="1"/>
          </p:cNvSpPr>
          <p:nvPr>
            <p:ph idx="1"/>
          </p:nvPr>
        </p:nvSpPr>
        <p:spPr>
          <a:xfrm>
            <a:off x="455613" y="1400176"/>
            <a:ext cx="8421687" cy="5248274"/>
          </a:xfrm>
        </p:spPr>
        <p:txBody>
          <a:bodyPr/>
          <a:lstStyle/>
          <a:p>
            <a:r>
              <a:rPr lang="en-US" dirty="0" smtClean="0"/>
              <a:t>The city is remarkable among pre-modern Indian cities for the width and regularity of its streets which are laid out into six sectors separated by broad streets 111 ft wide. The urban quarters are further divided by networks of gridded streets. Five quarters wrap around the east, south, and west sides of a central palace quarter, with a sixth quarter immediately to the east. The Palace quarter encloses a sprawling palace complex, formal gardens, and a small lake. Nahargarh Fort, which was the residence of the King </a:t>
            </a:r>
            <a:r>
              <a:rPr lang="en-US" dirty="0" err="1" smtClean="0"/>
              <a:t>Sawai</a:t>
            </a:r>
            <a:r>
              <a:rPr lang="en-US" dirty="0" smtClean="0"/>
              <a:t> Jai Singh II, crowns the hill in the northwest corner of the old city. Another noteworthy building is the observatory, </a:t>
            </a:r>
            <a:r>
              <a:rPr lang="en-US" dirty="0" err="1" smtClean="0"/>
              <a:t>Jantar</a:t>
            </a:r>
            <a:r>
              <a:rPr lang="en-US" dirty="0" smtClean="0"/>
              <a:t> </a:t>
            </a:r>
            <a:r>
              <a:rPr lang="en-US" dirty="0" err="1" smtClean="0"/>
              <a:t>Mantar</a:t>
            </a:r>
            <a:r>
              <a:rPr lang="en-US" dirty="0" smtClean="0"/>
              <a:t>. </a:t>
            </a:r>
            <a:r>
              <a:rPr lang="en-US" dirty="0" err="1" smtClean="0"/>
              <a:t>Jaipur</a:t>
            </a:r>
            <a:r>
              <a:rPr lang="en-US" dirty="0" smtClean="0"/>
              <a:t> is a popular tourist destination in Rajasthan and India.</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1" y="142875"/>
            <a:ext cx="8848724" cy="1428750"/>
          </a:xfrm>
        </p:spPr>
        <p:txBody>
          <a:bodyPr/>
          <a:lstStyle/>
          <a:p>
            <a:r>
              <a:rPr lang="en-US" dirty="0" smtClean="0"/>
              <a:t>Birla </a:t>
            </a:r>
            <a:r>
              <a:rPr lang="en-US" dirty="0" err="1" smtClean="0"/>
              <a:t>Mandir</a:t>
            </a:r>
            <a:r>
              <a:rPr lang="en-US" dirty="0" smtClean="0"/>
              <a:t> or the </a:t>
            </a:r>
            <a:r>
              <a:rPr lang="en-US" dirty="0" err="1" smtClean="0"/>
              <a:t>Lakshmi-Narayan</a:t>
            </a:r>
            <a:r>
              <a:rPr lang="en-US" dirty="0" smtClean="0"/>
              <a:t> Temple, situated just below the </a:t>
            </a:r>
            <a:r>
              <a:rPr lang="en-US" dirty="0" err="1" smtClean="0"/>
              <a:t>Moti</a:t>
            </a:r>
            <a:r>
              <a:rPr lang="en-US" dirty="0" smtClean="0"/>
              <a:t> </a:t>
            </a:r>
            <a:r>
              <a:rPr lang="en-US" dirty="0" err="1" smtClean="0"/>
              <a:t>Dungari</a:t>
            </a:r>
            <a:r>
              <a:rPr lang="en-US" dirty="0" smtClean="0"/>
              <a:t> is a modern temple built of white marble on top of a hill,</a:t>
            </a:r>
            <a:endParaRPr lang="en-US" dirty="0"/>
          </a:p>
        </p:txBody>
      </p:sp>
      <p:pic>
        <p:nvPicPr>
          <p:cNvPr id="17410" name="Picture 2"/>
          <p:cNvPicPr>
            <a:picLocks noGrp="1" noChangeAspect="1" noChangeArrowheads="1"/>
          </p:cNvPicPr>
          <p:nvPr>
            <p:ph idx="1"/>
          </p:nvPr>
        </p:nvPicPr>
        <p:blipFill>
          <a:blip r:embed="rId2" cstate="print"/>
          <a:srcRect/>
          <a:stretch>
            <a:fillRect/>
          </a:stretch>
        </p:blipFill>
        <p:spPr bwMode="auto">
          <a:xfrm>
            <a:off x="1456333" y="1600200"/>
            <a:ext cx="6239867" cy="499189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392487" cy="2982912"/>
          </a:xfrm>
        </p:spPr>
        <p:txBody>
          <a:bodyPr/>
          <a:lstStyle/>
          <a:p>
            <a:pPr algn="ctr"/>
            <a:r>
              <a:rPr lang="en-US" b="1" dirty="0" err="1" smtClean="0"/>
              <a:t>Shri</a:t>
            </a:r>
            <a:r>
              <a:rPr lang="en-US" b="1" dirty="0" smtClean="0"/>
              <a:t> </a:t>
            </a:r>
            <a:r>
              <a:rPr lang="en-US" b="1" dirty="0" err="1" smtClean="0"/>
              <a:t>Naryan</a:t>
            </a:r>
            <a:r>
              <a:rPr lang="en-US" b="1" dirty="0" smtClean="0"/>
              <a:t> temple in </a:t>
            </a:r>
            <a:r>
              <a:rPr lang="en-US" b="1" dirty="0" err="1" smtClean="0"/>
              <a:t>Jaipur</a:t>
            </a:r>
            <a:r>
              <a:rPr lang="en-US" b="1" dirty="0" smtClean="0"/>
              <a:t/>
            </a:r>
            <a:br>
              <a:rPr lang="en-US" b="1" dirty="0" smtClean="0"/>
            </a:br>
            <a:endParaRPr lang="en-US" dirty="0"/>
          </a:p>
        </p:txBody>
      </p:sp>
      <p:pic>
        <p:nvPicPr>
          <p:cNvPr id="19458" name="Picture 2"/>
          <p:cNvPicPr>
            <a:picLocks noGrp="1" noChangeAspect="1" noChangeArrowheads="1"/>
          </p:cNvPicPr>
          <p:nvPr>
            <p:ph idx="1"/>
          </p:nvPr>
        </p:nvPicPr>
        <p:blipFill>
          <a:blip r:embed="rId2" cstate="print"/>
          <a:srcRect/>
          <a:stretch>
            <a:fillRect/>
          </a:stretch>
        </p:blipFill>
        <p:spPr bwMode="auto">
          <a:xfrm>
            <a:off x="400050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19846" cy="890953"/>
          </a:xfrm>
        </p:spPr>
        <p:txBody>
          <a:bodyPr/>
          <a:lstStyle/>
          <a:p>
            <a:r>
              <a:rPr lang="en-US" sz="2800" dirty="0"/>
              <a:t>Hindu temple with numerous monkeys inside </a:t>
            </a:r>
            <a:r>
              <a:rPr lang="en-US" sz="2800" dirty="0" err="1"/>
              <a:t>Ranthambore</a:t>
            </a:r>
            <a:r>
              <a:rPr lang="en-US" sz="2800" dirty="0"/>
              <a:t> Fort</a:t>
            </a:r>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953"/>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4218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0"/>
            <a:ext cx="8226425" cy="1143000"/>
          </a:xfrm>
        </p:spPr>
        <p:txBody>
          <a:bodyPr/>
          <a:lstStyle/>
          <a:p>
            <a:r>
              <a:rPr lang="en-US" b="1" dirty="0" err="1" smtClean="0"/>
              <a:t>Jantar</a:t>
            </a:r>
            <a:r>
              <a:rPr lang="en-US" b="1" dirty="0" smtClean="0"/>
              <a:t> </a:t>
            </a:r>
            <a:r>
              <a:rPr lang="en-US" b="1" dirty="0" err="1" smtClean="0"/>
              <a:t>Mantar</a:t>
            </a:r>
            <a:r>
              <a:rPr lang="en-US" b="1" dirty="0" smtClean="0"/>
              <a:t> (Observatory) in </a:t>
            </a:r>
            <a:r>
              <a:rPr lang="en-US" b="1" dirty="0" smtClean="0"/>
              <a:t>Jaipur</a:t>
            </a:r>
            <a:br>
              <a:rPr lang="en-US" b="1" dirty="0" smtClean="0"/>
            </a:br>
            <a:endParaRPr lang="en-US"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0" y="720323"/>
            <a:ext cx="9144000" cy="61505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4" y="0"/>
            <a:ext cx="8226425" cy="597877"/>
          </a:xfrm>
        </p:spPr>
        <p:txBody>
          <a:bodyPr/>
          <a:lstStyle/>
          <a:p>
            <a:r>
              <a:rPr lang="en-US" b="1" dirty="0" err="1"/>
              <a:t>Jantar</a:t>
            </a:r>
            <a:r>
              <a:rPr lang="en-US" b="1" dirty="0"/>
              <a:t> </a:t>
            </a:r>
            <a:r>
              <a:rPr lang="en-US" b="1" dirty="0" err="1"/>
              <a:t>Mantar</a:t>
            </a:r>
            <a:r>
              <a:rPr lang="en-US" b="1" dirty="0"/>
              <a:t> </a:t>
            </a:r>
            <a:r>
              <a:rPr lang="en-US" b="1" dirty="0" smtClean="0"/>
              <a:t>Observatory</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968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52" y="-1"/>
            <a:ext cx="8226425" cy="931985"/>
          </a:xfrm>
        </p:spPr>
        <p:txBody>
          <a:bodyPr/>
          <a:lstStyle/>
          <a:p>
            <a:r>
              <a:rPr lang="en-US" dirty="0" smtClean="0"/>
              <a:t>The observatory is a tourist attraction </a:t>
            </a:r>
            <a:endParaRPr lang="en-US"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177459" y="921035"/>
            <a:ext cx="8825864" cy="58030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4" y="0"/>
            <a:ext cx="8226425" cy="762000"/>
          </a:xfrm>
        </p:spPr>
        <p:txBody>
          <a:bodyPr/>
          <a:lstStyle/>
          <a:p>
            <a:r>
              <a:rPr lang="en-US" dirty="0"/>
              <a:t>McDonalds </a:t>
            </a:r>
            <a:r>
              <a:rPr lang="en-US" dirty="0" smtClean="0"/>
              <a:t>with </a:t>
            </a:r>
            <a:r>
              <a:rPr lang="en-US" dirty="0"/>
              <a:t>cow at </a:t>
            </a:r>
            <a:r>
              <a:rPr lang="en-US" dirty="0" err="1"/>
              <a:t>Panch-Batti</a:t>
            </a:r>
            <a:r>
              <a:rPr lang="en-US" dirty="0"/>
              <a:t> Circle</a:t>
            </a:r>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762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Rickshaw driver at </a:t>
            </a:r>
            <a:r>
              <a:rPr lang="en-US" b="1" dirty="0" err="1">
                <a:solidFill>
                  <a:schemeClr val="bg1"/>
                </a:solidFill>
                <a:effectLst>
                  <a:outerShdw blurRad="38100" dist="38100" dir="2700000" algn="tl">
                    <a:srgbClr val="000000">
                      <a:alpha val="43137"/>
                    </a:srgbClr>
                  </a:outerShdw>
                </a:effectLst>
              </a:rPr>
              <a:t>Choti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Chaupar</a:t>
            </a:r>
            <a:r>
              <a:rPr lang="en-US" b="1" dirty="0">
                <a:solidFill>
                  <a:schemeClr val="bg1"/>
                </a:solidFill>
                <a:effectLst>
                  <a:outerShdw blurRad="38100" dist="38100" dir="2700000" algn="tl">
                    <a:srgbClr val="000000">
                      <a:alpha val="43137"/>
                    </a:srgbClr>
                  </a:outerShdw>
                </a:effectLst>
              </a:rPr>
              <a:t> Circle</a:t>
            </a:r>
          </a:p>
        </p:txBody>
      </p:sp>
    </p:spTree>
    <p:extLst>
      <p:ext uri="{BB962C8B-B14F-4D97-AF65-F5344CB8AC3E}">
        <p14:creationId xmlns:p14="http://schemas.microsoft.com/office/powerpoint/2010/main" val="20632575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Heavy </a:t>
            </a:r>
            <a:r>
              <a:rPr lang="en-US" dirty="0"/>
              <a:t>traffic at </a:t>
            </a:r>
            <a:r>
              <a:rPr lang="en-US" dirty="0" err="1"/>
              <a:t>Choti</a:t>
            </a:r>
            <a:r>
              <a:rPr lang="en-US" dirty="0"/>
              <a:t> </a:t>
            </a:r>
            <a:r>
              <a:rPr lang="en-US" dirty="0" err="1"/>
              <a:t>Chaupar</a:t>
            </a:r>
            <a:r>
              <a:rPr lang="en-US" dirty="0"/>
              <a:t> Circle </a:t>
            </a:r>
          </a:p>
        </p:txBody>
      </p:sp>
    </p:spTree>
    <p:extLst>
      <p:ext uri="{BB962C8B-B14F-4D97-AF65-F5344CB8AC3E}">
        <p14:creationId xmlns:p14="http://schemas.microsoft.com/office/powerpoint/2010/main" val="10998266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499" y="0"/>
            <a:ext cx="8226425" cy="762000"/>
          </a:xfrm>
        </p:spPr>
        <p:txBody>
          <a:bodyPr/>
          <a:lstStyle/>
          <a:p>
            <a:r>
              <a:rPr lang="en-US" b="1" dirty="0"/>
              <a:t>busy street in downtown Jaipur </a:t>
            </a:r>
            <a:endParaRPr lang="en-US" dirty="0"/>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572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605px-Rajasthan_locator_map.svg.png"/>
          <p:cNvPicPr>
            <a:picLocks noGrp="1" noChangeAspect="1"/>
          </p:cNvPicPr>
          <p:nvPr>
            <p:ph idx="1"/>
          </p:nvPr>
        </p:nvPicPr>
        <p:blipFill>
          <a:blip r:embed="rId2" cstate="print"/>
          <a:stretch>
            <a:fillRect/>
          </a:stretch>
        </p:blipFill>
        <p:spPr>
          <a:xfrm>
            <a:off x="2305050" y="0"/>
            <a:ext cx="6838950" cy="5991147"/>
          </a:xfrm>
        </p:spPr>
      </p:pic>
      <p:pic>
        <p:nvPicPr>
          <p:cNvPr id="7" name="Picture 6" descr="543px-India_Rajasthan_locator_map.svg.png"/>
          <p:cNvPicPr>
            <a:picLocks noChangeAspect="1"/>
          </p:cNvPicPr>
          <p:nvPr/>
        </p:nvPicPr>
        <p:blipFill>
          <a:blip r:embed="rId3" cstate="print"/>
          <a:stretch>
            <a:fillRect/>
          </a:stretch>
        </p:blipFill>
        <p:spPr>
          <a:xfrm>
            <a:off x="0" y="3932089"/>
            <a:ext cx="2647950" cy="2925911"/>
          </a:xfrm>
          <a:prstGeom prst="rect">
            <a:avLst/>
          </a:prstGeom>
        </p:spPr>
      </p:pic>
      <p:sp>
        <p:nvSpPr>
          <p:cNvPr id="8" name="TextBox 7"/>
          <p:cNvSpPr txBox="1"/>
          <p:nvPr/>
        </p:nvSpPr>
        <p:spPr>
          <a:xfrm>
            <a:off x="6781800" y="2828925"/>
            <a:ext cx="813043" cy="369332"/>
          </a:xfrm>
          <a:prstGeom prst="rect">
            <a:avLst/>
          </a:prstGeom>
          <a:noFill/>
        </p:spPr>
        <p:txBody>
          <a:bodyPr wrap="none" rtlCol="0">
            <a:spAutoFit/>
          </a:bodyPr>
          <a:lstStyle/>
          <a:p>
            <a:r>
              <a:rPr lang="en-US" dirty="0" err="1" smtClean="0"/>
              <a:t>Jaipur</a:t>
            </a:r>
            <a:endParaRPr lang="en-US" dirty="0"/>
          </a:p>
        </p:txBody>
      </p:sp>
      <p:sp>
        <p:nvSpPr>
          <p:cNvPr id="9" name="Rectangle 8"/>
          <p:cNvSpPr/>
          <p:nvPr/>
        </p:nvSpPr>
        <p:spPr>
          <a:xfrm>
            <a:off x="3922194" y="2434709"/>
            <a:ext cx="2262158" cy="646331"/>
          </a:xfrm>
          <a:prstGeom prst="rect">
            <a:avLst/>
          </a:prstGeom>
        </p:spPr>
        <p:txBody>
          <a:bodyPr wrap="none">
            <a:spAutoFit/>
          </a:bodyPr>
          <a:lstStyle/>
          <a:p>
            <a:r>
              <a:rPr lang="en-US" sz="3600" dirty="0" smtClean="0"/>
              <a:t>Rajasthan</a:t>
            </a:r>
            <a:endParaRPr lang="en-US" sz="3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4" y="0"/>
            <a:ext cx="8226425" cy="633046"/>
          </a:xfrm>
        </p:spPr>
        <p:txBody>
          <a:bodyPr/>
          <a:lstStyle/>
          <a:p>
            <a:r>
              <a:rPr lang="en-US" dirty="0" smtClean="0"/>
              <a:t>Cows in traffic</a:t>
            </a:r>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2879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4" y="0"/>
            <a:ext cx="8226425" cy="762000"/>
          </a:xfrm>
        </p:spPr>
        <p:txBody>
          <a:bodyPr/>
          <a:lstStyle/>
          <a:p>
            <a:r>
              <a:rPr lang="en-US" dirty="0" smtClean="0"/>
              <a:t>Elephant </a:t>
            </a:r>
            <a:r>
              <a:rPr lang="en-US" dirty="0"/>
              <a:t>on a street in the town center</a:t>
            </a:r>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9165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4" y="0"/>
            <a:ext cx="8226425" cy="762000"/>
          </a:xfrm>
        </p:spPr>
        <p:txBody>
          <a:bodyPr/>
          <a:lstStyle/>
          <a:p>
            <a:r>
              <a:rPr lang="en-US" b="1" dirty="0" smtClean="0"/>
              <a:t>Horse </a:t>
            </a:r>
            <a:r>
              <a:rPr lang="en-US" b="1" dirty="0"/>
              <a:t>cart in the town </a:t>
            </a:r>
            <a:r>
              <a:rPr lang="en-US" b="1" dirty="0" smtClean="0"/>
              <a:t>center</a:t>
            </a:r>
            <a:endParaRPr lang="en-US" dirty="0"/>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235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4" y="0"/>
            <a:ext cx="8226425" cy="762000"/>
          </a:xfrm>
        </p:spPr>
        <p:txBody>
          <a:bodyPr/>
          <a:lstStyle/>
          <a:p>
            <a:r>
              <a:rPr lang="en-US" dirty="0"/>
              <a:t>Jaipur - carpet shop</a:t>
            </a:r>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8241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51" y="0"/>
            <a:ext cx="8226425" cy="720969"/>
          </a:xfrm>
        </p:spPr>
        <p:txBody>
          <a:bodyPr/>
          <a:lstStyle/>
          <a:p>
            <a:r>
              <a:rPr lang="en-US" dirty="0" smtClean="0"/>
              <a:t>Jaipur market</a:t>
            </a:r>
            <a:endParaRPr 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56138"/>
            <a:ext cx="9144000" cy="609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0267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09428" y="0"/>
            <a:ext cx="8226425" cy="850777"/>
          </a:xfrm>
        </p:spPr>
        <p:txBody>
          <a:bodyPr/>
          <a:lstStyle/>
          <a:p>
            <a:r>
              <a:rPr lang="en-US" b="1" dirty="0" smtClean="0">
                <a:solidFill>
                  <a:schemeClr val="bg1"/>
                </a:solidFill>
              </a:rPr>
              <a:t>Market - Legumes</a:t>
            </a:r>
            <a:endParaRPr lang="en-US" b="1" dirty="0">
              <a:solidFill>
                <a:schemeClr val="bg1"/>
              </a:solidFill>
            </a:endParaRPr>
          </a:p>
        </p:txBody>
      </p:sp>
    </p:spTree>
    <p:extLst>
      <p:ext uri="{BB962C8B-B14F-4D97-AF65-F5344CB8AC3E}">
        <p14:creationId xmlns:p14="http://schemas.microsoft.com/office/powerpoint/2010/main" val="39611664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4" y="0"/>
            <a:ext cx="8226425" cy="762000"/>
          </a:xfrm>
        </p:spPr>
        <p:txBody>
          <a:bodyPr/>
          <a:lstStyle/>
          <a:p>
            <a:r>
              <a:rPr lang="en-US" dirty="0" smtClean="0"/>
              <a:t>Fruit stall at the market</a:t>
            </a:r>
            <a:endParaRPr lang="en-US" dirty="0"/>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508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4" y="0"/>
            <a:ext cx="8226425" cy="762000"/>
          </a:xfrm>
        </p:spPr>
        <p:txBody>
          <a:bodyPr/>
          <a:lstStyle/>
          <a:p>
            <a:r>
              <a:rPr lang="en-US" dirty="0" smtClean="0"/>
              <a:t>Women in traditional dress</a:t>
            </a:r>
            <a:endParaRPr lang="en-US" dirty="0"/>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7962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499" y="0"/>
            <a:ext cx="8226425" cy="762000"/>
          </a:xfrm>
        </p:spPr>
        <p:txBody>
          <a:bodyPr/>
          <a:lstStyle/>
          <a:p>
            <a:r>
              <a:rPr lang="en-US" dirty="0" smtClean="0"/>
              <a:t>Girls in traditional dress</a:t>
            </a:r>
            <a:endParaRPr lang="en-US" dirty="0"/>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762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38175" y="-1"/>
            <a:ext cx="6467475" cy="1104901"/>
          </a:xfrm>
        </p:spPr>
        <p:txBody>
          <a:bodyPr/>
          <a:lstStyle/>
          <a:p>
            <a:r>
              <a:rPr lang="en-US" b="1" dirty="0" smtClean="0">
                <a:solidFill>
                  <a:schemeClr val="bg1">
                    <a:lumMod val="95000"/>
                  </a:schemeClr>
                </a:solidFill>
                <a:effectLst>
                  <a:outerShdw blurRad="38100" dist="38100" dir="2700000" algn="tl">
                    <a:srgbClr val="000000">
                      <a:alpha val="43137"/>
                    </a:srgbClr>
                  </a:outerShdw>
                </a:effectLst>
              </a:rPr>
              <a:t>A view of the </a:t>
            </a:r>
            <a:r>
              <a:rPr lang="en-US" b="1" dirty="0" err="1" smtClean="0">
                <a:solidFill>
                  <a:schemeClr val="bg1">
                    <a:lumMod val="95000"/>
                  </a:schemeClr>
                </a:solidFill>
                <a:effectLst>
                  <a:outerShdw blurRad="38100" dist="38100" dir="2700000" algn="tl">
                    <a:srgbClr val="000000">
                      <a:alpha val="43137"/>
                    </a:srgbClr>
                  </a:outerShdw>
                </a:effectLst>
              </a:rPr>
              <a:t>Jaipur</a:t>
            </a:r>
            <a:r>
              <a:rPr lang="en-US" b="1" dirty="0" smtClean="0">
                <a:solidFill>
                  <a:schemeClr val="bg1">
                    <a:lumMod val="95000"/>
                  </a:schemeClr>
                </a:solidFill>
                <a:effectLst>
                  <a:outerShdw blurRad="38100" dist="38100" dir="2700000" algn="tl">
                    <a:srgbClr val="000000">
                      <a:alpha val="43137"/>
                    </a:srgbClr>
                  </a:outerShdw>
                </a:effectLst>
              </a:rPr>
              <a:t> to Ajmer Road in Rajasthan (India)</a:t>
            </a:r>
            <a:endParaRPr lang="en-US" b="1" dirty="0">
              <a:solidFill>
                <a:schemeClr val="bg1">
                  <a:lumMod val="9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8"/>
            <a:ext cx="3154362" cy="3021012"/>
          </a:xfrm>
        </p:spPr>
        <p:txBody>
          <a:bodyPr/>
          <a:lstStyle/>
          <a:p>
            <a:pPr algn="ctr"/>
            <a:r>
              <a:rPr lang="en-US" dirty="0" err="1" smtClean="0"/>
              <a:t>Jaipur</a:t>
            </a:r>
            <a:r>
              <a:rPr lang="en-US" dirty="0" smtClean="0"/>
              <a:t> </a:t>
            </a:r>
            <a:r>
              <a:rPr lang="en-US" dirty="0" err="1" smtClean="0"/>
              <a:t>Climograph</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3695480" y="742950"/>
            <a:ext cx="4570599" cy="4953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camel </a:t>
            </a:r>
            <a:r>
              <a:rPr lang="en-US" b="1" dirty="0" smtClean="0">
                <a:solidFill>
                  <a:schemeClr val="bg1"/>
                </a:solidFill>
                <a:effectLst>
                  <a:outerShdw blurRad="38100" dist="38100" dir="2700000" algn="tl">
                    <a:srgbClr val="000000">
                      <a:alpha val="43137"/>
                    </a:srgbClr>
                  </a:outerShdw>
                </a:effectLst>
              </a:rPr>
              <a:t>cart </a:t>
            </a:r>
            <a:r>
              <a:rPr lang="en-US" b="1" dirty="0">
                <a:solidFill>
                  <a:schemeClr val="bg1"/>
                </a:solidFill>
                <a:effectLst>
                  <a:outerShdw blurRad="38100" dist="38100" dir="2700000" algn="tl">
                    <a:srgbClr val="000000">
                      <a:alpha val="43137"/>
                    </a:srgbClr>
                  </a:outerShdw>
                </a:effectLst>
              </a:rPr>
              <a:t>on the road from Jaipur to </a:t>
            </a:r>
            <a:r>
              <a:rPr lang="en-US" b="1" dirty="0" err="1">
                <a:solidFill>
                  <a:schemeClr val="bg1"/>
                </a:solidFill>
                <a:effectLst>
                  <a:outerShdw blurRad="38100" dist="38100" dir="2700000" algn="tl">
                    <a:srgbClr val="000000">
                      <a:alpha val="43137"/>
                    </a:srgbClr>
                  </a:outerShdw>
                </a:effectLst>
              </a:rPr>
              <a:t>Ranthambore</a:t>
            </a:r>
            <a:r>
              <a:rPr lang="en-US" b="1" dirty="0">
                <a:solidFill>
                  <a:schemeClr val="bg1"/>
                </a:solidFill>
                <a:effectLst>
                  <a:outerShdw blurRad="38100" dist="38100" dir="2700000" algn="tl">
                    <a:srgbClr val="000000">
                      <a:alpha val="43137"/>
                    </a:srgbClr>
                  </a:outerShdw>
                </a:effectLst>
              </a:rPr>
              <a:t> National Park</a:t>
            </a:r>
          </a:p>
        </p:txBody>
      </p:sp>
    </p:spTree>
    <p:extLst>
      <p:ext uri="{BB962C8B-B14F-4D97-AF65-F5344CB8AC3E}">
        <p14:creationId xmlns:p14="http://schemas.microsoft.com/office/powerpoint/2010/main" val="16875787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141288" y="5532438"/>
            <a:ext cx="8226425" cy="1143000"/>
          </a:xfrm>
        </p:spPr>
        <p:txBody>
          <a:bodyPr/>
          <a:lstStyle/>
          <a:p>
            <a:r>
              <a:rPr lang="en-US" b="1" dirty="0" err="1" smtClean="0"/>
              <a:t>Jaipur</a:t>
            </a:r>
            <a:r>
              <a:rPr lang="en-US" b="1" dirty="0" smtClean="0"/>
              <a:t> Airport</a:t>
            </a:r>
            <a:endParaRPr lang="en-US"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Scenes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153054" y="476250"/>
            <a:ext cx="8800445" cy="5863297"/>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Grp="1" noChangeAspect="1" noChangeArrowheads="1"/>
          </p:cNvPicPr>
          <p:nvPr>
            <p:ph idx="1"/>
          </p:nvPr>
        </p:nvPicPr>
        <p:blipFill>
          <a:blip r:embed="rId2" cstate="print"/>
          <a:srcRect/>
          <a:stretch>
            <a:fillRect/>
          </a:stretch>
        </p:blipFill>
        <p:spPr bwMode="auto">
          <a:xfrm>
            <a:off x="162579" y="535900"/>
            <a:ext cx="8762345" cy="5837913"/>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2" cstate="print"/>
          <a:srcRect/>
          <a:stretch>
            <a:fillRect/>
          </a:stretch>
        </p:blipFill>
        <p:spPr bwMode="auto">
          <a:xfrm>
            <a:off x="134004" y="478774"/>
            <a:ext cx="8819495" cy="5875989"/>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2" cstate="print"/>
          <a:srcRect/>
          <a:stretch>
            <a:fillRect/>
          </a:stretch>
        </p:blipFill>
        <p:spPr bwMode="auto">
          <a:xfrm>
            <a:off x="162579" y="533401"/>
            <a:ext cx="8808987" cy="5868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cstate="print"/>
          <a:srcRect/>
          <a:stretch>
            <a:fillRect/>
          </a:stretch>
        </p:blipFill>
        <p:spPr bwMode="auto">
          <a:xfrm>
            <a:off x="172104" y="495301"/>
            <a:ext cx="8808987" cy="5868988"/>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Grp="1" noChangeAspect="1" noChangeArrowheads="1"/>
          </p:cNvPicPr>
          <p:nvPr>
            <p:ph idx="1"/>
          </p:nvPr>
        </p:nvPicPr>
        <p:blipFill>
          <a:blip r:embed="rId2" cstate="print"/>
          <a:srcRect/>
          <a:stretch>
            <a:fillRect/>
          </a:stretch>
        </p:blipFill>
        <p:spPr bwMode="auto">
          <a:xfrm>
            <a:off x="134004" y="456557"/>
            <a:ext cx="8838545" cy="58886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Grp="1" noChangeAspect="1" noChangeArrowheads="1"/>
          </p:cNvPicPr>
          <p:nvPr>
            <p:ph idx="1"/>
          </p:nvPr>
        </p:nvPicPr>
        <p:blipFill>
          <a:blip r:embed="rId2" cstate="print"/>
          <a:srcRect/>
          <a:stretch>
            <a:fillRect/>
          </a:stretch>
        </p:blipFill>
        <p:spPr bwMode="auto">
          <a:xfrm>
            <a:off x="3061114" y="141344"/>
            <a:ext cx="4367090" cy="65547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Panoramic view of </a:t>
            </a:r>
            <a:r>
              <a:rPr lang="en-US" dirty="0" err="1" smtClean="0"/>
              <a:t>Jaipur</a:t>
            </a:r>
            <a:r>
              <a:rPr lang="en-US" dirty="0" smtClean="0"/>
              <a:t> from the surrounding hills</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0" y="2276315"/>
            <a:ext cx="9144000" cy="2720341"/>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idx="1"/>
          </p:nvPr>
        </p:nvPicPr>
        <p:blipFill>
          <a:blip r:embed="rId2" cstate="print"/>
          <a:srcRect/>
          <a:stretch>
            <a:fillRect/>
          </a:stretch>
        </p:blipFill>
        <p:spPr bwMode="auto">
          <a:xfrm>
            <a:off x="124479" y="466082"/>
            <a:ext cx="8838545" cy="5888681"/>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Grp="1" noChangeAspect="1" noChangeArrowheads="1"/>
          </p:cNvPicPr>
          <p:nvPr>
            <p:ph idx="1"/>
          </p:nvPr>
        </p:nvPicPr>
        <p:blipFill>
          <a:blip r:embed="rId2" cstate="print"/>
          <a:srcRect/>
          <a:stretch>
            <a:fillRect/>
          </a:stretch>
        </p:blipFill>
        <p:spPr bwMode="auto">
          <a:xfrm>
            <a:off x="153054" y="459724"/>
            <a:ext cx="8819495" cy="5875989"/>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2" name="Title 1"/>
          <p:cNvSpPr>
            <a:spLocks noGrp="1"/>
          </p:cNvSpPr>
          <p:nvPr>
            <p:ph type="title"/>
          </p:nvPr>
        </p:nvSpPr>
        <p:spPr>
          <a:xfrm>
            <a:off x="5076825" y="5427663"/>
            <a:ext cx="3914775" cy="1143000"/>
          </a:xfrm>
        </p:spPr>
        <p:txBody>
          <a:bodyPr/>
          <a:lstStyle/>
          <a:p>
            <a:r>
              <a:rPr lang="en-US" dirty="0" smtClean="0"/>
              <a:t>Fortification Walls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72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t>Amber Fort-Palace with superb Rajput architecture</a:t>
            </a:r>
          </a:p>
        </p:txBody>
      </p:sp>
    </p:spTree>
    <p:extLst>
      <p:ext uri="{BB962C8B-B14F-4D97-AF65-F5344CB8AC3E}">
        <p14:creationId xmlns:p14="http://schemas.microsoft.com/office/powerpoint/2010/main" val="3468271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cstate="print"/>
          <a:srcRect/>
          <a:stretch>
            <a:fillRect/>
          </a:stretch>
        </p:blipFill>
        <p:spPr bwMode="auto">
          <a:xfrm>
            <a:off x="181629" y="533401"/>
            <a:ext cx="8723209" cy="581183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City Gate</a:t>
            </a: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ia map n2">
  <a:themeElements>
    <a:clrScheme name="Office Theme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28282"/>
        </a:lt2>
        <a:accent1>
          <a:srgbClr val="A62121"/>
        </a:accent1>
        <a:accent2>
          <a:srgbClr val="99001E"/>
        </a:accent2>
        <a:accent3>
          <a:srgbClr val="FFFFFF"/>
        </a:accent3>
        <a:accent4>
          <a:srgbClr val="000000"/>
        </a:accent4>
        <a:accent5>
          <a:srgbClr val="D0ABAB"/>
        </a:accent5>
        <a:accent6>
          <a:srgbClr val="8A001A"/>
        </a:accent6>
        <a:hlink>
          <a:srgbClr val="8C0000"/>
        </a:hlink>
        <a:folHlink>
          <a:srgbClr val="800F2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28282"/>
        </a:lt2>
        <a:accent1>
          <a:srgbClr val="396C80"/>
        </a:accent1>
        <a:accent2>
          <a:srgbClr val="943E3E"/>
        </a:accent2>
        <a:accent3>
          <a:srgbClr val="FFFFFF"/>
        </a:accent3>
        <a:accent4>
          <a:srgbClr val="000000"/>
        </a:accent4>
        <a:accent5>
          <a:srgbClr val="AEBAC0"/>
        </a:accent5>
        <a:accent6>
          <a:srgbClr val="863737"/>
        </a:accent6>
        <a:hlink>
          <a:srgbClr val="3A3474"/>
        </a:hlink>
        <a:folHlink>
          <a:srgbClr val="48542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828282"/>
        </a:lt2>
        <a:accent1>
          <a:srgbClr val="806F2B"/>
        </a:accent1>
        <a:accent2>
          <a:srgbClr val="3C7331"/>
        </a:accent2>
        <a:accent3>
          <a:srgbClr val="FFFFFF"/>
        </a:accent3>
        <a:accent4>
          <a:srgbClr val="000000"/>
        </a:accent4>
        <a:accent5>
          <a:srgbClr val="C0BBAC"/>
        </a:accent5>
        <a:accent6>
          <a:srgbClr val="35682B"/>
        </a:accent6>
        <a:hlink>
          <a:srgbClr val="862D2D"/>
        </a:hlink>
        <a:folHlink>
          <a:srgbClr val="4039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28282"/>
        </a:lt2>
        <a:accent1>
          <a:srgbClr val="CC8500"/>
        </a:accent1>
        <a:accent2>
          <a:srgbClr val="C2940A"/>
        </a:accent2>
        <a:accent3>
          <a:srgbClr val="FFFFFF"/>
        </a:accent3>
        <a:accent4>
          <a:srgbClr val="000000"/>
        </a:accent4>
        <a:accent5>
          <a:srgbClr val="E2C2AA"/>
        </a:accent5>
        <a:accent6>
          <a:srgbClr val="B08608"/>
        </a:accent6>
        <a:hlink>
          <a:srgbClr val="A66C00"/>
        </a:hlink>
        <a:folHlink>
          <a:srgbClr val="9973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28282"/>
        </a:lt2>
        <a:accent1>
          <a:srgbClr val="B29800"/>
        </a:accent1>
        <a:accent2>
          <a:srgbClr val="C97C3C"/>
        </a:accent2>
        <a:accent3>
          <a:srgbClr val="FFFFFF"/>
        </a:accent3>
        <a:accent4>
          <a:srgbClr val="000000"/>
        </a:accent4>
        <a:accent5>
          <a:srgbClr val="D5CAAA"/>
        </a:accent5>
        <a:accent6>
          <a:srgbClr val="B67035"/>
        </a:accent6>
        <a:hlink>
          <a:srgbClr val="A66C00"/>
        </a:hlink>
        <a:folHlink>
          <a:srgbClr val="BF4F4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28282"/>
        </a:lt2>
        <a:accent1>
          <a:srgbClr val="2B9FD9"/>
        </a:accent1>
        <a:accent2>
          <a:srgbClr val="CC8500"/>
        </a:accent2>
        <a:accent3>
          <a:srgbClr val="FFFFFF"/>
        </a:accent3>
        <a:accent4>
          <a:srgbClr val="000000"/>
        </a:accent4>
        <a:accent5>
          <a:srgbClr val="ACCDE9"/>
        </a:accent5>
        <a:accent6>
          <a:srgbClr val="B97800"/>
        </a:accent6>
        <a:hlink>
          <a:srgbClr val="8A73BF"/>
        </a:hlink>
        <a:folHlink>
          <a:srgbClr val="2E994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28282"/>
        </a:lt2>
        <a:accent1>
          <a:srgbClr val="7AB236"/>
        </a:accent1>
        <a:accent2>
          <a:srgbClr val="CC527E"/>
        </a:accent2>
        <a:accent3>
          <a:srgbClr val="FFFFFF"/>
        </a:accent3>
        <a:accent4>
          <a:srgbClr val="000000"/>
        </a:accent4>
        <a:accent5>
          <a:srgbClr val="BED5AE"/>
        </a:accent5>
        <a:accent6>
          <a:srgbClr val="B94972"/>
        </a:accent6>
        <a:hlink>
          <a:srgbClr val="4D6BBF"/>
        </a:hlink>
        <a:folHlink>
          <a:srgbClr val="A66C00"/>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B2B2B2"/>
        </a:lt2>
        <a:accent1>
          <a:srgbClr val="009905"/>
        </a:accent1>
        <a:accent2>
          <a:srgbClr val="4D8C00"/>
        </a:accent2>
        <a:accent3>
          <a:srgbClr val="FFFFFF"/>
        </a:accent3>
        <a:accent4>
          <a:srgbClr val="000000"/>
        </a:accent4>
        <a:accent5>
          <a:srgbClr val="AACAAA"/>
        </a:accent5>
        <a:accent6>
          <a:srgbClr val="457E00"/>
        </a:accent6>
        <a:hlink>
          <a:srgbClr val="008004"/>
        </a:hlink>
        <a:folHlink>
          <a:srgbClr val="3F7300"/>
        </a:folHlink>
      </a:clrScheme>
      <a:clrMap bg1="lt1" tx1="dk1" bg2="lt2" tx2="dk2" accent1="accent1" accent2="accent2" accent3="accent3" accent4="accent4" accent5="accent5" accent6="accent6" hlink="hlink" folHlink="folHlink"/>
    </a:extraClrScheme>
    <a:extraClrScheme>
      <a:clrScheme name="Office Theme 10">
        <a:dk1>
          <a:srgbClr val="000000"/>
        </a:dk1>
        <a:lt1>
          <a:srgbClr val="FFFFFF"/>
        </a:lt1>
        <a:dk2>
          <a:srgbClr val="000000"/>
        </a:dk2>
        <a:lt2>
          <a:srgbClr val="B2B2B2"/>
        </a:lt2>
        <a:accent1>
          <a:srgbClr val="00678C"/>
        </a:accent1>
        <a:accent2>
          <a:srgbClr val="5E8000"/>
        </a:accent2>
        <a:accent3>
          <a:srgbClr val="FFFFFF"/>
        </a:accent3>
        <a:accent4>
          <a:srgbClr val="000000"/>
        </a:accent4>
        <a:accent5>
          <a:srgbClr val="AAB8C5"/>
        </a:accent5>
        <a:accent6>
          <a:srgbClr val="547300"/>
        </a:accent6>
        <a:hlink>
          <a:srgbClr val="006E04"/>
        </a:hlink>
        <a:folHlink>
          <a:srgbClr val="666600"/>
        </a:folHlink>
      </a:clrScheme>
      <a:clrMap bg1="lt1" tx1="dk1" bg2="lt2" tx2="dk2" accent1="accent1" accent2="accent2" accent3="accent3" accent4="accent4" accent5="accent5" accent6="accent6" hlink="hlink" folHlink="folHlink"/>
    </a:extraClrScheme>
    <a:extraClrScheme>
      <a:clrScheme name="Office Theme 11">
        <a:dk1>
          <a:srgbClr val="000000"/>
        </a:dk1>
        <a:lt1>
          <a:srgbClr val="FFFFFF"/>
        </a:lt1>
        <a:dk2>
          <a:srgbClr val="000000"/>
        </a:dk2>
        <a:lt2>
          <a:srgbClr val="B2B2B2"/>
        </a:lt2>
        <a:accent1>
          <a:srgbClr val="A65821"/>
        </a:accent1>
        <a:accent2>
          <a:srgbClr val="008004"/>
        </a:accent2>
        <a:accent3>
          <a:srgbClr val="FFFFFF"/>
        </a:accent3>
        <a:accent4>
          <a:srgbClr val="000000"/>
        </a:accent4>
        <a:accent5>
          <a:srgbClr val="D0B4AB"/>
        </a:accent5>
        <a:accent6>
          <a:srgbClr val="007303"/>
        </a:accent6>
        <a:hlink>
          <a:srgbClr val="8C2A60"/>
        </a:hlink>
        <a:folHlink>
          <a:srgbClr val="673380"/>
        </a:folHlink>
      </a:clrScheme>
      <a:clrMap bg1="lt1" tx1="dk1" bg2="lt2" tx2="dk2" accent1="accent1" accent2="accent2" accent3="accent3" accent4="accent4" accent5="accent5" accent6="accent6" hlink="hlink" folHlink="folHlink"/>
    </a:extraClrScheme>
    <a:extraClrScheme>
      <a:clrScheme name="Office Theme 12">
        <a:dk1>
          <a:srgbClr val="000000"/>
        </a:dk1>
        <a:lt1>
          <a:srgbClr val="FFFFFF"/>
        </a:lt1>
        <a:dk2>
          <a:srgbClr val="000000"/>
        </a:dk2>
        <a:lt2>
          <a:srgbClr val="B2B2B2"/>
        </a:lt2>
        <a:accent1>
          <a:srgbClr val="B2403E"/>
        </a:accent1>
        <a:accent2>
          <a:srgbClr val="2D8064"/>
        </a:accent2>
        <a:accent3>
          <a:srgbClr val="FFFFFF"/>
        </a:accent3>
        <a:accent4>
          <a:srgbClr val="000000"/>
        </a:accent4>
        <a:accent5>
          <a:srgbClr val="D5AFAF"/>
        </a:accent5>
        <a:accent6>
          <a:srgbClr val="28735A"/>
        </a:accent6>
        <a:hlink>
          <a:srgbClr val="4D3F8C"/>
        </a:hlink>
        <a:folHlink>
          <a:srgbClr val="006E04"/>
        </a:folHlink>
      </a:clrScheme>
      <a:clrMap bg1="lt1" tx1="dk1" bg2="lt2" tx2="dk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28282"/>
        </a:lt2>
        <a:accent1>
          <a:srgbClr val="0052C0"/>
        </a:accent1>
        <a:accent2>
          <a:srgbClr val="3239BF"/>
        </a:accent2>
        <a:accent3>
          <a:srgbClr val="FFFFFF"/>
        </a:accent3>
        <a:accent4>
          <a:srgbClr val="000000"/>
        </a:accent4>
        <a:accent5>
          <a:srgbClr val="AAB3DC"/>
        </a:accent5>
        <a:accent6>
          <a:srgbClr val="2C33AD"/>
        </a:accent6>
        <a:hlink>
          <a:srgbClr val="004299"/>
        </a:hlink>
        <a:folHlink>
          <a:srgbClr val="282D99"/>
        </a:folHlink>
      </a:clrScheme>
      <a:clrMap bg1="lt1" tx1="dk1" bg2="lt2" tx2="dk2" accent1="accent1" accent2="accent2" accent3="accent3" accent4="accent4" accent5="accent5" accent6="accent6" hlink="hlink" folHlink="folHlink"/>
    </a:extraClrScheme>
    <a:extraClrScheme>
      <a:clrScheme name="Office Theme 14">
        <a:dk1>
          <a:srgbClr val="000000"/>
        </a:dk1>
        <a:lt1>
          <a:srgbClr val="FFFFFF"/>
        </a:lt1>
        <a:dk2>
          <a:srgbClr val="000000"/>
        </a:dk2>
        <a:lt2>
          <a:srgbClr val="828282"/>
        </a:lt2>
        <a:accent1>
          <a:srgbClr val="6759B2"/>
        </a:accent1>
        <a:accent2>
          <a:srgbClr val="00708C"/>
        </a:accent2>
        <a:accent3>
          <a:srgbClr val="FFFFFF"/>
        </a:accent3>
        <a:accent4>
          <a:srgbClr val="000000"/>
        </a:accent4>
        <a:accent5>
          <a:srgbClr val="B8B5D5"/>
        </a:accent5>
        <a:accent6>
          <a:srgbClr val="00657E"/>
        </a:accent6>
        <a:hlink>
          <a:srgbClr val="0048A6"/>
        </a:hlink>
        <a:folHlink>
          <a:srgbClr val="742E99"/>
        </a:folHlink>
      </a:clrScheme>
      <a:clrMap bg1="lt1" tx1="dk1" bg2="lt2" tx2="dk2" accent1="accent1" accent2="accent2" accent3="accent3" accent4="accent4" accent5="accent5" accent6="accent6" hlink="hlink" folHlink="folHlink"/>
    </a:extraClrScheme>
    <a:extraClrScheme>
      <a:clrScheme name="Office Theme 15">
        <a:dk1>
          <a:srgbClr val="000000"/>
        </a:dk1>
        <a:lt1>
          <a:srgbClr val="FFFFFF"/>
        </a:lt1>
        <a:dk2>
          <a:srgbClr val="000000"/>
        </a:dk2>
        <a:lt2>
          <a:srgbClr val="828282"/>
        </a:lt2>
        <a:accent1>
          <a:srgbClr val="A68500"/>
        </a:accent1>
        <a:accent2>
          <a:srgbClr val="2462B2"/>
        </a:accent2>
        <a:accent3>
          <a:srgbClr val="FFFFFF"/>
        </a:accent3>
        <a:accent4>
          <a:srgbClr val="000000"/>
        </a:accent4>
        <a:accent5>
          <a:srgbClr val="D0C2AA"/>
        </a:accent5>
        <a:accent6>
          <a:srgbClr val="2058A1"/>
        </a:accent6>
        <a:hlink>
          <a:srgbClr val="546E00"/>
        </a:hlink>
        <a:folHlink>
          <a:srgbClr val="803100"/>
        </a:folHlink>
      </a:clrScheme>
      <a:clrMap bg1="lt1" tx1="dk1" bg2="lt2" tx2="dk2" accent1="accent1" accent2="accent2" accent3="accent3" accent4="accent4" accent5="accent5" accent6="accent6" hlink="hlink" folHlink="folHlink"/>
    </a:extraClrScheme>
    <a:extraClrScheme>
      <a:clrScheme name="Office Theme 16">
        <a:dk1>
          <a:srgbClr val="000000"/>
        </a:dk1>
        <a:lt1>
          <a:srgbClr val="FFFFFF"/>
        </a:lt1>
        <a:dk2>
          <a:srgbClr val="000000"/>
        </a:dk2>
        <a:lt2>
          <a:srgbClr val="828282"/>
        </a:lt2>
        <a:accent1>
          <a:srgbClr val="628000"/>
        </a:accent1>
        <a:accent2>
          <a:srgbClr val="8C5200"/>
        </a:accent2>
        <a:accent3>
          <a:srgbClr val="FFFFFF"/>
        </a:accent3>
        <a:accent4>
          <a:srgbClr val="000000"/>
        </a:accent4>
        <a:accent5>
          <a:srgbClr val="B7C0AA"/>
        </a:accent5>
        <a:accent6>
          <a:srgbClr val="7E4900"/>
        </a:accent6>
        <a:hlink>
          <a:srgbClr val="911D65"/>
        </a:hlink>
        <a:folHlink>
          <a:srgbClr val="00459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28282"/>
        </a:lt2>
        <a:accent1>
          <a:srgbClr val="A62121"/>
        </a:accent1>
        <a:accent2>
          <a:srgbClr val="99001E"/>
        </a:accent2>
        <a:accent3>
          <a:srgbClr val="FFFFFF"/>
        </a:accent3>
        <a:accent4>
          <a:srgbClr val="000000"/>
        </a:accent4>
        <a:accent5>
          <a:srgbClr val="D0ABAB"/>
        </a:accent5>
        <a:accent6>
          <a:srgbClr val="8A001A"/>
        </a:accent6>
        <a:hlink>
          <a:srgbClr val="8C0000"/>
        </a:hlink>
        <a:folHlink>
          <a:srgbClr val="800F28"/>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28282"/>
        </a:lt2>
        <a:accent1>
          <a:srgbClr val="396C80"/>
        </a:accent1>
        <a:accent2>
          <a:srgbClr val="943E3E"/>
        </a:accent2>
        <a:accent3>
          <a:srgbClr val="FFFFFF"/>
        </a:accent3>
        <a:accent4>
          <a:srgbClr val="000000"/>
        </a:accent4>
        <a:accent5>
          <a:srgbClr val="AEBAC0"/>
        </a:accent5>
        <a:accent6>
          <a:srgbClr val="863737"/>
        </a:accent6>
        <a:hlink>
          <a:srgbClr val="3A3474"/>
        </a:hlink>
        <a:folHlink>
          <a:srgbClr val="48542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828282"/>
        </a:lt2>
        <a:accent1>
          <a:srgbClr val="806F2B"/>
        </a:accent1>
        <a:accent2>
          <a:srgbClr val="3C7331"/>
        </a:accent2>
        <a:accent3>
          <a:srgbClr val="FFFFFF"/>
        </a:accent3>
        <a:accent4>
          <a:srgbClr val="000000"/>
        </a:accent4>
        <a:accent5>
          <a:srgbClr val="C0BBAC"/>
        </a:accent5>
        <a:accent6>
          <a:srgbClr val="35682B"/>
        </a:accent6>
        <a:hlink>
          <a:srgbClr val="862D2D"/>
        </a:hlink>
        <a:folHlink>
          <a:srgbClr val="40398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28282"/>
        </a:lt2>
        <a:accent1>
          <a:srgbClr val="CC8500"/>
        </a:accent1>
        <a:accent2>
          <a:srgbClr val="C2940A"/>
        </a:accent2>
        <a:accent3>
          <a:srgbClr val="FFFFFF"/>
        </a:accent3>
        <a:accent4>
          <a:srgbClr val="000000"/>
        </a:accent4>
        <a:accent5>
          <a:srgbClr val="E2C2AA"/>
        </a:accent5>
        <a:accent6>
          <a:srgbClr val="B08608"/>
        </a:accent6>
        <a:hlink>
          <a:srgbClr val="A66C00"/>
        </a:hlink>
        <a:folHlink>
          <a:srgbClr val="9973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28282"/>
        </a:lt2>
        <a:accent1>
          <a:srgbClr val="B29800"/>
        </a:accent1>
        <a:accent2>
          <a:srgbClr val="C97C3C"/>
        </a:accent2>
        <a:accent3>
          <a:srgbClr val="FFFFFF"/>
        </a:accent3>
        <a:accent4>
          <a:srgbClr val="000000"/>
        </a:accent4>
        <a:accent5>
          <a:srgbClr val="D5CAAA"/>
        </a:accent5>
        <a:accent6>
          <a:srgbClr val="B67035"/>
        </a:accent6>
        <a:hlink>
          <a:srgbClr val="A66C00"/>
        </a:hlink>
        <a:folHlink>
          <a:srgbClr val="BF4F4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28282"/>
        </a:lt2>
        <a:accent1>
          <a:srgbClr val="2B9FD9"/>
        </a:accent1>
        <a:accent2>
          <a:srgbClr val="CC8500"/>
        </a:accent2>
        <a:accent3>
          <a:srgbClr val="FFFFFF"/>
        </a:accent3>
        <a:accent4>
          <a:srgbClr val="000000"/>
        </a:accent4>
        <a:accent5>
          <a:srgbClr val="ACCDE9"/>
        </a:accent5>
        <a:accent6>
          <a:srgbClr val="B97800"/>
        </a:accent6>
        <a:hlink>
          <a:srgbClr val="8A73BF"/>
        </a:hlink>
        <a:folHlink>
          <a:srgbClr val="2E994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28282"/>
        </a:lt2>
        <a:accent1>
          <a:srgbClr val="7AB236"/>
        </a:accent1>
        <a:accent2>
          <a:srgbClr val="CC527E"/>
        </a:accent2>
        <a:accent3>
          <a:srgbClr val="FFFFFF"/>
        </a:accent3>
        <a:accent4>
          <a:srgbClr val="000000"/>
        </a:accent4>
        <a:accent5>
          <a:srgbClr val="BED5AE"/>
        </a:accent5>
        <a:accent6>
          <a:srgbClr val="B94972"/>
        </a:accent6>
        <a:hlink>
          <a:srgbClr val="4D6BBF"/>
        </a:hlink>
        <a:folHlink>
          <a:srgbClr val="A66C00"/>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000000"/>
        </a:dk2>
        <a:lt2>
          <a:srgbClr val="B2B2B2"/>
        </a:lt2>
        <a:accent1>
          <a:srgbClr val="009905"/>
        </a:accent1>
        <a:accent2>
          <a:srgbClr val="4D8C00"/>
        </a:accent2>
        <a:accent3>
          <a:srgbClr val="FFFFFF"/>
        </a:accent3>
        <a:accent4>
          <a:srgbClr val="000000"/>
        </a:accent4>
        <a:accent5>
          <a:srgbClr val="AACAAA"/>
        </a:accent5>
        <a:accent6>
          <a:srgbClr val="457E00"/>
        </a:accent6>
        <a:hlink>
          <a:srgbClr val="008004"/>
        </a:hlink>
        <a:folHlink>
          <a:srgbClr val="3F7300"/>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000000"/>
        </a:dk2>
        <a:lt2>
          <a:srgbClr val="B2B2B2"/>
        </a:lt2>
        <a:accent1>
          <a:srgbClr val="00678C"/>
        </a:accent1>
        <a:accent2>
          <a:srgbClr val="5E8000"/>
        </a:accent2>
        <a:accent3>
          <a:srgbClr val="FFFFFF"/>
        </a:accent3>
        <a:accent4>
          <a:srgbClr val="000000"/>
        </a:accent4>
        <a:accent5>
          <a:srgbClr val="AAB8C5"/>
        </a:accent5>
        <a:accent6>
          <a:srgbClr val="547300"/>
        </a:accent6>
        <a:hlink>
          <a:srgbClr val="006E04"/>
        </a:hlink>
        <a:folHlink>
          <a:srgbClr val="666600"/>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000000"/>
        </a:dk2>
        <a:lt2>
          <a:srgbClr val="B2B2B2"/>
        </a:lt2>
        <a:accent1>
          <a:srgbClr val="A65821"/>
        </a:accent1>
        <a:accent2>
          <a:srgbClr val="008004"/>
        </a:accent2>
        <a:accent3>
          <a:srgbClr val="FFFFFF"/>
        </a:accent3>
        <a:accent4>
          <a:srgbClr val="000000"/>
        </a:accent4>
        <a:accent5>
          <a:srgbClr val="D0B4AB"/>
        </a:accent5>
        <a:accent6>
          <a:srgbClr val="007303"/>
        </a:accent6>
        <a:hlink>
          <a:srgbClr val="8C2A60"/>
        </a:hlink>
        <a:folHlink>
          <a:srgbClr val="673380"/>
        </a:folHlink>
      </a:clrScheme>
      <a:clrMap bg1="lt1" tx1="dk1" bg2="lt2" tx2="dk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B2B2B2"/>
        </a:lt2>
        <a:accent1>
          <a:srgbClr val="B2403E"/>
        </a:accent1>
        <a:accent2>
          <a:srgbClr val="2D8064"/>
        </a:accent2>
        <a:accent3>
          <a:srgbClr val="FFFFFF"/>
        </a:accent3>
        <a:accent4>
          <a:srgbClr val="000000"/>
        </a:accent4>
        <a:accent5>
          <a:srgbClr val="D5AFAF"/>
        </a:accent5>
        <a:accent6>
          <a:srgbClr val="28735A"/>
        </a:accent6>
        <a:hlink>
          <a:srgbClr val="4D3F8C"/>
        </a:hlink>
        <a:folHlink>
          <a:srgbClr val="006E04"/>
        </a:folHlink>
      </a:clrScheme>
      <a:clrMap bg1="lt1" tx1="dk1" bg2="lt2" tx2="dk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28282"/>
        </a:lt2>
        <a:accent1>
          <a:srgbClr val="0052C0"/>
        </a:accent1>
        <a:accent2>
          <a:srgbClr val="3239BF"/>
        </a:accent2>
        <a:accent3>
          <a:srgbClr val="FFFFFF"/>
        </a:accent3>
        <a:accent4>
          <a:srgbClr val="000000"/>
        </a:accent4>
        <a:accent5>
          <a:srgbClr val="AAB3DC"/>
        </a:accent5>
        <a:accent6>
          <a:srgbClr val="2C33AD"/>
        </a:accent6>
        <a:hlink>
          <a:srgbClr val="004299"/>
        </a:hlink>
        <a:folHlink>
          <a:srgbClr val="282D99"/>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28282"/>
        </a:lt2>
        <a:accent1>
          <a:srgbClr val="6759B2"/>
        </a:accent1>
        <a:accent2>
          <a:srgbClr val="00708C"/>
        </a:accent2>
        <a:accent3>
          <a:srgbClr val="FFFFFF"/>
        </a:accent3>
        <a:accent4>
          <a:srgbClr val="000000"/>
        </a:accent4>
        <a:accent5>
          <a:srgbClr val="B8B5D5"/>
        </a:accent5>
        <a:accent6>
          <a:srgbClr val="00657E"/>
        </a:accent6>
        <a:hlink>
          <a:srgbClr val="0048A6"/>
        </a:hlink>
        <a:folHlink>
          <a:srgbClr val="742E99"/>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28282"/>
        </a:lt2>
        <a:accent1>
          <a:srgbClr val="A68500"/>
        </a:accent1>
        <a:accent2>
          <a:srgbClr val="2462B2"/>
        </a:accent2>
        <a:accent3>
          <a:srgbClr val="FFFFFF"/>
        </a:accent3>
        <a:accent4>
          <a:srgbClr val="000000"/>
        </a:accent4>
        <a:accent5>
          <a:srgbClr val="D0C2AA"/>
        </a:accent5>
        <a:accent6>
          <a:srgbClr val="2058A1"/>
        </a:accent6>
        <a:hlink>
          <a:srgbClr val="546E00"/>
        </a:hlink>
        <a:folHlink>
          <a:srgbClr val="803100"/>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28282"/>
        </a:lt2>
        <a:accent1>
          <a:srgbClr val="628000"/>
        </a:accent1>
        <a:accent2>
          <a:srgbClr val="8C5200"/>
        </a:accent2>
        <a:accent3>
          <a:srgbClr val="FFFFFF"/>
        </a:accent3>
        <a:accent4>
          <a:srgbClr val="000000"/>
        </a:accent4>
        <a:accent5>
          <a:srgbClr val="B7C0AA"/>
        </a:accent5>
        <a:accent6>
          <a:srgbClr val="7E4900"/>
        </a:accent6>
        <a:hlink>
          <a:srgbClr val="911D65"/>
        </a:hlink>
        <a:folHlink>
          <a:srgbClr val="00459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india map n2</Template>
  <TotalTime>380</TotalTime>
  <Words>446</Words>
  <Application>Microsoft Office PowerPoint</Application>
  <PresentationFormat>On-screen Show (4:3)</PresentationFormat>
  <Paragraphs>54</Paragraphs>
  <Slides>61</Slides>
  <Notes>0</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india map n2</vt:lpstr>
      <vt:lpstr>1_Default Design</vt:lpstr>
      <vt:lpstr>J A I P U R -[RAJASTHAN, INDIA]</vt:lpstr>
      <vt:lpstr>Background</vt:lpstr>
      <vt:lpstr>Jaipur</vt:lpstr>
      <vt:lpstr>PowerPoint Presentation</vt:lpstr>
      <vt:lpstr>Jaipur Climograph</vt:lpstr>
      <vt:lpstr>Panoramic view of Jaipur from the surrounding hills</vt:lpstr>
      <vt:lpstr>Fortification Walls</vt:lpstr>
      <vt:lpstr>Amber Fort-Palace with superb Rajput architecture</vt:lpstr>
      <vt:lpstr>City Gate</vt:lpstr>
      <vt:lpstr>The Ganesh Pol of Amber fort. Amber is now part of Jaipur Municipal Corporation</vt:lpstr>
      <vt:lpstr>Another view</vt:lpstr>
      <vt:lpstr>Amber Fort.</vt:lpstr>
      <vt:lpstr>Amber Fort-Palace tourists boarding an elephant</vt:lpstr>
      <vt:lpstr>View of Jaipur from Amber Fort </vt:lpstr>
      <vt:lpstr>Typical dusky-pink architecture </vt:lpstr>
      <vt:lpstr>The Vidhan Sabha is the seat of Rajasthan's Legislative assembly.</vt:lpstr>
      <vt:lpstr>City Palace of Jaipur </vt:lpstr>
      <vt:lpstr>City Palace</vt:lpstr>
      <vt:lpstr>City Palace</vt:lpstr>
      <vt:lpstr>Peacock Gateway, City Complex </vt:lpstr>
      <vt:lpstr>Diwan-i-Kas or Hall of Private Audience in the City Palace Complex</vt:lpstr>
      <vt:lpstr>Albert Hall </vt:lpstr>
      <vt:lpstr>Albert Hall Museum, Jaipur </vt:lpstr>
      <vt:lpstr>PowerPoint Presentation</vt:lpstr>
      <vt:lpstr>Rambagh Palace </vt:lpstr>
      <vt:lpstr>Hawa Mahal </vt:lpstr>
      <vt:lpstr>PowerPoint Presentation</vt:lpstr>
      <vt:lpstr>Hawa Mahal (Palace of Winds) in Jaipur. From the top</vt:lpstr>
      <vt:lpstr>Jal Mahal water palace</vt:lpstr>
      <vt:lpstr>Birla Mandir or the Lakshmi-Narayan Temple, situated just below the Moti Dungari is a modern temple built of white marble on top of a hill,</vt:lpstr>
      <vt:lpstr>Shri Naryan temple in Jaipur </vt:lpstr>
      <vt:lpstr>Hindu temple with numerous monkeys inside Ranthambore Fort</vt:lpstr>
      <vt:lpstr>Jantar Mantar (Observatory) in Jaipur </vt:lpstr>
      <vt:lpstr>Jantar Mantar Observatory</vt:lpstr>
      <vt:lpstr>The observatory is a tourist attraction </vt:lpstr>
      <vt:lpstr>McDonalds with cow at Panch-Batti Circle</vt:lpstr>
      <vt:lpstr>Rickshaw driver at Choti Chaupar Circle</vt:lpstr>
      <vt:lpstr>Heavy traffic at Choti Chaupar Circle </vt:lpstr>
      <vt:lpstr>busy street in downtown Jaipur </vt:lpstr>
      <vt:lpstr>Cows in traffic</vt:lpstr>
      <vt:lpstr>Elephant on a street in the town center</vt:lpstr>
      <vt:lpstr>Horse cart in the town center</vt:lpstr>
      <vt:lpstr>Jaipur - carpet shop</vt:lpstr>
      <vt:lpstr>Jaipur market</vt:lpstr>
      <vt:lpstr>Market - Legumes</vt:lpstr>
      <vt:lpstr>Fruit stall at the market</vt:lpstr>
      <vt:lpstr>Women in traditional dress</vt:lpstr>
      <vt:lpstr>Girls in traditional dress</vt:lpstr>
      <vt:lpstr>A view of the Jaipur to Ajmer Road in Rajasthan (India)</vt:lpstr>
      <vt:lpstr>camel cart on the road from Jaipur to Ranthambore National Park</vt:lpstr>
      <vt:lpstr>Jaipur Airport</vt:lpstr>
      <vt:lpstr>Additional Scenes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 A I P U R -[RAJASTHAN, INDIA]</dc:title>
  <dc:creator>Joe</dc:creator>
  <cp:lastModifiedBy>Joe</cp:lastModifiedBy>
  <cp:revision>5</cp:revision>
  <dcterms:created xsi:type="dcterms:W3CDTF">2010-07-20T05:55:45Z</dcterms:created>
  <dcterms:modified xsi:type="dcterms:W3CDTF">2010-07-20T13:16:36Z</dcterms:modified>
</cp:coreProperties>
</file>