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p:restoredTop sz="94600"/>
  </p:normalViewPr>
  <p:slideViewPr>
    <p:cSldViewPr>
      <p:cViewPr>
        <p:scale>
          <a:sx n="103" d="100"/>
          <a:sy n="103" d="100"/>
        </p:scale>
        <p:origin x="-82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89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891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528B2AE-35D8-4F5C-BC21-1F671BB704CB}" type="slidenum">
              <a:rPr lang="en-US" altLang="en-US"/>
              <a:pPr/>
              <a:t>‹#›</a:t>
            </a:fld>
            <a:endParaRPr lang="en-US" altLang="en-US"/>
          </a:p>
        </p:txBody>
      </p:sp>
    </p:spTree>
    <p:extLst>
      <p:ext uri="{BB962C8B-B14F-4D97-AF65-F5344CB8AC3E}">
        <p14:creationId xmlns:p14="http://schemas.microsoft.com/office/powerpoint/2010/main" val="41588801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altLang="en-US" noProof="0" smtClean="0"/>
              <a:t>Click to edit Master title style</a:t>
            </a:r>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altLang="en-US" noProof="0" smtClean="0"/>
              <a:t>Click to edit Master subtitle style</a:t>
            </a:r>
          </a:p>
        </p:txBody>
      </p:sp>
      <p:sp>
        <p:nvSpPr>
          <p:cNvPr id="22532" name="Rectangle 4"/>
          <p:cNvSpPr>
            <a:spLocks noGrp="1" noChangeArrowheads="1"/>
          </p:cNvSpPr>
          <p:nvPr>
            <p:ph type="dt" sz="half" idx="2"/>
          </p:nvPr>
        </p:nvSpPr>
        <p:spPr/>
        <p:txBody>
          <a:bodyPr/>
          <a:lstStyle>
            <a:lvl1pPr>
              <a:defRPr/>
            </a:lvl1pPr>
          </a:lstStyle>
          <a:p>
            <a:endParaRPr lang="en-US" altLang="en-US"/>
          </a:p>
        </p:txBody>
      </p:sp>
      <p:sp>
        <p:nvSpPr>
          <p:cNvPr id="22533" name="Rectangle 5"/>
          <p:cNvSpPr>
            <a:spLocks noGrp="1" noChangeArrowheads="1"/>
          </p:cNvSpPr>
          <p:nvPr>
            <p:ph type="ftr" sz="quarter" idx="3"/>
          </p:nvPr>
        </p:nvSpPr>
        <p:spPr/>
        <p:txBody>
          <a:bodyPr/>
          <a:lstStyle>
            <a:lvl1pPr>
              <a:defRPr/>
            </a:lvl1pPr>
          </a:lstStyle>
          <a:p>
            <a:endParaRPr lang="en-US" altLang="en-US"/>
          </a:p>
        </p:txBody>
      </p:sp>
      <p:sp>
        <p:nvSpPr>
          <p:cNvPr id="22534" name="Rectangle 6"/>
          <p:cNvSpPr>
            <a:spLocks noGrp="1" noChangeArrowheads="1"/>
          </p:cNvSpPr>
          <p:nvPr>
            <p:ph type="sldNum" sz="quarter" idx="4"/>
          </p:nvPr>
        </p:nvSpPr>
        <p:spPr/>
        <p:txBody>
          <a:bodyPr/>
          <a:lstStyle>
            <a:lvl1pPr>
              <a:defRPr/>
            </a:lvl1pPr>
          </a:lstStyle>
          <a:p>
            <a:fld id="{FBEE08FD-A145-4E74-A224-47681292F8D2}"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5EF754B-FB24-4F0B-9D42-AA566DCB67C1}" type="slidenum">
              <a:rPr lang="en-US" altLang="en-US"/>
              <a:pPr/>
              <a:t>‹#›</a:t>
            </a:fld>
            <a:endParaRPr lang="en-US" altLang="en-US"/>
          </a:p>
        </p:txBody>
      </p:sp>
    </p:spTree>
    <p:extLst>
      <p:ext uri="{BB962C8B-B14F-4D97-AF65-F5344CB8AC3E}">
        <p14:creationId xmlns:p14="http://schemas.microsoft.com/office/powerpoint/2010/main" val="409140215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8A0D1DD-2E1E-4512-9125-0A44A353367D}" type="slidenum">
              <a:rPr lang="en-US" altLang="en-US"/>
              <a:pPr/>
              <a:t>‹#›</a:t>
            </a:fld>
            <a:endParaRPr lang="en-US" altLang="en-US"/>
          </a:p>
        </p:txBody>
      </p:sp>
    </p:spTree>
    <p:extLst>
      <p:ext uri="{BB962C8B-B14F-4D97-AF65-F5344CB8AC3E}">
        <p14:creationId xmlns:p14="http://schemas.microsoft.com/office/powerpoint/2010/main" val="175961291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alt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alt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ltLang="en-US"/>
          </a:p>
        </p:txBody>
      </p:sp>
      <p:sp>
        <p:nvSpPr>
          <p:cNvPr id="29702" name="Rectangle 6"/>
          <p:cNvSpPr>
            <a:spLocks noGrp="1" noChangeArrowheads="1"/>
          </p:cNvSpPr>
          <p:nvPr>
            <p:ph type="ftr" sz="quarter" idx="3"/>
          </p:nvPr>
        </p:nvSpPr>
        <p:spPr/>
        <p:txBody>
          <a:bodyPr/>
          <a:lstStyle>
            <a:lvl1pPr>
              <a:defRPr/>
            </a:lvl1pPr>
          </a:lstStyle>
          <a:p>
            <a:endParaRPr lang="en-US" altLang="en-US"/>
          </a:p>
        </p:txBody>
      </p:sp>
      <p:sp>
        <p:nvSpPr>
          <p:cNvPr id="29703" name="Rectangle 7"/>
          <p:cNvSpPr>
            <a:spLocks noGrp="1" noChangeArrowheads="1"/>
          </p:cNvSpPr>
          <p:nvPr>
            <p:ph type="sldNum" sz="quarter" idx="4"/>
          </p:nvPr>
        </p:nvSpPr>
        <p:spPr/>
        <p:txBody>
          <a:bodyPr/>
          <a:lstStyle>
            <a:lvl1pPr>
              <a:defRPr/>
            </a:lvl1pPr>
          </a:lstStyle>
          <a:p>
            <a:fld id="{F18D3EA3-C6F1-432A-8B7E-608A95EDE00A}" type="slidenum">
              <a:rPr lang="en-US" altLang="en-US"/>
              <a:pPr/>
              <a:t>‹#›</a:t>
            </a:fld>
            <a:endParaRPr lang="en-US"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0A049DC-1A2E-41AB-8834-49D2BBFD95F1}" type="slidenum">
              <a:rPr lang="en-US" altLang="en-US"/>
              <a:pPr/>
              <a:t>‹#›</a:t>
            </a:fld>
            <a:endParaRPr lang="en-US" altLang="en-US"/>
          </a:p>
        </p:txBody>
      </p:sp>
    </p:spTree>
    <p:extLst>
      <p:ext uri="{BB962C8B-B14F-4D97-AF65-F5344CB8AC3E}">
        <p14:creationId xmlns:p14="http://schemas.microsoft.com/office/powerpoint/2010/main" val="148236225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0D9ED4A-6A20-4290-A642-FCD202FB8433}" type="slidenum">
              <a:rPr lang="en-US" altLang="en-US"/>
              <a:pPr/>
              <a:t>‹#›</a:t>
            </a:fld>
            <a:endParaRPr lang="en-US" altLang="en-US"/>
          </a:p>
        </p:txBody>
      </p:sp>
    </p:spTree>
    <p:extLst>
      <p:ext uri="{BB962C8B-B14F-4D97-AF65-F5344CB8AC3E}">
        <p14:creationId xmlns:p14="http://schemas.microsoft.com/office/powerpoint/2010/main" val="127916286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18432C3-E412-4258-BB7B-A4E58456F1E9}" type="slidenum">
              <a:rPr lang="en-US" altLang="en-US"/>
              <a:pPr/>
              <a:t>‹#›</a:t>
            </a:fld>
            <a:endParaRPr lang="en-US" altLang="en-US"/>
          </a:p>
        </p:txBody>
      </p:sp>
    </p:spTree>
    <p:extLst>
      <p:ext uri="{BB962C8B-B14F-4D97-AF65-F5344CB8AC3E}">
        <p14:creationId xmlns:p14="http://schemas.microsoft.com/office/powerpoint/2010/main" val="416240979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9D39819A-7748-4DFA-AA3D-CA05FAC3C959}" type="slidenum">
              <a:rPr lang="en-US" altLang="en-US"/>
              <a:pPr/>
              <a:t>‹#›</a:t>
            </a:fld>
            <a:endParaRPr lang="en-US" altLang="en-US"/>
          </a:p>
        </p:txBody>
      </p:sp>
    </p:spTree>
    <p:extLst>
      <p:ext uri="{BB962C8B-B14F-4D97-AF65-F5344CB8AC3E}">
        <p14:creationId xmlns:p14="http://schemas.microsoft.com/office/powerpoint/2010/main" val="123164425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F9752718-666F-42FA-B754-EDFD28BAE719}" type="slidenum">
              <a:rPr lang="en-US" altLang="en-US"/>
              <a:pPr/>
              <a:t>‹#›</a:t>
            </a:fld>
            <a:endParaRPr lang="en-US" altLang="en-US"/>
          </a:p>
        </p:txBody>
      </p:sp>
    </p:spTree>
    <p:extLst>
      <p:ext uri="{BB962C8B-B14F-4D97-AF65-F5344CB8AC3E}">
        <p14:creationId xmlns:p14="http://schemas.microsoft.com/office/powerpoint/2010/main" val="153721953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F7DDF48-A3C6-4004-974D-33F3CF8456D2}" type="slidenum">
              <a:rPr lang="en-US" altLang="en-US"/>
              <a:pPr/>
              <a:t>‹#›</a:t>
            </a:fld>
            <a:endParaRPr lang="en-US" altLang="en-US"/>
          </a:p>
        </p:txBody>
      </p:sp>
    </p:spTree>
    <p:extLst>
      <p:ext uri="{BB962C8B-B14F-4D97-AF65-F5344CB8AC3E}">
        <p14:creationId xmlns:p14="http://schemas.microsoft.com/office/powerpoint/2010/main" val="280098379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2D93E5C-93D8-4E7A-87B8-6B342131B7FF}" type="slidenum">
              <a:rPr lang="en-US" altLang="en-US"/>
              <a:pPr/>
              <a:t>‹#›</a:t>
            </a:fld>
            <a:endParaRPr lang="en-US" altLang="en-US"/>
          </a:p>
        </p:txBody>
      </p:sp>
    </p:spTree>
    <p:extLst>
      <p:ext uri="{BB962C8B-B14F-4D97-AF65-F5344CB8AC3E}">
        <p14:creationId xmlns:p14="http://schemas.microsoft.com/office/powerpoint/2010/main" val="259051383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B0BB712-ECB3-4B66-8824-09AF5D813291}" type="slidenum">
              <a:rPr lang="en-US" altLang="en-US"/>
              <a:pPr/>
              <a:t>‹#›</a:t>
            </a:fld>
            <a:endParaRPr lang="en-US" altLang="en-US"/>
          </a:p>
        </p:txBody>
      </p:sp>
    </p:spTree>
    <p:extLst>
      <p:ext uri="{BB962C8B-B14F-4D97-AF65-F5344CB8AC3E}">
        <p14:creationId xmlns:p14="http://schemas.microsoft.com/office/powerpoint/2010/main" val="74207398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0717249-E193-41FB-AA45-F3728188CD2C}" type="slidenum">
              <a:rPr lang="en-US" altLang="en-US"/>
              <a:pPr/>
              <a:t>‹#›</a:t>
            </a:fld>
            <a:endParaRPr lang="en-US" altLang="en-US"/>
          </a:p>
        </p:txBody>
      </p:sp>
    </p:spTree>
    <p:extLst>
      <p:ext uri="{BB962C8B-B14F-4D97-AF65-F5344CB8AC3E}">
        <p14:creationId xmlns:p14="http://schemas.microsoft.com/office/powerpoint/2010/main" val="27007113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FB055E7-1742-4E89-A4A7-F560FD09E427}" type="slidenum">
              <a:rPr lang="en-US" altLang="en-US"/>
              <a:pPr/>
              <a:t>‹#›</a:t>
            </a:fld>
            <a:endParaRPr lang="en-US" altLang="en-US"/>
          </a:p>
        </p:txBody>
      </p:sp>
    </p:spTree>
    <p:extLst>
      <p:ext uri="{BB962C8B-B14F-4D97-AF65-F5344CB8AC3E}">
        <p14:creationId xmlns:p14="http://schemas.microsoft.com/office/powerpoint/2010/main" val="144438783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10773E1-B267-46D8-8C3F-429E0992996B}" type="slidenum">
              <a:rPr lang="en-US" altLang="en-US"/>
              <a:pPr/>
              <a:t>‹#›</a:t>
            </a:fld>
            <a:endParaRPr lang="en-US" altLang="en-US"/>
          </a:p>
        </p:txBody>
      </p:sp>
    </p:spTree>
    <p:extLst>
      <p:ext uri="{BB962C8B-B14F-4D97-AF65-F5344CB8AC3E}">
        <p14:creationId xmlns:p14="http://schemas.microsoft.com/office/powerpoint/2010/main" val="296545938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9E06570-CD03-4B40-A179-9C6C3C146C2B}" type="slidenum">
              <a:rPr lang="en-US" altLang="en-US"/>
              <a:pPr/>
              <a:t>‹#›</a:t>
            </a:fld>
            <a:endParaRPr lang="en-US" altLang="en-US"/>
          </a:p>
        </p:txBody>
      </p:sp>
    </p:spTree>
    <p:extLst>
      <p:ext uri="{BB962C8B-B14F-4D97-AF65-F5344CB8AC3E}">
        <p14:creationId xmlns:p14="http://schemas.microsoft.com/office/powerpoint/2010/main" val="5663274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11EA607-B6D3-4E46-A3DF-ED553B43261E}" type="slidenum">
              <a:rPr lang="en-US" altLang="en-US"/>
              <a:pPr/>
              <a:t>‹#›</a:t>
            </a:fld>
            <a:endParaRPr lang="en-US" altLang="en-US"/>
          </a:p>
        </p:txBody>
      </p:sp>
    </p:spTree>
    <p:extLst>
      <p:ext uri="{BB962C8B-B14F-4D97-AF65-F5344CB8AC3E}">
        <p14:creationId xmlns:p14="http://schemas.microsoft.com/office/powerpoint/2010/main" val="29239395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CC858F10-CED1-4A24-99BF-332F715A7951}" type="slidenum">
              <a:rPr lang="en-US" altLang="en-US"/>
              <a:pPr/>
              <a:t>‹#›</a:t>
            </a:fld>
            <a:endParaRPr lang="en-US" altLang="en-US"/>
          </a:p>
        </p:txBody>
      </p:sp>
    </p:spTree>
    <p:extLst>
      <p:ext uri="{BB962C8B-B14F-4D97-AF65-F5344CB8AC3E}">
        <p14:creationId xmlns:p14="http://schemas.microsoft.com/office/powerpoint/2010/main" val="193971451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6F4B544E-AC85-4192-BCDE-10D8395265B5}" type="slidenum">
              <a:rPr lang="en-US" altLang="en-US"/>
              <a:pPr/>
              <a:t>‹#›</a:t>
            </a:fld>
            <a:endParaRPr lang="en-US" altLang="en-US"/>
          </a:p>
        </p:txBody>
      </p:sp>
    </p:spTree>
    <p:extLst>
      <p:ext uri="{BB962C8B-B14F-4D97-AF65-F5344CB8AC3E}">
        <p14:creationId xmlns:p14="http://schemas.microsoft.com/office/powerpoint/2010/main" val="242182017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A5A880B8-C457-4A50-A962-93B9E71F641A}" type="slidenum">
              <a:rPr lang="en-US" altLang="en-US"/>
              <a:pPr/>
              <a:t>‹#›</a:t>
            </a:fld>
            <a:endParaRPr lang="en-US" altLang="en-US"/>
          </a:p>
        </p:txBody>
      </p:sp>
    </p:spTree>
    <p:extLst>
      <p:ext uri="{BB962C8B-B14F-4D97-AF65-F5344CB8AC3E}">
        <p14:creationId xmlns:p14="http://schemas.microsoft.com/office/powerpoint/2010/main" val="263064506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A3B9D2A-8F19-443D-A78D-2D76B8817BA2}" type="slidenum">
              <a:rPr lang="en-US" altLang="en-US"/>
              <a:pPr/>
              <a:t>‹#›</a:t>
            </a:fld>
            <a:endParaRPr lang="en-US" altLang="en-US"/>
          </a:p>
        </p:txBody>
      </p:sp>
    </p:spTree>
    <p:extLst>
      <p:ext uri="{BB962C8B-B14F-4D97-AF65-F5344CB8AC3E}">
        <p14:creationId xmlns:p14="http://schemas.microsoft.com/office/powerpoint/2010/main" val="28278070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0D677C6-5894-464D-BDB6-69BE5CCCB371}" type="slidenum">
              <a:rPr lang="en-US" altLang="en-US"/>
              <a:pPr/>
              <a:t>‹#›</a:t>
            </a:fld>
            <a:endParaRPr lang="en-US" altLang="en-US"/>
          </a:p>
        </p:txBody>
      </p:sp>
    </p:spTree>
    <p:extLst>
      <p:ext uri="{BB962C8B-B14F-4D97-AF65-F5344CB8AC3E}">
        <p14:creationId xmlns:p14="http://schemas.microsoft.com/office/powerpoint/2010/main" val="397727801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557D9DF-5F2E-48C3-A0BD-E97BED49D69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43F6574-8ED9-49FC-88A9-6FDDDED8BFC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1371600" y="2130425"/>
            <a:ext cx="6934199" cy="1470025"/>
          </a:xfrm>
        </p:spPr>
        <p:txBody>
          <a:bodyPr/>
          <a:lstStyle/>
          <a:p>
            <a:r>
              <a:rPr lang="en-US" altLang="en-US" sz="3600" b="1" dirty="0" smtClean="0"/>
              <a:t>What Life was Like in Iran Before the 1979 Revolution</a:t>
            </a:r>
            <a:endParaRPr lang="en-US" altLang="en-US" sz="3600" b="1" dirty="0"/>
          </a:p>
        </p:txBody>
      </p:sp>
      <p:sp>
        <p:nvSpPr>
          <p:cNvPr id="53251" name="Rectangle 3"/>
          <p:cNvSpPr>
            <a:spLocks noGrp="1" noChangeArrowheads="1"/>
          </p:cNvSpPr>
          <p:nvPr>
            <p:ph type="subTitle" idx="1"/>
          </p:nvPr>
        </p:nvSpPr>
        <p:spPr/>
        <p:txBody>
          <a:bodyPr/>
          <a:lstStyle/>
          <a:p>
            <a:endParaRPr lang="en-US" alt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066800"/>
          </a:xfrm>
        </p:spPr>
        <p:txBody>
          <a:bodyPr/>
          <a:lstStyle/>
          <a:p>
            <a:r>
              <a:rPr lang="en-US" dirty="0" smtClean="0"/>
              <a:t>Street vendor selling cigarettes, gum, candy, and lottery tickets.</a:t>
            </a:r>
            <a:endParaRPr lang="en-US" dirty="0"/>
          </a:p>
        </p:txBody>
      </p:sp>
      <p:pic>
        <p:nvPicPr>
          <p:cNvPr id="6451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510"/>
          <a:stretch/>
        </p:blipFill>
        <p:spPr bwMode="auto">
          <a:xfrm>
            <a:off x="0" y="1034473"/>
            <a:ext cx="9144000" cy="5811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276839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782"/>
            <a:ext cx="8226425" cy="639762"/>
          </a:xfrm>
        </p:spPr>
        <p:txBody>
          <a:bodyPr/>
          <a:lstStyle/>
          <a:p>
            <a:r>
              <a:rPr lang="en-US" dirty="0" smtClean="0"/>
              <a:t>A tea-house in Tehran</a:t>
            </a:r>
            <a:endParaRPr lang="en-US" dirty="0"/>
          </a:p>
        </p:txBody>
      </p:sp>
      <p:pic>
        <p:nvPicPr>
          <p:cNvPr id="655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71525"/>
            <a:ext cx="9144000"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293736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639762"/>
          </a:xfrm>
        </p:spPr>
        <p:txBody>
          <a:bodyPr/>
          <a:lstStyle/>
          <a:p>
            <a:r>
              <a:rPr lang="en-US" sz="2800" dirty="0" smtClean="0"/>
              <a:t>A tourist souvenir shop with a specialty in hookahs.</a:t>
            </a:r>
            <a:endParaRPr lang="en-US" sz="2800" dirty="0"/>
          </a:p>
        </p:txBody>
      </p:sp>
      <p:pic>
        <p:nvPicPr>
          <p:cNvPr id="665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41960"/>
            <a:ext cx="9144000" cy="6139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363433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219200"/>
          </a:xfrm>
        </p:spPr>
        <p:txBody>
          <a:bodyPr/>
          <a:lstStyle/>
          <a:p>
            <a:r>
              <a:rPr lang="en-US" sz="2400" dirty="0" smtClean="0"/>
              <a:t>The luxury airline Iran Air before the revolution in </a:t>
            </a:r>
            <a:r>
              <a:rPr lang="en-US" sz="2400" dirty="0" err="1" smtClean="0"/>
              <a:t>Mehrabad</a:t>
            </a:r>
            <a:r>
              <a:rPr lang="en-US" sz="2400" dirty="0" smtClean="0"/>
              <a:t> airport, one of the busiest and most modern airports in Western Asia by the late 1970s.</a:t>
            </a:r>
            <a:endParaRPr lang="en-US" sz="2400" dirty="0"/>
          </a:p>
        </p:txBody>
      </p:sp>
      <p:pic>
        <p:nvPicPr>
          <p:cNvPr id="6758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324" b="5287"/>
          <a:stretch/>
        </p:blipFill>
        <p:spPr bwMode="auto">
          <a:xfrm>
            <a:off x="0" y="1361338"/>
            <a:ext cx="9144000" cy="5496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361306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800" dirty="0" smtClean="0"/>
              <a:t>In the present, gender segregation regulations are enforced in public including schools, sports centers, and in public transportation. However, the segregation rule was dropped during the Shah’s leadership. The veil was banned and the expansion of women’s rights became a part of the reforms. The Westernization from clothing to norms was established among Iranians.</a:t>
            </a:r>
            <a:endParaRPr lang="en-US" sz="2800" dirty="0"/>
          </a:p>
        </p:txBody>
      </p:sp>
    </p:spTree>
    <p:extLst>
      <p:ext uri="{BB962C8B-B14F-4D97-AF65-F5344CB8AC3E}">
        <p14:creationId xmlns:p14="http://schemas.microsoft.com/office/powerpoint/2010/main" val="302875619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091"/>
            <a:ext cx="8226425" cy="563562"/>
          </a:xfrm>
        </p:spPr>
        <p:txBody>
          <a:bodyPr/>
          <a:lstStyle/>
          <a:p>
            <a:r>
              <a:rPr lang="en-US" dirty="0" smtClean="0"/>
              <a:t>Iranian university students in 1971</a:t>
            </a:r>
            <a:endParaRPr lang="en-US" dirty="0"/>
          </a:p>
        </p:txBody>
      </p:sp>
      <p:pic>
        <p:nvPicPr>
          <p:cNvPr id="6861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373"/>
          <a:stretch/>
        </p:blipFill>
        <p:spPr bwMode="auto">
          <a:xfrm>
            <a:off x="914400" y="692727"/>
            <a:ext cx="7237766" cy="6165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025033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6425" cy="609600"/>
          </a:xfrm>
        </p:spPr>
        <p:txBody>
          <a:bodyPr/>
          <a:lstStyle/>
          <a:p>
            <a:r>
              <a:rPr lang="en-US" dirty="0" smtClean="0"/>
              <a:t>Students</a:t>
            </a:r>
            <a:endParaRPr lang="en-US" dirty="0"/>
          </a:p>
        </p:txBody>
      </p:sp>
      <p:pic>
        <p:nvPicPr>
          <p:cNvPr id="696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86054"/>
            <a:ext cx="9144000" cy="6271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446417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6926"/>
            <a:ext cx="3124200" cy="1974273"/>
          </a:xfrm>
        </p:spPr>
        <p:txBody>
          <a:bodyPr/>
          <a:lstStyle/>
          <a:p>
            <a:r>
              <a:rPr lang="en-US" dirty="0" smtClean="0"/>
              <a:t>Miss Iran 1967, </a:t>
            </a:r>
            <a:r>
              <a:rPr lang="en-US" dirty="0" err="1" smtClean="0"/>
              <a:t>Shahla</a:t>
            </a:r>
            <a:r>
              <a:rPr lang="en-US" dirty="0" smtClean="0"/>
              <a:t> </a:t>
            </a:r>
            <a:r>
              <a:rPr lang="en-US" dirty="0" err="1" smtClean="0"/>
              <a:t>Vahabzadeh</a:t>
            </a:r>
            <a:endParaRPr lang="en-US" dirty="0"/>
          </a:p>
        </p:txBody>
      </p:sp>
      <p:pic>
        <p:nvPicPr>
          <p:cNvPr id="706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77507" y="0"/>
            <a:ext cx="556649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630658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6200"/>
            <a:ext cx="2286000" cy="2895600"/>
          </a:xfrm>
        </p:spPr>
        <p:txBody>
          <a:bodyPr/>
          <a:lstStyle/>
          <a:p>
            <a:r>
              <a:rPr lang="en-US" dirty="0" smtClean="0"/>
              <a:t>Rock n’ roll in Tehran in the early 1960s</a:t>
            </a:r>
            <a:endParaRPr lang="en-US" dirty="0"/>
          </a:p>
        </p:txBody>
      </p:sp>
      <p:pic>
        <p:nvPicPr>
          <p:cNvPr id="716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57583" y="0"/>
            <a:ext cx="6781800"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281619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3999" cy="487362"/>
          </a:xfrm>
        </p:spPr>
        <p:txBody>
          <a:bodyPr/>
          <a:lstStyle/>
          <a:p>
            <a:r>
              <a:rPr lang="en-US" dirty="0" smtClean="0"/>
              <a:t>Shopping in a Tehran department store in 1971</a:t>
            </a:r>
            <a:endParaRPr lang="en-US" dirty="0"/>
          </a:p>
        </p:txBody>
      </p:sp>
      <p:pic>
        <p:nvPicPr>
          <p:cNvPr id="7270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830" b="2770"/>
          <a:stretch/>
        </p:blipFill>
        <p:spPr bwMode="auto">
          <a:xfrm>
            <a:off x="0" y="534204"/>
            <a:ext cx="9144000" cy="6323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372522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history</a:t>
            </a:r>
            <a:endParaRPr lang="en-US" dirty="0"/>
          </a:p>
        </p:txBody>
      </p:sp>
      <p:sp>
        <p:nvSpPr>
          <p:cNvPr id="3" name="Content Placeholder 2"/>
          <p:cNvSpPr>
            <a:spLocks noGrp="1"/>
          </p:cNvSpPr>
          <p:nvPr>
            <p:ph idx="1"/>
          </p:nvPr>
        </p:nvSpPr>
        <p:spPr/>
        <p:txBody>
          <a:bodyPr/>
          <a:lstStyle/>
          <a:p>
            <a:r>
              <a:rPr lang="en-US" dirty="0" smtClean="0"/>
              <a:t>Those who aren’t familiar with how Tehran or the whole country of Iran looks might imagine it as a land with people and culture similar to its neighboring countries in the Middle East. But for those who’ve always thought of Iran as your typical Islamic country, you might be shocked to see its “Westernized” past.</a:t>
            </a:r>
          </a:p>
          <a:p>
            <a:endParaRPr lang="en-US" dirty="0" smtClean="0"/>
          </a:p>
          <a:p>
            <a:r>
              <a:rPr lang="en-US" dirty="0" smtClean="0"/>
              <a:t>Decades before the 1979 Islamic Revolution, the country was run by King Mohammad Reza </a:t>
            </a:r>
            <a:r>
              <a:rPr lang="en-US" dirty="0" err="1" smtClean="0"/>
              <a:t>Pahvali</a:t>
            </a:r>
            <a:r>
              <a:rPr lang="en-US" dirty="0" smtClean="0"/>
              <a:t>, more known as the Shah. Besides political restrictions, he turned the whole look of the country and its people 180°, adopting the Western ways from fashion to education.</a:t>
            </a:r>
            <a:endParaRPr lang="en-US"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43000"/>
          </a:xfrm>
        </p:spPr>
        <p:txBody>
          <a:bodyPr/>
          <a:lstStyle/>
          <a:p>
            <a:r>
              <a:rPr lang="en-US" sz="2400" dirty="0" smtClean="0"/>
              <a:t>The </a:t>
            </a:r>
            <a:r>
              <a:rPr lang="en-US" sz="2400" dirty="0" err="1" smtClean="0"/>
              <a:t>Shahanshah</a:t>
            </a:r>
            <a:r>
              <a:rPr lang="en-US" sz="2400" dirty="0" smtClean="0"/>
              <a:t> Mohammad Reza Pahlavi and </a:t>
            </a:r>
            <a:r>
              <a:rPr lang="en-US" sz="2400" dirty="0" err="1" smtClean="0"/>
              <a:t>Shahbanu</a:t>
            </a:r>
            <a:r>
              <a:rPr lang="en-US" sz="2400" dirty="0" smtClean="0"/>
              <a:t> Farah Pahlavi at a court reception surrounded by the Shah’s ministers of state.</a:t>
            </a:r>
            <a:endParaRPr lang="en-US" sz="2400" dirty="0"/>
          </a:p>
        </p:txBody>
      </p:sp>
      <p:pic>
        <p:nvPicPr>
          <p:cNvPr id="737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177290"/>
            <a:ext cx="8534400" cy="5680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90115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6425" cy="715962"/>
          </a:xfrm>
        </p:spPr>
        <p:txBody>
          <a:bodyPr/>
          <a:lstStyle/>
          <a:p>
            <a:r>
              <a:rPr lang="en-US" dirty="0" smtClean="0"/>
              <a:t>A wedding party</a:t>
            </a:r>
            <a:endParaRPr lang="en-US" dirty="0"/>
          </a:p>
        </p:txBody>
      </p:sp>
      <p:pic>
        <p:nvPicPr>
          <p:cNvPr id="747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544" y="779210"/>
            <a:ext cx="9132455" cy="6078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160329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6425" cy="533400"/>
          </a:xfrm>
        </p:spPr>
        <p:txBody>
          <a:bodyPr/>
          <a:lstStyle/>
          <a:p>
            <a:r>
              <a:rPr lang="en-US" dirty="0" smtClean="0"/>
              <a:t>Local magazine covers</a:t>
            </a:r>
            <a:endParaRPr lang="en-US" dirty="0"/>
          </a:p>
        </p:txBody>
      </p:sp>
      <p:pic>
        <p:nvPicPr>
          <p:cNvPr id="757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8144621" cy="622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762264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magazine</a:t>
            </a:r>
            <a:endParaRPr lang="en-US" dirty="0"/>
          </a:p>
        </p:txBody>
      </p:sp>
      <p:pic>
        <p:nvPicPr>
          <p:cNvPr id="768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65511" y="0"/>
            <a:ext cx="546496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617077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6425" cy="762000"/>
          </a:xfrm>
        </p:spPr>
        <p:txBody>
          <a:bodyPr/>
          <a:lstStyle/>
          <a:p>
            <a:r>
              <a:rPr lang="en-US" dirty="0" smtClean="0"/>
              <a:t>Magazine</a:t>
            </a:r>
            <a:endParaRPr lang="en-US" dirty="0"/>
          </a:p>
        </p:txBody>
      </p:sp>
      <p:pic>
        <p:nvPicPr>
          <p:cNvPr id="778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10" y="760461"/>
            <a:ext cx="9146309" cy="6097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878526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66800"/>
            <a:ext cx="3276600" cy="1417638"/>
          </a:xfrm>
        </p:spPr>
        <p:txBody>
          <a:bodyPr/>
          <a:lstStyle/>
          <a:p>
            <a:r>
              <a:rPr lang="en-US" dirty="0" smtClean="0"/>
              <a:t>Paul McCartney in Iran, 1968</a:t>
            </a:r>
            <a:endParaRPr lang="en-US" dirty="0"/>
          </a:p>
        </p:txBody>
      </p:sp>
      <p:pic>
        <p:nvPicPr>
          <p:cNvPr id="788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849"/>
          <a:stretch/>
        </p:blipFill>
        <p:spPr bwMode="auto">
          <a:xfrm>
            <a:off x="4100945" y="0"/>
            <a:ext cx="504305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551912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82"/>
            <a:ext cx="8226425" cy="706582"/>
          </a:xfrm>
        </p:spPr>
        <p:txBody>
          <a:bodyPr/>
          <a:lstStyle/>
          <a:p>
            <a:r>
              <a:rPr lang="en-US" dirty="0" smtClean="0"/>
              <a:t>Westernized fashion seen in the streets</a:t>
            </a:r>
            <a:endParaRPr lang="en-US" dirty="0"/>
          </a:p>
        </p:txBody>
      </p:sp>
      <p:pic>
        <p:nvPicPr>
          <p:cNvPr id="798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32846"/>
            <a:ext cx="9144000" cy="6131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93825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381000"/>
            <a:ext cx="8226425" cy="6096000"/>
          </a:xfrm>
        </p:spPr>
        <p:txBody>
          <a:bodyPr/>
          <a:lstStyle/>
          <a:p>
            <a:r>
              <a:rPr lang="en-US" sz="2800" dirty="0" smtClean="0"/>
              <a:t>In the end, not everyone was pleased with the Shah’s leadership, especially for traditionalists and to those whose beliefs clash with the new laws. Government extravagance, corruption, brutality, and the suppression of human rights have led to the downfall of Pahlavi’s regime and Ayatollah Khomeini took over. Iran later transformed into a traditional Islamic republic. Then daily live in Iran (at least in public) changed greatly toward very conservative ways of dress and behavior.</a:t>
            </a:r>
          </a:p>
          <a:p>
            <a:endParaRPr lang="en-US" dirty="0" smtClean="0"/>
          </a:p>
          <a:p>
            <a:endParaRPr lang="en-US" dirty="0"/>
          </a:p>
        </p:txBody>
      </p:sp>
    </p:spTree>
    <p:extLst>
      <p:ext uri="{BB962C8B-B14F-4D97-AF65-F5344CB8AC3E}">
        <p14:creationId xmlns:p14="http://schemas.microsoft.com/office/powerpoint/2010/main" val="268806065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5302"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81000"/>
            <a:ext cx="9137073" cy="6091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endParaRPr lang="en-US" altLang="en-US"/>
          </a:p>
        </p:txBody>
      </p:sp>
      <p:sp>
        <p:nvSpPr>
          <p:cNvPr id="56323" name="Rectangle 3"/>
          <p:cNvSpPr>
            <a:spLocks noGrp="1" noChangeArrowheads="1"/>
          </p:cNvSpPr>
          <p:nvPr>
            <p:ph type="body" idx="1"/>
          </p:nvPr>
        </p:nvSpPr>
        <p:spPr/>
        <p:txBody>
          <a:bodyPr/>
          <a:lstStyle/>
          <a:p>
            <a:r>
              <a:rPr lang="en-US" altLang="en-US" dirty="0" smtClean="0"/>
              <a:t>In the 1960s, the Shah launched programs that included land reforms, the development of commercial and industrial infrastructures, and education. The results were evident during his regime such as the establishment of Tehran’s longest avenue, the </a:t>
            </a:r>
            <a:r>
              <a:rPr lang="en-US" altLang="en-US" dirty="0" err="1" smtClean="0"/>
              <a:t>Valiasr</a:t>
            </a:r>
            <a:r>
              <a:rPr lang="en-US" altLang="en-US" dirty="0" smtClean="0"/>
              <a:t> Avenue, to connect the Pahlavi complexes, including palaces and luxury houses to the city’s railroad station.</a:t>
            </a:r>
          </a:p>
          <a:p>
            <a:endParaRPr lang="en-US" altLang="en-US"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2590799" cy="3352800"/>
          </a:xfrm>
        </p:spPr>
        <p:txBody>
          <a:bodyPr/>
          <a:lstStyle/>
          <a:p>
            <a:pPr algn="ctr"/>
            <a:r>
              <a:rPr lang="en-US" dirty="0" smtClean="0"/>
              <a:t>Aerial view of Vali </a:t>
            </a:r>
            <a:r>
              <a:rPr lang="en-US" dirty="0" err="1" smtClean="0"/>
              <a:t>Ahd</a:t>
            </a:r>
            <a:r>
              <a:rPr lang="en-US" dirty="0" smtClean="0"/>
              <a:t> (</a:t>
            </a:r>
            <a:r>
              <a:rPr lang="en-US" dirty="0" err="1" smtClean="0"/>
              <a:t>Valiasr</a:t>
            </a:r>
            <a:r>
              <a:rPr lang="en-US" dirty="0" smtClean="0"/>
              <a:t>) Square in 1971</a:t>
            </a:r>
            <a:endParaRPr lang="en-US" dirty="0"/>
          </a:p>
        </p:txBody>
      </p:sp>
      <p:pic>
        <p:nvPicPr>
          <p:cNvPr id="604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24615" y="0"/>
            <a:ext cx="651938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191944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6912" y="0"/>
            <a:ext cx="804708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323013" y="914400"/>
            <a:ext cx="2820987" cy="1782762"/>
          </a:xfrm>
        </p:spPr>
        <p:txBody>
          <a:bodyPr/>
          <a:lstStyle/>
          <a:p>
            <a:r>
              <a:rPr lang="it-IT" dirty="0" smtClean="0"/>
              <a:t>Pahlavi Avenue to Vali Ahd Square</a:t>
            </a:r>
            <a:endParaRPr lang="en-US" dirty="0"/>
          </a:p>
        </p:txBody>
      </p:sp>
    </p:spTree>
    <p:extLst>
      <p:ext uri="{BB962C8B-B14F-4D97-AF65-F5344CB8AC3E}">
        <p14:creationId xmlns:p14="http://schemas.microsoft.com/office/powerpoint/2010/main" val="8223513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0"/>
            <a:ext cx="2438399" cy="2819400"/>
          </a:xfrm>
        </p:spPr>
        <p:txBody>
          <a:bodyPr/>
          <a:lstStyle/>
          <a:p>
            <a:r>
              <a:rPr lang="en-US" dirty="0" smtClean="0"/>
              <a:t>Queen Elizabeth Boulevard in 1971</a:t>
            </a:r>
            <a:endParaRPr lang="en-US" dirty="0"/>
          </a:p>
        </p:txBody>
      </p:sp>
      <p:pic>
        <p:nvPicPr>
          <p:cNvPr id="6246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223"/>
          <a:stretch/>
        </p:blipFill>
        <p:spPr bwMode="auto">
          <a:xfrm>
            <a:off x="2526467" y="0"/>
            <a:ext cx="661753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685802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800" dirty="0" smtClean="0"/>
              <a:t>Mixed reactions go along during the time of the Shah – even until now. Some say living in Iran was better before the revolution because basic needs such as flats were affordable for the majority of Iran’s population. Disagreeing opinions point out that only those who are connected to the royal family received benefits.</a:t>
            </a:r>
            <a:endParaRPr lang="en-US" sz="2800" dirty="0"/>
          </a:p>
        </p:txBody>
      </p:sp>
    </p:spTree>
    <p:extLst>
      <p:ext uri="{BB962C8B-B14F-4D97-AF65-F5344CB8AC3E}">
        <p14:creationId xmlns:p14="http://schemas.microsoft.com/office/powerpoint/2010/main" val="185350568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5"/>
            <a:ext cx="8226425" cy="639762"/>
          </a:xfrm>
        </p:spPr>
        <p:txBody>
          <a:bodyPr/>
          <a:lstStyle/>
          <a:p>
            <a:r>
              <a:rPr lang="en-US" dirty="0" smtClean="0"/>
              <a:t>Delivery camels in Tehran</a:t>
            </a:r>
            <a:endParaRPr lang="en-US" dirty="0"/>
          </a:p>
        </p:txBody>
      </p:sp>
      <p:pic>
        <p:nvPicPr>
          <p:cNvPr id="634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20804"/>
            <a:ext cx="9220200" cy="6137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256641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1078_slide">
  <a:themeElements>
    <a:clrScheme name="Office Theme 2">
      <a:dk1>
        <a:srgbClr val="707070"/>
      </a:dk1>
      <a:lt1>
        <a:srgbClr val="FFFFFF"/>
      </a:lt1>
      <a:dk2>
        <a:srgbClr val="990000"/>
      </a:dk2>
      <a:lt2>
        <a:srgbClr val="FFFFFF"/>
      </a:lt2>
      <a:accent1>
        <a:srgbClr val="FFA366"/>
      </a:accent1>
      <a:accent2>
        <a:srgbClr val="FF8CCF"/>
      </a:accent2>
      <a:accent3>
        <a:srgbClr val="CAAAAA"/>
      </a:accent3>
      <a:accent4>
        <a:srgbClr val="DADADA"/>
      </a:accent4>
      <a:accent5>
        <a:srgbClr val="FFCEB8"/>
      </a:accent5>
      <a:accent6>
        <a:srgbClr val="E77EBB"/>
      </a:accent6>
      <a:hlink>
        <a:srgbClr val="FF9999"/>
      </a:hlink>
      <a:folHlink>
        <a:srgbClr val="EBD2F7"/>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707070"/>
        </a:dk1>
        <a:lt1>
          <a:srgbClr val="FFFFFF"/>
        </a:lt1>
        <a:dk2>
          <a:srgbClr val="990000"/>
        </a:dk2>
        <a:lt2>
          <a:srgbClr val="FFFFFF"/>
        </a:lt2>
        <a:accent1>
          <a:srgbClr val="F26D6D"/>
        </a:accent1>
        <a:accent2>
          <a:srgbClr val="F76F87"/>
        </a:accent2>
        <a:accent3>
          <a:srgbClr val="CAAAAA"/>
        </a:accent3>
        <a:accent4>
          <a:srgbClr val="DADADA"/>
        </a:accent4>
        <a:accent5>
          <a:srgbClr val="F7BABA"/>
        </a:accent5>
        <a:accent6>
          <a:srgbClr val="E0647A"/>
        </a:accent6>
        <a:hlink>
          <a:srgbClr val="FF9999"/>
        </a:hlink>
        <a:folHlink>
          <a:srgbClr val="FFA6B6"/>
        </a:folHlink>
      </a:clrScheme>
      <a:clrMap bg1="dk2" tx1="lt1" bg2="dk1" tx2="lt2" accent1="accent1" accent2="accent2" accent3="accent3" accent4="accent4" accent5="accent5" accent6="accent6" hlink="hlink" folHlink="folHlink"/>
    </a:extraClrScheme>
    <a:extraClrScheme>
      <a:clrScheme name="Office Theme 2">
        <a:dk1>
          <a:srgbClr val="707070"/>
        </a:dk1>
        <a:lt1>
          <a:srgbClr val="FFFFFF"/>
        </a:lt1>
        <a:dk2>
          <a:srgbClr val="990000"/>
        </a:dk2>
        <a:lt2>
          <a:srgbClr val="FFFFFF"/>
        </a:lt2>
        <a:accent1>
          <a:srgbClr val="FFA366"/>
        </a:accent1>
        <a:accent2>
          <a:srgbClr val="FF8CCF"/>
        </a:accent2>
        <a:accent3>
          <a:srgbClr val="CAAAAA"/>
        </a:accent3>
        <a:accent4>
          <a:srgbClr val="DADADA"/>
        </a:accent4>
        <a:accent5>
          <a:srgbClr val="FFCEB8"/>
        </a:accent5>
        <a:accent6>
          <a:srgbClr val="E77EBB"/>
        </a:accent6>
        <a:hlink>
          <a:srgbClr val="FF9999"/>
        </a:hlink>
        <a:folHlink>
          <a:srgbClr val="EBD2F7"/>
        </a:folHlink>
      </a:clrScheme>
      <a:clrMap bg1="dk2" tx1="lt1" bg2="dk1" tx2="lt2" accent1="accent1" accent2="accent2" accent3="accent3" accent4="accent4" accent5="accent5" accent6="accent6" hlink="hlink" folHlink="folHlink"/>
    </a:extraClrScheme>
    <a:extraClrScheme>
      <a:clrScheme name="Office Theme 3">
        <a:dk1>
          <a:srgbClr val="707070"/>
        </a:dk1>
        <a:lt1>
          <a:srgbClr val="FFFFFF"/>
        </a:lt1>
        <a:dk2>
          <a:srgbClr val="990000"/>
        </a:dk2>
        <a:lt2>
          <a:srgbClr val="FFFFFF"/>
        </a:lt2>
        <a:accent1>
          <a:srgbClr val="79D4F2"/>
        </a:accent1>
        <a:accent2>
          <a:srgbClr val="FF9C9C"/>
        </a:accent2>
        <a:accent3>
          <a:srgbClr val="CAAAAA"/>
        </a:accent3>
        <a:accent4>
          <a:srgbClr val="DADADA"/>
        </a:accent4>
        <a:accent5>
          <a:srgbClr val="BEE6F7"/>
        </a:accent5>
        <a:accent6>
          <a:srgbClr val="E78D8D"/>
        </a:accent6>
        <a:hlink>
          <a:srgbClr val="B2D2FF"/>
        </a:hlink>
        <a:folHlink>
          <a:srgbClr val="D3E6A1"/>
        </a:folHlink>
      </a:clrScheme>
      <a:clrMap bg1="dk2" tx1="lt1" bg2="dk1" tx2="lt2" accent1="accent1" accent2="accent2" accent3="accent3" accent4="accent4" accent5="accent5" accent6="accent6" hlink="hlink" folHlink="folHlink"/>
    </a:extraClrScheme>
    <a:extraClrScheme>
      <a:clrScheme name="Office Theme 4">
        <a:dk1>
          <a:srgbClr val="707070"/>
        </a:dk1>
        <a:lt1>
          <a:srgbClr val="FFFFFF"/>
        </a:lt1>
        <a:dk2>
          <a:srgbClr val="990000"/>
        </a:dk2>
        <a:lt2>
          <a:srgbClr val="FFFFFF"/>
        </a:lt2>
        <a:accent1>
          <a:srgbClr val="8DD98D"/>
        </a:accent1>
        <a:accent2>
          <a:srgbClr val="CABFFF"/>
        </a:accent2>
        <a:accent3>
          <a:srgbClr val="CAAAAA"/>
        </a:accent3>
        <a:accent4>
          <a:srgbClr val="DADADA"/>
        </a:accent4>
        <a:accent5>
          <a:srgbClr val="C5E9C5"/>
        </a:accent5>
        <a:accent6>
          <a:srgbClr val="B7ADE7"/>
        </a:accent6>
        <a:hlink>
          <a:srgbClr val="FF9999"/>
        </a:hlink>
        <a:folHlink>
          <a:srgbClr val="EDD46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F26D6D"/>
        </a:accent1>
        <a:accent2>
          <a:srgbClr val="F76F87"/>
        </a:accent2>
        <a:accent3>
          <a:srgbClr val="FFFFFF"/>
        </a:accent3>
        <a:accent4>
          <a:srgbClr val="000000"/>
        </a:accent4>
        <a:accent5>
          <a:srgbClr val="F7BABA"/>
        </a:accent5>
        <a:accent6>
          <a:srgbClr val="E0647A"/>
        </a:accent6>
        <a:hlink>
          <a:srgbClr val="FF9999"/>
        </a:hlink>
        <a:folHlink>
          <a:srgbClr val="FFA6B6"/>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FFA366"/>
        </a:accent1>
        <a:accent2>
          <a:srgbClr val="FF8CCF"/>
        </a:accent2>
        <a:accent3>
          <a:srgbClr val="FFFFFF"/>
        </a:accent3>
        <a:accent4>
          <a:srgbClr val="000000"/>
        </a:accent4>
        <a:accent5>
          <a:srgbClr val="FFCEB8"/>
        </a:accent5>
        <a:accent6>
          <a:srgbClr val="E77EBB"/>
        </a:accent6>
        <a:hlink>
          <a:srgbClr val="FF9999"/>
        </a:hlink>
        <a:folHlink>
          <a:srgbClr val="EBD2F7"/>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79D4F2"/>
        </a:accent1>
        <a:accent2>
          <a:srgbClr val="FF9C9C"/>
        </a:accent2>
        <a:accent3>
          <a:srgbClr val="FFFFFF"/>
        </a:accent3>
        <a:accent4>
          <a:srgbClr val="000000"/>
        </a:accent4>
        <a:accent5>
          <a:srgbClr val="BEE6F7"/>
        </a:accent5>
        <a:accent6>
          <a:srgbClr val="E78D8D"/>
        </a:accent6>
        <a:hlink>
          <a:srgbClr val="B2D2FF"/>
        </a:hlink>
        <a:folHlink>
          <a:srgbClr val="D3E6A1"/>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8DD98D"/>
        </a:accent1>
        <a:accent2>
          <a:srgbClr val="CABFFF"/>
        </a:accent2>
        <a:accent3>
          <a:srgbClr val="FFFFFF"/>
        </a:accent3>
        <a:accent4>
          <a:srgbClr val="000000"/>
        </a:accent4>
        <a:accent5>
          <a:srgbClr val="C5E9C5"/>
        </a:accent5>
        <a:accent6>
          <a:srgbClr val="B7ADE7"/>
        </a:accent6>
        <a:hlink>
          <a:srgbClr val="FF9999"/>
        </a:hlink>
        <a:folHlink>
          <a:srgbClr val="EDD46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707070"/>
      </a:dk1>
      <a:lt1>
        <a:srgbClr val="FFFFFF"/>
      </a:lt1>
      <a:dk2>
        <a:srgbClr val="990000"/>
      </a:dk2>
      <a:lt2>
        <a:srgbClr val="FFFFFF"/>
      </a:lt2>
      <a:accent1>
        <a:srgbClr val="FFA366"/>
      </a:accent1>
      <a:accent2>
        <a:srgbClr val="FF8CCF"/>
      </a:accent2>
      <a:accent3>
        <a:srgbClr val="CAAAAA"/>
      </a:accent3>
      <a:accent4>
        <a:srgbClr val="DADADA"/>
      </a:accent4>
      <a:accent5>
        <a:srgbClr val="FFCEB8"/>
      </a:accent5>
      <a:accent6>
        <a:srgbClr val="E77EBB"/>
      </a:accent6>
      <a:hlink>
        <a:srgbClr val="FF9999"/>
      </a:hlink>
      <a:folHlink>
        <a:srgbClr val="EBD2F7"/>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707070"/>
        </a:dk1>
        <a:lt1>
          <a:srgbClr val="FFFFFF"/>
        </a:lt1>
        <a:dk2>
          <a:srgbClr val="990000"/>
        </a:dk2>
        <a:lt2>
          <a:srgbClr val="FFFFFF"/>
        </a:lt2>
        <a:accent1>
          <a:srgbClr val="F26D6D"/>
        </a:accent1>
        <a:accent2>
          <a:srgbClr val="F76F87"/>
        </a:accent2>
        <a:accent3>
          <a:srgbClr val="CAAAAA"/>
        </a:accent3>
        <a:accent4>
          <a:srgbClr val="DADADA"/>
        </a:accent4>
        <a:accent5>
          <a:srgbClr val="F7BABA"/>
        </a:accent5>
        <a:accent6>
          <a:srgbClr val="E0647A"/>
        </a:accent6>
        <a:hlink>
          <a:srgbClr val="FF9999"/>
        </a:hlink>
        <a:folHlink>
          <a:srgbClr val="FFA6B6"/>
        </a:folHlink>
      </a:clrScheme>
      <a:clrMap bg1="dk2" tx1="lt1" bg2="dk1" tx2="lt2" accent1="accent1" accent2="accent2" accent3="accent3" accent4="accent4" accent5="accent5" accent6="accent6" hlink="hlink" folHlink="folHlink"/>
    </a:extraClrScheme>
    <a:extraClrScheme>
      <a:clrScheme name="1_Default Design 2">
        <a:dk1>
          <a:srgbClr val="707070"/>
        </a:dk1>
        <a:lt1>
          <a:srgbClr val="FFFFFF"/>
        </a:lt1>
        <a:dk2>
          <a:srgbClr val="990000"/>
        </a:dk2>
        <a:lt2>
          <a:srgbClr val="FFFFFF"/>
        </a:lt2>
        <a:accent1>
          <a:srgbClr val="FFA366"/>
        </a:accent1>
        <a:accent2>
          <a:srgbClr val="FF8CCF"/>
        </a:accent2>
        <a:accent3>
          <a:srgbClr val="CAAAAA"/>
        </a:accent3>
        <a:accent4>
          <a:srgbClr val="DADADA"/>
        </a:accent4>
        <a:accent5>
          <a:srgbClr val="FFCEB8"/>
        </a:accent5>
        <a:accent6>
          <a:srgbClr val="E77EBB"/>
        </a:accent6>
        <a:hlink>
          <a:srgbClr val="FF9999"/>
        </a:hlink>
        <a:folHlink>
          <a:srgbClr val="EBD2F7"/>
        </a:folHlink>
      </a:clrScheme>
      <a:clrMap bg1="dk2" tx1="lt1" bg2="dk1" tx2="lt2" accent1="accent1" accent2="accent2" accent3="accent3" accent4="accent4" accent5="accent5" accent6="accent6" hlink="hlink" folHlink="folHlink"/>
    </a:extraClrScheme>
    <a:extraClrScheme>
      <a:clrScheme name="1_Default Design 3">
        <a:dk1>
          <a:srgbClr val="707070"/>
        </a:dk1>
        <a:lt1>
          <a:srgbClr val="FFFFFF"/>
        </a:lt1>
        <a:dk2>
          <a:srgbClr val="990000"/>
        </a:dk2>
        <a:lt2>
          <a:srgbClr val="FFFFFF"/>
        </a:lt2>
        <a:accent1>
          <a:srgbClr val="79D4F2"/>
        </a:accent1>
        <a:accent2>
          <a:srgbClr val="FF9C9C"/>
        </a:accent2>
        <a:accent3>
          <a:srgbClr val="CAAAAA"/>
        </a:accent3>
        <a:accent4>
          <a:srgbClr val="DADADA"/>
        </a:accent4>
        <a:accent5>
          <a:srgbClr val="BEE6F7"/>
        </a:accent5>
        <a:accent6>
          <a:srgbClr val="E78D8D"/>
        </a:accent6>
        <a:hlink>
          <a:srgbClr val="B2D2FF"/>
        </a:hlink>
        <a:folHlink>
          <a:srgbClr val="D3E6A1"/>
        </a:folHlink>
      </a:clrScheme>
      <a:clrMap bg1="dk2" tx1="lt1" bg2="dk1" tx2="lt2" accent1="accent1" accent2="accent2" accent3="accent3" accent4="accent4" accent5="accent5" accent6="accent6" hlink="hlink" folHlink="folHlink"/>
    </a:extraClrScheme>
    <a:extraClrScheme>
      <a:clrScheme name="1_Default Design 4">
        <a:dk1>
          <a:srgbClr val="707070"/>
        </a:dk1>
        <a:lt1>
          <a:srgbClr val="FFFFFF"/>
        </a:lt1>
        <a:dk2>
          <a:srgbClr val="990000"/>
        </a:dk2>
        <a:lt2>
          <a:srgbClr val="FFFFFF"/>
        </a:lt2>
        <a:accent1>
          <a:srgbClr val="8DD98D"/>
        </a:accent1>
        <a:accent2>
          <a:srgbClr val="CABFFF"/>
        </a:accent2>
        <a:accent3>
          <a:srgbClr val="CAAAAA"/>
        </a:accent3>
        <a:accent4>
          <a:srgbClr val="DADADA"/>
        </a:accent4>
        <a:accent5>
          <a:srgbClr val="C5E9C5"/>
        </a:accent5>
        <a:accent6>
          <a:srgbClr val="B7ADE7"/>
        </a:accent6>
        <a:hlink>
          <a:srgbClr val="FF9999"/>
        </a:hlink>
        <a:folHlink>
          <a:srgbClr val="EDD46F"/>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B2B2B2"/>
        </a:lt2>
        <a:accent1>
          <a:srgbClr val="F26D6D"/>
        </a:accent1>
        <a:accent2>
          <a:srgbClr val="F76F87"/>
        </a:accent2>
        <a:accent3>
          <a:srgbClr val="FFFFFF"/>
        </a:accent3>
        <a:accent4>
          <a:srgbClr val="000000"/>
        </a:accent4>
        <a:accent5>
          <a:srgbClr val="F7BABA"/>
        </a:accent5>
        <a:accent6>
          <a:srgbClr val="E0647A"/>
        </a:accent6>
        <a:hlink>
          <a:srgbClr val="FF9999"/>
        </a:hlink>
        <a:folHlink>
          <a:srgbClr val="FFA6B6"/>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B2B2B2"/>
        </a:lt2>
        <a:accent1>
          <a:srgbClr val="FFA366"/>
        </a:accent1>
        <a:accent2>
          <a:srgbClr val="FF8CCF"/>
        </a:accent2>
        <a:accent3>
          <a:srgbClr val="FFFFFF"/>
        </a:accent3>
        <a:accent4>
          <a:srgbClr val="000000"/>
        </a:accent4>
        <a:accent5>
          <a:srgbClr val="FFCEB8"/>
        </a:accent5>
        <a:accent6>
          <a:srgbClr val="E77EBB"/>
        </a:accent6>
        <a:hlink>
          <a:srgbClr val="FF9999"/>
        </a:hlink>
        <a:folHlink>
          <a:srgbClr val="EBD2F7"/>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B2B2B2"/>
        </a:lt2>
        <a:accent1>
          <a:srgbClr val="79D4F2"/>
        </a:accent1>
        <a:accent2>
          <a:srgbClr val="FF9C9C"/>
        </a:accent2>
        <a:accent3>
          <a:srgbClr val="FFFFFF"/>
        </a:accent3>
        <a:accent4>
          <a:srgbClr val="000000"/>
        </a:accent4>
        <a:accent5>
          <a:srgbClr val="BEE6F7"/>
        </a:accent5>
        <a:accent6>
          <a:srgbClr val="E78D8D"/>
        </a:accent6>
        <a:hlink>
          <a:srgbClr val="B2D2FF"/>
        </a:hlink>
        <a:folHlink>
          <a:srgbClr val="D3E6A1"/>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B2B2B2"/>
        </a:lt2>
        <a:accent1>
          <a:srgbClr val="8DD98D"/>
        </a:accent1>
        <a:accent2>
          <a:srgbClr val="CABFFF"/>
        </a:accent2>
        <a:accent3>
          <a:srgbClr val="FFFFFF"/>
        </a:accent3>
        <a:accent4>
          <a:srgbClr val="000000"/>
        </a:accent4>
        <a:accent5>
          <a:srgbClr val="C5E9C5"/>
        </a:accent5>
        <a:accent6>
          <a:srgbClr val="B7ADE7"/>
        </a:accent6>
        <a:hlink>
          <a:srgbClr val="FF9999"/>
        </a:hlink>
        <a:folHlink>
          <a:srgbClr val="EDD46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TotalTime>
  <Words>539</Words>
  <Application>Microsoft Office PowerPoint</Application>
  <PresentationFormat>On-screen Show (4:3)</PresentationFormat>
  <Paragraphs>29</Paragraphs>
  <Slides>27</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27</vt:i4>
      </vt:variant>
    </vt:vector>
  </HeadingPairs>
  <TitlesOfParts>
    <vt:vector size="30" baseType="lpstr">
      <vt:lpstr>Arial</vt:lpstr>
      <vt:lpstr>ind_1078_slide</vt:lpstr>
      <vt:lpstr>1_Default Design</vt:lpstr>
      <vt:lpstr>What Life was Like in Iran Before the 1979 Revolution</vt:lpstr>
      <vt:lpstr>A little history</vt:lpstr>
      <vt:lpstr>PowerPoint Presentation</vt:lpstr>
      <vt:lpstr>PowerPoint Presentation</vt:lpstr>
      <vt:lpstr>Aerial view of Vali Ahd (Valiasr) Square in 1971</vt:lpstr>
      <vt:lpstr>Pahlavi Avenue to Vali Ahd Square</vt:lpstr>
      <vt:lpstr>Queen Elizabeth Boulevard in 1971</vt:lpstr>
      <vt:lpstr>PowerPoint Presentation</vt:lpstr>
      <vt:lpstr>Delivery camels in Tehran</vt:lpstr>
      <vt:lpstr>Street vendor selling cigarettes, gum, candy, and lottery tickets.</vt:lpstr>
      <vt:lpstr>A tea-house in Tehran</vt:lpstr>
      <vt:lpstr>A tourist souvenir shop with a specialty in hookahs.</vt:lpstr>
      <vt:lpstr>The luxury airline Iran Air before the revolution in Mehrabad airport, one of the busiest and most modern airports in Western Asia by the late 1970s.</vt:lpstr>
      <vt:lpstr>PowerPoint Presentation</vt:lpstr>
      <vt:lpstr>Iranian university students in 1971</vt:lpstr>
      <vt:lpstr>Students</vt:lpstr>
      <vt:lpstr>Miss Iran 1967, Shahla Vahabzadeh</vt:lpstr>
      <vt:lpstr>Rock n’ roll in Tehran in the early 1960s</vt:lpstr>
      <vt:lpstr>Shopping in a Tehran department store in 1971</vt:lpstr>
      <vt:lpstr>The Shahanshah Mohammad Reza Pahlavi and Shahbanu Farah Pahlavi at a court reception surrounded by the Shah’s ministers of state.</vt:lpstr>
      <vt:lpstr>A wedding party</vt:lpstr>
      <vt:lpstr>Local magazine covers</vt:lpstr>
      <vt:lpstr>magazine</vt:lpstr>
      <vt:lpstr>Magazine</vt:lpstr>
      <vt:lpstr>Paul McCartney in Iran, 1968</vt:lpstr>
      <vt:lpstr>Westernized fashion seen in the streets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Naumann, Joseph A.</dc:creator>
  <cp:lastModifiedBy>Naumann, Joseph A.</cp:lastModifiedBy>
  <cp:revision>6</cp:revision>
  <dcterms:created xsi:type="dcterms:W3CDTF">2015-09-01T15:50:58Z</dcterms:created>
  <dcterms:modified xsi:type="dcterms:W3CDTF">2015-09-01T16:56:37Z</dcterms:modified>
</cp:coreProperties>
</file>