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78"/>
  </p:notesMasterIdLst>
  <p:sldIdLst>
    <p:sldId id="256" r:id="rId3"/>
    <p:sldId id="328" r:id="rId4"/>
    <p:sldId id="329" r:id="rId5"/>
    <p:sldId id="277" r:id="rId6"/>
    <p:sldId id="278" r:id="rId7"/>
    <p:sldId id="282" r:id="rId8"/>
    <p:sldId id="296" r:id="rId9"/>
    <p:sldId id="312" r:id="rId10"/>
    <p:sldId id="281" r:id="rId11"/>
    <p:sldId id="308" r:id="rId12"/>
    <p:sldId id="257" r:id="rId13"/>
    <p:sldId id="287" r:id="rId14"/>
    <p:sldId id="290" r:id="rId15"/>
    <p:sldId id="259" r:id="rId16"/>
    <p:sldId id="283" r:id="rId17"/>
    <p:sldId id="307" r:id="rId18"/>
    <p:sldId id="260" r:id="rId19"/>
    <p:sldId id="294" r:id="rId20"/>
    <p:sldId id="295" r:id="rId21"/>
    <p:sldId id="261" r:id="rId22"/>
    <p:sldId id="262" r:id="rId23"/>
    <p:sldId id="263" r:id="rId24"/>
    <p:sldId id="264" r:id="rId25"/>
    <p:sldId id="293" r:id="rId26"/>
    <p:sldId id="326" r:id="rId27"/>
    <p:sldId id="306" r:id="rId28"/>
    <p:sldId id="288" r:id="rId29"/>
    <p:sldId id="289" r:id="rId30"/>
    <p:sldId id="266" r:id="rId31"/>
    <p:sldId id="267" r:id="rId32"/>
    <p:sldId id="268" r:id="rId33"/>
    <p:sldId id="304" r:id="rId34"/>
    <p:sldId id="269" r:id="rId35"/>
    <p:sldId id="276" r:id="rId36"/>
    <p:sldId id="274" r:id="rId37"/>
    <p:sldId id="275" r:id="rId38"/>
    <p:sldId id="309" r:id="rId39"/>
    <p:sldId id="270" r:id="rId40"/>
    <p:sldId id="291" r:id="rId41"/>
    <p:sldId id="271" r:id="rId42"/>
    <p:sldId id="320" r:id="rId43"/>
    <p:sldId id="300" r:id="rId44"/>
    <p:sldId id="301" r:id="rId45"/>
    <p:sldId id="302" r:id="rId46"/>
    <p:sldId id="303" r:id="rId47"/>
    <p:sldId id="313" r:id="rId48"/>
    <p:sldId id="298" r:id="rId49"/>
    <p:sldId id="286" r:id="rId50"/>
    <p:sldId id="285" r:id="rId51"/>
    <p:sldId id="310" r:id="rId52"/>
    <p:sldId id="327" r:id="rId53"/>
    <p:sldId id="317" r:id="rId54"/>
    <p:sldId id="273" r:id="rId55"/>
    <p:sldId id="279" r:id="rId56"/>
    <p:sldId id="297" r:id="rId57"/>
    <p:sldId id="299" r:id="rId58"/>
    <p:sldId id="292" r:id="rId59"/>
    <p:sldId id="272" r:id="rId60"/>
    <p:sldId id="316" r:id="rId61"/>
    <p:sldId id="321" r:id="rId62"/>
    <p:sldId id="324" r:id="rId63"/>
    <p:sldId id="325" r:id="rId64"/>
    <p:sldId id="314" r:id="rId65"/>
    <p:sldId id="315" r:id="rId66"/>
    <p:sldId id="322" r:id="rId67"/>
    <p:sldId id="323" r:id="rId68"/>
    <p:sldId id="311" r:id="rId69"/>
    <p:sldId id="319" r:id="rId70"/>
    <p:sldId id="280" r:id="rId71"/>
    <p:sldId id="318" r:id="rId72"/>
    <p:sldId id="305" r:id="rId73"/>
    <p:sldId id="330" r:id="rId74"/>
    <p:sldId id="331" r:id="rId75"/>
    <p:sldId id="332" r:id="rId76"/>
    <p:sldId id="333" r:id="rId7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78" autoAdjust="0"/>
    <p:restoredTop sz="94655" autoAdjust="0"/>
  </p:normalViewPr>
  <p:slideViewPr>
    <p:cSldViewPr>
      <p:cViewPr varScale="1">
        <p:scale>
          <a:sx n="66" d="100"/>
          <a:sy n="66" d="100"/>
        </p:scale>
        <p:origin x="-1392"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A16B4E3-A102-4156-B58C-108DD682B879}" type="slidenum">
              <a:rPr lang="en-US"/>
              <a:pPr/>
              <a:t>‹#›</a:t>
            </a:fld>
            <a:endParaRPr lang="en-US"/>
          </a:p>
        </p:txBody>
      </p:sp>
    </p:spTree>
    <p:extLst>
      <p:ext uri="{BB962C8B-B14F-4D97-AF65-F5344CB8AC3E}">
        <p14:creationId xmlns:p14="http://schemas.microsoft.com/office/powerpoint/2010/main" val="8168994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3556" name="Rectangle 4"/>
          <p:cNvSpPr>
            <a:spLocks noGrp="1" noChangeArrowheads="1"/>
          </p:cNvSpPr>
          <p:nvPr>
            <p:ph type="dt" sz="half" idx="2"/>
          </p:nvPr>
        </p:nvSpPr>
        <p:spPr/>
        <p:txBody>
          <a:bodyPr/>
          <a:lstStyle>
            <a:lvl1pPr>
              <a:defRPr/>
            </a:lvl1pPr>
          </a:lstStyle>
          <a:p>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8C39DE4E-2694-44DC-9069-4830ED601CF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8CA1A0C-BE19-45F1-93D9-3918696D55CC}" type="slidenum">
              <a:rPr lang="en-US"/>
              <a:pPr/>
              <a:t>‹#›</a:t>
            </a:fld>
            <a:endParaRPr lang="en-US"/>
          </a:p>
        </p:txBody>
      </p:sp>
    </p:spTree>
    <p:extLst>
      <p:ext uri="{BB962C8B-B14F-4D97-AF65-F5344CB8AC3E}">
        <p14:creationId xmlns:p14="http://schemas.microsoft.com/office/powerpoint/2010/main" val="417282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1D53C18-CA3A-490B-88FA-4D50C417168C}" type="slidenum">
              <a:rPr lang="en-US"/>
              <a:pPr/>
              <a:t>‹#›</a:t>
            </a:fld>
            <a:endParaRPr lang="en-US"/>
          </a:p>
        </p:txBody>
      </p:sp>
    </p:spTree>
    <p:extLst>
      <p:ext uri="{BB962C8B-B14F-4D97-AF65-F5344CB8AC3E}">
        <p14:creationId xmlns:p14="http://schemas.microsoft.com/office/powerpoint/2010/main" val="3855239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29F7896C-538E-4B1A-B24A-8A2B8CE3D97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4EC1424-BF72-47C5-B5B2-D5452A70F12A}" type="slidenum">
              <a:rPr lang="en-US"/>
              <a:pPr/>
              <a:t>‹#›</a:t>
            </a:fld>
            <a:endParaRPr lang="en-US"/>
          </a:p>
        </p:txBody>
      </p:sp>
    </p:spTree>
    <p:extLst>
      <p:ext uri="{BB962C8B-B14F-4D97-AF65-F5344CB8AC3E}">
        <p14:creationId xmlns:p14="http://schemas.microsoft.com/office/powerpoint/2010/main" val="3900730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D1BD9E2-DFB3-4C8C-B94B-DA3FA8D2C4BB}" type="slidenum">
              <a:rPr lang="en-US"/>
              <a:pPr/>
              <a:t>‹#›</a:t>
            </a:fld>
            <a:endParaRPr lang="en-US"/>
          </a:p>
        </p:txBody>
      </p:sp>
    </p:spTree>
    <p:extLst>
      <p:ext uri="{BB962C8B-B14F-4D97-AF65-F5344CB8AC3E}">
        <p14:creationId xmlns:p14="http://schemas.microsoft.com/office/powerpoint/2010/main" val="168174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4F099F-C5FF-4B05-8C94-874AEB57FEE6}" type="slidenum">
              <a:rPr lang="en-US"/>
              <a:pPr/>
              <a:t>‹#›</a:t>
            </a:fld>
            <a:endParaRPr lang="en-US"/>
          </a:p>
        </p:txBody>
      </p:sp>
    </p:spTree>
    <p:extLst>
      <p:ext uri="{BB962C8B-B14F-4D97-AF65-F5344CB8AC3E}">
        <p14:creationId xmlns:p14="http://schemas.microsoft.com/office/powerpoint/2010/main" val="1984551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E38C702-D023-488F-B9E9-AB459D28ADA9}" type="slidenum">
              <a:rPr lang="en-US"/>
              <a:pPr/>
              <a:t>‹#›</a:t>
            </a:fld>
            <a:endParaRPr lang="en-US"/>
          </a:p>
        </p:txBody>
      </p:sp>
    </p:spTree>
    <p:extLst>
      <p:ext uri="{BB962C8B-B14F-4D97-AF65-F5344CB8AC3E}">
        <p14:creationId xmlns:p14="http://schemas.microsoft.com/office/powerpoint/2010/main" val="2521371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EA96291-9E26-4151-BF03-2A2623133285}" type="slidenum">
              <a:rPr lang="en-US"/>
              <a:pPr/>
              <a:t>‹#›</a:t>
            </a:fld>
            <a:endParaRPr lang="en-US"/>
          </a:p>
        </p:txBody>
      </p:sp>
    </p:spTree>
    <p:extLst>
      <p:ext uri="{BB962C8B-B14F-4D97-AF65-F5344CB8AC3E}">
        <p14:creationId xmlns:p14="http://schemas.microsoft.com/office/powerpoint/2010/main" val="184944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32AB4CD-18C3-4838-BCF0-59FEEE824F1C}" type="slidenum">
              <a:rPr lang="en-US"/>
              <a:pPr/>
              <a:t>‹#›</a:t>
            </a:fld>
            <a:endParaRPr lang="en-US"/>
          </a:p>
        </p:txBody>
      </p:sp>
    </p:spTree>
    <p:extLst>
      <p:ext uri="{BB962C8B-B14F-4D97-AF65-F5344CB8AC3E}">
        <p14:creationId xmlns:p14="http://schemas.microsoft.com/office/powerpoint/2010/main" val="186271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743B2FC-80AB-4294-B952-72C44CAD52A8}" type="slidenum">
              <a:rPr lang="en-US"/>
              <a:pPr/>
              <a:t>‹#›</a:t>
            </a:fld>
            <a:endParaRPr lang="en-US"/>
          </a:p>
        </p:txBody>
      </p:sp>
    </p:spTree>
    <p:extLst>
      <p:ext uri="{BB962C8B-B14F-4D97-AF65-F5344CB8AC3E}">
        <p14:creationId xmlns:p14="http://schemas.microsoft.com/office/powerpoint/2010/main" val="1807029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5595F46-90BB-47B1-95DC-95BA2AB63E2C}" type="slidenum">
              <a:rPr lang="en-US"/>
              <a:pPr/>
              <a:t>‹#›</a:t>
            </a:fld>
            <a:endParaRPr lang="en-US"/>
          </a:p>
        </p:txBody>
      </p:sp>
    </p:spTree>
    <p:extLst>
      <p:ext uri="{BB962C8B-B14F-4D97-AF65-F5344CB8AC3E}">
        <p14:creationId xmlns:p14="http://schemas.microsoft.com/office/powerpoint/2010/main" val="1306730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875FBC-63DA-42B1-9152-E85F646CDEDA}" type="slidenum">
              <a:rPr lang="en-US"/>
              <a:pPr/>
              <a:t>‹#›</a:t>
            </a:fld>
            <a:endParaRPr lang="en-US"/>
          </a:p>
        </p:txBody>
      </p:sp>
    </p:spTree>
    <p:extLst>
      <p:ext uri="{BB962C8B-B14F-4D97-AF65-F5344CB8AC3E}">
        <p14:creationId xmlns:p14="http://schemas.microsoft.com/office/powerpoint/2010/main" val="22691061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FA4C23-E2C4-46FF-BAAA-FB8D27DF2BF2}" type="slidenum">
              <a:rPr lang="en-US"/>
              <a:pPr/>
              <a:t>‹#›</a:t>
            </a:fld>
            <a:endParaRPr lang="en-US"/>
          </a:p>
        </p:txBody>
      </p:sp>
    </p:spTree>
    <p:extLst>
      <p:ext uri="{BB962C8B-B14F-4D97-AF65-F5344CB8AC3E}">
        <p14:creationId xmlns:p14="http://schemas.microsoft.com/office/powerpoint/2010/main" val="2634167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FDC6432-96D2-44C1-BDF7-CEC31281F3F2}" type="slidenum">
              <a:rPr lang="en-US"/>
              <a:pPr/>
              <a:t>‹#›</a:t>
            </a:fld>
            <a:endParaRPr lang="en-US"/>
          </a:p>
        </p:txBody>
      </p:sp>
    </p:spTree>
    <p:extLst>
      <p:ext uri="{BB962C8B-B14F-4D97-AF65-F5344CB8AC3E}">
        <p14:creationId xmlns:p14="http://schemas.microsoft.com/office/powerpoint/2010/main" val="224326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A078A7-974D-429E-BFAE-122396557BE6}" type="slidenum">
              <a:rPr lang="en-US"/>
              <a:pPr/>
              <a:t>‹#›</a:t>
            </a:fld>
            <a:endParaRPr lang="en-US"/>
          </a:p>
        </p:txBody>
      </p:sp>
    </p:spTree>
    <p:extLst>
      <p:ext uri="{BB962C8B-B14F-4D97-AF65-F5344CB8AC3E}">
        <p14:creationId xmlns:p14="http://schemas.microsoft.com/office/powerpoint/2010/main" val="379451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9035DB-7A38-4E22-9BD6-A217E98DD2C5}" type="slidenum">
              <a:rPr lang="en-US"/>
              <a:pPr/>
              <a:t>‹#›</a:t>
            </a:fld>
            <a:endParaRPr lang="en-US"/>
          </a:p>
        </p:txBody>
      </p:sp>
    </p:spTree>
    <p:extLst>
      <p:ext uri="{BB962C8B-B14F-4D97-AF65-F5344CB8AC3E}">
        <p14:creationId xmlns:p14="http://schemas.microsoft.com/office/powerpoint/2010/main" val="151534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808B943-CAE8-4353-AADC-0D0BB611AC5D}" type="slidenum">
              <a:rPr lang="en-US"/>
              <a:pPr/>
              <a:t>‹#›</a:t>
            </a:fld>
            <a:endParaRPr lang="en-US"/>
          </a:p>
        </p:txBody>
      </p:sp>
    </p:spTree>
    <p:extLst>
      <p:ext uri="{BB962C8B-B14F-4D97-AF65-F5344CB8AC3E}">
        <p14:creationId xmlns:p14="http://schemas.microsoft.com/office/powerpoint/2010/main" val="19468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9367B2C-20ED-491F-BC64-623D52778E87}" type="slidenum">
              <a:rPr lang="en-US"/>
              <a:pPr/>
              <a:t>‹#›</a:t>
            </a:fld>
            <a:endParaRPr lang="en-US"/>
          </a:p>
        </p:txBody>
      </p:sp>
    </p:spTree>
    <p:extLst>
      <p:ext uri="{BB962C8B-B14F-4D97-AF65-F5344CB8AC3E}">
        <p14:creationId xmlns:p14="http://schemas.microsoft.com/office/powerpoint/2010/main" val="416640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89A5D1A-F07E-43B4-9637-C8B507869306}" type="slidenum">
              <a:rPr lang="en-US"/>
              <a:pPr/>
              <a:t>‹#›</a:t>
            </a:fld>
            <a:endParaRPr lang="en-US"/>
          </a:p>
        </p:txBody>
      </p:sp>
    </p:spTree>
    <p:extLst>
      <p:ext uri="{BB962C8B-B14F-4D97-AF65-F5344CB8AC3E}">
        <p14:creationId xmlns:p14="http://schemas.microsoft.com/office/powerpoint/2010/main" val="280295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F9D1EA3-F077-4B1E-BDA7-F1A622E80A8F}" type="slidenum">
              <a:rPr lang="en-US"/>
              <a:pPr/>
              <a:t>‹#›</a:t>
            </a:fld>
            <a:endParaRPr lang="en-US"/>
          </a:p>
        </p:txBody>
      </p:sp>
    </p:spTree>
    <p:extLst>
      <p:ext uri="{BB962C8B-B14F-4D97-AF65-F5344CB8AC3E}">
        <p14:creationId xmlns:p14="http://schemas.microsoft.com/office/powerpoint/2010/main" val="266356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9A23348-C026-4FF9-A147-18DF5C448296}" type="slidenum">
              <a:rPr lang="en-US"/>
              <a:pPr/>
              <a:t>‹#›</a:t>
            </a:fld>
            <a:endParaRPr lang="en-US"/>
          </a:p>
        </p:txBody>
      </p:sp>
    </p:spTree>
    <p:extLst>
      <p:ext uri="{BB962C8B-B14F-4D97-AF65-F5344CB8AC3E}">
        <p14:creationId xmlns:p14="http://schemas.microsoft.com/office/powerpoint/2010/main" val="50304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30385B6-745A-41D6-888E-784E6C86407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EBCC9B6-5E6B-4732-AF02-E2113FBD29E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133600" y="1752600"/>
            <a:ext cx="6442075" cy="1470025"/>
          </a:xfrm>
        </p:spPr>
        <p:txBody>
          <a:bodyPr/>
          <a:lstStyle/>
          <a:p>
            <a:r>
              <a:rPr lang="en-US" b="1" dirty="0" smtClean="0">
                <a:effectLst>
                  <a:outerShdw blurRad="50800" dist="38100" algn="l" rotWithShape="0">
                    <a:srgbClr val="FFFFFF">
                      <a:alpha val="40000"/>
                    </a:srgbClr>
                  </a:outerShdw>
                </a:effectLst>
              </a:rPr>
              <a:t>Earthquake  &amp; Tsunami – Japan</a:t>
            </a:r>
            <a:br>
              <a:rPr lang="en-US" b="1" dirty="0" smtClean="0">
                <a:effectLst>
                  <a:outerShdw blurRad="50800" dist="38100" algn="l" rotWithShape="0">
                    <a:srgbClr val="FFFFFF">
                      <a:alpha val="40000"/>
                    </a:srgbClr>
                  </a:outerShdw>
                </a:effectLst>
              </a:rPr>
            </a:br>
            <a:r>
              <a:rPr lang="en-US" b="1" dirty="0" smtClean="0">
                <a:effectLst>
                  <a:outerShdw blurRad="50800" dist="38100" algn="l" rotWithShape="0">
                    <a:srgbClr val="FFFFFF">
                      <a:alpha val="40000"/>
                    </a:srgbClr>
                  </a:outerShdw>
                </a:effectLst>
              </a:rPr>
              <a:t>Worst in 140 years – 3-11-2011</a:t>
            </a:r>
            <a:endParaRPr lang="en-US" b="1" dirty="0">
              <a:effectLst>
                <a:outerShdw blurRad="50800" dist="38100" algn="l" rotWithShape="0">
                  <a:srgbClr val="FFFFFF">
                    <a:alpha val="40000"/>
                  </a:srgbClr>
                </a:outerShdw>
              </a:effectLst>
            </a:endParaRPr>
          </a:p>
        </p:txBody>
      </p:sp>
      <p:sp>
        <p:nvSpPr>
          <p:cNvPr id="55299" name="Rectangle 3"/>
          <p:cNvSpPr>
            <a:spLocks noGrp="1" noChangeArrowheads="1"/>
          </p:cNvSpPr>
          <p:nvPr>
            <p:ph type="subTitle" idx="1"/>
          </p:nvPr>
        </p:nvSpPr>
        <p:spPr/>
        <p:txBody>
          <a:bodyPr/>
          <a:lstStyle/>
          <a:p>
            <a:r>
              <a:rPr lang="en-US" b="1" dirty="0" smtClean="0">
                <a:effectLst>
                  <a:outerShdw blurRad="50800" dist="38100" algn="l" rotWithShape="0">
                    <a:srgbClr val="FFFFFF">
                      <a:alpha val="40000"/>
                    </a:srgbClr>
                  </a:outerShdw>
                </a:effectLst>
              </a:rPr>
              <a:t>8.9 to 9.1 estimated</a:t>
            </a:r>
          </a:p>
          <a:p>
            <a:r>
              <a:rPr lang="en-US" b="1" dirty="0" smtClean="0">
                <a:effectLst>
                  <a:outerShdw blurRad="50800" dist="38100" algn="l" rotWithShape="0">
                    <a:srgbClr val="FFFFFF">
                      <a:alpha val="40000"/>
                    </a:srgbClr>
                  </a:outerShdw>
                </a:effectLst>
              </a:rPr>
              <a:t>23 foot Tsunami waves hit the Japanese coast</a:t>
            </a:r>
            <a:endParaRPr lang="en-US" b="1" dirty="0">
              <a:effectLst>
                <a:outerShdw blurRad="50800" dist="38100" algn="l" rotWithShape="0">
                  <a:srgbClr val="FFFFFF">
                    <a:alpha val="4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5770"/>
            <a:ext cx="9144000" cy="596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885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smtClean="0"/>
              <a:t>Tsunami</a:t>
            </a:r>
            <a:endParaRPr lang="en-US" dirty="0"/>
          </a:p>
        </p:txBody>
      </p:sp>
      <p:sp>
        <p:nvSpPr>
          <p:cNvPr id="56323" name="Rectangle 3"/>
          <p:cNvSpPr>
            <a:spLocks noGrp="1" noChangeArrowheads="1"/>
          </p:cNvSpPr>
          <p:nvPr>
            <p:ph type="body"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8800"/>
            <a:ext cx="9143999" cy="421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528"/>
            <a:ext cx="5334000" cy="6865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9857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06" y="0"/>
            <a:ext cx="830179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332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81198" y="-22412"/>
            <a:ext cx="8226425" cy="731070"/>
          </a:xfrm>
        </p:spPr>
        <p:txBody>
          <a:bodyPr/>
          <a:lstStyle/>
          <a:p>
            <a:r>
              <a:rPr lang="en-US" dirty="0" smtClean="0"/>
              <a:t>Fires from ruptured gas lines</a:t>
            </a:r>
            <a:endParaRPr lang="en-US" dirty="0"/>
          </a:p>
        </p:txBody>
      </p:sp>
      <p:sp>
        <p:nvSpPr>
          <p:cNvPr id="58371" name="Rectangle 3"/>
          <p:cNvSpPr>
            <a:spLocks noGrp="1" noChangeArrowheads="1"/>
          </p:cNvSpPr>
          <p:nvPr>
            <p:ph type="body"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1" y="708658"/>
            <a:ext cx="9144001" cy="6149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
            <a:ext cx="9144000" cy="621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1013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247"/>
            <a:ext cx="9143999" cy="623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98528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26778" y="0"/>
            <a:ext cx="6290328" cy="693550"/>
          </a:xfrm>
        </p:spPr>
        <p:txBody>
          <a:bodyPr/>
          <a:lstStyle/>
          <a:p>
            <a:r>
              <a:rPr lang="en-US" b="1" dirty="0" smtClean="0">
                <a:solidFill>
                  <a:srgbClr val="FFFFFF"/>
                </a:solidFill>
                <a:effectLst>
                  <a:outerShdw blurRad="38100" dist="38100" dir="2700000" algn="tl">
                    <a:srgbClr val="000000">
                      <a:alpha val="43137"/>
                    </a:srgbClr>
                  </a:outerShdw>
                </a:effectLst>
              </a:rPr>
              <a:t>Earthquake – collapsed garage</a:t>
            </a:r>
            <a:endParaRPr lang="en-US" b="1"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24649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7628"/>
            <a:ext cx="9143999" cy="598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7989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8650"/>
            <a:ext cx="9144000" cy="61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7151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4" y="609600"/>
            <a:ext cx="9161253" cy="572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0280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932" y="-22412"/>
            <a:ext cx="8226425" cy="780603"/>
          </a:xfrm>
        </p:spPr>
        <p:txBody>
          <a:bodyPr/>
          <a:lstStyle/>
          <a:p>
            <a:r>
              <a:rPr lang="en-US" dirty="0"/>
              <a:t>Shores are submerged in </a:t>
            </a:r>
            <a:r>
              <a:rPr lang="en-US" dirty="0" err="1"/>
              <a:t>Natori</a:t>
            </a:r>
            <a:r>
              <a:rPr lang="en-US" dirty="0"/>
              <a:t> city</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8191"/>
            <a:ext cx="9138290" cy="609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0958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260" y="-48091"/>
            <a:ext cx="8226425" cy="843260"/>
          </a:xfrm>
        </p:spPr>
        <p:txBody>
          <a:bodyPr/>
          <a:lstStyle/>
          <a:p>
            <a:r>
              <a:rPr lang="en-US" dirty="0" smtClean="0"/>
              <a:t>Warehouse washed away</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5169"/>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7371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260" y="-12232"/>
            <a:ext cx="8226425" cy="844605"/>
          </a:xfrm>
        </p:spPr>
        <p:txBody>
          <a:bodyPr/>
          <a:lstStyle/>
          <a:p>
            <a:r>
              <a:rPr lang="en-US" dirty="0" smtClean="0"/>
              <a:t>Watching the disaster &amp; its aftermath</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2373"/>
            <a:ext cx="9040872" cy="601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72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896" y="-12232"/>
            <a:ext cx="8226425" cy="797150"/>
          </a:xfrm>
        </p:spPr>
        <p:txBody>
          <a:bodyPr/>
          <a:lstStyle/>
          <a:p>
            <a:r>
              <a:rPr lang="en-US" dirty="0" smtClean="0"/>
              <a:t>Fires from ruptured gas lines</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4918"/>
            <a:ext cx="9143999" cy="607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9716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119" y="15846"/>
            <a:ext cx="8226425" cy="570812"/>
          </a:xfrm>
        </p:spPr>
        <p:txBody>
          <a:bodyPr/>
          <a:lstStyle/>
          <a:p>
            <a:r>
              <a:rPr lang="en-US" dirty="0"/>
              <a:t>Buildings burn </a:t>
            </a:r>
            <a:r>
              <a:rPr lang="en-US" dirty="0" smtClean="0"/>
              <a:t>near </a:t>
            </a:r>
            <a:r>
              <a:rPr lang="en-US" dirty="0"/>
              <a:t>Sendai Airport in Japan</a:t>
            </a:r>
          </a:p>
        </p:txBody>
      </p:sp>
      <p:sp>
        <p:nvSpPr>
          <p:cNvPr id="3" name="Content Placeholder 2"/>
          <p:cNvSpPr>
            <a:spLocks noGrp="1"/>
          </p:cNvSpPr>
          <p:nvPr>
            <p:ph idx="1"/>
          </p:nvPr>
        </p:nvSpPr>
        <p:spPr/>
        <p:txBody>
          <a:bodyPr/>
          <a:lstStyle/>
          <a:p>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6658"/>
            <a:ext cx="9144000" cy="62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642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2290064" cy="4068762"/>
          </a:xfrm>
        </p:spPr>
        <p:txBody>
          <a:bodyPr/>
          <a:lstStyle/>
          <a:p>
            <a:r>
              <a:rPr lang="en-US" dirty="0" smtClean="0"/>
              <a:t>Mudslide triggered by the earthquake</a:t>
            </a:r>
            <a:endParaRPr lang="en-US" dirty="0"/>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063" y="0"/>
            <a:ext cx="683812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12850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5814"/>
            <a:ext cx="9144000" cy="514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906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239"/>
            <a:ext cx="9143999" cy="660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5234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090"/>
            <a:ext cx="9144000" cy="622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931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163" y="0"/>
            <a:ext cx="446567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513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0149" y="28755"/>
            <a:ext cx="6316662" cy="639762"/>
          </a:xfrm>
        </p:spPr>
        <p:txBody>
          <a:bodyPr/>
          <a:lstStyle/>
          <a:p>
            <a:r>
              <a:rPr lang="en-US" dirty="0"/>
              <a:t>Global plate tectonic movement</a:t>
            </a:r>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85" y="838200"/>
            <a:ext cx="851284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9184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8" y="-22412"/>
            <a:ext cx="8226425" cy="1143000"/>
          </a:xfrm>
        </p:spPr>
        <p:txBody>
          <a:bodyPr/>
          <a:lstStyle/>
          <a:p>
            <a:r>
              <a:rPr lang="en-US" dirty="0" smtClean="0"/>
              <a:t>Ships washed ashore</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43265"/>
            <a:ext cx="9144000" cy="561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8353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
            <a:ext cx="9144000" cy="699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5262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0865"/>
            <a:ext cx="9143999" cy="5856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22156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Tokyo public transit was shut down – people stranded</a:t>
            </a:r>
            <a:endParaRPr lang="en-US" dirty="0"/>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 y="1905000"/>
            <a:ext cx="9144001" cy="450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895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7210"/>
            <a:ext cx="9144000" cy="578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3273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4340"/>
            <a:ext cx="9144000" cy="598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75585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9172754"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594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4128"/>
            <a:ext cx="9143999" cy="5889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792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a:t>Sendai Airport is flooded after tsunami</a:t>
            </a:r>
          </a:p>
        </p:txBody>
      </p:sp>
      <p:sp>
        <p:nvSpPr>
          <p:cNvPr id="3" name="Content Placeholder 2"/>
          <p:cNvSpPr>
            <a:spLocks noGrp="1"/>
          </p:cNvSpPr>
          <p:nvPr>
            <p:ph idx="1"/>
          </p:nvPr>
        </p:nvSpPr>
        <p:spPr/>
        <p:txBody>
          <a:bodyPr/>
          <a:lstStyle/>
          <a:p>
            <a:endParaRPr lang="en-US"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1702"/>
            <a:ext cx="9144000" cy="573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09630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838200"/>
          </a:xfrm>
        </p:spPr>
        <p:txBody>
          <a:bodyPr/>
          <a:lstStyle/>
          <a:p>
            <a:r>
              <a:rPr lang="en-US" dirty="0"/>
              <a:t>Sendai Airport </a:t>
            </a:r>
          </a:p>
        </p:txBody>
      </p:sp>
      <p:sp>
        <p:nvSpPr>
          <p:cNvPr id="3" name="Content Placeholder 2"/>
          <p:cNvSpPr>
            <a:spLocks noGrp="1"/>
          </p:cNvSpPr>
          <p:nvPr>
            <p:ph idx="1"/>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3535"/>
            <a:ext cx="9144000" cy="584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2245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82600"/>
            <a:ext cx="8991599" cy="5994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4059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164"/>
            <a:ext cx="9143999" cy="618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07250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253"/>
            <a:ext cx="54864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9115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7110"/>
            <a:ext cx="9144001" cy="689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8692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 y="381000"/>
            <a:ext cx="9132931" cy="610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9329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443" y="0"/>
            <a:ext cx="74451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77136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227" y="-5303"/>
            <a:ext cx="5376774" cy="692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9240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78" y="29474"/>
            <a:ext cx="4942741" cy="682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2128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499"/>
            <a:ext cx="9144000" cy="63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12239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258" y="0"/>
            <a:ext cx="62434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53193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990"/>
            <a:ext cx="9144001" cy="682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1824" y="41303"/>
            <a:ext cx="8226425" cy="644497"/>
          </a:xfrm>
        </p:spPr>
        <p:txBody>
          <a:bodyPr/>
          <a:lstStyle/>
          <a:p>
            <a:r>
              <a:rPr lang="en-US" dirty="0" smtClean="0"/>
              <a:t>Concern about nuclear power plants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46003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133600" y="1166018"/>
            <a:ext cx="6326187" cy="4525963"/>
          </a:xfrm>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313"/>
            <a:ext cx="8758705" cy="685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8449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FUKUSHIMA, Japan (Reuters) – Japan scrambled on Saturday to reduce pressure in two nuclear plants damaged after a massive earthquake and tsunami struck its northeast coast probably killing at least 1,300 people</a:t>
            </a:r>
            <a:r>
              <a:rPr lang="en-US" dirty="0" smtClean="0"/>
              <a:t>.</a:t>
            </a:r>
          </a:p>
          <a:p>
            <a:endParaRPr lang="en-US" dirty="0" smtClean="0"/>
          </a:p>
          <a:p>
            <a:r>
              <a:rPr lang="en-US" dirty="0"/>
              <a:t>The government warned of a possible radiation leak as authorities began trying to reduce pressure at damaged two nuclear plants, sending tens of thousands of residents out of the area to avoid possible contamination.</a:t>
            </a:r>
          </a:p>
        </p:txBody>
      </p:sp>
    </p:spTree>
    <p:extLst>
      <p:ext uri="{BB962C8B-B14F-4D97-AF65-F5344CB8AC3E}">
        <p14:creationId xmlns:p14="http://schemas.microsoft.com/office/powerpoint/2010/main" val="40785028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554162"/>
          </a:xfrm>
        </p:spPr>
        <p:txBody>
          <a:bodyPr/>
          <a:lstStyle/>
          <a:p>
            <a:r>
              <a:rPr lang="en-US" dirty="0"/>
              <a:t>An explosion at a nuclear power station Saturday destroyed a building housing the reactor amid fears that it could melt down</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93615" cy="4244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0881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21771"/>
            <a:ext cx="8972550" cy="6836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0703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03" y="0"/>
            <a:ext cx="779499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05461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3999"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23127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6038" y="0"/>
            <a:ext cx="513426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1629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010"/>
            <a:ext cx="9144000" cy="616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28064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2439987" cy="2773362"/>
          </a:xfrm>
        </p:spPr>
        <p:txBody>
          <a:bodyPr/>
          <a:lstStyle/>
          <a:p>
            <a:r>
              <a:rPr lang="en-US" dirty="0"/>
              <a:t>A fireball rise from an oil refinery</a:t>
            </a: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805" y="0"/>
            <a:ext cx="60395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4257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460"/>
            <a:ext cx="9144000" cy="6355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66943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6425" cy="1143000"/>
          </a:xfrm>
        </p:spPr>
        <p:txBody>
          <a:bodyPr/>
          <a:lstStyle/>
          <a:p>
            <a:r>
              <a:rPr lang="en-US" dirty="0" smtClean="0"/>
              <a:t>Putting out the fires at oil refinery</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08" y="1303457"/>
            <a:ext cx="9120422" cy="5554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3288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730" y="0"/>
            <a:ext cx="70965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29690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55"/>
            <a:ext cx="8226425" cy="733245"/>
          </a:xfrm>
        </p:spPr>
        <p:txBody>
          <a:bodyPr/>
          <a:lstStyle/>
          <a:p>
            <a:r>
              <a:rPr lang="en-US" dirty="0" smtClean="0"/>
              <a:t>Swiss Rescue Workers</a:t>
            </a:r>
            <a:endParaRPr lang="en-US" dirty="0"/>
          </a:p>
        </p:txBody>
      </p:sp>
      <p:sp>
        <p:nvSpPr>
          <p:cNvPr id="3" name="Content Placeholder 2"/>
          <p:cNvSpPr>
            <a:spLocks noGrp="1"/>
          </p:cNvSpPr>
          <p:nvPr>
            <p:ph idx="1"/>
          </p:nvPr>
        </p:nvSpPr>
        <p:spPr>
          <a:xfrm>
            <a:off x="458787" y="1676400"/>
            <a:ext cx="8226425" cy="4525963"/>
          </a:xfrm>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26541" cy="603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60810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5" y="381000"/>
            <a:ext cx="9144000" cy="600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0" y="5242330"/>
            <a:ext cx="5313872" cy="1143000"/>
          </a:xfrm>
        </p:spPr>
        <p:txBody>
          <a:bodyPr/>
          <a:lstStyle/>
          <a:p>
            <a:r>
              <a:rPr lang="en-US" dirty="0" smtClean="0"/>
              <a:t>Korean Rescue Team</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3615453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460"/>
            <a:ext cx="9143999" cy="607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37290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203"/>
            <a:ext cx="9143999" cy="648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76600" y="274638"/>
            <a:ext cx="5405438" cy="639762"/>
          </a:xfrm>
        </p:spPr>
        <p:txBody>
          <a:bodyPr/>
          <a:lstStyle/>
          <a:p>
            <a:r>
              <a:rPr lang="en-US" dirty="0" smtClean="0"/>
              <a:t>Searching for survivors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8728440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76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8558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460"/>
            <a:ext cx="9143999" cy="607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47126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2881"/>
            <a:ext cx="9143999" cy="575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73871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 y="1295400"/>
            <a:ext cx="9201911" cy="424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6359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1863" y="0"/>
            <a:ext cx="460522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5443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944562"/>
          </a:xfrm>
        </p:spPr>
        <p:txBody>
          <a:bodyPr/>
          <a:lstStyle/>
          <a:p>
            <a:r>
              <a:rPr lang="en-US" dirty="0"/>
              <a:t>Evacuees take shelter during blackout </a:t>
            </a:r>
          </a:p>
        </p:txBody>
      </p:sp>
      <p:sp>
        <p:nvSpPr>
          <p:cNvPr id="3" name="Content Placeholder 2"/>
          <p:cNvSpPr>
            <a:spLocks noGrp="1"/>
          </p:cNvSpPr>
          <p:nvPr>
            <p:ph idx="1"/>
          </p:nvPr>
        </p:nvSpPr>
        <p:spPr/>
        <p:txBody>
          <a:bodyPr/>
          <a:lstStyle/>
          <a:p>
            <a:endParaRPr lang="en-US"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1893"/>
            <a:ext cx="9164128" cy="552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9520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506" y="18009"/>
            <a:ext cx="6264894" cy="683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77982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8630"/>
            <a:ext cx="9161650" cy="593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9489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Aftershock Quakes</a:t>
            </a:r>
            <a:endParaRPr lang="en-US" dirty="0"/>
          </a:p>
        </p:txBody>
      </p:sp>
      <p:sp>
        <p:nvSpPr>
          <p:cNvPr id="3" name="Content Placeholder 2"/>
          <p:cNvSpPr>
            <a:spLocks noGrp="1"/>
          </p:cNvSpPr>
          <p:nvPr>
            <p:ph idx="1"/>
          </p:nvPr>
        </p:nvSpPr>
        <p:spPr/>
        <p:txBody>
          <a:bodyPr/>
          <a:lstStyle/>
          <a:p>
            <a:r>
              <a:rPr lang="en-US" dirty="0" smtClean="0"/>
              <a:t>Saturday, 3/12/2011 – 6.8 on the Richter scale</a:t>
            </a:r>
          </a:p>
          <a:p>
            <a:endParaRPr lang="en-US" dirty="0"/>
          </a:p>
          <a:p>
            <a:r>
              <a:rPr lang="en-US" dirty="0"/>
              <a:t>Saturday's magnitude 6.8 quake was followed by a series of temblors originating from the same area, the USGS said. It was not immediately known whether the new quakes caused any more damage. </a:t>
            </a:r>
            <a:r>
              <a:rPr lang="en-US"/>
              <a:t>All were part of the more than 125 aftershocks since Friday's massive quake, the strongest to hit Japan since officials began keeping records in the late 1800s.</a:t>
            </a:r>
            <a:endParaRPr lang="en-US" dirty="0"/>
          </a:p>
        </p:txBody>
      </p:sp>
    </p:spTree>
    <p:extLst>
      <p:ext uri="{BB962C8B-B14F-4D97-AF65-F5344CB8AC3E}">
        <p14:creationId xmlns:p14="http://schemas.microsoft.com/office/powerpoint/2010/main" val="26863088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Quake, Tsunami Deal Blow to Japanese Automakers</a:t>
            </a:r>
          </a:p>
        </p:txBody>
      </p:sp>
      <p:sp>
        <p:nvSpPr>
          <p:cNvPr id="3" name="Content Placeholder 2"/>
          <p:cNvSpPr>
            <a:spLocks noGrp="1"/>
          </p:cNvSpPr>
          <p:nvPr>
            <p:ph idx="1"/>
          </p:nvPr>
        </p:nvSpPr>
        <p:spPr/>
        <p:txBody>
          <a:bodyPr/>
          <a:lstStyle/>
          <a:p>
            <a:r>
              <a:rPr lang="en-US" sz="2800" dirty="0"/>
              <a:t>The massive earthquake that rocked northern Japan has dealt a hammer blow to the Japanese auto industry, which is still piecing together the impact of what is now believed to have been the worst temblor in recorded Japanese history – and the tsunami it spawned — on the country’s industrial base. </a:t>
            </a:r>
            <a:r>
              <a:rPr lang="en-US" sz="2800"/>
              <a:t>With numerous injuries and at least one death, as well as substantial physical damage, automakers large and small say they will be forced to curb production at more than a dozen plants.</a:t>
            </a:r>
            <a:endParaRPr lang="en-US" sz="2800" dirty="0"/>
          </a:p>
        </p:txBody>
      </p:sp>
    </p:spTree>
    <p:extLst>
      <p:ext uri="{BB962C8B-B14F-4D97-AF65-F5344CB8AC3E}">
        <p14:creationId xmlns:p14="http://schemas.microsoft.com/office/powerpoint/2010/main" val="31546939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1566"/>
            <a:ext cx="8226425" cy="868362"/>
          </a:xfrm>
        </p:spPr>
        <p:txBody>
          <a:bodyPr/>
          <a:lstStyle/>
          <a:p>
            <a:r>
              <a:rPr lang="en-US" dirty="0" smtClean="0"/>
              <a:t>Death toll will exceed 10,000</a:t>
            </a:r>
            <a:endParaRPr lang="en-US" dirty="0"/>
          </a:p>
        </p:txBody>
      </p:sp>
      <p:sp>
        <p:nvSpPr>
          <p:cNvPr id="3" name="Content Placeholder 2"/>
          <p:cNvSpPr>
            <a:spLocks noGrp="1"/>
          </p:cNvSpPr>
          <p:nvPr>
            <p:ph idx="1"/>
          </p:nvPr>
        </p:nvSpPr>
        <p:spPr>
          <a:xfrm>
            <a:off x="455613" y="1066800"/>
            <a:ext cx="8226425" cy="5638800"/>
          </a:xfrm>
        </p:spPr>
        <p:txBody>
          <a:bodyPr/>
          <a:lstStyle/>
          <a:p>
            <a:r>
              <a:rPr lang="en-US" sz="2800" dirty="0"/>
              <a:t>TAGAJO, Japan – The death toll in Japan's earthquake and tsunami will likely exceed 10,000 in one state alone, an official said Sunday, as millions of survivors were left without drinking water, electricity and proper food along the pulverized northeastern coast.</a:t>
            </a:r>
          </a:p>
          <a:p>
            <a:endParaRPr lang="en-US" sz="2800" dirty="0"/>
          </a:p>
          <a:p>
            <a:r>
              <a:rPr lang="en-US" sz="2800" dirty="0"/>
              <a:t>"This is Japan's most severe crisis since the war ended 65 years ago," Prime Minister Naoto </a:t>
            </a:r>
            <a:r>
              <a:rPr lang="en-US" sz="2800" dirty="0" err="1"/>
              <a:t>Kan</a:t>
            </a:r>
            <a:r>
              <a:rPr lang="en-US" sz="2800" dirty="0"/>
              <a:t> told reporters, adding that Japan's future would be decided by the response to this crisis.</a:t>
            </a:r>
          </a:p>
        </p:txBody>
      </p:sp>
    </p:spTree>
    <p:extLst>
      <p:ext uri="{BB962C8B-B14F-4D97-AF65-F5344CB8AC3E}">
        <p14:creationId xmlns:p14="http://schemas.microsoft.com/office/powerpoint/2010/main" val="223375532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514"/>
            <a:ext cx="8226425" cy="1143000"/>
          </a:xfrm>
        </p:spPr>
        <p:txBody>
          <a:bodyPr/>
          <a:lstStyle/>
          <a:p>
            <a:r>
              <a:rPr lang="en-US" dirty="0"/>
              <a:t>Japan Faces Potential Nuclear Disaster as Radiation Levels Rise</a:t>
            </a:r>
          </a:p>
        </p:txBody>
      </p:sp>
      <p:sp>
        <p:nvSpPr>
          <p:cNvPr id="3" name="Content Placeholder 2"/>
          <p:cNvSpPr>
            <a:spLocks noGrp="1"/>
          </p:cNvSpPr>
          <p:nvPr>
            <p:ph idx="1"/>
          </p:nvPr>
        </p:nvSpPr>
        <p:spPr>
          <a:xfrm>
            <a:off x="437015" y="6248400"/>
            <a:ext cx="8226425" cy="595086"/>
          </a:xfrm>
        </p:spPr>
        <p:txBody>
          <a:bodyPr/>
          <a:lstStyle/>
          <a:p>
            <a:r>
              <a:rPr lang="en-US" dirty="0" smtClean="0"/>
              <a:t>Explosions at 3 reactors by 3/15/2011</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2" y="1143000"/>
            <a:ext cx="9144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6279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In a brief address to the nation at 11 a.m. Tokyo time, Prime Minister Naoto </a:t>
            </a:r>
            <a:r>
              <a:rPr lang="en-US" dirty="0" err="1"/>
              <a:t>Kan</a:t>
            </a:r>
            <a:r>
              <a:rPr lang="en-US" dirty="0"/>
              <a:t> pleaded for calm, but warned that radiation had already spread from the crippled reactors and there was “a very high risk” of further leakage. Fortunately, the prevailing winds were sweeping most of the plume of radioactivity out into the Pacific Ocean, rather than over populated </a:t>
            </a:r>
            <a:r>
              <a:rPr lang="en-US"/>
              <a:t>areas</a:t>
            </a:r>
            <a:r>
              <a:rPr lang="en-US" smtClean="0"/>
              <a:t>.</a:t>
            </a:r>
          </a:p>
          <a:p>
            <a:endParaRPr lang="en-US" dirty="0" smtClean="0"/>
          </a:p>
          <a:p>
            <a:r>
              <a:rPr lang="en-US" dirty="0"/>
              <a:t>It diminished hopes earlier in the day that engineers at the plant, working at tremendous personal risk, might yet succeed in cooling down the most damaged of the reactors, No. 2, by pumping in sea water. </a:t>
            </a:r>
          </a:p>
        </p:txBody>
      </p:sp>
    </p:spTree>
    <p:extLst>
      <p:ext uri="{BB962C8B-B14F-4D97-AF65-F5344CB8AC3E}">
        <p14:creationId xmlns:p14="http://schemas.microsoft.com/office/powerpoint/2010/main" val="1557333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t>It ranked as the fifth-largest earthquake in the world since 1900 and was nearly 8,000 times stronger than one that devastated Christchurch, New Zealand, last month, scientists said.</a:t>
            </a:r>
          </a:p>
        </p:txBody>
      </p:sp>
    </p:spTree>
    <p:extLst>
      <p:ext uri="{BB962C8B-B14F-4D97-AF65-F5344CB8AC3E}">
        <p14:creationId xmlns:p14="http://schemas.microsoft.com/office/powerpoint/2010/main" val="38669868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36" y="0"/>
            <a:ext cx="83895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79570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earthquake">
  <a:themeElements>
    <a:clrScheme name="Office Theme 2">
      <a:dk1>
        <a:srgbClr val="000000"/>
      </a:dk1>
      <a:lt1>
        <a:srgbClr val="00CCFF"/>
      </a:lt1>
      <a:dk2>
        <a:srgbClr val="000000"/>
      </a:dk2>
      <a:lt2>
        <a:srgbClr val="CCCCCC"/>
      </a:lt2>
      <a:accent1>
        <a:srgbClr val="038A00"/>
      </a:accent1>
      <a:accent2>
        <a:srgbClr val="20579F"/>
      </a:accent2>
      <a:accent3>
        <a:srgbClr val="AAE2FF"/>
      </a:accent3>
      <a:accent4>
        <a:srgbClr val="000000"/>
      </a:accent4>
      <a:accent5>
        <a:srgbClr val="AAC4AA"/>
      </a:accent5>
      <a:accent6>
        <a:srgbClr val="1C4E90"/>
      </a:accent6>
      <a:hlink>
        <a:srgbClr val="757500"/>
      </a:hlink>
      <a:folHlink>
        <a:srgbClr val="005C73"/>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00CCFF"/>
        </a:lt1>
        <a:dk2>
          <a:srgbClr val="000000"/>
        </a:dk2>
        <a:lt2>
          <a:srgbClr val="CCCCCC"/>
        </a:lt2>
        <a:accent1>
          <a:srgbClr val="0087A8"/>
        </a:accent1>
        <a:accent2>
          <a:srgbClr val="1B6070"/>
        </a:accent2>
        <a:accent3>
          <a:srgbClr val="AAE2FF"/>
        </a:accent3>
        <a:accent4>
          <a:srgbClr val="000000"/>
        </a:accent4>
        <a:accent5>
          <a:srgbClr val="AAC3D1"/>
        </a:accent5>
        <a:accent6>
          <a:srgbClr val="175665"/>
        </a:accent6>
        <a:hlink>
          <a:srgbClr val="30798A"/>
        </a:hlink>
        <a:folHlink>
          <a:srgbClr val="004E6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00CCFF"/>
        </a:lt1>
        <a:dk2>
          <a:srgbClr val="000000"/>
        </a:dk2>
        <a:lt2>
          <a:srgbClr val="CCCCCC"/>
        </a:lt2>
        <a:accent1>
          <a:srgbClr val="038A00"/>
        </a:accent1>
        <a:accent2>
          <a:srgbClr val="20579F"/>
        </a:accent2>
        <a:accent3>
          <a:srgbClr val="AAE2FF"/>
        </a:accent3>
        <a:accent4>
          <a:srgbClr val="000000"/>
        </a:accent4>
        <a:accent5>
          <a:srgbClr val="AAC4AA"/>
        </a:accent5>
        <a:accent6>
          <a:srgbClr val="1C4E90"/>
        </a:accent6>
        <a:hlink>
          <a:srgbClr val="757500"/>
        </a:hlink>
        <a:folHlink>
          <a:srgbClr val="005C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00CCFF"/>
        </a:lt1>
        <a:dk2>
          <a:srgbClr val="000000"/>
        </a:dk2>
        <a:lt2>
          <a:srgbClr val="CCCCCC"/>
        </a:lt2>
        <a:accent1>
          <a:srgbClr val="873637"/>
        </a:accent1>
        <a:accent2>
          <a:srgbClr val="8A5B15"/>
        </a:accent2>
        <a:accent3>
          <a:srgbClr val="AAE2FF"/>
        </a:accent3>
        <a:accent4>
          <a:srgbClr val="000000"/>
        </a:accent4>
        <a:accent5>
          <a:srgbClr val="C3AEAE"/>
        </a:accent5>
        <a:accent6>
          <a:srgbClr val="7D5212"/>
        </a:accent6>
        <a:hlink>
          <a:srgbClr val="005A70"/>
        </a:hlink>
        <a:folHlink>
          <a:srgbClr val="66660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00CCFF"/>
        </a:lt1>
        <a:dk2>
          <a:srgbClr val="000000"/>
        </a:dk2>
        <a:lt2>
          <a:srgbClr val="CCCCCC"/>
        </a:lt2>
        <a:accent1>
          <a:srgbClr val="005A70"/>
        </a:accent1>
        <a:accent2>
          <a:srgbClr val="8A4D28"/>
        </a:accent2>
        <a:accent3>
          <a:srgbClr val="AAE2FF"/>
        </a:accent3>
        <a:accent4>
          <a:srgbClr val="000000"/>
        </a:accent4>
        <a:accent5>
          <a:srgbClr val="AAB5BB"/>
        </a:accent5>
        <a:accent6>
          <a:srgbClr val="7D4523"/>
        </a:accent6>
        <a:hlink>
          <a:srgbClr val="68407D"/>
        </a:hlink>
        <a:folHlink>
          <a:srgbClr val="66660F"/>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0087A8"/>
        </a:accent1>
        <a:accent2>
          <a:srgbClr val="1B6070"/>
        </a:accent2>
        <a:accent3>
          <a:srgbClr val="FFFFFF"/>
        </a:accent3>
        <a:accent4>
          <a:srgbClr val="000000"/>
        </a:accent4>
        <a:accent5>
          <a:srgbClr val="AAC3D1"/>
        </a:accent5>
        <a:accent6>
          <a:srgbClr val="175665"/>
        </a:accent6>
        <a:hlink>
          <a:srgbClr val="30798A"/>
        </a:hlink>
        <a:folHlink>
          <a:srgbClr val="004E6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038A00"/>
        </a:accent1>
        <a:accent2>
          <a:srgbClr val="20579F"/>
        </a:accent2>
        <a:accent3>
          <a:srgbClr val="FFFFFF"/>
        </a:accent3>
        <a:accent4>
          <a:srgbClr val="000000"/>
        </a:accent4>
        <a:accent5>
          <a:srgbClr val="AAC4AA"/>
        </a:accent5>
        <a:accent6>
          <a:srgbClr val="1C4E90"/>
        </a:accent6>
        <a:hlink>
          <a:srgbClr val="757500"/>
        </a:hlink>
        <a:folHlink>
          <a:srgbClr val="005C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873637"/>
        </a:accent1>
        <a:accent2>
          <a:srgbClr val="8A5B15"/>
        </a:accent2>
        <a:accent3>
          <a:srgbClr val="FFFFFF"/>
        </a:accent3>
        <a:accent4>
          <a:srgbClr val="000000"/>
        </a:accent4>
        <a:accent5>
          <a:srgbClr val="C3AEAE"/>
        </a:accent5>
        <a:accent6>
          <a:srgbClr val="7D5212"/>
        </a:accent6>
        <a:hlink>
          <a:srgbClr val="005A70"/>
        </a:hlink>
        <a:folHlink>
          <a:srgbClr val="666600"/>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005A70"/>
        </a:accent1>
        <a:accent2>
          <a:srgbClr val="8A4D28"/>
        </a:accent2>
        <a:accent3>
          <a:srgbClr val="FFFFFF"/>
        </a:accent3>
        <a:accent4>
          <a:srgbClr val="000000"/>
        </a:accent4>
        <a:accent5>
          <a:srgbClr val="AAB5BB"/>
        </a:accent5>
        <a:accent6>
          <a:srgbClr val="7D4523"/>
        </a:accent6>
        <a:hlink>
          <a:srgbClr val="68407D"/>
        </a:hlink>
        <a:folHlink>
          <a:srgbClr val="66660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00CCFF"/>
      </a:lt1>
      <a:dk2>
        <a:srgbClr val="000000"/>
      </a:dk2>
      <a:lt2>
        <a:srgbClr val="CCCCCC"/>
      </a:lt2>
      <a:accent1>
        <a:srgbClr val="038A00"/>
      </a:accent1>
      <a:accent2>
        <a:srgbClr val="20579F"/>
      </a:accent2>
      <a:accent3>
        <a:srgbClr val="AAE2FF"/>
      </a:accent3>
      <a:accent4>
        <a:srgbClr val="000000"/>
      </a:accent4>
      <a:accent5>
        <a:srgbClr val="AAC4AA"/>
      </a:accent5>
      <a:accent6>
        <a:srgbClr val="1C4E90"/>
      </a:accent6>
      <a:hlink>
        <a:srgbClr val="757500"/>
      </a:hlink>
      <a:folHlink>
        <a:srgbClr val="005C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00CCFF"/>
        </a:lt1>
        <a:dk2>
          <a:srgbClr val="000000"/>
        </a:dk2>
        <a:lt2>
          <a:srgbClr val="CCCCCC"/>
        </a:lt2>
        <a:accent1>
          <a:srgbClr val="0087A8"/>
        </a:accent1>
        <a:accent2>
          <a:srgbClr val="1B6070"/>
        </a:accent2>
        <a:accent3>
          <a:srgbClr val="AAE2FF"/>
        </a:accent3>
        <a:accent4>
          <a:srgbClr val="000000"/>
        </a:accent4>
        <a:accent5>
          <a:srgbClr val="AAC3D1"/>
        </a:accent5>
        <a:accent6>
          <a:srgbClr val="175665"/>
        </a:accent6>
        <a:hlink>
          <a:srgbClr val="30798A"/>
        </a:hlink>
        <a:folHlink>
          <a:srgbClr val="004E6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00CCFF"/>
        </a:lt1>
        <a:dk2>
          <a:srgbClr val="000000"/>
        </a:dk2>
        <a:lt2>
          <a:srgbClr val="CCCCCC"/>
        </a:lt2>
        <a:accent1>
          <a:srgbClr val="038A00"/>
        </a:accent1>
        <a:accent2>
          <a:srgbClr val="20579F"/>
        </a:accent2>
        <a:accent3>
          <a:srgbClr val="AAE2FF"/>
        </a:accent3>
        <a:accent4>
          <a:srgbClr val="000000"/>
        </a:accent4>
        <a:accent5>
          <a:srgbClr val="AAC4AA"/>
        </a:accent5>
        <a:accent6>
          <a:srgbClr val="1C4E90"/>
        </a:accent6>
        <a:hlink>
          <a:srgbClr val="757500"/>
        </a:hlink>
        <a:folHlink>
          <a:srgbClr val="005C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00CCFF"/>
        </a:lt1>
        <a:dk2>
          <a:srgbClr val="000000"/>
        </a:dk2>
        <a:lt2>
          <a:srgbClr val="CCCCCC"/>
        </a:lt2>
        <a:accent1>
          <a:srgbClr val="873637"/>
        </a:accent1>
        <a:accent2>
          <a:srgbClr val="8A5B15"/>
        </a:accent2>
        <a:accent3>
          <a:srgbClr val="AAE2FF"/>
        </a:accent3>
        <a:accent4>
          <a:srgbClr val="000000"/>
        </a:accent4>
        <a:accent5>
          <a:srgbClr val="C3AEAE"/>
        </a:accent5>
        <a:accent6>
          <a:srgbClr val="7D5212"/>
        </a:accent6>
        <a:hlink>
          <a:srgbClr val="005A70"/>
        </a:hlink>
        <a:folHlink>
          <a:srgbClr val="66660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00CCFF"/>
        </a:lt1>
        <a:dk2>
          <a:srgbClr val="000000"/>
        </a:dk2>
        <a:lt2>
          <a:srgbClr val="CCCCCC"/>
        </a:lt2>
        <a:accent1>
          <a:srgbClr val="005A70"/>
        </a:accent1>
        <a:accent2>
          <a:srgbClr val="8A4D28"/>
        </a:accent2>
        <a:accent3>
          <a:srgbClr val="AAE2FF"/>
        </a:accent3>
        <a:accent4>
          <a:srgbClr val="000000"/>
        </a:accent4>
        <a:accent5>
          <a:srgbClr val="AAB5BB"/>
        </a:accent5>
        <a:accent6>
          <a:srgbClr val="7D4523"/>
        </a:accent6>
        <a:hlink>
          <a:srgbClr val="68407D"/>
        </a:hlink>
        <a:folHlink>
          <a:srgbClr val="66660F"/>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0087A8"/>
        </a:accent1>
        <a:accent2>
          <a:srgbClr val="1B6070"/>
        </a:accent2>
        <a:accent3>
          <a:srgbClr val="FFFFFF"/>
        </a:accent3>
        <a:accent4>
          <a:srgbClr val="000000"/>
        </a:accent4>
        <a:accent5>
          <a:srgbClr val="AAC3D1"/>
        </a:accent5>
        <a:accent6>
          <a:srgbClr val="175665"/>
        </a:accent6>
        <a:hlink>
          <a:srgbClr val="30798A"/>
        </a:hlink>
        <a:folHlink>
          <a:srgbClr val="004E6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038A00"/>
        </a:accent1>
        <a:accent2>
          <a:srgbClr val="20579F"/>
        </a:accent2>
        <a:accent3>
          <a:srgbClr val="FFFFFF"/>
        </a:accent3>
        <a:accent4>
          <a:srgbClr val="000000"/>
        </a:accent4>
        <a:accent5>
          <a:srgbClr val="AAC4AA"/>
        </a:accent5>
        <a:accent6>
          <a:srgbClr val="1C4E90"/>
        </a:accent6>
        <a:hlink>
          <a:srgbClr val="757500"/>
        </a:hlink>
        <a:folHlink>
          <a:srgbClr val="005C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873637"/>
        </a:accent1>
        <a:accent2>
          <a:srgbClr val="8A5B15"/>
        </a:accent2>
        <a:accent3>
          <a:srgbClr val="FFFFFF"/>
        </a:accent3>
        <a:accent4>
          <a:srgbClr val="000000"/>
        </a:accent4>
        <a:accent5>
          <a:srgbClr val="C3AEAE"/>
        </a:accent5>
        <a:accent6>
          <a:srgbClr val="7D5212"/>
        </a:accent6>
        <a:hlink>
          <a:srgbClr val="005A70"/>
        </a:hlink>
        <a:folHlink>
          <a:srgbClr val="666600"/>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005A70"/>
        </a:accent1>
        <a:accent2>
          <a:srgbClr val="8A4D28"/>
        </a:accent2>
        <a:accent3>
          <a:srgbClr val="FFFFFF"/>
        </a:accent3>
        <a:accent4>
          <a:srgbClr val="000000"/>
        </a:accent4>
        <a:accent5>
          <a:srgbClr val="AAB5BB"/>
        </a:accent5>
        <a:accent6>
          <a:srgbClr val="7D4523"/>
        </a:accent6>
        <a:hlink>
          <a:srgbClr val="68407D"/>
        </a:hlink>
        <a:folHlink>
          <a:srgbClr val="66660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earthquake</Template>
  <TotalTime>782</TotalTime>
  <Words>627</Words>
  <Application>Microsoft Office PowerPoint</Application>
  <PresentationFormat>On-screen Show (4:3)</PresentationFormat>
  <Paragraphs>44</Paragraphs>
  <Slides>75</Slides>
  <Notes>0</Notes>
  <HiddenSlides>0</HiddenSlides>
  <MMClips>0</MMClip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earthquake</vt:lpstr>
      <vt:lpstr>1_Default Design</vt:lpstr>
      <vt:lpstr>Earthquake  &amp; Tsunami – Japan Worst in 140 years – 3-11-2011</vt:lpstr>
      <vt:lpstr>PowerPoint Presentation</vt:lpstr>
      <vt:lpstr>Global plate tectonic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Tsunami</vt:lpstr>
      <vt:lpstr>PowerPoint Presentation</vt:lpstr>
      <vt:lpstr>PowerPoint Presentation</vt:lpstr>
      <vt:lpstr>Fires from ruptured gas lines</vt:lpstr>
      <vt:lpstr>PowerPoint Presentation</vt:lpstr>
      <vt:lpstr>PowerPoint Presentation</vt:lpstr>
      <vt:lpstr>Earthquake – collapsed garage</vt:lpstr>
      <vt:lpstr>PowerPoint Presentation</vt:lpstr>
      <vt:lpstr>PowerPoint Presentation</vt:lpstr>
      <vt:lpstr>Shores are submerged in Natori city</vt:lpstr>
      <vt:lpstr>Warehouse washed away</vt:lpstr>
      <vt:lpstr>Watching the disaster &amp; its aftermath</vt:lpstr>
      <vt:lpstr>Fires from ruptured gas lines</vt:lpstr>
      <vt:lpstr>Buildings burn near Sendai Airport in Japan</vt:lpstr>
      <vt:lpstr>Mudslide triggered by the earthquake</vt:lpstr>
      <vt:lpstr>PowerPoint Presentation</vt:lpstr>
      <vt:lpstr>PowerPoint Presentation</vt:lpstr>
      <vt:lpstr>PowerPoint Presentation</vt:lpstr>
      <vt:lpstr>PowerPoint Presentation</vt:lpstr>
      <vt:lpstr>Ships washed ashore</vt:lpstr>
      <vt:lpstr>PowerPoint Presentation</vt:lpstr>
      <vt:lpstr>PowerPoint Presentation</vt:lpstr>
      <vt:lpstr>Tokyo public transit was shut down – people stranded</vt:lpstr>
      <vt:lpstr>PowerPoint Presentation</vt:lpstr>
      <vt:lpstr>PowerPoint Presentation</vt:lpstr>
      <vt:lpstr>PowerPoint Presentation</vt:lpstr>
      <vt:lpstr>PowerPoint Presentation</vt:lpstr>
      <vt:lpstr>Sendai Airport is flooded after tsunami</vt:lpstr>
      <vt:lpstr>Sendai Airport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Concern about nuclear power plants</vt:lpstr>
      <vt:lpstr>PowerPoint Presentation</vt:lpstr>
      <vt:lpstr>An explosion at a nuclear power station Saturday destroyed a building housing the reactor amid fears that it could melt down</vt:lpstr>
      <vt:lpstr>PowerPoint Presentation</vt:lpstr>
      <vt:lpstr>PowerPoint Presentation</vt:lpstr>
      <vt:lpstr>PowerPoint Presentation</vt:lpstr>
      <vt:lpstr>PowerPoint Presentation</vt:lpstr>
      <vt:lpstr>PowerPoint Presentation</vt:lpstr>
      <vt:lpstr>A fireball rise from an oil refinery</vt:lpstr>
      <vt:lpstr>PowerPoint Presentation</vt:lpstr>
      <vt:lpstr>Putting out the fires at oil refinery</vt:lpstr>
      <vt:lpstr>Swiss Rescue Workers</vt:lpstr>
      <vt:lpstr>Korean Rescue Team</vt:lpstr>
      <vt:lpstr>PowerPoint Presentation</vt:lpstr>
      <vt:lpstr>Searching for survivors</vt:lpstr>
      <vt:lpstr>PowerPoint Presentation</vt:lpstr>
      <vt:lpstr>PowerPoint Presentation</vt:lpstr>
      <vt:lpstr>PowerPoint Presentation</vt:lpstr>
      <vt:lpstr>PowerPoint Presentation</vt:lpstr>
      <vt:lpstr>PowerPoint Presentation</vt:lpstr>
      <vt:lpstr>Evacuees take shelter during blackout </vt:lpstr>
      <vt:lpstr>PowerPoint Presentation</vt:lpstr>
      <vt:lpstr>Aftershock Quakes</vt:lpstr>
      <vt:lpstr>Quake, Tsunami Deal Blow to Japanese Automakers</vt:lpstr>
      <vt:lpstr>Death toll will exceed 10,000</vt:lpstr>
      <vt:lpstr>Japan Faces Potential Nuclear Disaster as Radiation Levels Rise</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Earthquake  &amp; Tsunami – Japan Worst in 140 years – 3-11-2011</dc:title>
  <dc:creator>Joe</dc:creator>
  <cp:lastModifiedBy>Joe</cp:lastModifiedBy>
  <cp:revision>21</cp:revision>
  <dcterms:created xsi:type="dcterms:W3CDTF">2011-03-11T17:05:08Z</dcterms:created>
  <dcterms:modified xsi:type="dcterms:W3CDTF">2011-03-15T12:38:43Z</dcterms:modified>
</cp:coreProperties>
</file>