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0"/>
  </p:notesMasterIdLst>
  <p:sldIdLst>
    <p:sldId id="256" r:id="rId3"/>
    <p:sldId id="259" r:id="rId4"/>
    <p:sldId id="260" r:id="rId5"/>
    <p:sldId id="261" r:id="rId6"/>
    <p:sldId id="264" r:id="rId7"/>
    <p:sldId id="262" r:id="rId8"/>
    <p:sldId id="263" r:id="rId9"/>
    <p:sldId id="266" r:id="rId10"/>
    <p:sldId id="265" r:id="rId11"/>
    <p:sldId id="267" r:id="rId12"/>
    <p:sldId id="291" r:id="rId13"/>
    <p:sldId id="279" r:id="rId14"/>
    <p:sldId id="285" r:id="rId15"/>
    <p:sldId id="293" r:id="rId16"/>
    <p:sldId id="292" r:id="rId17"/>
    <p:sldId id="268" r:id="rId18"/>
    <p:sldId id="269" r:id="rId19"/>
    <p:sldId id="270" r:id="rId20"/>
    <p:sldId id="271" r:id="rId21"/>
    <p:sldId id="272" r:id="rId22"/>
    <p:sldId id="273" r:id="rId23"/>
    <p:sldId id="274" r:id="rId24"/>
    <p:sldId id="275" r:id="rId25"/>
    <p:sldId id="276" r:id="rId26"/>
    <p:sldId id="277" r:id="rId27"/>
    <p:sldId id="278" r:id="rId28"/>
    <p:sldId id="280" r:id="rId29"/>
    <p:sldId id="281" r:id="rId30"/>
    <p:sldId id="283" r:id="rId31"/>
    <p:sldId id="287" r:id="rId32"/>
    <p:sldId id="284" r:id="rId33"/>
    <p:sldId id="286" r:id="rId34"/>
    <p:sldId id="294" r:id="rId35"/>
    <p:sldId id="290" r:id="rId36"/>
    <p:sldId id="288" r:id="rId37"/>
    <p:sldId id="289" r:id="rId38"/>
    <p:sldId id="295"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0" autoAdjust="0"/>
    <p:restoredTop sz="94600"/>
  </p:normalViewPr>
  <p:slideViewPr>
    <p:cSldViewPr>
      <p:cViewPr varScale="1">
        <p:scale>
          <a:sx n="100" d="100"/>
          <a:sy n="100" d="100"/>
        </p:scale>
        <p:origin x="-11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99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994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031D327-4921-46FD-ABF2-8F3BA01322CF}"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2355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3556" name="Rectangle 4"/>
          <p:cNvSpPr>
            <a:spLocks noGrp="1" noChangeArrowheads="1"/>
          </p:cNvSpPr>
          <p:nvPr>
            <p:ph type="dt" sz="half" idx="2"/>
          </p:nvPr>
        </p:nvSpPr>
        <p:spPr/>
        <p:txBody>
          <a:bodyPr/>
          <a:lstStyle>
            <a:lvl1pPr>
              <a:defRPr/>
            </a:lvl1pPr>
          </a:lstStyle>
          <a:p>
            <a:endParaRPr lang="en-US"/>
          </a:p>
        </p:txBody>
      </p:sp>
      <p:sp>
        <p:nvSpPr>
          <p:cNvPr id="23557" name="Rectangle 5"/>
          <p:cNvSpPr>
            <a:spLocks noGrp="1" noChangeArrowheads="1"/>
          </p:cNvSpPr>
          <p:nvPr>
            <p:ph type="ftr" sz="quarter" idx="3"/>
          </p:nvPr>
        </p:nvSpPr>
        <p:spPr/>
        <p:txBody>
          <a:bodyPr/>
          <a:lstStyle>
            <a:lvl1pPr>
              <a:defRPr/>
            </a:lvl1pPr>
          </a:lstStyle>
          <a:p>
            <a:endParaRPr lang="en-US"/>
          </a:p>
        </p:txBody>
      </p:sp>
      <p:sp>
        <p:nvSpPr>
          <p:cNvPr id="23558" name="Rectangle 6"/>
          <p:cNvSpPr>
            <a:spLocks noGrp="1" noChangeArrowheads="1"/>
          </p:cNvSpPr>
          <p:nvPr>
            <p:ph type="sldNum" sz="quarter" idx="4"/>
          </p:nvPr>
        </p:nvSpPr>
        <p:spPr/>
        <p:txBody>
          <a:bodyPr/>
          <a:lstStyle>
            <a:lvl1pPr>
              <a:defRPr/>
            </a:lvl1pPr>
          </a:lstStyle>
          <a:p>
            <a:fld id="{A3105303-37D7-404B-98B2-531CAD72245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6AE2EA9-08A2-4588-B44D-FB6B3D83B37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FE4A901-48FE-4C20-8948-4F04F04896F4}"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72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a:t>Click to edit Master title style</a:t>
            </a:r>
          </a:p>
        </p:txBody>
      </p:sp>
      <p:sp>
        <p:nvSpPr>
          <p:cNvPr id="3072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a:t>Click to edit Master subtitle style</a:t>
            </a:r>
          </a:p>
        </p:txBody>
      </p:sp>
      <p:sp>
        <p:nvSpPr>
          <p:cNvPr id="30725" name="Rectangle 5"/>
          <p:cNvSpPr>
            <a:spLocks noGrp="1" noChangeArrowheads="1"/>
          </p:cNvSpPr>
          <p:nvPr>
            <p:ph type="dt" sz="half" idx="2"/>
          </p:nvPr>
        </p:nvSpPr>
        <p:spPr/>
        <p:txBody>
          <a:bodyPr/>
          <a:lstStyle>
            <a:lvl1pPr>
              <a:defRPr/>
            </a:lvl1pPr>
          </a:lstStyle>
          <a:p>
            <a:endParaRPr lang="en-US"/>
          </a:p>
        </p:txBody>
      </p:sp>
      <p:sp>
        <p:nvSpPr>
          <p:cNvPr id="30726" name="Rectangle 6"/>
          <p:cNvSpPr>
            <a:spLocks noGrp="1" noChangeArrowheads="1"/>
          </p:cNvSpPr>
          <p:nvPr>
            <p:ph type="ftr" sz="quarter" idx="3"/>
          </p:nvPr>
        </p:nvSpPr>
        <p:spPr/>
        <p:txBody>
          <a:bodyPr/>
          <a:lstStyle>
            <a:lvl1pPr>
              <a:defRPr/>
            </a:lvl1pPr>
          </a:lstStyle>
          <a:p>
            <a:endParaRPr lang="en-US"/>
          </a:p>
        </p:txBody>
      </p:sp>
      <p:sp>
        <p:nvSpPr>
          <p:cNvPr id="30727" name="Rectangle 7"/>
          <p:cNvSpPr>
            <a:spLocks noGrp="1" noChangeArrowheads="1"/>
          </p:cNvSpPr>
          <p:nvPr>
            <p:ph type="sldNum" sz="quarter" idx="4"/>
          </p:nvPr>
        </p:nvSpPr>
        <p:spPr/>
        <p:txBody>
          <a:bodyPr/>
          <a:lstStyle>
            <a:lvl1pPr>
              <a:defRPr/>
            </a:lvl1pPr>
          </a:lstStyle>
          <a:p>
            <a:fld id="{BFB0502A-0B6F-480E-BC8E-3BCA44C6CE7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58F387-DDC4-47A3-B304-C9865BE3BE3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7DFE456-10A2-4AD4-8FAF-6CE191F95CA2}"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DA67A86-AA25-4F83-A748-48C19316DBEE}"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E671E77-C2B8-4FF8-B661-7C13BB5640CD}"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D84C18-F169-4D83-BA38-A82C055A50D4}"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837ECB7-0011-4A48-ABA4-EBFDB8DDC909}"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830F0AF-9B6D-4D6C-B134-1301C05CEAF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340CB90-0591-4ABE-B6CC-EB8E5590EDC7}"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AF35A3C-06B3-491F-B4DC-90073F77AB7F}"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9DDEAE-946E-457F-A1F7-5246FA0E3AF3}"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8B3551-C045-4103-94AF-63FA32E1AB9F}"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0B833B3-2ED3-4049-8FFA-D511ECF0707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455B52C-0952-47EF-9A6F-0C78C6810A6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78125B9-60BE-4E2D-9D05-AA69E143F7B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CA572B3-C8BC-43E3-9A67-220B8F38E52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CE6DF3E-8E1B-4FD5-9E4B-B44829B0D08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6F1AF37-4162-4722-B09F-9EEE82B01CB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774E77E-B0D5-43D1-8344-8DA61B70F4E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1ABE762-0936-4EDA-856D-B40C361C390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9699"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700"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970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970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269D558-911B-40D6-9BA2-1FEC01148BE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2514600" y="2130425"/>
            <a:ext cx="4987925" cy="1470025"/>
          </a:xfrm>
        </p:spPr>
        <p:txBody>
          <a:bodyPr>
            <a:scene3d>
              <a:camera prst="orthographicFront"/>
              <a:lightRig rig="threePt" dir="t"/>
            </a:scene3d>
            <a:sp3d extrusionH="57150">
              <a:bevelT w="38100" h="38100"/>
            </a:sp3d>
          </a:bodyPr>
          <a:lstStyle/>
          <a:p>
            <a:r>
              <a:rPr lang="en-US" b="1" dirty="0" err="1" smtClean="0">
                <a:ln>
                  <a:solidFill>
                    <a:srgbClr val="C00000"/>
                  </a:solidFill>
                </a:ln>
                <a:solidFill>
                  <a:srgbClr val="FFC000"/>
                </a:solidFill>
                <a:effectLst>
                  <a:glow rad="228600">
                    <a:schemeClr val="accent2">
                      <a:satMod val="175000"/>
                      <a:alpha val="40000"/>
                    </a:schemeClr>
                  </a:glow>
                </a:effectLst>
                <a:latin typeface="Arial Black" pitchFamily="34" charset="0"/>
              </a:rPr>
              <a:t>Christinia</a:t>
            </a:r>
            <a:r>
              <a:rPr lang="en-US" b="1" dirty="0" smtClean="0">
                <a:ln>
                  <a:solidFill>
                    <a:srgbClr val="C00000"/>
                  </a:solidFill>
                </a:ln>
                <a:solidFill>
                  <a:srgbClr val="FFC000"/>
                </a:solidFill>
                <a:effectLst>
                  <a:glow rad="228600">
                    <a:schemeClr val="accent2">
                      <a:satMod val="175000"/>
                      <a:alpha val="40000"/>
                    </a:schemeClr>
                  </a:glow>
                </a:effectLst>
                <a:latin typeface="Arial Black" pitchFamily="34" charset="0"/>
              </a:rPr>
              <a:t> - The Free Town of Copenhagen</a:t>
            </a:r>
            <a:endParaRPr lang="en-US" b="1" dirty="0">
              <a:ln>
                <a:solidFill>
                  <a:srgbClr val="C00000"/>
                </a:solidFill>
              </a:ln>
              <a:solidFill>
                <a:srgbClr val="FFC000"/>
              </a:solidFill>
              <a:effectLst>
                <a:glow rad="228600">
                  <a:schemeClr val="accent2">
                    <a:satMod val="175000"/>
                    <a:alpha val="40000"/>
                  </a:schemeClr>
                </a:glow>
              </a:effectLst>
              <a:latin typeface="Arial Black" pitchFamily="34" charset="0"/>
            </a:endParaRPr>
          </a:p>
        </p:txBody>
      </p:sp>
      <p:sp>
        <p:nvSpPr>
          <p:cNvPr id="55299" name="Rectangle 3"/>
          <p:cNvSpPr>
            <a:spLocks noGrp="1" noChangeArrowheads="1"/>
          </p:cNvSpPr>
          <p:nvPr>
            <p:ph type="subTitle" idx="1"/>
          </p:nvPr>
        </p:nvSpPr>
        <p:spPr/>
        <p:txBody>
          <a:bodyPr>
            <a:scene3d>
              <a:camera prst="orthographicFront"/>
              <a:lightRig rig="threePt" dir="t"/>
            </a:scene3d>
            <a:sp3d extrusionH="57150">
              <a:bevelT w="38100" h="38100"/>
            </a:sp3d>
          </a:bodyPr>
          <a:lstStyle/>
          <a:p>
            <a:r>
              <a:rPr lang="en-US" dirty="0" smtClean="0">
                <a:ln>
                  <a:solidFill>
                    <a:srgbClr val="C00000"/>
                  </a:solidFill>
                </a:ln>
                <a:solidFill>
                  <a:srgbClr val="FFFF00"/>
                </a:solidFill>
                <a:effectLst>
                  <a:glow rad="101600">
                    <a:schemeClr val="accent6">
                      <a:satMod val="175000"/>
                      <a:alpha val="40000"/>
                    </a:schemeClr>
                  </a:glow>
                </a:effectLst>
                <a:latin typeface="Arial Black" pitchFamily="34" charset="0"/>
              </a:rPr>
              <a:t>A Unique Settlement</a:t>
            </a:r>
            <a:endParaRPr lang="en-US" dirty="0">
              <a:ln>
                <a:solidFill>
                  <a:srgbClr val="C00000"/>
                </a:solidFill>
              </a:ln>
              <a:solidFill>
                <a:srgbClr val="FFFF00"/>
              </a:solidFill>
              <a:effectLst>
                <a:glow rad="101600">
                  <a:schemeClr val="accent6">
                    <a:satMod val="175000"/>
                    <a:alpha val="40000"/>
                  </a:schemeClr>
                </a:glow>
              </a:effectLst>
              <a:latin typeface="Arial Black" pitchFamily="34" charset="0"/>
            </a:endParaRPr>
          </a:p>
        </p:txBody>
      </p:sp>
      <p:pic>
        <p:nvPicPr>
          <p:cNvPr id="55304" name="Picture 8" descr="C:\Users\Joe\AppData\Local\Microsoft\Windows\Temporary Internet Files\Content.IE5\D2ARYOOV\MC900091311[1].wmf"/>
          <p:cNvPicPr>
            <a:picLocks noChangeAspect="1" noChangeArrowheads="1"/>
          </p:cNvPicPr>
          <p:nvPr/>
        </p:nvPicPr>
        <p:blipFill>
          <a:blip r:embed="rId2" cstate="print"/>
          <a:srcRect/>
          <a:stretch>
            <a:fillRect/>
          </a:stretch>
        </p:blipFill>
        <p:spPr bwMode="auto">
          <a:xfrm>
            <a:off x="1447800" y="5638800"/>
            <a:ext cx="354594" cy="372919"/>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8610" name="Picture 2"/>
          <p:cNvPicPr>
            <a:picLocks noGrp="1" noChangeAspect="1" noChangeArrowheads="1"/>
          </p:cNvPicPr>
          <p:nvPr>
            <p:ph idx="1"/>
          </p:nvPr>
        </p:nvPicPr>
        <p:blipFill>
          <a:blip r:embed="rId2" cstate="print"/>
          <a:srcRect/>
          <a:stretch>
            <a:fillRect/>
          </a:stretch>
        </p:blipFill>
        <p:spPr bwMode="auto">
          <a:xfrm>
            <a:off x="304800" y="228600"/>
            <a:ext cx="8398941" cy="6308217"/>
          </a:xfrm>
          <a:prstGeom prst="rect">
            <a:avLst/>
          </a:prstGeom>
          <a:noFill/>
          <a:ln w="9525">
            <a:noFill/>
            <a:miter lim="800000"/>
            <a:headEnd/>
            <a:tailEnd/>
          </a:ln>
        </p:spPr>
      </p:pic>
      <p:sp>
        <p:nvSpPr>
          <p:cNvPr id="5" name="Oval 4"/>
          <p:cNvSpPr/>
          <p:nvPr/>
        </p:nvSpPr>
        <p:spPr>
          <a:xfrm>
            <a:off x="7010400" y="5410200"/>
            <a:ext cx="1676400" cy="381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3186" name="Picture 2"/>
          <p:cNvPicPr>
            <a:picLocks noGrp="1" noChangeAspect="1" noChangeArrowheads="1"/>
          </p:cNvPicPr>
          <p:nvPr>
            <p:ph idx="1"/>
          </p:nvPr>
        </p:nvPicPr>
        <p:blipFill>
          <a:blip r:embed="rId2" cstate="print"/>
          <a:srcRect/>
          <a:stretch>
            <a:fillRect/>
          </a:stretch>
        </p:blipFill>
        <p:spPr bwMode="auto">
          <a:xfrm>
            <a:off x="-1" y="381000"/>
            <a:ext cx="9144001" cy="6121191"/>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0898"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7042" name="Picture 2"/>
          <p:cNvPicPr>
            <a:picLocks noGrp="1" noChangeAspect="1" noChangeArrowheads="1"/>
          </p:cNvPicPr>
          <p:nvPr>
            <p:ph idx="1"/>
          </p:nvPr>
        </p:nvPicPr>
        <p:blipFill>
          <a:blip r:embed="rId2" cstate="print"/>
          <a:srcRect/>
          <a:stretch>
            <a:fillRect/>
          </a:stretch>
        </p:blipFill>
        <p:spPr bwMode="auto">
          <a:xfrm>
            <a:off x="0" y="0"/>
            <a:ext cx="9144000" cy="686503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5234" name="Picture 2"/>
          <p:cNvPicPr>
            <a:picLocks noGrp="1" noChangeAspect="1" noChangeArrowheads="1"/>
          </p:cNvPicPr>
          <p:nvPr>
            <p:ph idx="1"/>
          </p:nvPr>
        </p:nvPicPr>
        <p:blipFill>
          <a:blip r:embed="rId2" cstate="print"/>
          <a:srcRect/>
          <a:stretch>
            <a:fillRect/>
          </a:stretch>
        </p:blipFill>
        <p:spPr bwMode="auto">
          <a:xfrm>
            <a:off x="6943" y="249970"/>
            <a:ext cx="9160050" cy="622703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421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9634" name="Picture 2"/>
          <p:cNvPicPr>
            <a:picLocks noGrp="1" noChangeAspect="1" noChangeArrowheads="1"/>
          </p:cNvPicPr>
          <p:nvPr>
            <p:ph idx="1"/>
          </p:nvPr>
        </p:nvPicPr>
        <p:blipFill>
          <a:blip r:embed="rId2" cstate="print"/>
          <a:srcRect/>
          <a:stretch>
            <a:fillRect/>
          </a:stretch>
        </p:blipFill>
        <p:spPr bwMode="auto">
          <a:xfrm>
            <a:off x="0" y="0"/>
            <a:ext cx="913293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0658" name="Picture 2"/>
          <p:cNvPicPr>
            <a:picLocks noGrp="1" noChangeAspect="1" noChangeArrowheads="1"/>
          </p:cNvPicPr>
          <p:nvPr>
            <p:ph idx="1"/>
          </p:nvPr>
        </p:nvPicPr>
        <p:blipFill>
          <a:blip r:embed="rId2" cstate="print"/>
          <a:srcRect/>
          <a:stretch>
            <a:fillRect/>
          </a:stretch>
        </p:blipFill>
        <p:spPr bwMode="auto">
          <a:xfrm>
            <a:off x="228600" y="457200"/>
            <a:ext cx="8678702" cy="5791061"/>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682" name="Picture 2"/>
          <p:cNvPicPr>
            <a:picLocks noGrp="1" noChangeAspect="1" noChangeArrowheads="1"/>
          </p:cNvPicPr>
          <p:nvPr>
            <p:ph idx="1"/>
          </p:nvPr>
        </p:nvPicPr>
        <p:blipFill>
          <a:blip r:embed="rId2" cstate="print"/>
          <a:srcRect/>
          <a:stretch>
            <a:fillRect/>
          </a:stretch>
        </p:blipFill>
        <p:spPr bwMode="auto">
          <a:xfrm>
            <a:off x="287199" y="445286"/>
            <a:ext cx="8649628" cy="5803114"/>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2706" name="Picture 2"/>
          <p:cNvPicPr>
            <a:picLocks noGrp="1" noChangeAspect="1" noChangeArrowheads="1"/>
          </p:cNvPicPr>
          <p:nvPr>
            <p:ph idx="1"/>
          </p:nvPr>
        </p:nvPicPr>
        <p:blipFill>
          <a:blip r:embed="rId2" cstate="print"/>
          <a:srcRect/>
          <a:stretch>
            <a:fillRect/>
          </a:stretch>
        </p:blipFill>
        <p:spPr bwMode="auto">
          <a:xfrm>
            <a:off x="304800" y="457200"/>
            <a:ext cx="8426155" cy="5622544"/>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0"/>
            <a:ext cx="8226425" cy="792162"/>
          </a:xfrm>
        </p:spPr>
        <p:txBody>
          <a:bodyPr/>
          <a:lstStyle/>
          <a:p>
            <a:r>
              <a:rPr lang="en-US" dirty="0" smtClean="0"/>
              <a:t>Background</a:t>
            </a:r>
            <a:endParaRPr lang="en-US" dirty="0"/>
          </a:p>
        </p:txBody>
      </p:sp>
      <p:sp>
        <p:nvSpPr>
          <p:cNvPr id="58371" name="Rectangle 3"/>
          <p:cNvSpPr>
            <a:spLocks noGrp="1" noChangeArrowheads="1"/>
          </p:cNvSpPr>
          <p:nvPr>
            <p:ph type="body" idx="1"/>
          </p:nvPr>
        </p:nvSpPr>
        <p:spPr>
          <a:xfrm>
            <a:off x="455613" y="914400"/>
            <a:ext cx="8459787" cy="5715000"/>
          </a:xfrm>
        </p:spPr>
        <p:txBody>
          <a:bodyPr/>
          <a:lstStyle/>
          <a:p>
            <a:r>
              <a:rPr lang="en-US" b="1" dirty="0" smtClean="0"/>
              <a:t>The Freetown of Christiania is a self-governing neighborhood in Copenhagen, Denmark’s capital city, where the people actually live freely.</a:t>
            </a:r>
          </a:p>
          <a:p>
            <a:r>
              <a:rPr lang="en-US" b="1" dirty="0" err="1" smtClean="0"/>
              <a:t>Chritiania</a:t>
            </a:r>
            <a:r>
              <a:rPr lang="en-US" b="1" dirty="0" smtClean="0"/>
              <a:t> was created in 1971, and consists of the old </a:t>
            </a:r>
            <a:r>
              <a:rPr lang="en-US" b="1" dirty="0" err="1" smtClean="0"/>
              <a:t>Bådsmandsstræde</a:t>
            </a:r>
            <a:r>
              <a:rPr lang="en-US" b="1" dirty="0" smtClean="0"/>
              <a:t> Barracks and parts of the city ramparts. After the barracks were abandoned by the military, the area was simply taken over by the locals in the surrounding neighborhoods, as a playground for their children. This was actually a protest against the Danish government of that time, started by the article of one Jacob </a:t>
            </a:r>
            <a:r>
              <a:rPr lang="en-US" b="1" dirty="0" err="1" smtClean="0"/>
              <a:t>Ludvigsen</a:t>
            </a:r>
            <a:r>
              <a:rPr lang="en-US" b="1" dirty="0" smtClean="0"/>
              <a:t>. He was a popular journalist who wrote for a magazine addressed mostly to the young and the restless, and his piece, entitled Civilians conquered the forbidden city of the military eventually led to the proclamation of the free town.</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3730" name="Picture 2"/>
          <p:cNvPicPr>
            <a:picLocks noGrp="1" noChangeAspect="1" noChangeArrowheads="1"/>
          </p:cNvPicPr>
          <p:nvPr>
            <p:ph idx="1"/>
          </p:nvPr>
        </p:nvPicPr>
        <p:blipFill>
          <a:blip r:embed="rId2" cstate="print"/>
          <a:srcRect/>
          <a:stretch>
            <a:fillRect/>
          </a:stretch>
        </p:blipFill>
        <p:spPr bwMode="auto">
          <a:xfrm>
            <a:off x="263867" y="524442"/>
            <a:ext cx="8578138" cy="572395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4754" name="Picture 2"/>
          <p:cNvPicPr>
            <a:picLocks noGrp="1" noChangeAspect="1" noChangeArrowheads="1"/>
          </p:cNvPicPr>
          <p:nvPr>
            <p:ph idx="1"/>
          </p:nvPr>
        </p:nvPicPr>
        <p:blipFill>
          <a:blip r:embed="rId2" cstate="print"/>
          <a:srcRect/>
          <a:stretch>
            <a:fillRect/>
          </a:stretch>
        </p:blipFill>
        <p:spPr bwMode="auto">
          <a:xfrm>
            <a:off x="263865" y="533400"/>
            <a:ext cx="8564715" cy="5715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5778" name="Picture 2"/>
          <p:cNvPicPr>
            <a:picLocks noGrp="1" noChangeAspect="1" noChangeArrowheads="1"/>
          </p:cNvPicPr>
          <p:nvPr>
            <p:ph idx="1"/>
          </p:nvPr>
        </p:nvPicPr>
        <p:blipFill>
          <a:blip r:embed="rId2" cstate="print"/>
          <a:srcRect/>
          <a:stretch>
            <a:fillRect/>
          </a:stretch>
        </p:blipFill>
        <p:spPr bwMode="auto">
          <a:xfrm>
            <a:off x="137597" y="373519"/>
            <a:ext cx="8828374" cy="5874881"/>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6802" name="Picture 2"/>
          <p:cNvPicPr>
            <a:picLocks noGrp="1" noChangeAspect="1" noChangeArrowheads="1"/>
          </p:cNvPicPr>
          <p:nvPr>
            <p:ph idx="1"/>
          </p:nvPr>
        </p:nvPicPr>
        <p:blipFill>
          <a:blip r:embed="rId2" cstate="print"/>
          <a:srcRect/>
          <a:stretch>
            <a:fillRect/>
          </a:stretch>
        </p:blipFill>
        <p:spPr bwMode="auto">
          <a:xfrm>
            <a:off x="168496" y="653750"/>
            <a:ext cx="8823104" cy="551845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7826" name="Picture 2"/>
          <p:cNvPicPr>
            <a:picLocks noGrp="1" noChangeAspect="1" noChangeArrowheads="1"/>
          </p:cNvPicPr>
          <p:nvPr>
            <p:ph idx="1"/>
          </p:nvPr>
        </p:nvPicPr>
        <p:blipFill>
          <a:blip r:embed="rId2" cstate="print"/>
          <a:srcRect/>
          <a:stretch>
            <a:fillRect/>
          </a:stretch>
        </p:blipFill>
        <p:spPr bwMode="auto">
          <a:xfrm>
            <a:off x="113248" y="372546"/>
            <a:ext cx="8878351" cy="5875854"/>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8850" name="Picture 2"/>
          <p:cNvPicPr>
            <a:picLocks noGrp="1" noChangeAspect="1" noChangeArrowheads="1"/>
          </p:cNvPicPr>
          <p:nvPr>
            <p:ph idx="1"/>
          </p:nvPr>
        </p:nvPicPr>
        <p:blipFill>
          <a:blip r:embed="rId2" cstate="print"/>
          <a:srcRect/>
          <a:stretch>
            <a:fillRect/>
          </a:stretch>
        </p:blipFill>
        <p:spPr bwMode="auto">
          <a:xfrm>
            <a:off x="0" y="0"/>
            <a:ext cx="9132930"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987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22"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2946"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4994" name="Picture 2"/>
          <p:cNvPicPr>
            <a:picLocks noGrp="1" noChangeAspect="1" noChangeArrowheads="1"/>
          </p:cNvPicPr>
          <p:nvPr>
            <p:ph idx="1"/>
          </p:nvPr>
        </p:nvPicPr>
        <p:blipFill>
          <a:blip r:embed="rId2" cstate="print"/>
          <a:srcRect/>
          <a:stretch>
            <a:fillRect/>
          </a:stretch>
        </p:blipFill>
        <p:spPr bwMode="auto">
          <a:xfrm>
            <a:off x="152400" y="533400"/>
            <a:ext cx="8839200" cy="579283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609600"/>
            <a:ext cx="8535987" cy="6096000"/>
          </a:xfrm>
        </p:spPr>
        <p:txBody>
          <a:bodyPr/>
          <a:lstStyle/>
          <a:p>
            <a:r>
              <a:rPr lang="en-US" b="1" dirty="0" smtClean="0"/>
              <a:t>It became a small state within a state, governed by its own laws, where people were free to express themselves any way they liked. The inhabitants of Christiania practice meditation and Yoga, but are also passionate about doing light drugs like marijuana or skunk weed. They’ve developed their own set of rules, independent from the Danish law. These rules forbid violence, stealing, knives, guns, bikers’ colors and the use of hard drugs. Other than this, pretty much anything else is allowed.</a:t>
            </a:r>
          </a:p>
          <a:p>
            <a:r>
              <a:rPr lang="en-US" b="1" dirty="0" smtClean="0"/>
              <a:t>  Often referred to as ‘losers paradise’, because of the number of </a:t>
            </a:r>
            <a:r>
              <a:rPr lang="en-US" b="1" dirty="0" err="1" smtClean="0"/>
              <a:t>homeless,vagabonds</a:t>
            </a:r>
            <a:r>
              <a:rPr lang="en-US" b="1" dirty="0" smtClean="0"/>
              <a:t> and jobless people who find a sanctuary here,  not to mention the young people who come here to buy and do drugs, </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9090" name="Picture 2"/>
          <p:cNvPicPr>
            <a:picLocks noGrp="1" noChangeAspect="1" noChangeArrowheads="1"/>
          </p:cNvPicPr>
          <p:nvPr>
            <p:ph idx="1"/>
          </p:nvPr>
        </p:nvPicPr>
        <p:blipFill>
          <a:blip r:embed="rId2" cstate="print"/>
          <a:srcRect/>
          <a:stretch>
            <a:fillRect/>
          </a:stretch>
        </p:blipFill>
        <p:spPr bwMode="auto">
          <a:xfrm>
            <a:off x="152400" y="457200"/>
            <a:ext cx="8839200" cy="604012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601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8066" name="Picture 2"/>
          <p:cNvPicPr>
            <a:picLocks noGrp="1" noChangeAspect="1" noChangeArrowheads="1"/>
          </p:cNvPicPr>
          <p:nvPr>
            <p:ph idx="1"/>
          </p:nvPr>
        </p:nvPicPr>
        <p:blipFill>
          <a:blip r:embed="rId2" cstate="print"/>
          <a:srcRect/>
          <a:stretch>
            <a:fillRect/>
          </a:stretch>
        </p:blipFill>
        <p:spPr bwMode="auto">
          <a:xfrm>
            <a:off x="145652" y="381000"/>
            <a:ext cx="8801101" cy="58674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6258" name="Picture 2"/>
          <p:cNvPicPr>
            <a:picLocks noGrp="1" noChangeAspect="1" noChangeArrowheads="1"/>
          </p:cNvPicPr>
          <p:nvPr>
            <p:ph idx="1"/>
          </p:nvPr>
        </p:nvPicPr>
        <p:blipFill>
          <a:blip r:embed="rId2" cstate="print"/>
          <a:srcRect/>
          <a:stretch>
            <a:fillRect/>
          </a:stretch>
        </p:blipFill>
        <p:spPr bwMode="auto">
          <a:xfrm>
            <a:off x="-30383" y="304800"/>
            <a:ext cx="9174383" cy="618615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6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0114" name="Picture 2"/>
          <p:cNvPicPr>
            <a:picLocks noGrp="1" noChangeAspect="1" noChangeArrowheads="1"/>
          </p:cNvPicPr>
          <p:nvPr>
            <p:ph idx="1"/>
          </p:nvPr>
        </p:nvPicPr>
        <p:blipFill>
          <a:blip r:embed="rId2" cstate="print"/>
          <a:srcRect/>
          <a:stretch>
            <a:fillRect/>
          </a:stretch>
        </p:blipFill>
        <p:spPr bwMode="auto">
          <a:xfrm>
            <a:off x="0" y="381000"/>
            <a:ext cx="9166917" cy="6096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1138" name="Picture 2"/>
          <p:cNvPicPr>
            <a:picLocks noGrp="1" noChangeAspect="1" noChangeArrowheads="1"/>
          </p:cNvPicPr>
          <p:nvPr>
            <p:ph idx="1"/>
          </p:nvPr>
        </p:nvPicPr>
        <p:blipFill>
          <a:blip r:embed="rId2" cstate="print"/>
          <a:srcRect/>
          <a:stretch>
            <a:fillRect/>
          </a:stretch>
        </p:blipFill>
        <p:spPr bwMode="auto">
          <a:xfrm>
            <a:off x="-25047" y="762000"/>
            <a:ext cx="9169047" cy="5429291"/>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7282" name="Picture 2"/>
          <p:cNvPicPr>
            <a:picLocks noGrp="1" noChangeAspect="1" noChangeArrowheads="1"/>
          </p:cNvPicPr>
          <p:nvPr>
            <p:ph idx="1"/>
          </p:nvPr>
        </p:nvPicPr>
        <p:blipFill>
          <a:blip r:embed="rId2" cstate="print"/>
          <a:srcRect/>
          <a:stretch>
            <a:fillRect/>
          </a:stretch>
        </p:blipFill>
        <p:spPr bwMode="auto">
          <a:xfrm>
            <a:off x="0" y="381000"/>
            <a:ext cx="9144000" cy="608076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1400" y="152400"/>
            <a:ext cx="5410200" cy="5973763"/>
          </a:xfrm>
        </p:spPr>
        <p:txBody>
          <a:bodyPr/>
          <a:lstStyle/>
          <a:p>
            <a:r>
              <a:rPr lang="en-US" b="1" dirty="0" smtClean="0"/>
              <a:t>Christiania is truly a unique place. Until 2004, the commerce of marijuana and other light </a:t>
            </a:r>
            <a:r>
              <a:rPr lang="en-US" b="1" dirty="0" err="1" smtClean="0"/>
              <a:t>frugs</a:t>
            </a:r>
            <a:r>
              <a:rPr lang="en-US" b="1" dirty="0" smtClean="0"/>
              <a:t> was permitted, but since then, the Danish government has taken action and tried to forbid it. That led to a series of protests and riots, leaving the situation in a sort of limbo. </a:t>
            </a:r>
            <a:r>
              <a:rPr lang="en-US" b="1" dirty="0" smtClean="0"/>
              <a:t>Surrounded by controversy, due to its set of permissive laws, Christiania is unique in the world, and many Danish take their foreign guests here to show them something they can’t see anywhere outside Copenhagen.</a:t>
            </a:r>
            <a:endParaRPr lang="en-US" dirty="0"/>
          </a:p>
        </p:txBody>
      </p:sp>
      <p:pic>
        <p:nvPicPr>
          <p:cNvPr id="65538" name="Picture 2"/>
          <p:cNvPicPr>
            <a:picLocks noChangeAspect="1" noChangeArrowheads="1"/>
          </p:cNvPicPr>
          <p:nvPr/>
        </p:nvPicPr>
        <p:blipFill>
          <a:blip r:embed="rId2" cstate="print"/>
          <a:srcRect/>
          <a:stretch>
            <a:fillRect/>
          </a:stretch>
        </p:blipFill>
        <p:spPr bwMode="auto">
          <a:xfrm>
            <a:off x="0" y="0"/>
            <a:ext cx="3333750" cy="41148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4514" name="Picture 2"/>
          <p:cNvPicPr>
            <a:picLocks noGrp="1" noChangeAspect="1" noChangeArrowheads="1"/>
          </p:cNvPicPr>
          <p:nvPr>
            <p:ph idx="1"/>
          </p:nvPr>
        </p:nvPicPr>
        <p:blipFill>
          <a:blip r:embed="rId2" cstate="print"/>
          <a:srcRect/>
          <a:stretch>
            <a:fillRect/>
          </a:stretch>
        </p:blipFill>
        <p:spPr bwMode="auto">
          <a:xfrm>
            <a:off x="0" y="0"/>
            <a:ext cx="9144000" cy="685212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2466" name="Picture 2"/>
          <p:cNvPicPr>
            <a:picLocks noGrp="1" noChangeAspect="1" noChangeArrowheads="1"/>
          </p:cNvPicPr>
          <p:nvPr>
            <p:ph idx="1"/>
          </p:nvPr>
        </p:nvPicPr>
        <p:blipFill>
          <a:blip r:embed="rId2" cstate="print"/>
          <a:srcRect/>
          <a:stretch>
            <a:fillRect/>
          </a:stretch>
        </p:blipFill>
        <p:spPr bwMode="auto">
          <a:xfrm>
            <a:off x="1752600" y="533400"/>
            <a:ext cx="6445921" cy="5334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3490" name="Picture 2"/>
          <p:cNvPicPr>
            <a:picLocks noGrp="1" noChangeAspect="1" noChangeArrowheads="1"/>
          </p:cNvPicPr>
          <p:nvPr>
            <p:ph idx="1"/>
          </p:nvPr>
        </p:nvPicPr>
        <p:blipFill>
          <a:blip r:embed="rId2" cstate="print"/>
          <a:srcRect/>
          <a:stretch>
            <a:fillRect/>
          </a:stretch>
        </p:blipFill>
        <p:spPr bwMode="auto">
          <a:xfrm>
            <a:off x="228600" y="0"/>
            <a:ext cx="8534400" cy="683496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7586" name="Picture 2"/>
          <p:cNvPicPr>
            <a:picLocks noGrp="1" noChangeAspect="1" noChangeArrowheads="1"/>
          </p:cNvPicPr>
          <p:nvPr>
            <p:ph idx="1"/>
          </p:nvPr>
        </p:nvPicPr>
        <p:blipFill>
          <a:blip r:embed="rId2" cstate="print"/>
          <a:srcRect/>
          <a:stretch>
            <a:fillRect/>
          </a:stretch>
        </p:blipFill>
        <p:spPr bwMode="auto">
          <a:xfrm>
            <a:off x="0" y="533400"/>
            <a:ext cx="9144000" cy="5669477"/>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6562" name="Picture 2"/>
          <p:cNvPicPr>
            <a:picLocks noGrp="1" noChangeAspect="1" noChangeArrowheads="1"/>
          </p:cNvPicPr>
          <p:nvPr>
            <p:ph idx="1"/>
          </p:nvPr>
        </p:nvPicPr>
        <p:blipFill>
          <a:blip r:embed="rId2" cstate="print"/>
          <a:srcRect/>
          <a:stretch>
            <a:fillRect/>
          </a:stretch>
        </p:blipFill>
        <p:spPr bwMode="auto">
          <a:xfrm>
            <a:off x="1905000" y="76200"/>
            <a:ext cx="6400800" cy="6602930"/>
          </a:xfrm>
          <a:prstGeom prst="rect">
            <a:avLst/>
          </a:prstGeom>
          <a:noFill/>
          <a:ln w="9525">
            <a:noFill/>
            <a:miter lim="800000"/>
            <a:headEnd/>
            <a:tailEnd/>
          </a:ln>
        </p:spPr>
      </p:pic>
      <p:sp>
        <p:nvSpPr>
          <p:cNvPr id="5" name="Oval 4"/>
          <p:cNvSpPr/>
          <p:nvPr/>
        </p:nvSpPr>
        <p:spPr>
          <a:xfrm>
            <a:off x="5562600" y="3505200"/>
            <a:ext cx="1752600" cy="3810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845_slide">
  <a:themeElements>
    <a:clrScheme name="Office Theme 2">
      <a:dk1>
        <a:srgbClr val="000000"/>
      </a:dk1>
      <a:lt1>
        <a:srgbClr val="00CCFF"/>
      </a:lt1>
      <a:dk2>
        <a:srgbClr val="000000"/>
      </a:dk2>
      <a:lt2>
        <a:srgbClr val="CCCCCC"/>
      </a:lt2>
      <a:accent1>
        <a:srgbClr val="038A00"/>
      </a:accent1>
      <a:accent2>
        <a:srgbClr val="20579F"/>
      </a:accent2>
      <a:accent3>
        <a:srgbClr val="AAE2FF"/>
      </a:accent3>
      <a:accent4>
        <a:srgbClr val="000000"/>
      </a:accent4>
      <a:accent5>
        <a:srgbClr val="AAC4AA"/>
      </a:accent5>
      <a:accent6>
        <a:srgbClr val="1C4E90"/>
      </a:accent6>
      <a:hlink>
        <a:srgbClr val="757500"/>
      </a:hlink>
      <a:folHlink>
        <a:srgbClr val="005C73"/>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00CCFF"/>
        </a:lt1>
        <a:dk2>
          <a:srgbClr val="000000"/>
        </a:dk2>
        <a:lt2>
          <a:srgbClr val="CCCCCC"/>
        </a:lt2>
        <a:accent1>
          <a:srgbClr val="0087A8"/>
        </a:accent1>
        <a:accent2>
          <a:srgbClr val="1B6070"/>
        </a:accent2>
        <a:accent3>
          <a:srgbClr val="AAE2FF"/>
        </a:accent3>
        <a:accent4>
          <a:srgbClr val="000000"/>
        </a:accent4>
        <a:accent5>
          <a:srgbClr val="AAC3D1"/>
        </a:accent5>
        <a:accent6>
          <a:srgbClr val="175665"/>
        </a:accent6>
        <a:hlink>
          <a:srgbClr val="30798A"/>
        </a:hlink>
        <a:folHlink>
          <a:srgbClr val="004E6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00CCFF"/>
        </a:lt1>
        <a:dk2>
          <a:srgbClr val="000000"/>
        </a:dk2>
        <a:lt2>
          <a:srgbClr val="CCCCCC"/>
        </a:lt2>
        <a:accent1>
          <a:srgbClr val="038A00"/>
        </a:accent1>
        <a:accent2>
          <a:srgbClr val="20579F"/>
        </a:accent2>
        <a:accent3>
          <a:srgbClr val="AAE2FF"/>
        </a:accent3>
        <a:accent4>
          <a:srgbClr val="000000"/>
        </a:accent4>
        <a:accent5>
          <a:srgbClr val="AAC4AA"/>
        </a:accent5>
        <a:accent6>
          <a:srgbClr val="1C4E90"/>
        </a:accent6>
        <a:hlink>
          <a:srgbClr val="757500"/>
        </a:hlink>
        <a:folHlink>
          <a:srgbClr val="005C7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00CCFF"/>
        </a:lt1>
        <a:dk2>
          <a:srgbClr val="000000"/>
        </a:dk2>
        <a:lt2>
          <a:srgbClr val="CCCCCC"/>
        </a:lt2>
        <a:accent1>
          <a:srgbClr val="873637"/>
        </a:accent1>
        <a:accent2>
          <a:srgbClr val="8A5B15"/>
        </a:accent2>
        <a:accent3>
          <a:srgbClr val="AAE2FF"/>
        </a:accent3>
        <a:accent4>
          <a:srgbClr val="000000"/>
        </a:accent4>
        <a:accent5>
          <a:srgbClr val="C3AEAE"/>
        </a:accent5>
        <a:accent6>
          <a:srgbClr val="7D5212"/>
        </a:accent6>
        <a:hlink>
          <a:srgbClr val="005A70"/>
        </a:hlink>
        <a:folHlink>
          <a:srgbClr val="66660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00CCFF"/>
        </a:lt1>
        <a:dk2>
          <a:srgbClr val="000000"/>
        </a:dk2>
        <a:lt2>
          <a:srgbClr val="CCCCCC"/>
        </a:lt2>
        <a:accent1>
          <a:srgbClr val="005A70"/>
        </a:accent1>
        <a:accent2>
          <a:srgbClr val="8A4D28"/>
        </a:accent2>
        <a:accent3>
          <a:srgbClr val="AAE2FF"/>
        </a:accent3>
        <a:accent4>
          <a:srgbClr val="000000"/>
        </a:accent4>
        <a:accent5>
          <a:srgbClr val="AAB5BB"/>
        </a:accent5>
        <a:accent6>
          <a:srgbClr val="7D4523"/>
        </a:accent6>
        <a:hlink>
          <a:srgbClr val="68407D"/>
        </a:hlink>
        <a:folHlink>
          <a:srgbClr val="66660F"/>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0087A8"/>
        </a:accent1>
        <a:accent2>
          <a:srgbClr val="1B6070"/>
        </a:accent2>
        <a:accent3>
          <a:srgbClr val="FFFFFF"/>
        </a:accent3>
        <a:accent4>
          <a:srgbClr val="000000"/>
        </a:accent4>
        <a:accent5>
          <a:srgbClr val="AAC3D1"/>
        </a:accent5>
        <a:accent6>
          <a:srgbClr val="175665"/>
        </a:accent6>
        <a:hlink>
          <a:srgbClr val="30798A"/>
        </a:hlink>
        <a:folHlink>
          <a:srgbClr val="004E6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038A00"/>
        </a:accent1>
        <a:accent2>
          <a:srgbClr val="20579F"/>
        </a:accent2>
        <a:accent3>
          <a:srgbClr val="FFFFFF"/>
        </a:accent3>
        <a:accent4>
          <a:srgbClr val="000000"/>
        </a:accent4>
        <a:accent5>
          <a:srgbClr val="AAC4AA"/>
        </a:accent5>
        <a:accent6>
          <a:srgbClr val="1C4E90"/>
        </a:accent6>
        <a:hlink>
          <a:srgbClr val="757500"/>
        </a:hlink>
        <a:folHlink>
          <a:srgbClr val="005C7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873637"/>
        </a:accent1>
        <a:accent2>
          <a:srgbClr val="8A5B15"/>
        </a:accent2>
        <a:accent3>
          <a:srgbClr val="FFFFFF"/>
        </a:accent3>
        <a:accent4>
          <a:srgbClr val="000000"/>
        </a:accent4>
        <a:accent5>
          <a:srgbClr val="C3AEAE"/>
        </a:accent5>
        <a:accent6>
          <a:srgbClr val="7D5212"/>
        </a:accent6>
        <a:hlink>
          <a:srgbClr val="005A70"/>
        </a:hlink>
        <a:folHlink>
          <a:srgbClr val="666600"/>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005A70"/>
        </a:accent1>
        <a:accent2>
          <a:srgbClr val="8A4D28"/>
        </a:accent2>
        <a:accent3>
          <a:srgbClr val="FFFFFF"/>
        </a:accent3>
        <a:accent4>
          <a:srgbClr val="000000"/>
        </a:accent4>
        <a:accent5>
          <a:srgbClr val="AAB5BB"/>
        </a:accent5>
        <a:accent6>
          <a:srgbClr val="7D4523"/>
        </a:accent6>
        <a:hlink>
          <a:srgbClr val="68407D"/>
        </a:hlink>
        <a:folHlink>
          <a:srgbClr val="66660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00CCFF"/>
      </a:lt1>
      <a:dk2>
        <a:srgbClr val="000000"/>
      </a:dk2>
      <a:lt2>
        <a:srgbClr val="CCCCCC"/>
      </a:lt2>
      <a:accent1>
        <a:srgbClr val="038A00"/>
      </a:accent1>
      <a:accent2>
        <a:srgbClr val="20579F"/>
      </a:accent2>
      <a:accent3>
        <a:srgbClr val="AAE2FF"/>
      </a:accent3>
      <a:accent4>
        <a:srgbClr val="000000"/>
      </a:accent4>
      <a:accent5>
        <a:srgbClr val="AAC4AA"/>
      </a:accent5>
      <a:accent6>
        <a:srgbClr val="1C4E90"/>
      </a:accent6>
      <a:hlink>
        <a:srgbClr val="757500"/>
      </a:hlink>
      <a:folHlink>
        <a:srgbClr val="005C7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00CCFF"/>
        </a:lt1>
        <a:dk2>
          <a:srgbClr val="000000"/>
        </a:dk2>
        <a:lt2>
          <a:srgbClr val="CCCCCC"/>
        </a:lt2>
        <a:accent1>
          <a:srgbClr val="0087A8"/>
        </a:accent1>
        <a:accent2>
          <a:srgbClr val="1B6070"/>
        </a:accent2>
        <a:accent3>
          <a:srgbClr val="AAE2FF"/>
        </a:accent3>
        <a:accent4>
          <a:srgbClr val="000000"/>
        </a:accent4>
        <a:accent5>
          <a:srgbClr val="AAC3D1"/>
        </a:accent5>
        <a:accent6>
          <a:srgbClr val="175665"/>
        </a:accent6>
        <a:hlink>
          <a:srgbClr val="30798A"/>
        </a:hlink>
        <a:folHlink>
          <a:srgbClr val="004E6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00CCFF"/>
        </a:lt1>
        <a:dk2>
          <a:srgbClr val="000000"/>
        </a:dk2>
        <a:lt2>
          <a:srgbClr val="CCCCCC"/>
        </a:lt2>
        <a:accent1>
          <a:srgbClr val="038A00"/>
        </a:accent1>
        <a:accent2>
          <a:srgbClr val="20579F"/>
        </a:accent2>
        <a:accent3>
          <a:srgbClr val="AAE2FF"/>
        </a:accent3>
        <a:accent4>
          <a:srgbClr val="000000"/>
        </a:accent4>
        <a:accent5>
          <a:srgbClr val="AAC4AA"/>
        </a:accent5>
        <a:accent6>
          <a:srgbClr val="1C4E90"/>
        </a:accent6>
        <a:hlink>
          <a:srgbClr val="757500"/>
        </a:hlink>
        <a:folHlink>
          <a:srgbClr val="005C7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00CCFF"/>
        </a:lt1>
        <a:dk2>
          <a:srgbClr val="000000"/>
        </a:dk2>
        <a:lt2>
          <a:srgbClr val="CCCCCC"/>
        </a:lt2>
        <a:accent1>
          <a:srgbClr val="873637"/>
        </a:accent1>
        <a:accent2>
          <a:srgbClr val="8A5B15"/>
        </a:accent2>
        <a:accent3>
          <a:srgbClr val="AAE2FF"/>
        </a:accent3>
        <a:accent4>
          <a:srgbClr val="000000"/>
        </a:accent4>
        <a:accent5>
          <a:srgbClr val="C3AEAE"/>
        </a:accent5>
        <a:accent6>
          <a:srgbClr val="7D5212"/>
        </a:accent6>
        <a:hlink>
          <a:srgbClr val="005A70"/>
        </a:hlink>
        <a:folHlink>
          <a:srgbClr val="66660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00CCFF"/>
        </a:lt1>
        <a:dk2>
          <a:srgbClr val="000000"/>
        </a:dk2>
        <a:lt2>
          <a:srgbClr val="CCCCCC"/>
        </a:lt2>
        <a:accent1>
          <a:srgbClr val="005A70"/>
        </a:accent1>
        <a:accent2>
          <a:srgbClr val="8A4D28"/>
        </a:accent2>
        <a:accent3>
          <a:srgbClr val="AAE2FF"/>
        </a:accent3>
        <a:accent4>
          <a:srgbClr val="000000"/>
        </a:accent4>
        <a:accent5>
          <a:srgbClr val="AAB5BB"/>
        </a:accent5>
        <a:accent6>
          <a:srgbClr val="7D4523"/>
        </a:accent6>
        <a:hlink>
          <a:srgbClr val="68407D"/>
        </a:hlink>
        <a:folHlink>
          <a:srgbClr val="66660F"/>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0087A8"/>
        </a:accent1>
        <a:accent2>
          <a:srgbClr val="1B6070"/>
        </a:accent2>
        <a:accent3>
          <a:srgbClr val="FFFFFF"/>
        </a:accent3>
        <a:accent4>
          <a:srgbClr val="000000"/>
        </a:accent4>
        <a:accent5>
          <a:srgbClr val="AAC3D1"/>
        </a:accent5>
        <a:accent6>
          <a:srgbClr val="175665"/>
        </a:accent6>
        <a:hlink>
          <a:srgbClr val="30798A"/>
        </a:hlink>
        <a:folHlink>
          <a:srgbClr val="004E6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038A00"/>
        </a:accent1>
        <a:accent2>
          <a:srgbClr val="20579F"/>
        </a:accent2>
        <a:accent3>
          <a:srgbClr val="FFFFFF"/>
        </a:accent3>
        <a:accent4>
          <a:srgbClr val="000000"/>
        </a:accent4>
        <a:accent5>
          <a:srgbClr val="AAC4AA"/>
        </a:accent5>
        <a:accent6>
          <a:srgbClr val="1C4E90"/>
        </a:accent6>
        <a:hlink>
          <a:srgbClr val="757500"/>
        </a:hlink>
        <a:folHlink>
          <a:srgbClr val="005C7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873637"/>
        </a:accent1>
        <a:accent2>
          <a:srgbClr val="8A5B15"/>
        </a:accent2>
        <a:accent3>
          <a:srgbClr val="FFFFFF"/>
        </a:accent3>
        <a:accent4>
          <a:srgbClr val="000000"/>
        </a:accent4>
        <a:accent5>
          <a:srgbClr val="C3AEAE"/>
        </a:accent5>
        <a:accent6>
          <a:srgbClr val="7D5212"/>
        </a:accent6>
        <a:hlink>
          <a:srgbClr val="005A70"/>
        </a:hlink>
        <a:folHlink>
          <a:srgbClr val="666600"/>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005A70"/>
        </a:accent1>
        <a:accent2>
          <a:srgbClr val="8A4D28"/>
        </a:accent2>
        <a:accent3>
          <a:srgbClr val="FFFFFF"/>
        </a:accent3>
        <a:accent4>
          <a:srgbClr val="000000"/>
        </a:accent4>
        <a:accent5>
          <a:srgbClr val="AAB5BB"/>
        </a:accent5>
        <a:accent6>
          <a:srgbClr val="7D4523"/>
        </a:accent6>
        <a:hlink>
          <a:srgbClr val="68407D"/>
        </a:hlink>
        <a:folHlink>
          <a:srgbClr val="66660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TotalTime>
  <Words>337</Words>
  <Application>Microsoft Office PowerPoint</Application>
  <PresentationFormat>On-screen Show (4:3)</PresentationFormat>
  <Paragraphs>8</Paragraphs>
  <Slides>37</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37</vt:i4>
      </vt:variant>
    </vt:vector>
  </HeadingPairs>
  <TitlesOfParts>
    <vt:vector size="40" baseType="lpstr">
      <vt:lpstr>Arial</vt:lpstr>
      <vt:lpstr>ind_0845_slide</vt:lpstr>
      <vt:lpstr>1_Default Design</vt:lpstr>
      <vt:lpstr>Christinia - The Free Town of Copenhagen</vt:lpstr>
      <vt:lpstr>Background</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Joe</dc:creator>
  <cp:lastModifiedBy>Joe</cp:lastModifiedBy>
  <cp:revision>2</cp:revision>
  <dcterms:created xsi:type="dcterms:W3CDTF">2010-07-23T01:19:44Z</dcterms:created>
  <dcterms:modified xsi:type="dcterms:W3CDTF">2010-07-23T04:01:49Z</dcterms:modified>
</cp:coreProperties>
</file>