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72" r:id="rId4"/>
    <p:sldId id="257" r:id="rId5"/>
    <p:sldId id="258" r:id="rId6"/>
    <p:sldId id="259" r:id="rId7"/>
    <p:sldId id="260" r:id="rId8"/>
    <p:sldId id="261" r:id="rId9"/>
    <p:sldId id="262" r:id="rId10"/>
    <p:sldId id="263" r:id="rId11"/>
    <p:sldId id="264" r:id="rId12"/>
    <p:sldId id="265" r:id="rId13"/>
    <p:sldId id="273" r:id="rId14"/>
    <p:sldId id="274" r:id="rId15"/>
    <p:sldId id="266" r:id="rId16"/>
    <p:sldId id="267" r:id="rId17"/>
    <p:sldId id="268" r:id="rId18"/>
    <p:sldId id="269" r:id="rId19"/>
    <p:sldId id="270" r:id="rId20"/>
    <p:sldId id="271" r:id="rId21"/>
    <p:sldId id="275" r:id="rId22"/>
    <p:sldId id="276" r:id="rId23"/>
    <p:sldId id="277" r:id="rId24"/>
    <p:sldId id="281" r:id="rId25"/>
    <p:sldId id="278" r:id="rId26"/>
    <p:sldId id="279" r:id="rId27"/>
    <p:sldId id="28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30" autoAdjust="0"/>
  </p:normalViewPr>
  <p:slideViewPr>
    <p:cSldViewPr>
      <p:cViewPr varScale="1">
        <p:scale>
          <a:sx n="88" d="100"/>
          <a:sy n="88" d="100"/>
        </p:scale>
        <p:origin x="10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49719A-F1C7-4C0C-8FD1-B01E069603F2}" type="slidenum">
              <a:rPr lang="en-US" altLang="en-US"/>
              <a:pPr/>
              <a:t>‹#›</a:t>
            </a:fld>
            <a:endParaRPr lang="en-US" altLang="en-US"/>
          </a:p>
        </p:txBody>
      </p:sp>
    </p:spTree>
    <p:extLst>
      <p:ext uri="{BB962C8B-B14F-4D97-AF65-F5344CB8AC3E}">
        <p14:creationId xmlns:p14="http://schemas.microsoft.com/office/powerpoint/2010/main" val="3860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09441F-AC83-45F9-8F91-421E6EF58196}" type="slidenum">
              <a:rPr lang="en-US" altLang="en-US"/>
              <a:pPr/>
              <a:t>‹#›</a:t>
            </a:fld>
            <a:endParaRPr lang="en-US" altLang="en-US"/>
          </a:p>
        </p:txBody>
      </p:sp>
    </p:spTree>
    <p:extLst>
      <p:ext uri="{BB962C8B-B14F-4D97-AF65-F5344CB8AC3E}">
        <p14:creationId xmlns:p14="http://schemas.microsoft.com/office/powerpoint/2010/main" val="131061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531027-80DB-440B-BE68-05BF235217FD}" type="slidenum">
              <a:rPr lang="en-US" altLang="en-US"/>
              <a:pPr/>
              <a:t>‹#›</a:t>
            </a:fld>
            <a:endParaRPr lang="en-US" altLang="en-US"/>
          </a:p>
        </p:txBody>
      </p:sp>
    </p:spTree>
    <p:extLst>
      <p:ext uri="{BB962C8B-B14F-4D97-AF65-F5344CB8AC3E}">
        <p14:creationId xmlns:p14="http://schemas.microsoft.com/office/powerpoint/2010/main" val="210849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38F687-CE7A-4135-90C2-8549E42210B2}" type="slidenum">
              <a:rPr lang="en-US" altLang="en-US"/>
              <a:pPr/>
              <a:t>‹#›</a:t>
            </a:fld>
            <a:endParaRPr lang="en-US" altLang="en-US"/>
          </a:p>
        </p:txBody>
      </p:sp>
    </p:spTree>
    <p:extLst>
      <p:ext uri="{BB962C8B-B14F-4D97-AF65-F5344CB8AC3E}">
        <p14:creationId xmlns:p14="http://schemas.microsoft.com/office/powerpoint/2010/main" val="3167866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A5F1CE-9FAA-4876-A3F2-8013A7F334D7}" type="slidenum">
              <a:rPr lang="en-US" altLang="en-US"/>
              <a:pPr/>
              <a:t>‹#›</a:t>
            </a:fld>
            <a:endParaRPr lang="en-US" altLang="en-US"/>
          </a:p>
        </p:txBody>
      </p:sp>
    </p:spTree>
    <p:extLst>
      <p:ext uri="{BB962C8B-B14F-4D97-AF65-F5344CB8AC3E}">
        <p14:creationId xmlns:p14="http://schemas.microsoft.com/office/powerpoint/2010/main" val="2912680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3F956D-C545-42B6-A486-1DEFA827B04C}" type="slidenum">
              <a:rPr lang="en-US" altLang="en-US"/>
              <a:pPr/>
              <a:t>‹#›</a:t>
            </a:fld>
            <a:endParaRPr lang="en-US" altLang="en-US"/>
          </a:p>
        </p:txBody>
      </p:sp>
    </p:spTree>
    <p:extLst>
      <p:ext uri="{BB962C8B-B14F-4D97-AF65-F5344CB8AC3E}">
        <p14:creationId xmlns:p14="http://schemas.microsoft.com/office/powerpoint/2010/main" val="402459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E56654-1A45-417A-822C-FD14F257BB93}" type="slidenum">
              <a:rPr lang="en-US" altLang="en-US"/>
              <a:pPr/>
              <a:t>‹#›</a:t>
            </a:fld>
            <a:endParaRPr lang="en-US" altLang="en-US"/>
          </a:p>
        </p:txBody>
      </p:sp>
    </p:spTree>
    <p:extLst>
      <p:ext uri="{BB962C8B-B14F-4D97-AF65-F5344CB8AC3E}">
        <p14:creationId xmlns:p14="http://schemas.microsoft.com/office/powerpoint/2010/main" val="4132310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205BB83-45A5-4063-B8C4-146C0F5B7D27}" type="slidenum">
              <a:rPr lang="en-US" altLang="en-US"/>
              <a:pPr/>
              <a:t>‹#›</a:t>
            </a:fld>
            <a:endParaRPr lang="en-US" altLang="en-US"/>
          </a:p>
        </p:txBody>
      </p:sp>
    </p:spTree>
    <p:extLst>
      <p:ext uri="{BB962C8B-B14F-4D97-AF65-F5344CB8AC3E}">
        <p14:creationId xmlns:p14="http://schemas.microsoft.com/office/powerpoint/2010/main" val="148052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ABD3210-862C-40F4-B5C1-2808347199C4}" type="slidenum">
              <a:rPr lang="en-US" altLang="en-US"/>
              <a:pPr/>
              <a:t>‹#›</a:t>
            </a:fld>
            <a:endParaRPr lang="en-US" altLang="en-US"/>
          </a:p>
        </p:txBody>
      </p:sp>
    </p:spTree>
    <p:extLst>
      <p:ext uri="{BB962C8B-B14F-4D97-AF65-F5344CB8AC3E}">
        <p14:creationId xmlns:p14="http://schemas.microsoft.com/office/powerpoint/2010/main" val="328605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13FB035-D06C-4095-BB6A-FB233458A084}" type="slidenum">
              <a:rPr lang="en-US" altLang="en-US"/>
              <a:pPr/>
              <a:t>‹#›</a:t>
            </a:fld>
            <a:endParaRPr lang="en-US" altLang="en-US"/>
          </a:p>
        </p:txBody>
      </p:sp>
    </p:spTree>
    <p:extLst>
      <p:ext uri="{BB962C8B-B14F-4D97-AF65-F5344CB8AC3E}">
        <p14:creationId xmlns:p14="http://schemas.microsoft.com/office/powerpoint/2010/main" val="156007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0A5F7E0-C3D0-48B2-B642-3CCDB256B258}" type="slidenum">
              <a:rPr lang="en-US" altLang="en-US"/>
              <a:pPr/>
              <a:t>‹#›</a:t>
            </a:fld>
            <a:endParaRPr lang="en-US" altLang="en-US"/>
          </a:p>
        </p:txBody>
      </p:sp>
    </p:spTree>
    <p:extLst>
      <p:ext uri="{BB962C8B-B14F-4D97-AF65-F5344CB8AC3E}">
        <p14:creationId xmlns:p14="http://schemas.microsoft.com/office/powerpoint/2010/main" val="332918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CE837A-EA39-4295-8E0A-E2B6B97409DB}" type="slidenum">
              <a:rPr lang="en-US" altLang="en-US"/>
              <a:pPr/>
              <a:t>‹#›</a:t>
            </a:fld>
            <a:endParaRPr lang="en-US" altLang="en-US"/>
          </a:p>
        </p:txBody>
      </p:sp>
    </p:spTree>
    <p:extLst>
      <p:ext uri="{BB962C8B-B14F-4D97-AF65-F5344CB8AC3E}">
        <p14:creationId xmlns:p14="http://schemas.microsoft.com/office/powerpoint/2010/main" val="2696789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812D0C-CC61-47BB-8363-5EAB9BC5A9AC}" type="slidenum">
              <a:rPr lang="en-US" altLang="en-US"/>
              <a:pPr/>
              <a:t>‹#›</a:t>
            </a:fld>
            <a:endParaRPr lang="en-US" altLang="en-US"/>
          </a:p>
        </p:txBody>
      </p:sp>
    </p:spTree>
    <p:extLst>
      <p:ext uri="{BB962C8B-B14F-4D97-AF65-F5344CB8AC3E}">
        <p14:creationId xmlns:p14="http://schemas.microsoft.com/office/powerpoint/2010/main" val="3739920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F0A2AA-D39E-4B9C-B46F-5E2FFE6678E1}" type="slidenum">
              <a:rPr lang="en-US" altLang="en-US"/>
              <a:pPr/>
              <a:t>‹#›</a:t>
            </a:fld>
            <a:endParaRPr lang="en-US" altLang="en-US"/>
          </a:p>
        </p:txBody>
      </p:sp>
    </p:spTree>
    <p:extLst>
      <p:ext uri="{BB962C8B-B14F-4D97-AF65-F5344CB8AC3E}">
        <p14:creationId xmlns:p14="http://schemas.microsoft.com/office/powerpoint/2010/main" val="1902147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99ED1B-A42D-44A4-858C-CD31826F5307}" type="slidenum">
              <a:rPr lang="en-US" altLang="en-US"/>
              <a:pPr/>
              <a:t>‹#›</a:t>
            </a:fld>
            <a:endParaRPr lang="en-US" altLang="en-US"/>
          </a:p>
        </p:txBody>
      </p:sp>
    </p:spTree>
    <p:extLst>
      <p:ext uri="{BB962C8B-B14F-4D97-AF65-F5344CB8AC3E}">
        <p14:creationId xmlns:p14="http://schemas.microsoft.com/office/powerpoint/2010/main" val="31961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EE5AEC-6ADB-4440-8E3D-698E33D1BF0B}" type="slidenum">
              <a:rPr lang="en-US" altLang="en-US"/>
              <a:pPr/>
              <a:t>‹#›</a:t>
            </a:fld>
            <a:endParaRPr lang="en-US" altLang="en-US"/>
          </a:p>
        </p:txBody>
      </p:sp>
    </p:spTree>
    <p:extLst>
      <p:ext uri="{BB962C8B-B14F-4D97-AF65-F5344CB8AC3E}">
        <p14:creationId xmlns:p14="http://schemas.microsoft.com/office/powerpoint/2010/main" val="416223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D13E63-2530-4790-B064-946D490539BB}" type="slidenum">
              <a:rPr lang="en-US" altLang="en-US"/>
              <a:pPr/>
              <a:t>‹#›</a:t>
            </a:fld>
            <a:endParaRPr lang="en-US" altLang="en-US"/>
          </a:p>
        </p:txBody>
      </p:sp>
    </p:spTree>
    <p:extLst>
      <p:ext uri="{BB962C8B-B14F-4D97-AF65-F5344CB8AC3E}">
        <p14:creationId xmlns:p14="http://schemas.microsoft.com/office/powerpoint/2010/main" val="96368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0508A3C-4156-4474-9AE7-621178C06B40}" type="slidenum">
              <a:rPr lang="en-US" altLang="en-US"/>
              <a:pPr/>
              <a:t>‹#›</a:t>
            </a:fld>
            <a:endParaRPr lang="en-US" altLang="en-US"/>
          </a:p>
        </p:txBody>
      </p:sp>
    </p:spTree>
    <p:extLst>
      <p:ext uri="{BB962C8B-B14F-4D97-AF65-F5344CB8AC3E}">
        <p14:creationId xmlns:p14="http://schemas.microsoft.com/office/powerpoint/2010/main" val="39709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CA74F23-C189-42FE-AF93-99882B27AA50}" type="slidenum">
              <a:rPr lang="en-US" altLang="en-US"/>
              <a:pPr/>
              <a:t>‹#›</a:t>
            </a:fld>
            <a:endParaRPr lang="en-US" altLang="en-US"/>
          </a:p>
        </p:txBody>
      </p:sp>
    </p:spTree>
    <p:extLst>
      <p:ext uri="{BB962C8B-B14F-4D97-AF65-F5344CB8AC3E}">
        <p14:creationId xmlns:p14="http://schemas.microsoft.com/office/powerpoint/2010/main" val="141225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6AC4921-35D8-4A23-986F-A1C7CAD24EBD}" type="slidenum">
              <a:rPr lang="en-US" altLang="en-US"/>
              <a:pPr/>
              <a:t>‹#›</a:t>
            </a:fld>
            <a:endParaRPr lang="en-US" altLang="en-US"/>
          </a:p>
        </p:txBody>
      </p:sp>
    </p:spTree>
    <p:extLst>
      <p:ext uri="{BB962C8B-B14F-4D97-AF65-F5344CB8AC3E}">
        <p14:creationId xmlns:p14="http://schemas.microsoft.com/office/powerpoint/2010/main" val="73506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DE3D57-2041-4EA1-9660-A0CE91042960}" type="slidenum">
              <a:rPr lang="en-US" altLang="en-US"/>
              <a:pPr/>
              <a:t>‹#›</a:t>
            </a:fld>
            <a:endParaRPr lang="en-US" altLang="en-US"/>
          </a:p>
        </p:txBody>
      </p:sp>
    </p:spTree>
    <p:extLst>
      <p:ext uri="{BB962C8B-B14F-4D97-AF65-F5344CB8AC3E}">
        <p14:creationId xmlns:p14="http://schemas.microsoft.com/office/powerpoint/2010/main" val="35033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401C8E0-70E5-4482-A4D3-1D9075FBC54B}" type="slidenum">
              <a:rPr lang="en-US" altLang="en-US"/>
              <a:pPr/>
              <a:t>‹#›</a:t>
            </a:fld>
            <a:endParaRPr lang="en-US" altLang="en-US"/>
          </a:p>
        </p:txBody>
      </p:sp>
    </p:spTree>
    <p:extLst>
      <p:ext uri="{BB962C8B-B14F-4D97-AF65-F5344CB8AC3E}">
        <p14:creationId xmlns:p14="http://schemas.microsoft.com/office/powerpoint/2010/main" val="27478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91DD95-8F1E-40D1-AAC1-2C7EBECC19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4FD9EA-07F5-4775-843C-B5EB6B8117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b="1" dirty="0" smtClean="0">
                <a:solidFill>
                  <a:srgbClr val="FF0000"/>
                </a:solidFill>
                <a:effectLst>
                  <a:glow rad="127000">
                    <a:schemeClr val="bg1">
                      <a:lumMod val="75000"/>
                    </a:schemeClr>
                  </a:glow>
                </a:effectLst>
              </a:rPr>
              <a:t>Facts About Lake Mead and the Long Drought </a:t>
            </a:r>
            <a:endParaRPr lang="en-US" altLang="en-US" sz="4400" b="1" dirty="0">
              <a:solidFill>
                <a:srgbClr val="FF0000"/>
              </a:solidFill>
              <a:effectLst>
                <a:glow rad="127000">
                  <a:schemeClr val="bg1">
                    <a:lumMod val="75000"/>
                  </a:schemeClr>
                </a:glow>
              </a:effectLst>
            </a:endParaRPr>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20640"/>
          </a:xfrm>
          <a:prstGeom prst="rect">
            <a:avLst/>
          </a:prstGeom>
        </p:spPr>
      </p:pic>
    </p:spTree>
    <p:extLst>
      <p:ext uri="{BB962C8B-B14F-4D97-AF65-F5344CB8AC3E}">
        <p14:creationId xmlns:p14="http://schemas.microsoft.com/office/powerpoint/2010/main" val="331938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32371"/>
          </a:xfrm>
          <a:prstGeom prst="rect">
            <a:avLst/>
          </a:prstGeom>
        </p:spPr>
      </p:pic>
    </p:spTree>
    <p:extLst>
      <p:ext uri="{BB962C8B-B14F-4D97-AF65-F5344CB8AC3E}">
        <p14:creationId xmlns:p14="http://schemas.microsoft.com/office/powerpoint/2010/main" val="293337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1771"/>
            <a:ext cx="9144000" cy="5212336"/>
          </a:xfrm>
          <a:prstGeom prst="rect">
            <a:avLst/>
          </a:prstGeom>
        </p:spPr>
      </p:pic>
    </p:spTree>
    <p:extLst>
      <p:ext uri="{BB962C8B-B14F-4D97-AF65-F5344CB8AC3E}">
        <p14:creationId xmlns:p14="http://schemas.microsoft.com/office/powerpoint/2010/main" val="80739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2657"/>
            <a:ext cx="9144000" cy="6406117"/>
          </a:xfrm>
          <a:prstGeom prst="rect">
            <a:avLst/>
          </a:prstGeom>
        </p:spPr>
      </p:pic>
    </p:spTree>
    <p:extLst>
      <p:ext uri="{BB962C8B-B14F-4D97-AF65-F5344CB8AC3E}">
        <p14:creationId xmlns:p14="http://schemas.microsoft.com/office/powerpoint/2010/main" val="275613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400" dirty="0" smtClean="0"/>
              <a:t>At full volume, Lake Mead and Lake Powell had 50 million acres feet of water in storage at a height of 1220 feet above sea level.</a:t>
            </a:r>
            <a:endParaRPr lang="en-US" sz="2400" dirty="0"/>
          </a:p>
        </p:txBody>
      </p:sp>
      <p:pic>
        <p:nvPicPr>
          <p:cNvPr id="4" name="Content Placeholder 3"/>
          <p:cNvPicPr>
            <a:picLocks noGrp="1" noChangeAspect="1"/>
          </p:cNvPicPr>
          <p:nvPr>
            <p:ph idx="1"/>
          </p:nvPr>
        </p:nvPicPr>
        <p:blipFill>
          <a:blip r:embed="rId2"/>
          <a:stretch>
            <a:fillRect/>
          </a:stretch>
        </p:blipFill>
        <p:spPr>
          <a:xfrm>
            <a:off x="0" y="914400"/>
            <a:ext cx="9144000" cy="5035619"/>
          </a:xfrm>
          <a:prstGeom prst="rect">
            <a:avLst/>
          </a:prstGeom>
        </p:spPr>
      </p:pic>
      <p:sp>
        <p:nvSpPr>
          <p:cNvPr id="5" name="Rectangle 4"/>
          <p:cNvSpPr/>
          <p:nvPr/>
        </p:nvSpPr>
        <p:spPr>
          <a:xfrm>
            <a:off x="1219200" y="3105835"/>
            <a:ext cx="6477000" cy="369332"/>
          </a:xfrm>
          <a:prstGeom prst="rect">
            <a:avLst/>
          </a:prstGeom>
        </p:spPr>
        <p:txBody>
          <a:bodyPr wrap="square">
            <a:spAutoFit/>
          </a:bodyPr>
          <a:lstStyle/>
          <a:p>
            <a:r>
              <a:rPr lang="en-US" dirty="0" smtClean="0">
                <a:solidFill>
                  <a:srgbClr val="FFFF00"/>
                </a:solidFill>
              </a:rPr>
              <a:t>This image shows the Hoover Dam at full capacity in 1983.</a:t>
            </a:r>
            <a:endParaRPr lang="en-US" dirty="0">
              <a:solidFill>
                <a:srgbClr val="FFFF00"/>
              </a:solidFill>
            </a:endParaRPr>
          </a:p>
        </p:txBody>
      </p:sp>
    </p:spTree>
    <p:extLst>
      <p:ext uri="{BB962C8B-B14F-4D97-AF65-F5344CB8AC3E}">
        <p14:creationId xmlns:p14="http://schemas.microsoft.com/office/powerpoint/2010/main" val="7611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400" dirty="0" smtClean="0"/>
              <a:t>Now Lake Mead is at record low levels and getting lower, causing consequences for the entire region. </a:t>
            </a:r>
            <a:endParaRPr lang="en-US" sz="2400" dirty="0"/>
          </a:p>
        </p:txBody>
      </p:sp>
      <p:pic>
        <p:nvPicPr>
          <p:cNvPr id="4" name="Content Placeholder 3"/>
          <p:cNvPicPr>
            <a:picLocks noGrp="1" noChangeAspect="1"/>
          </p:cNvPicPr>
          <p:nvPr>
            <p:ph idx="1"/>
          </p:nvPr>
        </p:nvPicPr>
        <p:blipFill>
          <a:blip r:embed="rId2"/>
          <a:stretch>
            <a:fillRect/>
          </a:stretch>
        </p:blipFill>
        <p:spPr>
          <a:xfrm>
            <a:off x="0" y="849086"/>
            <a:ext cx="9144000" cy="5037070"/>
          </a:xfrm>
          <a:prstGeom prst="rect">
            <a:avLst/>
          </a:prstGeom>
        </p:spPr>
      </p:pic>
      <p:sp>
        <p:nvSpPr>
          <p:cNvPr id="5" name="Rectangle 4"/>
          <p:cNvSpPr/>
          <p:nvPr/>
        </p:nvSpPr>
        <p:spPr>
          <a:xfrm>
            <a:off x="0" y="5886156"/>
            <a:ext cx="9144000" cy="923330"/>
          </a:xfrm>
          <a:prstGeom prst="rect">
            <a:avLst/>
          </a:prstGeom>
          <a:solidFill>
            <a:schemeClr val="bg1">
              <a:lumMod val="20000"/>
              <a:lumOff val="80000"/>
            </a:schemeClr>
          </a:solidFill>
        </p:spPr>
        <p:txBody>
          <a:bodyPr wrap="square">
            <a:spAutoFit/>
          </a:bodyPr>
          <a:lstStyle/>
          <a:p>
            <a:r>
              <a:rPr lang="en-US" dirty="0" smtClean="0"/>
              <a:t>This week, the water level dropped below 1080 feet and the National Weather Service predicts it will drop further this summer. She argues that Lake Mead and Lake Powell “going down to quarter capacity is a pretty scary proposition.</a:t>
            </a:r>
            <a:endParaRPr lang="en-US" dirty="0"/>
          </a:p>
        </p:txBody>
      </p:sp>
      <p:sp>
        <p:nvSpPr>
          <p:cNvPr id="6" name="TextBox 5"/>
          <p:cNvSpPr txBox="1"/>
          <p:nvPr/>
        </p:nvSpPr>
        <p:spPr>
          <a:xfrm>
            <a:off x="5638800" y="1828800"/>
            <a:ext cx="3200400" cy="369332"/>
          </a:xfrm>
          <a:prstGeom prst="rect">
            <a:avLst/>
          </a:prstGeom>
          <a:noFill/>
        </p:spPr>
        <p:txBody>
          <a:bodyPr wrap="square" rtlCol="0">
            <a:spAutoFit/>
          </a:bodyPr>
          <a:lstStyle/>
          <a:p>
            <a:r>
              <a:rPr lang="en-US" b="1" dirty="0" smtClean="0">
                <a:solidFill>
                  <a:srgbClr val="FF0000"/>
                </a:solidFill>
              </a:rPr>
              <a:t>140 feet below the full level</a:t>
            </a:r>
            <a:endParaRPr lang="en-US" b="1" dirty="0">
              <a:solidFill>
                <a:srgbClr val="FF0000"/>
              </a:solidFill>
            </a:endParaRPr>
          </a:p>
        </p:txBody>
      </p:sp>
    </p:spTree>
    <p:extLst>
      <p:ext uri="{BB962C8B-B14F-4D97-AF65-F5344CB8AC3E}">
        <p14:creationId xmlns:p14="http://schemas.microsoft.com/office/powerpoint/2010/main" val="2973863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2400" dirty="0" smtClean="0"/>
              <a:t>The Southern Nevada Water Authority built an underground tunnel to prepare for this scenario. </a:t>
            </a:r>
            <a:endParaRPr lang="en-US" sz="2400" dirty="0"/>
          </a:p>
        </p:txBody>
      </p:sp>
      <p:pic>
        <p:nvPicPr>
          <p:cNvPr id="4" name="Content Placeholder 3"/>
          <p:cNvPicPr>
            <a:picLocks noGrp="1" noChangeAspect="1"/>
          </p:cNvPicPr>
          <p:nvPr>
            <p:ph idx="1"/>
          </p:nvPr>
        </p:nvPicPr>
        <p:blipFill>
          <a:blip r:embed="rId2"/>
          <a:stretch>
            <a:fillRect/>
          </a:stretch>
        </p:blipFill>
        <p:spPr>
          <a:xfrm>
            <a:off x="0" y="838200"/>
            <a:ext cx="9122229" cy="5039353"/>
          </a:xfrm>
          <a:prstGeom prst="rect">
            <a:avLst/>
          </a:prstGeom>
        </p:spPr>
      </p:pic>
      <p:sp>
        <p:nvSpPr>
          <p:cNvPr id="5" name="Rectangle 4"/>
          <p:cNvSpPr/>
          <p:nvPr/>
        </p:nvSpPr>
        <p:spPr>
          <a:xfrm>
            <a:off x="-1" y="5993222"/>
            <a:ext cx="9122229" cy="646331"/>
          </a:xfrm>
          <a:prstGeom prst="rect">
            <a:avLst/>
          </a:prstGeom>
          <a:solidFill>
            <a:schemeClr val="bg1">
              <a:lumMod val="20000"/>
              <a:lumOff val="80000"/>
            </a:schemeClr>
          </a:solidFill>
        </p:spPr>
        <p:txBody>
          <a:bodyPr wrap="square">
            <a:spAutoFit/>
          </a:bodyPr>
          <a:lstStyle/>
          <a:p>
            <a:r>
              <a:rPr lang="en-US" b="1" dirty="0" smtClean="0">
                <a:solidFill>
                  <a:srgbClr val="FF0000"/>
                </a:solidFill>
              </a:rPr>
              <a:t>“We built this huge tunnel underneath Lake Mead so we can access even the last drop should the worst of all possible scenarios happen,”</a:t>
            </a:r>
            <a:endParaRPr lang="en-US" b="1" dirty="0">
              <a:solidFill>
                <a:srgbClr val="FF0000"/>
              </a:solidFill>
            </a:endParaRPr>
          </a:p>
        </p:txBody>
      </p:sp>
    </p:spTree>
    <p:extLst>
      <p:ext uri="{BB962C8B-B14F-4D97-AF65-F5344CB8AC3E}">
        <p14:creationId xmlns:p14="http://schemas.microsoft.com/office/powerpoint/2010/main" val="4000294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400" dirty="0" smtClean="0"/>
              <a:t>They took measures to prevent water use in residential areas and made changes to water usage in Las Vegas.</a:t>
            </a:r>
            <a:endParaRPr lang="en-US" sz="2400" dirty="0"/>
          </a:p>
        </p:txBody>
      </p:sp>
      <p:pic>
        <p:nvPicPr>
          <p:cNvPr id="4" name="Content Placeholder 3"/>
          <p:cNvPicPr>
            <a:picLocks noGrp="1" noChangeAspect="1"/>
          </p:cNvPicPr>
          <p:nvPr>
            <p:ph idx="1"/>
          </p:nvPr>
        </p:nvPicPr>
        <p:blipFill>
          <a:blip r:embed="rId2"/>
          <a:stretch>
            <a:fillRect/>
          </a:stretch>
        </p:blipFill>
        <p:spPr>
          <a:xfrm>
            <a:off x="0" y="914400"/>
            <a:ext cx="9144000" cy="5029200"/>
          </a:xfrm>
          <a:prstGeom prst="rect">
            <a:avLst/>
          </a:prstGeom>
        </p:spPr>
      </p:pic>
      <p:sp>
        <p:nvSpPr>
          <p:cNvPr id="5" name="Rectangle 4"/>
          <p:cNvSpPr/>
          <p:nvPr/>
        </p:nvSpPr>
        <p:spPr>
          <a:xfrm>
            <a:off x="0" y="5923784"/>
            <a:ext cx="9144000" cy="923330"/>
          </a:xfrm>
          <a:prstGeom prst="rect">
            <a:avLst/>
          </a:prstGeom>
          <a:solidFill>
            <a:schemeClr val="bg1">
              <a:lumMod val="20000"/>
              <a:lumOff val="80000"/>
            </a:schemeClr>
          </a:solidFill>
        </p:spPr>
        <p:txBody>
          <a:bodyPr wrap="square">
            <a:spAutoFit/>
          </a:bodyPr>
          <a:lstStyle/>
          <a:p>
            <a:r>
              <a:rPr lang="en-US" dirty="0" smtClean="0"/>
              <a:t>they “began to implement a whole series of measures aimed at driving down residential use. [They] banned grass in the front yards, [they] put in water waste ordinances, [they] put the community on a watering schedule,</a:t>
            </a:r>
            <a:endParaRPr lang="en-US" dirty="0"/>
          </a:p>
        </p:txBody>
      </p:sp>
    </p:spTree>
    <p:extLst>
      <p:ext uri="{BB962C8B-B14F-4D97-AF65-F5344CB8AC3E}">
        <p14:creationId xmlns:p14="http://schemas.microsoft.com/office/powerpoint/2010/main" val="174577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400" dirty="0" smtClean="0"/>
              <a:t>Investing in infrastructure can lessen the consequences, but we need to first identify ourselves as citizens of the watershed.</a:t>
            </a:r>
            <a:endParaRPr lang="en-US" sz="2400" dirty="0"/>
          </a:p>
        </p:txBody>
      </p:sp>
      <p:pic>
        <p:nvPicPr>
          <p:cNvPr id="4" name="Content Placeholder 3"/>
          <p:cNvPicPr>
            <a:picLocks noGrp="1" noChangeAspect="1"/>
          </p:cNvPicPr>
          <p:nvPr>
            <p:ph idx="1"/>
          </p:nvPr>
        </p:nvPicPr>
        <p:blipFill>
          <a:blip r:embed="rId2"/>
          <a:stretch>
            <a:fillRect/>
          </a:stretch>
        </p:blipFill>
        <p:spPr>
          <a:xfrm>
            <a:off x="0" y="838200"/>
            <a:ext cx="9144000" cy="5037070"/>
          </a:xfrm>
          <a:prstGeom prst="rect">
            <a:avLst/>
          </a:prstGeom>
        </p:spPr>
      </p:pic>
    </p:spTree>
    <p:extLst>
      <p:ext uri="{BB962C8B-B14F-4D97-AF65-F5344CB8AC3E}">
        <p14:creationId xmlns:p14="http://schemas.microsoft.com/office/powerpoint/2010/main" val="3054351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4572000"/>
          </a:xfrm>
        </p:spPr>
        <p:txBody>
          <a:bodyPr/>
          <a:lstStyle/>
          <a:p>
            <a:r>
              <a:rPr lang="en-US" sz="2400" dirty="0" err="1" smtClean="0"/>
              <a:t>Mulroy</a:t>
            </a:r>
            <a:r>
              <a:rPr lang="en-US" sz="2400" dirty="0" smtClean="0"/>
              <a:t>, who served as general manager of the Southern Nevada Water Authority (SNWA), believes that “water is a basic human right because you need it in order to live. But what you don’t have a basic human right to is that that water is pumped from great depths in Lake Mead, treated to a very safe standard, and then pumped 2500 feet to your front door to where all you have to do is turn on the tap. That infrastructure costs money.” However, </a:t>
            </a:r>
            <a:r>
              <a:rPr lang="en-US" sz="2400" dirty="0" err="1" smtClean="0"/>
              <a:t>Mulroy</a:t>
            </a:r>
            <a:r>
              <a:rPr lang="en-US" sz="2400" dirty="0" smtClean="0"/>
              <a:t> argues that “we need to identify ourselves as citizens of the watershed,” and argues that “if you want it treated and delivered at your house on a guaranteed 24/7 basis, then you have an obligation to help defray those infrastructure and operating costs.”</a:t>
            </a:r>
            <a:endParaRPr lang="en-US" sz="2400" dirty="0"/>
          </a:p>
        </p:txBody>
      </p:sp>
    </p:spTree>
    <p:extLst>
      <p:ext uri="{BB962C8B-B14F-4D97-AF65-F5344CB8AC3E}">
        <p14:creationId xmlns:p14="http://schemas.microsoft.com/office/powerpoint/2010/main" val="442341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7033"/>
            <a:ext cx="9144000" cy="6865034"/>
          </a:xfrm>
          <a:prstGeom prst="rect">
            <a:avLst/>
          </a:prstGeom>
        </p:spPr>
      </p:pic>
    </p:spTree>
    <p:extLst>
      <p:ext uri="{BB962C8B-B14F-4D97-AF65-F5344CB8AC3E}">
        <p14:creationId xmlns:p14="http://schemas.microsoft.com/office/powerpoint/2010/main" val="268934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2192" y="32657"/>
            <a:ext cx="8539615" cy="6825343"/>
          </a:xfrm>
          <a:prstGeom prst="rect">
            <a:avLst/>
          </a:prstGeom>
        </p:spPr>
      </p:pic>
      <p:sp>
        <p:nvSpPr>
          <p:cNvPr id="2" name="Title 1"/>
          <p:cNvSpPr>
            <a:spLocks noGrp="1"/>
          </p:cNvSpPr>
          <p:nvPr>
            <p:ph type="title"/>
          </p:nvPr>
        </p:nvSpPr>
        <p:spPr>
          <a:xfrm>
            <a:off x="457199" y="60997"/>
            <a:ext cx="8229600" cy="563562"/>
          </a:xfrm>
        </p:spPr>
        <p:txBody>
          <a:bodyPr/>
          <a:lstStyle/>
          <a:p>
            <a:r>
              <a:rPr lang="en-US" sz="2400" dirty="0" smtClean="0"/>
              <a:t>Aerial view of the (historic) easternmost end of Lake Mead</a:t>
            </a:r>
            <a:endParaRPr lang="en-US" sz="2400" dirty="0"/>
          </a:p>
        </p:txBody>
      </p:sp>
      <p:sp>
        <p:nvSpPr>
          <p:cNvPr id="5" name="TextBox 4"/>
          <p:cNvSpPr txBox="1"/>
          <p:nvPr/>
        </p:nvSpPr>
        <p:spPr>
          <a:xfrm>
            <a:off x="609600" y="3412671"/>
            <a:ext cx="5105400" cy="646331"/>
          </a:xfrm>
          <a:prstGeom prst="rect">
            <a:avLst/>
          </a:prstGeom>
          <a:noFill/>
        </p:spPr>
        <p:txBody>
          <a:bodyPr wrap="square" rtlCol="0">
            <a:spAutoFit/>
          </a:bodyPr>
          <a:lstStyle/>
          <a:p>
            <a:r>
              <a:rPr lang="en-US" dirty="0" smtClean="0"/>
              <a:t>If Lake Mead were full, the brown and light grey areas would be under water</a:t>
            </a:r>
            <a:endParaRPr lang="en-US" dirty="0"/>
          </a:p>
        </p:txBody>
      </p:sp>
    </p:spTree>
    <p:extLst>
      <p:ext uri="{BB962C8B-B14F-4D97-AF65-F5344CB8AC3E}">
        <p14:creationId xmlns:p14="http://schemas.microsoft.com/office/powerpoint/2010/main" val="2874211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400" dirty="0" smtClean="0"/>
              <a:t>Receding Lake Mead poses challenges to Hoover Dam's power output </a:t>
            </a:r>
            <a:endParaRPr lang="en-US" sz="2400" dirty="0"/>
          </a:p>
        </p:txBody>
      </p:sp>
      <p:sp>
        <p:nvSpPr>
          <p:cNvPr id="3" name="Content Placeholder 2"/>
          <p:cNvSpPr>
            <a:spLocks noGrp="1"/>
          </p:cNvSpPr>
          <p:nvPr>
            <p:ph idx="1"/>
          </p:nvPr>
        </p:nvSpPr>
        <p:spPr>
          <a:xfrm>
            <a:off x="0" y="914401"/>
            <a:ext cx="9144000" cy="5105400"/>
          </a:xfrm>
        </p:spPr>
        <p:txBody>
          <a:bodyPr/>
          <a:lstStyle/>
          <a:p>
            <a:r>
              <a:rPr lang="en-US" sz="2800" dirty="0" smtClean="0"/>
              <a:t>For more than 77 years, the iconic Hoover Dam has been producing dependable and cheap electricity for millions of customers in the Southwest.  In today's climate, the fact that hydropower is both renewable and carbon-free makes the federal dam and others like it across the West that much more integral to any national policy to control CO2 emissions. But the water level of Lake Mead behind the dam that straddles Arizona and Nevada has been in a steady decline and is already affecting electricity production at the man-made wonder, </a:t>
            </a:r>
            <a:endParaRPr lang="en-US" sz="2800" dirty="0"/>
          </a:p>
        </p:txBody>
      </p:sp>
    </p:spTree>
    <p:extLst>
      <p:ext uri="{BB962C8B-B14F-4D97-AF65-F5344CB8AC3E}">
        <p14:creationId xmlns:p14="http://schemas.microsoft.com/office/powerpoint/2010/main" val="206458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lstStyle/>
          <a:p>
            <a:r>
              <a:rPr lang="en-US" dirty="0" smtClean="0"/>
              <a:t>As a result, each of the power plant's 17 generating units with a nameplate capacity of 2,074 megawatts was </a:t>
            </a:r>
            <a:r>
              <a:rPr lang="en-US" dirty="0" err="1" smtClean="0"/>
              <a:t>derated</a:t>
            </a:r>
            <a:r>
              <a:rPr lang="en-US" dirty="0" smtClean="0"/>
              <a:t> in June; the current capacity is 1,592 MW and is projected to decline later this year. So the dam mostly provides power only during periods of peak demand, according to Mark Cook, engineering group supervisor at the Hoover Dam. "We pretty much shut down at night."</a:t>
            </a:r>
            <a:endParaRPr lang="en-US" dirty="0"/>
          </a:p>
        </p:txBody>
      </p:sp>
    </p:spTree>
    <p:extLst>
      <p:ext uri="{BB962C8B-B14F-4D97-AF65-F5344CB8AC3E}">
        <p14:creationId xmlns:p14="http://schemas.microsoft.com/office/powerpoint/2010/main" val="3132767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74638"/>
            <a:ext cx="3505200" cy="1858962"/>
          </a:xfrm>
        </p:spPr>
        <p:txBody>
          <a:bodyPr/>
          <a:lstStyle/>
          <a:p>
            <a:r>
              <a:rPr lang="en-US" dirty="0" smtClean="0"/>
              <a:t>How it all works</a:t>
            </a:r>
            <a:endParaRPr lang="en-US" dirty="0"/>
          </a:p>
        </p:txBody>
      </p:sp>
      <p:pic>
        <p:nvPicPr>
          <p:cNvPr id="4" name="Content Placeholder 3"/>
          <p:cNvPicPr>
            <a:picLocks noGrp="1" noChangeAspect="1"/>
          </p:cNvPicPr>
          <p:nvPr>
            <p:ph idx="1"/>
          </p:nvPr>
        </p:nvPicPr>
        <p:blipFill>
          <a:blip r:embed="rId2"/>
          <a:stretch>
            <a:fillRect/>
          </a:stretch>
        </p:blipFill>
        <p:spPr>
          <a:xfrm>
            <a:off x="0" y="21771"/>
            <a:ext cx="5262199" cy="6836229"/>
          </a:xfrm>
          <a:prstGeom prst="rect">
            <a:avLst/>
          </a:prstGeom>
        </p:spPr>
      </p:pic>
    </p:spTree>
    <p:extLst>
      <p:ext uri="{BB962C8B-B14F-4D97-AF65-F5344CB8AC3E}">
        <p14:creationId xmlns:p14="http://schemas.microsoft.com/office/powerpoint/2010/main" val="2468814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8829"/>
          </a:xfrm>
        </p:spPr>
        <p:txBody>
          <a:bodyPr/>
          <a:lstStyle/>
          <a:p>
            <a:r>
              <a:rPr lang="en-US" dirty="0" smtClean="0"/>
              <a:t>Making electricity   the generators</a:t>
            </a:r>
            <a:endParaRPr lang="en-US" dirty="0"/>
          </a:p>
        </p:txBody>
      </p:sp>
      <p:pic>
        <p:nvPicPr>
          <p:cNvPr id="4" name="Content Placeholder 3"/>
          <p:cNvPicPr>
            <a:picLocks noGrp="1" noChangeAspect="1"/>
          </p:cNvPicPr>
          <p:nvPr>
            <p:ph idx="1"/>
          </p:nvPr>
        </p:nvPicPr>
        <p:blipFill>
          <a:blip r:embed="rId2"/>
          <a:stretch>
            <a:fillRect/>
          </a:stretch>
        </p:blipFill>
        <p:spPr>
          <a:xfrm>
            <a:off x="0" y="968829"/>
            <a:ext cx="4610100" cy="5867400"/>
          </a:xfrm>
          <a:prstGeom prst="rect">
            <a:avLst/>
          </a:prstGeom>
        </p:spPr>
      </p:pic>
      <p:pic>
        <p:nvPicPr>
          <p:cNvPr id="5" name="Picture 4"/>
          <p:cNvPicPr>
            <a:picLocks noChangeAspect="1"/>
          </p:cNvPicPr>
          <p:nvPr/>
        </p:nvPicPr>
        <p:blipFill>
          <a:blip r:embed="rId3"/>
          <a:stretch>
            <a:fillRect/>
          </a:stretch>
        </p:blipFill>
        <p:spPr>
          <a:xfrm>
            <a:off x="5038031" y="936173"/>
            <a:ext cx="4105969" cy="5910942"/>
          </a:xfrm>
          <a:prstGeom prst="rect">
            <a:avLst/>
          </a:prstGeom>
        </p:spPr>
      </p:pic>
    </p:spTree>
    <p:extLst>
      <p:ext uri="{BB962C8B-B14F-4D97-AF65-F5344CB8AC3E}">
        <p14:creationId xmlns:p14="http://schemas.microsoft.com/office/powerpoint/2010/main" val="953524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9524"/>
          </a:xfrm>
        </p:spPr>
        <p:txBody>
          <a:bodyPr/>
          <a:lstStyle/>
          <a:p>
            <a:r>
              <a:rPr lang="en-US" sz="2800" dirty="0" smtClean="0"/>
              <a:t>No water spray means the generators are not producing electricity</a:t>
            </a:r>
            <a:endParaRPr lang="en-US" sz="2800" dirty="0"/>
          </a:p>
        </p:txBody>
      </p:sp>
      <p:pic>
        <p:nvPicPr>
          <p:cNvPr id="4" name="Content Placeholder 3"/>
          <p:cNvPicPr>
            <a:picLocks noGrp="1" noChangeAspect="1"/>
          </p:cNvPicPr>
          <p:nvPr>
            <p:ph idx="1"/>
          </p:nvPr>
        </p:nvPicPr>
        <p:blipFill rotWithShape="1">
          <a:blip r:embed="rId2"/>
          <a:srcRect l="6410" r="6410"/>
          <a:stretch/>
        </p:blipFill>
        <p:spPr>
          <a:xfrm>
            <a:off x="0" y="919524"/>
            <a:ext cx="9144000" cy="5916706"/>
          </a:xfrm>
          <a:prstGeom prst="rect">
            <a:avLst/>
          </a:prstGeom>
        </p:spPr>
      </p:pic>
    </p:spTree>
    <p:extLst>
      <p:ext uri="{BB962C8B-B14F-4D97-AF65-F5344CB8AC3E}">
        <p14:creationId xmlns:p14="http://schemas.microsoft.com/office/powerpoint/2010/main" val="1394856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020481"/>
          </a:xfrm>
        </p:spPr>
        <p:txBody>
          <a:bodyPr/>
          <a:lstStyle/>
          <a:p>
            <a:r>
              <a:rPr lang="en-US" dirty="0" smtClean="0"/>
              <a:t>Level of the lake against the water intake towers – 2016 (the lowest so far) the difference </a:t>
            </a:r>
            <a:r>
              <a:rPr lang="en-US" smtClean="0"/>
              <a:t>is greater.</a:t>
            </a:r>
            <a:endParaRPr lang="en-US" dirty="0"/>
          </a:p>
        </p:txBody>
      </p:sp>
      <p:pic>
        <p:nvPicPr>
          <p:cNvPr id="6" name="Content Placeholder 5"/>
          <p:cNvPicPr>
            <a:picLocks noGrp="1" noChangeAspect="1"/>
          </p:cNvPicPr>
          <p:nvPr>
            <p:ph idx="1"/>
          </p:nvPr>
        </p:nvPicPr>
        <p:blipFill>
          <a:blip r:embed="rId2"/>
          <a:stretch>
            <a:fillRect/>
          </a:stretch>
        </p:blipFill>
        <p:spPr>
          <a:xfrm>
            <a:off x="0" y="2020481"/>
            <a:ext cx="9144000" cy="4826633"/>
          </a:xfrm>
          <a:prstGeom prst="rect">
            <a:avLst/>
          </a:prstGeom>
        </p:spPr>
      </p:pic>
    </p:spTree>
    <p:extLst>
      <p:ext uri="{BB962C8B-B14F-4D97-AF65-F5344CB8AC3E}">
        <p14:creationId xmlns:p14="http://schemas.microsoft.com/office/powerpoint/2010/main" val="289047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886" y="21771"/>
            <a:ext cx="9133114" cy="5049708"/>
          </a:xfrm>
          <a:prstGeom prst="rect">
            <a:avLst/>
          </a:prstGeom>
        </p:spPr>
      </p:pic>
    </p:spTree>
    <p:extLst>
      <p:ext uri="{BB962C8B-B14F-4D97-AF65-F5344CB8AC3E}">
        <p14:creationId xmlns:p14="http://schemas.microsoft.com/office/powerpoint/2010/main" val="238243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77425"/>
          </a:xfrm>
          <a:prstGeom prst="rect">
            <a:avLst/>
          </a:prstGeom>
        </p:spPr>
      </p:pic>
    </p:spTree>
    <p:extLst>
      <p:ext uri="{BB962C8B-B14F-4D97-AF65-F5344CB8AC3E}">
        <p14:creationId xmlns:p14="http://schemas.microsoft.com/office/powerpoint/2010/main" val="174956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886"/>
            <a:ext cx="9144000" cy="5100949"/>
          </a:xfrm>
          <a:prstGeom prst="rect">
            <a:avLst/>
          </a:prstGeom>
        </p:spPr>
      </p:pic>
    </p:spTree>
    <p:extLst>
      <p:ext uri="{BB962C8B-B14F-4D97-AF65-F5344CB8AC3E}">
        <p14:creationId xmlns:p14="http://schemas.microsoft.com/office/powerpoint/2010/main" val="166114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2657"/>
            <a:ext cx="9144000" cy="5101937"/>
          </a:xfrm>
          <a:prstGeom prst="rect">
            <a:avLst/>
          </a:prstGeom>
        </p:spPr>
      </p:pic>
    </p:spTree>
    <p:extLst>
      <p:ext uri="{BB962C8B-B14F-4D97-AF65-F5344CB8AC3E}">
        <p14:creationId xmlns:p14="http://schemas.microsoft.com/office/powerpoint/2010/main" val="263858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769"/>
          <a:stretch/>
        </p:blipFill>
        <p:spPr>
          <a:xfrm>
            <a:off x="0" y="0"/>
            <a:ext cx="9144000" cy="6083234"/>
          </a:xfrm>
          <a:prstGeom prst="rect">
            <a:avLst/>
          </a:prstGeom>
        </p:spPr>
      </p:pic>
      <p:sp>
        <p:nvSpPr>
          <p:cNvPr id="5" name="Oval 4"/>
          <p:cNvSpPr/>
          <p:nvPr/>
        </p:nvSpPr>
        <p:spPr>
          <a:xfrm>
            <a:off x="4419600" y="2895600"/>
            <a:ext cx="457200" cy="1066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339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66986"/>
          </a:xfrm>
          <a:prstGeom prst="rect">
            <a:avLst/>
          </a:prstGeom>
        </p:spPr>
      </p:pic>
    </p:spTree>
    <p:extLst>
      <p:ext uri="{BB962C8B-B14F-4D97-AF65-F5344CB8AC3E}">
        <p14:creationId xmlns:p14="http://schemas.microsoft.com/office/powerpoint/2010/main" val="2988705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1771"/>
            <a:ext cx="9144000" cy="5108962"/>
          </a:xfrm>
          <a:prstGeom prst="rect">
            <a:avLst/>
          </a:prstGeom>
        </p:spPr>
      </p:pic>
    </p:spTree>
    <p:extLst>
      <p:ext uri="{BB962C8B-B14F-4D97-AF65-F5344CB8AC3E}">
        <p14:creationId xmlns:p14="http://schemas.microsoft.com/office/powerpoint/2010/main" val="3552210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
      <a:dk1>
        <a:srgbClr val="000000"/>
      </a:dk1>
      <a:lt1>
        <a:srgbClr val="FFCC00"/>
      </a:lt1>
      <a:dk2>
        <a:srgbClr val="1C1C1C"/>
      </a:dk2>
      <a:lt2>
        <a:srgbClr val="4D4D4D"/>
      </a:lt2>
      <a:accent1>
        <a:srgbClr val="FF0000"/>
      </a:accent1>
      <a:accent2>
        <a:srgbClr val="FF6699"/>
      </a:accent2>
      <a:accent3>
        <a:srgbClr val="FFE2AA"/>
      </a:accent3>
      <a:accent4>
        <a:srgbClr val="000000"/>
      </a:accent4>
      <a:accent5>
        <a:srgbClr val="FFAAAA"/>
      </a:accent5>
      <a:accent6>
        <a:srgbClr val="E75C8A"/>
      </a:accent6>
      <a:hlink>
        <a:srgbClr val="CC00CC"/>
      </a:hlink>
      <a:folHlink>
        <a:srgbClr val="FFCC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
      <a:dk1>
        <a:srgbClr val="000000"/>
      </a:dk1>
      <a:lt1>
        <a:srgbClr val="FFCC00"/>
      </a:lt1>
      <a:dk2>
        <a:srgbClr val="1C1C1C"/>
      </a:dk2>
      <a:lt2>
        <a:srgbClr val="4D4D4D"/>
      </a:lt2>
      <a:accent1>
        <a:srgbClr val="FF0000"/>
      </a:accent1>
      <a:accent2>
        <a:srgbClr val="FF6699"/>
      </a:accent2>
      <a:accent3>
        <a:srgbClr val="FFE2AA"/>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arizona sunset</Template>
  <TotalTime>106</TotalTime>
  <Words>500</Words>
  <Application>Microsoft Office PowerPoint</Application>
  <PresentationFormat>On-screen Show (4:3)</PresentationFormat>
  <Paragraphs>21</Paragraphs>
  <Slides>26</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26</vt:i4>
      </vt:variant>
    </vt:vector>
  </HeadingPairs>
  <TitlesOfParts>
    <vt:vector size="29" baseType="lpstr">
      <vt:lpstr>Arial</vt:lpstr>
      <vt:lpstr>master</vt:lpstr>
      <vt:lpstr>1_colormaster</vt:lpstr>
      <vt:lpstr>Facts About Lake Mead and the Long Drought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full volume, Lake Mead and Lake Powell had 50 million acres feet of water in storage at a height of 1220 feet above sea level.</vt:lpstr>
      <vt:lpstr>Now Lake Mead is at record low levels and getting lower, causing consequences for the entire region. </vt:lpstr>
      <vt:lpstr>The Southern Nevada Water Authority built an underground tunnel to prepare for this scenario. </vt:lpstr>
      <vt:lpstr>They took measures to prevent water use in residential areas and made changes to water usage in Las Vegas.</vt:lpstr>
      <vt:lpstr>Investing in infrastructure can lessen the consequences, but we need to first identify ourselves as citizens of the watershed.</vt:lpstr>
      <vt:lpstr>PowerPoint Presentation</vt:lpstr>
      <vt:lpstr>Aerial view of the (historic) easternmost end of Lake Mead</vt:lpstr>
      <vt:lpstr>Receding Lake Mead poses challenges to Hoover Dam's power output </vt:lpstr>
      <vt:lpstr>PowerPoint Presentation</vt:lpstr>
      <vt:lpstr>How it all works</vt:lpstr>
      <vt:lpstr>Making electricity   the generators</vt:lpstr>
      <vt:lpstr>No water spray means the generators are not producing electricity</vt:lpstr>
      <vt:lpstr>Level of the lake against the water intake towers – 2016 (the lowest so far) the difference is greater.</vt:lpstr>
    </vt:vector>
  </TitlesOfParts>
  <Company>Blue Worx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 About Lake Mead and the Long Drought</dc:title>
  <dc:creator>Joseph Naumann</dc:creator>
  <cp:lastModifiedBy>Joseph Naumann</cp:lastModifiedBy>
  <cp:revision>10</cp:revision>
  <dcterms:created xsi:type="dcterms:W3CDTF">2016-05-20T22:07:48Z</dcterms:created>
  <dcterms:modified xsi:type="dcterms:W3CDTF">2016-05-20T23:53:51Z</dcterms:modified>
</cp:coreProperties>
</file>