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330"/>
    <a:srgbClr val="00CC00"/>
    <a:srgbClr val="0C7CD2"/>
    <a:srgbClr val="1F7EE7"/>
    <a:srgbClr val="AE1517"/>
    <a:srgbClr val="CC0000"/>
    <a:srgbClr val="758C3A"/>
    <a:srgbClr val="C42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p:cViewPr>
        <p:scale>
          <a:sx n="69" d="100"/>
          <a:sy n="69" d="100"/>
        </p:scale>
        <p:origin x="-1248" y="-19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5756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271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432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3089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156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410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873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0518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878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52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2793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powerpointstyle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Text Box 26"/>
          <p:cNvSpPr txBox="1">
            <a:spLocks noChangeArrowheads="1"/>
          </p:cNvSpPr>
          <p:nvPr/>
        </p:nvSpPr>
        <p:spPr bwMode="auto">
          <a:xfrm>
            <a:off x="3348038" y="6237288"/>
            <a:ext cx="245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hlinkClick r:id="rId13"/>
              </a:rPr>
              <a:t>Powerpoint Templates</a:t>
            </a:r>
            <a:endParaRPr lang="fr-FR"/>
          </a:p>
        </p:txBody>
      </p:sp>
      <p:pic>
        <p:nvPicPr>
          <p:cNvPr id="1049" name="Picture 25" descr="gf dgzer yuy koulkùm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2" name="Text Box 8"/>
          <p:cNvSpPr txBox="1">
            <a:spLocks noChangeArrowheads="1"/>
          </p:cNvSpPr>
          <p:nvPr/>
        </p:nvSpPr>
        <p:spPr bwMode="auto">
          <a:xfrm>
            <a:off x="7962900" y="6375400"/>
            <a:ext cx="10731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a:solidFill>
                  <a:schemeClr val="bg1"/>
                </a:solidFill>
              </a:rPr>
              <a:t>Page </a:t>
            </a:r>
            <a:fld id="{C7C875FD-366C-403F-B958-099D8E022FB0}" type="slidenum">
              <a:rPr lang="fr-FR" b="1">
                <a:solidFill>
                  <a:schemeClr val="bg1"/>
                </a:solidFill>
              </a:rPr>
              <a:pPr/>
              <a:t>‹#›</a:t>
            </a:fld>
            <a:endParaRPr lang="fr-FR" b="1">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powerpointstyle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Text Box 21"/>
          <p:cNvSpPr txBox="1">
            <a:spLocks noChangeArrowheads="1"/>
          </p:cNvSpPr>
          <p:nvPr/>
        </p:nvSpPr>
        <p:spPr bwMode="auto">
          <a:xfrm>
            <a:off x="3348038" y="6237288"/>
            <a:ext cx="245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hlinkClick r:id="rId2"/>
              </a:rPr>
              <a:t>Powerpoint Templates</a:t>
            </a:r>
            <a:endParaRPr lang="fr-FR"/>
          </a:p>
        </p:txBody>
      </p:sp>
      <p:pic>
        <p:nvPicPr>
          <p:cNvPr id="2068" name="Picture 20" descr="gh fgh kùlre g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1908175" y="1341438"/>
            <a:ext cx="6877050" cy="2210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spAutoFit/>
          </a:bodyPr>
          <a:lstStyle/>
          <a:p>
            <a:r>
              <a:rPr lang="en-US" sz="4000" b="1" dirty="0">
                <a:solidFill>
                  <a:schemeClr val="bg1"/>
                </a:solidFill>
                <a:latin typeface="Verdana" pitchFamily="34" charset="0"/>
              </a:rPr>
              <a:t>Sticker Shock: What Extreme Weather Costs the U.S</a:t>
            </a:r>
            <a:r>
              <a:rPr lang="en-US" sz="4000" b="1" dirty="0" smtClean="0">
                <a:solidFill>
                  <a:schemeClr val="bg1"/>
                </a:solidFill>
                <a:latin typeface="Verdana" pitchFamily="34" charset="0"/>
              </a:rPr>
              <a:t>.</a:t>
            </a:r>
            <a:endParaRPr lang="en-US" sz="4000" b="1" dirty="0">
              <a:solidFill>
                <a:schemeClr val="bg1"/>
              </a:solidFill>
              <a:latin typeface="Verdana" pitchFamily="34" charset="0"/>
            </a:endParaRPr>
          </a:p>
        </p:txBody>
      </p:sp>
      <p:sp>
        <p:nvSpPr>
          <p:cNvPr id="2" name="TextBox 1"/>
          <p:cNvSpPr txBox="1"/>
          <p:nvPr/>
        </p:nvSpPr>
        <p:spPr>
          <a:xfrm>
            <a:off x="3962400" y="4191000"/>
            <a:ext cx="5331419" cy="646331"/>
          </a:xfrm>
          <a:prstGeom prst="rect">
            <a:avLst/>
          </a:prstGeom>
          <a:noFill/>
        </p:spPr>
        <p:txBody>
          <a:bodyPr wrap="square" rtlCol="0">
            <a:spAutoFit/>
          </a:bodyPr>
          <a:lstStyle/>
          <a:p>
            <a:r>
              <a:rPr lang="en-US" dirty="0"/>
              <a:t>Posted by Tara </a:t>
            </a:r>
            <a:r>
              <a:rPr lang="en-US" dirty="0" err="1"/>
              <a:t>Thean</a:t>
            </a:r>
            <a:r>
              <a:rPr lang="en-US" dirty="0"/>
              <a:t> Monday, June 27, </a:t>
            </a:r>
            <a:r>
              <a:rPr lang="en-US" dirty="0" smtClean="0"/>
              <a:t>2011</a:t>
            </a:r>
          </a:p>
          <a:p>
            <a:r>
              <a:rPr lang="en-US" dirty="0" err="1" smtClean="0"/>
              <a:t>Ecocentric</a:t>
            </a:r>
            <a:r>
              <a:rPr lang="en-US" dirty="0" smtClean="0"/>
              <a:t> – a Blog</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312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Dropping fire retardant </a:t>
            </a:r>
            <a:endParaRPr lang="en-US" dirty="0"/>
          </a:p>
        </p:txBody>
      </p:sp>
    </p:spTree>
    <p:extLst>
      <p:ext uri="{BB962C8B-B14F-4D97-AF65-F5344CB8AC3E}">
        <p14:creationId xmlns:p14="http://schemas.microsoft.com/office/powerpoint/2010/main" val="2264081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8457"/>
            <a:ext cx="9144000"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5715000"/>
            <a:ext cx="8229600" cy="1143000"/>
          </a:xfrm>
        </p:spPr>
        <p:txBody>
          <a:bodyPr/>
          <a:lstStyle/>
          <a:p>
            <a:r>
              <a:rPr lang="en-US" b="1" dirty="0" smtClean="0">
                <a:solidFill>
                  <a:srgbClr val="C00000"/>
                </a:solidFill>
              </a:rPr>
              <a:t>The Aftermath </a:t>
            </a:r>
            <a:endParaRPr lang="en-US" b="1" dirty="0">
              <a:solidFill>
                <a:srgbClr val="C00000"/>
              </a:solidFill>
            </a:endParaRPr>
          </a:p>
        </p:txBody>
      </p:sp>
      <p:sp>
        <p:nvSpPr>
          <p:cNvPr id="3" name="TextBox 2"/>
          <p:cNvSpPr txBox="1"/>
          <p:nvPr/>
        </p:nvSpPr>
        <p:spPr>
          <a:xfrm>
            <a:off x="0" y="0"/>
            <a:ext cx="9144000" cy="1384995"/>
          </a:xfrm>
          <a:prstGeom prst="rect">
            <a:avLst/>
          </a:prstGeom>
          <a:solidFill>
            <a:schemeClr val="bg1"/>
          </a:solidFill>
        </p:spPr>
        <p:txBody>
          <a:bodyPr wrap="square" rtlCol="0">
            <a:spAutoFit/>
          </a:bodyPr>
          <a:lstStyle/>
          <a:p>
            <a:r>
              <a:rPr lang="en-US" sz="2800" dirty="0" smtClean="0"/>
              <a:t>There were more than 24 other fire locations in Texas, and by July 2011, fires in California, Arizona, &amp; New Mexico.</a:t>
            </a:r>
            <a:endParaRPr lang="en-US" sz="2800" dirty="0"/>
          </a:p>
        </p:txBody>
      </p:sp>
    </p:spTree>
    <p:extLst>
      <p:ext uri="{BB962C8B-B14F-4D97-AF65-F5344CB8AC3E}">
        <p14:creationId xmlns:p14="http://schemas.microsoft.com/office/powerpoint/2010/main" val="1486277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686800" cy="6049963"/>
          </a:xfrm>
        </p:spPr>
        <p:txBody>
          <a:bodyPr/>
          <a:lstStyle/>
          <a:p>
            <a:r>
              <a:rPr lang="en-US" dirty="0"/>
              <a:t>Other industries are affected in </a:t>
            </a:r>
            <a:r>
              <a:rPr lang="en-US" dirty="0" smtClean="0"/>
              <a:t>many </a:t>
            </a:r>
            <a:r>
              <a:rPr lang="en-US" dirty="0"/>
              <a:t>ways. </a:t>
            </a:r>
            <a:r>
              <a:rPr lang="en-US" dirty="0" smtClean="0"/>
              <a:t>In </a:t>
            </a:r>
            <a:r>
              <a:rPr lang="en-US" dirty="0"/>
              <a:t>mining, you absolutely hate weird weather events, which eat up 14% of the mining economy each year, probably through several avenues: price fluctuations as demand for oil, gas and coal changes in tandem with the weather; threats to the security of mine water supply; and damage to mines and associated transport infrastructure. Agriculture cuts a close second at 12%; </a:t>
            </a:r>
            <a:r>
              <a:rPr lang="en-US" dirty="0" smtClean="0"/>
              <a:t>crops </a:t>
            </a:r>
            <a:r>
              <a:rPr lang="en-US" dirty="0"/>
              <a:t>deal with torrential rain and unreliable temperatures even worse than we do</a:t>
            </a:r>
            <a:r>
              <a:rPr lang="en-US" dirty="0" smtClean="0"/>
              <a:t>.</a:t>
            </a:r>
            <a:endParaRPr lang="en-US" dirty="0"/>
          </a:p>
        </p:txBody>
      </p:sp>
    </p:spTree>
    <p:extLst>
      <p:ext uri="{BB962C8B-B14F-4D97-AF65-F5344CB8AC3E}">
        <p14:creationId xmlns:p14="http://schemas.microsoft.com/office/powerpoint/2010/main" val="340066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534400" cy="6324600"/>
          </a:xfrm>
        </p:spPr>
        <p:txBody>
          <a:bodyPr/>
          <a:lstStyle/>
          <a:p>
            <a:r>
              <a:rPr lang="en-US" dirty="0"/>
              <a:t>The manufacturing, finance, insurance, retail and utilities sectors are also sensitive: people don't buy as many bikinis and bikes in rainy summers, and weather-induced power outages are a huge blow to electric-utility operations. </a:t>
            </a:r>
            <a:r>
              <a:rPr lang="en-US" dirty="0" smtClean="0"/>
              <a:t>But, </a:t>
            </a:r>
            <a:r>
              <a:rPr lang="en-US" dirty="0"/>
              <a:t>wholesale trade, retail trade or </a:t>
            </a:r>
            <a:r>
              <a:rPr lang="en-US" dirty="0" smtClean="0"/>
              <a:t>services are </a:t>
            </a:r>
            <a:r>
              <a:rPr lang="en-US" dirty="0"/>
              <a:t>barely touched by the weather, partly because manufacturers </a:t>
            </a:r>
            <a:r>
              <a:rPr lang="en-US" dirty="0" smtClean="0"/>
              <a:t>can’t </a:t>
            </a:r>
            <a:r>
              <a:rPr lang="en-US" dirty="0"/>
              <a:t>function without wholesalers no matter what the climate; and America still needs its health care and financial advice even when it's raining</a:t>
            </a:r>
            <a:r>
              <a:rPr lang="en-US" dirty="0" smtClean="0"/>
              <a:t>. (continued after the following photos)</a:t>
            </a:r>
            <a:endParaRPr lang="en-US" dirty="0"/>
          </a:p>
        </p:txBody>
      </p:sp>
    </p:spTree>
    <p:extLst>
      <p:ext uri="{BB962C8B-B14F-4D97-AF65-F5344CB8AC3E}">
        <p14:creationId xmlns:p14="http://schemas.microsoft.com/office/powerpoint/2010/main" val="11254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Aftermath of 240 Tornadoes</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6937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dirty="0"/>
              <a:t>Raleigh, North Carolina, April 18, 2011</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08247"/>
            <a:ext cx="8305799" cy="549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30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lstStyle/>
          <a:p>
            <a:r>
              <a:rPr lang="en-US" sz="3600" dirty="0" err="1"/>
              <a:t>Askewville</a:t>
            </a:r>
            <a:r>
              <a:rPr lang="en-US" sz="3600" dirty="0"/>
              <a:t>, North Carolina April 18, 2011</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09017"/>
            <a:ext cx="8111151" cy="536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819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Raleigh, North Carolina, April 18, 2011</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72" y="909785"/>
            <a:ext cx="8304480" cy="549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85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Colerain, North Carolina, April 18, 2011</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066800"/>
            <a:ext cx="7848599" cy="518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015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8382000" cy="5897563"/>
          </a:xfrm>
        </p:spPr>
        <p:txBody>
          <a:bodyPr/>
          <a:lstStyle/>
          <a:p>
            <a:r>
              <a:rPr lang="en-US" dirty="0"/>
              <a:t>It's not hard to imagine the damage weird weather inflicts on our planet. Hurricane Katrina, for example, obliterated coastal communities, wiped out businesses and left hundreds of dead bodies in its wake. Quantifying the cost of such a one-off (we hope) event is pretty easy too: Katrina left us with a bill of $81 billion, according to the National Hurricane Center. But what about the year-in, year-out price tag of our increasingly volatile weather</a:t>
            </a:r>
            <a:r>
              <a:rPr lang="en-US" dirty="0" smtClean="0"/>
              <a: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Ammon, North </a:t>
            </a:r>
            <a:r>
              <a:rPr lang="en-US" sz="3600" dirty="0" smtClean="0"/>
              <a:t>Carolina April 18, 2011</a:t>
            </a:r>
            <a:endParaRPr lang="en-US" sz="3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72" y="960170"/>
            <a:ext cx="8228280" cy="544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506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314" y="152400"/>
            <a:ext cx="8229600" cy="1143000"/>
          </a:xfrm>
        </p:spPr>
        <p:txBody>
          <a:bodyPr/>
          <a:lstStyle/>
          <a:p>
            <a:r>
              <a:rPr lang="en-US" sz="3600" dirty="0"/>
              <a:t>Sanford, North Carolina, </a:t>
            </a:r>
            <a:r>
              <a:rPr lang="en-US" sz="3600" dirty="0" smtClean="0"/>
              <a:t>April 17, 2011</a:t>
            </a:r>
            <a:endParaRPr lang="en-US" sz="3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14" y="859401"/>
            <a:ext cx="8265437" cy="546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282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927"/>
            <a:ext cx="8229600" cy="1143000"/>
          </a:xfrm>
        </p:spPr>
        <p:txBody>
          <a:bodyPr/>
          <a:lstStyle/>
          <a:p>
            <a:r>
              <a:rPr lang="en-US" sz="4000" dirty="0"/>
              <a:t>Gloucester, </a:t>
            </a:r>
            <a:r>
              <a:rPr lang="en-US" sz="4000" dirty="0" smtClean="0"/>
              <a:t>Virginia, April 17, 2011</a:t>
            </a:r>
            <a:endParaRPr lang="en-US" sz="4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82" y="838200"/>
            <a:ext cx="8375018" cy="553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606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Raleigh, North Carolina, April 17, 2011 </a:t>
            </a:r>
            <a:endParaRPr lang="en-US" sz="3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60170"/>
            <a:ext cx="7997794" cy="528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203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Deer Park, Alabama, April 16, 2011.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15" y="960170"/>
            <a:ext cx="7997794" cy="528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41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Tushka</a:t>
            </a:r>
            <a:r>
              <a:rPr lang="en-US" sz="4000" dirty="0"/>
              <a:t>, Oklahoma, April 15, 2011</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60170"/>
            <a:ext cx="7995909" cy="528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80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Scott, Ark., April 15, 2011</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0937"/>
            <a:ext cx="8000999" cy="529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8060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Kiwefer</a:t>
            </a:r>
            <a:r>
              <a:rPr lang="en-US" sz="4000" dirty="0"/>
              <a:t>, Oklahoma, April 14, 2011.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87351" cy="541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131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553200"/>
          </a:xfrm>
        </p:spPr>
        <p:txBody>
          <a:bodyPr/>
          <a:lstStyle/>
          <a:p>
            <a:r>
              <a:rPr lang="en-US" dirty="0" err="1"/>
              <a:t>Lazo</a:t>
            </a:r>
            <a:r>
              <a:rPr lang="en-US" dirty="0"/>
              <a:t> </a:t>
            </a:r>
            <a:r>
              <a:rPr lang="en-US" dirty="0" smtClean="0"/>
              <a:t>found </a:t>
            </a:r>
            <a:r>
              <a:rPr lang="en-US" dirty="0"/>
              <a:t>that states have different vulnerabilities to wild weather. New York was the most sensitive, with weather having a 13.5% impact on its gross state product, and Tennessee fared best, with only a 2.5% impact. While the researchers </a:t>
            </a:r>
            <a:r>
              <a:rPr lang="en-US" dirty="0" smtClean="0"/>
              <a:t>didn’t </a:t>
            </a:r>
            <a:r>
              <a:rPr lang="en-US" dirty="0"/>
              <a:t>provide a concrete explanation for all the state-to-state differences, they noted that states with a larger gross state product, or larger economic outputs, were more weather-sensitive in absolute terms. (A 10% loss of economic activity in a big-revenue state is simply a lot more money than the same 10% in a smaller state</a:t>
            </a:r>
            <a:r>
              <a:rPr lang="en-US" dirty="0" smtClean="0"/>
              <a:t>.)</a:t>
            </a:r>
            <a:endParaRPr lang="en-US" dirty="0"/>
          </a:p>
        </p:txBody>
      </p:sp>
    </p:spTree>
    <p:extLst>
      <p:ext uri="{BB962C8B-B14F-4D97-AF65-F5344CB8AC3E}">
        <p14:creationId xmlns:p14="http://schemas.microsoft.com/office/powerpoint/2010/main" val="3978838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Differences may also arise from the fact that coastal regions are hit hardest by tropical storms, while other areas are more susceptible to drought and severe winters. But the study noted that no one part of the country seemed radically more weather sensitive than any other part</a:t>
            </a:r>
            <a:r>
              <a:rPr lang="en-US" dirty="0" smtClean="0"/>
              <a:t>. (Continued after the following photos)</a:t>
            </a:r>
            <a:endParaRPr lang="en-US" dirty="0"/>
          </a:p>
          <a:p>
            <a:endParaRPr lang="en-US" dirty="0"/>
          </a:p>
        </p:txBody>
      </p:sp>
    </p:spTree>
    <p:extLst>
      <p:ext uri="{BB962C8B-B14F-4D97-AF65-F5344CB8AC3E}">
        <p14:creationId xmlns:p14="http://schemas.microsoft.com/office/powerpoint/2010/main" val="1121472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3600" dirty="0" smtClean="0"/>
              <a:t>Joplin, MO – worst tornado damage in U.S. recorded weather history – 5/24/11</a:t>
            </a:r>
            <a:endParaRPr 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7315200" cy="500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533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floods in north </a:t>
            </a:r>
            <a:r>
              <a:rPr lang="en-US" dirty="0" err="1" smtClean="0"/>
              <a:t>dakota</a:t>
            </a:r>
            <a:endParaRPr lang="en-US" dirty="0"/>
          </a:p>
        </p:txBody>
      </p:sp>
      <p:sp>
        <p:nvSpPr>
          <p:cNvPr id="3" name="Text Placeholder 2"/>
          <p:cNvSpPr>
            <a:spLocks noGrp="1"/>
          </p:cNvSpPr>
          <p:nvPr>
            <p:ph type="body" idx="1"/>
          </p:nvPr>
        </p:nvSpPr>
        <p:spPr>
          <a:xfrm>
            <a:off x="685800" y="1371600"/>
            <a:ext cx="7772400" cy="1500187"/>
          </a:xfrm>
        </p:spPr>
        <p:txBody>
          <a:bodyPr/>
          <a:lstStyle/>
          <a:p>
            <a:r>
              <a:rPr lang="en-US" sz="2800" dirty="0" smtClean="0"/>
              <a:t>There was also flooding along the Mississippi from Missouri to the Gulf of Mexico.</a:t>
            </a:r>
            <a:endParaRPr lang="en-US" sz="2800" dirty="0"/>
          </a:p>
        </p:txBody>
      </p:sp>
    </p:spTree>
    <p:extLst>
      <p:ext uri="{BB962C8B-B14F-4D97-AF65-F5344CB8AC3E}">
        <p14:creationId xmlns:p14="http://schemas.microsoft.com/office/powerpoint/2010/main" val="1256194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Minot, North Dakota, June 27, 2011</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0553"/>
            <a:ext cx="8187351" cy="541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764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1417638"/>
          </a:xfrm>
        </p:spPr>
        <p:txBody>
          <a:bodyPr/>
          <a:lstStyle/>
          <a:p>
            <a:r>
              <a:rPr lang="en-US" sz="3600" dirty="0"/>
              <a:t>Floodwater is pumped out of the basement of a Minot State University </a:t>
            </a:r>
            <a:r>
              <a:rPr lang="en-US" sz="3600" dirty="0" smtClean="0"/>
              <a:t>building</a:t>
            </a:r>
            <a:endParaRPr lang="en-US" sz="3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421579" cy="49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947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Minot, North Dakota, June 26, 2011</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18" y="1143000"/>
            <a:ext cx="783652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513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2" y="304800"/>
            <a:ext cx="9181721" cy="607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47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89038"/>
          </a:xfrm>
        </p:spPr>
        <p:txBody>
          <a:bodyPr/>
          <a:lstStyle/>
          <a:p>
            <a:r>
              <a:rPr lang="en-US" sz="3600" dirty="0"/>
              <a:t>Burlington, North Dakota, June 24, 2011</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60170"/>
            <a:ext cx="8228280" cy="544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086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296400" cy="1417638"/>
          </a:xfrm>
        </p:spPr>
        <p:txBody>
          <a:bodyPr/>
          <a:lstStyle/>
          <a:p>
            <a:r>
              <a:rPr lang="en-US" sz="3600" dirty="0"/>
              <a:t>Burlington, North Dakota, June 23, 2011 </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683680"/>
            <a:ext cx="8531194" cy="564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183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7440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Craig, Missouri, </a:t>
            </a:r>
            <a:r>
              <a:rPr lang="fr-FR" dirty="0" err="1"/>
              <a:t>June</a:t>
            </a:r>
            <a:r>
              <a:rPr lang="fr-FR" dirty="0"/>
              <a:t> 21, 2011</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72" y="1060938"/>
            <a:ext cx="7845394" cy="518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015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dirty="0"/>
              <a:t>Corning, Missouri on June 21, 2011.</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72" y="1010554"/>
            <a:ext cx="8041928" cy="531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219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686800" cy="6400800"/>
          </a:xfrm>
        </p:spPr>
        <p:txBody>
          <a:bodyPr/>
          <a:lstStyle/>
          <a:p>
            <a:r>
              <a:rPr lang="en-US" dirty="0"/>
              <a:t>It's a whole lot harder to calculate the cost of a chronic condition like that — or at least it was. Now a study by the National Center for Atmospheric Research estimates that the bottom-line cost of all the meteorological craziness is a staggering $485 billion per year in the U.S. alone, as much as 3.4% of the country's GDP. "It's clear that our economy isn't weatherproof," Jeffrey </a:t>
            </a:r>
            <a:r>
              <a:rPr lang="en-US" dirty="0" err="1"/>
              <a:t>Lazo</a:t>
            </a:r>
            <a:r>
              <a:rPr lang="en-US" dirty="0"/>
              <a:t>, the study's lead author, said in a statement. "Even routine changes in the weather can add up to substantial impacts on the U.S. economy</a:t>
            </a:r>
            <a:r>
              <a:rPr lang="en-US" dirty="0" smtClean="0"/>
              <a:t>."</a:t>
            </a:r>
            <a:endParaRPr lang="en-US" dirty="0"/>
          </a:p>
        </p:txBody>
      </p:sp>
    </p:spTree>
    <p:extLst>
      <p:ext uri="{BB962C8B-B14F-4D97-AF65-F5344CB8AC3E}">
        <p14:creationId xmlns:p14="http://schemas.microsoft.com/office/powerpoint/2010/main" val="86250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3200" dirty="0"/>
              <a:t>Piles of pallets are set on fire to keep them from becoming debris near Rock Port, Missouri on June 19, 2011</a:t>
            </a:r>
            <a:r>
              <a:rPr lang="en-US" sz="3200" dirty="0" smtClean="0"/>
              <a:t>.</a:t>
            </a:r>
            <a:endParaRPr lang="en-US" sz="32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373" y="1532658"/>
            <a:ext cx="7131976" cy="471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891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3200" dirty="0" smtClean="0"/>
              <a:t>Rural </a:t>
            </a:r>
            <a:r>
              <a:rPr lang="en-US" sz="3200" dirty="0"/>
              <a:t>Missouri Valley, Iowa on June 17, </a:t>
            </a:r>
            <a:r>
              <a:rPr lang="en-US" sz="3200" dirty="0" smtClean="0"/>
              <a:t>2011</a:t>
            </a:r>
            <a:endParaRPr lang="en-US" sz="32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57863"/>
            <a:ext cx="8381999" cy="554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434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June 15, 2011, Hamburg, Iowa</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33" y="1010553"/>
            <a:ext cx="7921595" cy="523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0664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3200" dirty="0"/>
              <a:t>Missouri River in Omaha, Nebraska on June </a:t>
            </a:r>
            <a:r>
              <a:rPr lang="en-US" sz="3200" dirty="0" smtClean="0"/>
              <a:t>15</a:t>
            </a:r>
            <a:endParaRPr lang="en-US" sz="32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7479"/>
            <a:ext cx="8458199" cy="559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325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200" dirty="0"/>
              <a:t>Cottonwood Marina, Nebraska, June 14, 2011</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60169"/>
            <a:ext cx="7924799" cy="523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031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lstStyle/>
          <a:p>
            <a:r>
              <a:rPr lang="en-US" sz="3200" dirty="0"/>
              <a:t>South Sioux City, Nebraska on June 14, </a:t>
            </a:r>
            <a:r>
              <a:rPr lang="en-US" sz="3200" dirty="0" smtClean="0"/>
              <a:t>2011</a:t>
            </a:r>
            <a:endParaRPr lang="en-US" sz="32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59401"/>
            <a:ext cx="8034951" cy="531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013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 Iowa, June 13, 2011</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10553"/>
            <a:ext cx="7772399" cy="513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082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Blair, Nebraska on June 12,</a:t>
            </a:r>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846" y="1060937"/>
            <a:ext cx="7958754" cy="526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23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Crescent, Iowa on June 12, 2011</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06" y="909785"/>
            <a:ext cx="8073994" cy="533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467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Loveland, Iowa, on June 12, 2011</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14" y="909785"/>
            <a:ext cx="8155286" cy="539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821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534400" cy="6324600"/>
          </a:xfrm>
        </p:spPr>
        <p:txBody>
          <a:bodyPr/>
          <a:lstStyle/>
          <a:p>
            <a:r>
              <a:rPr lang="en-US" dirty="0"/>
              <a:t>The fact that it took until now for someone to </a:t>
            </a:r>
            <a:r>
              <a:rPr lang="en-US" dirty="0" smtClean="0"/>
              <a:t>calculate a </a:t>
            </a:r>
            <a:r>
              <a:rPr lang="en-US" dirty="0"/>
              <a:t>hard figure </a:t>
            </a:r>
            <a:r>
              <a:rPr lang="en-US" dirty="0" smtClean="0"/>
              <a:t>shows just </a:t>
            </a:r>
            <a:r>
              <a:rPr lang="en-US" dirty="0"/>
              <a:t>how daunting the number crunching can be. </a:t>
            </a:r>
            <a:r>
              <a:rPr lang="en-US" dirty="0" smtClean="0"/>
              <a:t>When </a:t>
            </a:r>
            <a:r>
              <a:rPr lang="en-US" dirty="0"/>
              <a:t>it comes to the weather yo-yo, a debit to one industry can be a credit to another. Take what happens in a snowstorm: air travel is disrupted and heating costs </a:t>
            </a:r>
            <a:r>
              <a:rPr lang="en-US" dirty="0" smtClean="0"/>
              <a:t>go up, </a:t>
            </a:r>
            <a:r>
              <a:rPr lang="en-US" dirty="0"/>
              <a:t>but ski resorts hit the jackpot. </a:t>
            </a:r>
            <a:r>
              <a:rPr lang="en-US" dirty="0" smtClean="0"/>
              <a:t>In a </a:t>
            </a:r>
            <a:r>
              <a:rPr lang="en-US" dirty="0"/>
              <a:t>dry spell: crop supplies dwindle, but construction projects are able to stay on schedule</a:t>
            </a:r>
            <a:r>
              <a:rPr lang="en-US" dirty="0" smtClean="0"/>
              <a:t>. (continued after the following photos)</a:t>
            </a:r>
            <a:endParaRPr lang="en-US" dirty="0"/>
          </a:p>
        </p:txBody>
      </p:sp>
    </p:spTree>
    <p:extLst>
      <p:ext uri="{BB962C8B-B14F-4D97-AF65-F5344CB8AC3E}">
        <p14:creationId xmlns:p14="http://schemas.microsoft.com/office/powerpoint/2010/main" val="2458465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Dakota Dunes, S.D., June 3, 2011</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14" y="1010554"/>
            <a:ext cx="7806351" cy="516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47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Fort Calhoun, Neb., </a:t>
            </a:r>
            <a:r>
              <a:rPr lang="en-US" sz="4000" dirty="0" smtClean="0"/>
              <a:t>May </a:t>
            </a:r>
            <a:r>
              <a:rPr lang="en-US" sz="4000" dirty="0"/>
              <a:t>31, 2011</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72" y="960170"/>
            <a:ext cx="8194328" cy="541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043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Fort Pierre, S.D., on </a:t>
            </a:r>
            <a:r>
              <a:rPr lang="en-US" sz="4000" dirty="0" smtClean="0"/>
              <a:t>May </a:t>
            </a:r>
            <a:r>
              <a:rPr lang="en-US" sz="4000" dirty="0"/>
              <a:t>29, </a:t>
            </a:r>
            <a:r>
              <a:rPr lang="en-US" sz="4000" dirty="0" smtClean="0"/>
              <a:t>2011</a:t>
            </a:r>
            <a:endParaRPr lang="en-US" sz="4000"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0937"/>
            <a:ext cx="7924799" cy="523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184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534400" cy="5973763"/>
          </a:xfrm>
        </p:spPr>
        <p:txBody>
          <a:bodyPr/>
          <a:lstStyle/>
          <a:p>
            <a:r>
              <a:rPr lang="en-US" dirty="0"/>
              <a:t>No matter the regional differences, $485 billion is a lot of money, and it remains to be seen how effectively Americans will respond to the threat. If a recent survey by the HNTB Corp., an infrastructure contracting group, is any indication, we have a lot of work to do. More than two-thirds of Americans don't realize that flooding is the biggest natural threat to their home, for example; fewer than 1 in 10 have prepared their homes for flooding, and 63% refuse to pay more taxes for flood-protective measures in their neighborhoods.</a:t>
            </a:r>
          </a:p>
        </p:txBody>
      </p:sp>
    </p:spTree>
    <p:extLst>
      <p:ext uri="{BB962C8B-B14F-4D97-AF65-F5344CB8AC3E}">
        <p14:creationId xmlns:p14="http://schemas.microsoft.com/office/powerpoint/2010/main" val="283743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534400" cy="6096000"/>
          </a:xfrm>
        </p:spPr>
        <p:txBody>
          <a:bodyPr/>
          <a:lstStyle/>
          <a:p>
            <a:r>
              <a:rPr lang="en-US" dirty="0"/>
              <a:t>Floods are only one part of the weird weather picture, but HNTB flood management practice leader Rob Vining says the survey's findings are a perfect example of how we do a much better job of reacting to disasters than preparing for them. That may be human nature, but it's a part of our nature that we have to learn to fight. If a broken planet isn't enough to mobilize us, a flat-broke country ought to be</a:t>
            </a:r>
            <a:r>
              <a:rPr lang="en-US" dirty="0" smtClean="0"/>
              <a:t>.</a:t>
            </a:r>
            <a:endParaRPr lang="en-US" dirty="0"/>
          </a:p>
        </p:txBody>
      </p:sp>
    </p:spTree>
    <p:extLst>
      <p:ext uri="{BB962C8B-B14F-4D97-AF65-F5344CB8AC3E}">
        <p14:creationId xmlns:p14="http://schemas.microsoft.com/office/powerpoint/2010/main" val="1226739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Inside the Flood Zone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29652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dirty="0"/>
              <a:t>Vicksburg, Mississippi, May 23, 2011</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60169"/>
            <a:ext cx="8113039" cy="536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79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a:t>Yazoo County, Mississippi, May 23, 2011</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15" y="909785"/>
            <a:ext cx="8073994" cy="533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963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Satartia</a:t>
            </a:r>
            <a:r>
              <a:rPr lang="en-US" sz="4000" dirty="0"/>
              <a:t>, Mississippi, May 23, 2011</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60169"/>
            <a:ext cx="7804465" cy="516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138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786"/>
            <a:ext cx="8229600" cy="1143000"/>
          </a:xfrm>
        </p:spPr>
        <p:txBody>
          <a:bodyPr/>
          <a:lstStyle/>
          <a:p>
            <a:r>
              <a:rPr lang="fi-FI" sz="4000" dirty="0"/>
              <a:t>Vidalia, Louisiana, May 22, 2011</a:t>
            </a:r>
            <a:endParaRPr lang="en-US" sz="4000"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58632"/>
            <a:ext cx="8187351" cy="541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0854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36"/>
            <a:ext cx="9144000" cy="796636"/>
          </a:xfrm>
        </p:spPr>
        <p:txBody>
          <a:bodyPr/>
          <a:lstStyle/>
          <a:p>
            <a:r>
              <a:rPr lang="en-US" sz="3600" dirty="0"/>
              <a:t>Possum Kingdom, Texas, April 19, 2011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57864"/>
            <a:ext cx="8454994" cy="559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177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a:t>St. </a:t>
            </a:r>
            <a:r>
              <a:rPr lang="en-US" sz="3600" dirty="0" err="1"/>
              <a:t>Francisville</a:t>
            </a:r>
            <a:r>
              <a:rPr lang="en-US" sz="3600" dirty="0"/>
              <a:t>, Louisiana, May 21, 2011</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60169"/>
            <a:ext cx="7804465" cy="516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161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Yazoo City, Mississippi, May 21, 2011</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04" y="960169"/>
            <a:ext cx="8226396" cy="543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5183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Natchez, Mississippi, May 20, 2011</a:t>
            </a: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15" y="960170"/>
            <a:ext cx="7997794" cy="528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157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Concordia Parish, Louisiana, May 17, 2011</a:t>
            </a: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7880665" cy="521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8527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3124200" cy="3276600"/>
          </a:xfrm>
        </p:spPr>
        <p:txBody>
          <a:bodyPr/>
          <a:lstStyle/>
          <a:p>
            <a:r>
              <a:rPr lang="en-US" sz="3600" dirty="0"/>
              <a:t>Highway 61, north of Natchez, Mississippi</a:t>
            </a:r>
          </a:p>
        </p:txBody>
      </p:sp>
      <p:pic>
        <p:nvPicPr>
          <p:cNvPr id="52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38" r="29437"/>
          <a:stretch/>
        </p:blipFill>
        <p:spPr bwMode="auto">
          <a:xfrm>
            <a:off x="3124200" y="1"/>
            <a:ext cx="48254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004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Deer Park, Louisiana, May 16, 2011</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72" y="960170"/>
            <a:ext cx="7997794" cy="528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5921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a:t>Simmesport</a:t>
            </a:r>
            <a:r>
              <a:rPr lang="en-US" sz="3600" dirty="0"/>
              <a:t>, La., on May 16, 2011. </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09785"/>
            <a:ext cx="8072109" cy="533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411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Melville, La., May 15, 2011</a:t>
            </a: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15" y="960170"/>
            <a:ext cx="7997794" cy="528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1654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600" dirty="0"/>
              <a:t>Stephensville, La., on May 15, 2011</a:t>
            </a:r>
            <a:endParaRPr lang="en-US" sz="3600"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60170"/>
            <a:ext cx="8072109" cy="533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1225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z="3200" dirty="0"/>
              <a:t>Water diverted from the Mississippi River rushes through a bay in the </a:t>
            </a:r>
            <a:r>
              <a:rPr lang="en-US" sz="3200" dirty="0" err="1"/>
              <a:t>Morganza</a:t>
            </a:r>
            <a:r>
              <a:rPr lang="en-US" sz="3200" dirty="0"/>
              <a:t> Spillway in </a:t>
            </a:r>
            <a:r>
              <a:rPr lang="en-US" sz="3200" dirty="0" err="1"/>
              <a:t>Lousiana</a:t>
            </a:r>
            <a:r>
              <a:rPr lang="en-US" sz="3200" dirty="0"/>
              <a:t> on May 14, 2011</a:t>
            </a:r>
            <a:r>
              <a:rPr lang="en-US" sz="3200" dirty="0" smtClean="0"/>
              <a:t>.</a:t>
            </a:r>
            <a:endParaRPr lang="en-US" sz="3200"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1103"/>
            <a:ext cx="7258947" cy="479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76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2" y="304800"/>
            <a:ext cx="9181721" cy="607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946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220200" cy="1341438"/>
          </a:xfrm>
        </p:spPr>
        <p:txBody>
          <a:bodyPr/>
          <a:lstStyle/>
          <a:p>
            <a:r>
              <a:rPr lang="en-US" sz="2800" dirty="0"/>
              <a:t>A secondary levee protecting 10,000 acres (about 4,000 hectares) of farmland at Bunches Bend in East Carroll Parish, La., fails on May 13, </a:t>
            </a:r>
            <a:r>
              <a:rPr lang="en-US" sz="2800" dirty="0" smtClean="0"/>
              <a:t>2011</a:t>
            </a:r>
            <a:endParaRPr lang="en-US" sz="2800"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23" y="1504950"/>
            <a:ext cx="7404368"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730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Orleans, May 13, 2011</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72" y="1060937"/>
            <a:ext cx="7737128" cy="511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158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Greenville, Miss., May 11, 2011</a:t>
            </a: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4" y="1066800"/>
            <a:ext cx="772128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7257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Tornado Rips Through Western Massachusetts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3182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1950"/>
            <a:ext cx="9220200" cy="1143000"/>
          </a:xfrm>
        </p:spPr>
        <p:txBody>
          <a:bodyPr/>
          <a:lstStyle/>
          <a:p>
            <a:r>
              <a:rPr lang="en-US" sz="3600" dirty="0"/>
              <a:t>Monson, Massachusetts on June 2, 2011.</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28" y="1060938"/>
            <a:ext cx="7960637" cy="526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165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Springfield, Massachusetts.</a:t>
            </a: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828" y="1111322"/>
            <a:ext cx="7884437" cy="521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04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9067799" cy="599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126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755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156"/>
            <a:ext cx="9144000" cy="604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532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12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2" y="304800"/>
            <a:ext cx="9181721" cy="607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6193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184"/>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2092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21821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4131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6255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Only Half Way There</a:t>
            </a:r>
            <a:endParaRPr lang="en-US" dirty="0"/>
          </a:p>
        </p:txBody>
      </p:sp>
      <p:sp>
        <p:nvSpPr>
          <p:cNvPr id="3" name="Content Placeholder 2"/>
          <p:cNvSpPr>
            <a:spLocks noGrp="1"/>
          </p:cNvSpPr>
          <p:nvPr>
            <p:ph idx="1"/>
          </p:nvPr>
        </p:nvSpPr>
        <p:spPr/>
        <p:txBody>
          <a:bodyPr/>
          <a:lstStyle/>
          <a:p>
            <a:r>
              <a:rPr lang="en-US" dirty="0" smtClean="0"/>
              <a:t>The events mentioned in the preceding material occurred in the first half of 2011. We still have most of hurricane season to go through as well as the driest months of the year (greater forest </a:t>
            </a:r>
            <a:r>
              <a:rPr lang="en-US" smtClean="0"/>
              <a:t>fire threat is to come).</a:t>
            </a:r>
            <a:endParaRPr lang="en-US" dirty="0"/>
          </a:p>
        </p:txBody>
      </p:sp>
    </p:spTree>
    <p:extLst>
      <p:ext uri="{BB962C8B-B14F-4D97-AF65-F5344CB8AC3E}">
        <p14:creationId xmlns:p14="http://schemas.microsoft.com/office/powerpoint/2010/main" val="4267000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164229"/>
      </p:ext>
    </p:extLst>
  </p:cSld>
  <p:clrMapOvr>
    <a:masterClrMapping/>
  </p:clrMapOvr>
</p:sld>
</file>

<file path=ppt/theme/theme1.xml><?xml version="1.0" encoding="utf-8"?>
<a:theme xmlns:a="http://schemas.openxmlformats.org/drawingml/2006/main" name="economic geog">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economic geog</Template>
  <TotalTime>137</TotalTime>
  <Words>1476</Words>
  <Application>Microsoft Office PowerPoint</Application>
  <PresentationFormat>On-screen Show (4:3)</PresentationFormat>
  <Paragraphs>76</Paragraphs>
  <Slides>84</Slides>
  <Notes>0</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economic geog</vt:lpstr>
      <vt:lpstr>PowerPoint Presentation</vt:lpstr>
      <vt:lpstr>PowerPoint Presentation</vt:lpstr>
      <vt:lpstr>Joplin, MO – worst tornado damage in U.S. recorded weather history – 5/24/11</vt:lpstr>
      <vt:lpstr>PowerPoint Presentation</vt:lpstr>
      <vt:lpstr>PowerPoint Presentation</vt:lpstr>
      <vt:lpstr>Possum Kingdom, Texas, April 19, 2011</vt:lpstr>
      <vt:lpstr>PowerPoint Presentation</vt:lpstr>
      <vt:lpstr>PowerPoint Presentation</vt:lpstr>
      <vt:lpstr>PowerPoint Presentation</vt:lpstr>
      <vt:lpstr>PowerPoint Presentation</vt:lpstr>
      <vt:lpstr>Dropping fire retardant </vt:lpstr>
      <vt:lpstr>The Aftermath </vt:lpstr>
      <vt:lpstr>PowerPoint Presentation</vt:lpstr>
      <vt:lpstr>PowerPoint Presentation</vt:lpstr>
      <vt:lpstr>The Aftermath of 240 Tornadoes </vt:lpstr>
      <vt:lpstr>Raleigh, North Carolina, April 18, 2011</vt:lpstr>
      <vt:lpstr>Askewville, North Carolina April 18, 2011</vt:lpstr>
      <vt:lpstr>Raleigh, North Carolina, April 18, 2011</vt:lpstr>
      <vt:lpstr>Colerain, North Carolina, April 18, 2011</vt:lpstr>
      <vt:lpstr>Ammon, North Carolina April 18, 2011</vt:lpstr>
      <vt:lpstr>Sanford, North Carolina, April 17, 2011</vt:lpstr>
      <vt:lpstr>Gloucester, Virginia, April 17, 2011</vt:lpstr>
      <vt:lpstr>Raleigh, North Carolina, April 17, 2011 </vt:lpstr>
      <vt:lpstr>Deer Park, Alabama, April 16, 2011. </vt:lpstr>
      <vt:lpstr>Tushka, Oklahoma, April 15, 2011</vt:lpstr>
      <vt:lpstr>Scott, Ark., April 15, 2011</vt:lpstr>
      <vt:lpstr>Kiwefer, Oklahoma, April 14, 2011. </vt:lpstr>
      <vt:lpstr>PowerPoint Presentation</vt:lpstr>
      <vt:lpstr>PowerPoint Presentation</vt:lpstr>
      <vt:lpstr>Historic floods in north dakota</vt:lpstr>
      <vt:lpstr>Minot, North Dakota, June 27, 2011</vt:lpstr>
      <vt:lpstr>Floodwater is pumped out of the basement of a Minot State University building</vt:lpstr>
      <vt:lpstr>Minot, North Dakota, June 26, 2011</vt:lpstr>
      <vt:lpstr>PowerPoint Presentation</vt:lpstr>
      <vt:lpstr>Burlington, North Dakota, June 24, 2011</vt:lpstr>
      <vt:lpstr>Burlington, North Dakota, June 23, 2011 </vt:lpstr>
      <vt:lpstr>PowerPoint Presentation</vt:lpstr>
      <vt:lpstr>Craig, Missouri, June 21, 2011</vt:lpstr>
      <vt:lpstr>Corning, Missouri on June 21, 2011.</vt:lpstr>
      <vt:lpstr>Piles of pallets are set on fire to keep them from becoming debris near Rock Port, Missouri on June 19, 2011.</vt:lpstr>
      <vt:lpstr>Rural Missouri Valley, Iowa on June 17, 2011</vt:lpstr>
      <vt:lpstr>June 15, 2011, Hamburg, Iowa</vt:lpstr>
      <vt:lpstr>Missouri River in Omaha, Nebraska on June 15</vt:lpstr>
      <vt:lpstr>Cottonwood Marina, Nebraska, June 14, 2011</vt:lpstr>
      <vt:lpstr>South Sioux City, Nebraska on June 14, 2011</vt:lpstr>
      <vt:lpstr>Bartlett, Iowa, June 13, 2011</vt:lpstr>
      <vt:lpstr>Blair, Nebraska on June 12,</vt:lpstr>
      <vt:lpstr>Crescent, Iowa on June 12, 2011</vt:lpstr>
      <vt:lpstr>Loveland, Iowa, on June 12, 2011</vt:lpstr>
      <vt:lpstr>Dakota Dunes, S.D., June 3, 2011</vt:lpstr>
      <vt:lpstr>Fort Calhoun, Neb., May 31, 2011</vt:lpstr>
      <vt:lpstr>Fort Pierre, S.D., on May 29, 2011</vt:lpstr>
      <vt:lpstr>PowerPoint Presentation</vt:lpstr>
      <vt:lpstr>PowerPoint Presentation</vt:lpstr>
      <vt:lpstr>Inside the Flood Zone</vt:lpstr>
      <vt:lpstr>Vicksburg, Mississippi, May 23, 2011</vt:lpstr>
      <vt:lpstr>Yazoo County, Mississippi, May 23, 2011</vt:lpstr>
      <vt:lpstr>Satartia, Mississippi, May 23, 2011</vt:lpstr>
      <vt:lpstr>Vidalia, Louisiana, May 22, 2011</vt:lpstr>
      <vt:lpstr>St. Francisville, Louisiana, May 21, 2011</vt:lpstr>
      <vt:lpstr>Yazoo City, Mississippi, May 21, 2011</vt:lpstr>
      <vt:lpstr>Natchez, Mississippi, May 20, 2011</vt:lpstr>
      <vt:lpstr>Concordia Parish, Louisiana, May 17, 2011</vt:lpstr>
      <vt:lpstr>Highway 61, north of Natchez, Mississippi</vt:lpstr>
      <vt:lpstr>Deer Park, Louisiana, May 16, 2011</vt:lpstr>
      <vt:lpstr>Simmesport, La., on May 16, 2011. </vt:lpstr>
      <vt:lpstr>Melville, La., May 15, 2011</vt:lpstr>
      <vt:lpstr>Stephensville, La., on May 15, 2011</vt:lpstr>
      <vt:lpstr>Water diverted from the Mississippi River rushes through a bay in the Morganza Spillway in Lousiana on May 14, 2011.</vt:lpstr>
      <vt:lpstr>A secondary levee protecting 10,000 acres (about 4,000 hectares) of farmland at Bunches Bend in East Carroll Parish, La., fails on May 13, 2011</vt:lpstr>
      <vt:lpstr>New Orleans, May 13, 2011</vt:lpstr>
      <vt:lpstr>Greenville, Miss., May 11, 2011</vt:lpstr>
      <vt:lpstr>Tornado Rips Through Western Massachusetts</vt:lpstr>
      <vt:lpstr>Monson, Massachusetts on June 2, 2011.</vt:lpstr>
      <vt:lpstr>Springfield, Massachusetts.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Only Half Way There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dc:description>Image credit to FreeDigitalPhotos.net</dc:description>
  <cp:lastModifiedBy>Joe</cp:lastModifiedBy>
  <cp:revision>14</cp:revision>
  <dcterms:created xsi:type="dcterms:W3CDTF">2011-07-03T17:02:34Z</dcterms:created>
  <dcterms:modified xsi:type="dcterms:W3CDTF">2011-07-03T19:19:54Z</dcterms:modified>
</cp:coreProperties>
</file>