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335" r:id="rId2"/>
    <p:sldId id="258" r:id="rId3"/>
    <p:sldId id="259" r:id="rId4"/>
    <p:sldId id="260" r:id="rId5"/>
    <p:sldId id="284" r:id="rId6"/>
    <p:sldId id="257" r:id="rId7"/>
    <p:sldId id="273" r:id="rId8"/>
    <p:sldId id="304" r:id="rId9"/>
    <p:sldId id="301" r:id="rId10"/>
    <p:sldId id="305" r:id="rId11"/>
    <p:sldId id="302" r:id="rId12"/>
    <p:sldId id="303" r:id="rId13"/>
    <p:sldId id="293" r:id="rId14"/>
    <p:sldId id="276" r:id="rId15"/>
    <p:sldId id="292" r:id="rId16"/>
    <p:sldId id="286" r:id="rId17"/>
    <p:sldId id="416" r:id="rId18"/>
    <p:sldId id="417" r:id="rId19"/>
    <p:sldId id="287" r:id="rId20"/>
    <p:sldId id="288" r:id="rId21"/>
    <p:sldId id="289" r:id="rId22"/>
    <p:sldId id="299" r:id="rId23"/>
    <p:sldId id="418" r:id="rId24"/>
    <p:sldId id="312" r:id="rId25"/>
    <p:sldId id="296" r:id="rId26"/>
    <p:sldId id="297" r:id="rId27"/>
    <p:sldId id="313" r:id="rId28"/>
    <p:sldId id="270" r:id="rId29"/>
    <p:sldId id="263" r:id="rId30"/>
    <p:sldId id="278" r:id="rId31"/>
    <p:sldId id="265" r:id="rId32"/>
    <p:sldId id="308" r:id="rId33"/>
    <p:sldId id="307" r:id="rId34"/>
    <p:sldId id="310" r:id="rId35"/>
    <p:sldId id="353" r:id="rId36"/>
    <p:sldId id="354" r:id="rId37"/>
    <p:sldId id="355" r:id="rId38"/>
    <p:sldId id="356" r:id="rId39"/>
    <p:sldId id="358" r:id="rId40"/>
    <p:sldId id="357" r:id="rId41"/>
    <p:sldId id="359" r:id="rId42"/>
    <p:sldId id="316" r:id="rId43"/>
    <p:sldId id="360" r:id="rId44"/>
    <p:sldId id="361" r:id="rId45"/>
    <p:sldId id="324" r:id="rId46"/>
    <p:sldId id="435" r:id="rId47"/>
    <p:sldId id="436" r:id="rId48"/>
    <p:sldId id="437" r:id="rId49"/>
    <p:sldId id="362" r:id="rId50"/>
    <p:sldId id="364" r:id="rId51"/>
    <p:sldId id="363" r:id="rId52"/>
    <p:sldId id="333" r:id="rId53"/>
    <p:sldId id="332" r:id="rId54"/>
    <p:sldId id="291" r:id="rId55"/>
    <p:sldId id="367" r:id="rId56"/>
    <p:sldId id="365" r:id="rId57"/>
    <p:sldId id="368" r:id="rId58"/>
    <p:sldId id="342" r:id="rId59"/>
    <p:sldId id="369" r:id="rId60"/>
    <p:sldId id="414" r:id="rId61"/>
    <p:sldId id="371" r:id="rId62"/>
    <p:sldId id="285" r:id="rId63"/>
    <p:sldId id="283" r:id="rId64"/>
    <p:sldId id="343" r:id="rId65"/>
    <p:sldId id="344" r:id="rId66"/>
    <p:sldId id="341" r:id="rId67"/>
    <p:sldId id="372" r:id="rId68"/>
    <p:sldId id="298" r:id="rId69"/>
    <p:sldId id="346" r:id="rId70"/>
    <p:sldId id="347" r:id="rId71"/>
    <p:sldId id="348" r:id="rId72"/>
    <p:sldId id="377" r:id="rId73"/>
    <p:sldId id="379" r:id="rId74"/>
    <p:sldId id="380" r:id="rId75"/>
    <p:sldId id="381" r:id="rId76"/>
    <p:sldId id="384" r:id="rId77"/>
    <p:sldId id="388" r:id="rId78"/>
    <p:sldId id="389" r:id="rId79"/>
    <p:sldId id="383" r:id="rId80"/>
    <p:sldId id="385" r:id="rId81"/>
    <p:sldId id="390" r:id="rId82"/>
    <p:sldId id="391" r:id="rId83"/>
    <p:sldId id="382" r:id="rId84"/>
    <p:sldId id="394" r:id="rId85"/>
    <p:sldId id="392" r:id="rId86"/>
    <p:sldId id="393" r:id="rId87"/>
    <p:sldId id="400" r:id="rId88"/>
    <p:sldId id="399" r:id="rId89"/>
    <p:sldId id="397" r:id="rId90"/>
    <p:sldId id="401" r:id="rId91"/>
    <p:sldId id="395" r:id="rId92"/>
    <p:sldId id="396" r:id="rId93"/>
    <p:sldId id="415" r:id="rId94"/>
    <p:sldId id="398" r:id="rId95"/>
    <p:sldId id="373" r:id="rId96"/>
    <p:sldId id="402" r:id="rId97"/>
    <p:sldId id="403" r:id="rId98"/>
    <p:sldId id="404" r:id="rId99"/>
    <p:sldId id="405" r:id="rId100"/>
    <p:sldId id="406" r:id="rId101"/>
    <p:sldId id="407" r:id="rId102"/>
    <p:sldId id="409" r:id="rId103"/>
    <p:sldId id="411" r:id="rId104"/>
    <p:sldId id="410" r:id="rId105"/>
    <p:sldId id="413" r:id="rId106"/>
    <p:sldId id="412" r:id="rId107"/>
    <p:sldId id="336" r:id="rId108"/>
    <p:sldId id="420" r:id="rId109"/>
    <p:sldId id="421" r:id="rId110"/>
    <p:sldId id="424" r:id="rId111"/>
    <p:sldId id="425" r:id="rId112"/>
    <p:sldId id="423" r:id="rId113"/>
    <p:sldId id="429" r:id="rId114"/>
    <p:sldId id="430" r:id="rId115"/>
    <p:sldId id="428" r:id="rId116"/>
    <p:sldId id="426" r:id="rId117"/>
    <p:sldId id="431" r:id="rId118"/>
    <p:sldId id="419" r:id="rId119"/>
    <p:sldId id="432" r:id="rId120"/>
    <p:sldId id="433" r:id="rId121"/>
    <p:sldId id="434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5371F3"/>
    <a:srgbClr val="3399FF"/>
    <a:srgbClr val="15DAEF"/>
    <a:srgbClr val="33CCCC"/>
    <a:srgbClr val="154B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55" autoAdjust="0"/>
    <p:restoredTop sz="94660"/>
  </p:normalViewPr>
  <p:slideViewPr>
    <p:cSldViewPr>
      <p:cViewPr varScale="1">
        <p:scale>
          <a:sx n="70" d="100"/>
          <a:sy n="70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708DC-4796-49AF-95B3-ED0C840E7873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C8C739-A053-4433-8EF5-B12270703A39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Water vapour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(H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0)</a:t>
          </a:r>
          <a:endParaRPr lang="en-CA" b="1" dirty="0">
            <a:solidFill>
              <a:schemeClr val="tx2"/>
            </a:solidFill>
          </a:endParaRPr>
        </a:p>
      </dgm:t>
    </dgm:pt>
    <dgm:pt modelId="{64A479EC-39FF-4F59-A0D7-AAC5F1A0E233}" type="parTrans" cxnId="{E4219EAC-C7BB-4E95-A68E-D075D0318299}">
      <dgm:prSet/>
      <dgm:spPr/>
      <dgm:t>
        <a:bodyPr/>
        <a:lstStyle/>
        <a:p>
          <a:endParaRPr lang="en-CA"/>
        </a:p>
      </dgm:t>
    </dgm:pt>
    <dgm:pt modelId="{EA351A4F-12B6-4D9C-B040-2C7AD6EA5F3D}" type="sibTrans" cxnId="{E4219EAC-C7BB-4E95-A68E-D075D0318299}">
      <dgm:prSet/>
      <dgm:spPr/>
      <dgm:t>
        <a:bodyPr/>
        <a:lstStyle/>
        <a:p>
          <a:endParaRPr lang="en-CA"/>
        </a:p>
      </dgm:t>
    </dgm:pt>
    <dgm:pt modelId="{8BC469CF-6916-4DC8-84A6-9A030830034B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Methane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(CH</a:t>
          </a:r>
          <a:r>
            <a:rPr lang="en-CA" b="1" baseline="-25000" dirty="0" smtClean="0">
              <a:solidFill>
                <a:schemeClr val="tx2"/>
              </a:solidFill>
            </a:rPr>
            <a:t>4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4F8943FB-E97E-4790-AEE3-1949BF6989C4}" type="parTrans" cxnId="{6AC84049-1E21-4943-A060-AE2CA8083D24}">
      <dgm:prSet/>
      <dgm:spPr/>
      <dgm:t>
        <a:bodyPr/>
        <a:lstStyle/>
        <a:p>
          <a:endParaRPr lang="en-CA"/>
        </a:p>
      </dgm:t>
    </dgm:pt>
    <dgm:pt modelId="{37FB3D9E-AB74-4EA6-9713-7C543CDEBDB8}" type="sibTrans" cxnId="{6AC84049-1E21-4943-A060-AE2CA8083D24}">
      <dgm:prSet/>
      <dgm:spPr/>
      <dgm:t>
        <a:bodyPr/>
        <a:lstStyle/>
        <a:p>
          <a:endParaRPr lang="en-CA"/>
        </a:p>
      </dgm:t>
    </dgm:pt>
    <dgm:pt modelId="{1D6F3B34-B0DB-45C6-A7A5-9DA65A19F9A7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Ozone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(O</a:t>
          </a:r>
          <a:r>
            <a:rPr lang="en-CA" b="1" baseline="-25000" dirty="0" smtClean="0">
              <a:solidFill>
                <a:schemeClr val="tx2"/>
              </a:solidFill>
            </a:rPr>
            <a:t>3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6DBC723A-6D48-473A-B0ED-25DA65FA2138}" type="parTrans" cxnId="{25423FD4-4A1B-411E-8607-8AAE69DA0519}">
      <dgm:prSet/>
      <dgm:spPr/>
      <dgm:t>
        <a:bodyPr/>
        <a:lstStyle/>
        <a:p>
          <a:endParaRPr lang="en-CA"/>
        </a:p>
      </dgm:t>
    </dgm:pt>
    <dgm:pt modelId="{A3424D38-DF62-4791-9FFF-BDF65B2C48C6}" type="sibTrans" cxnId="{25423FD4-4A1B-411E-8607-8AAE69DA0519}">
      <dgm:prSet/>
      <dgm:spPr/>
      <dgm:t>
        <a:bodyPr/>
        <a:lstStyle/>
        <a:p>
          <a:endParaRPr lang="en-CA"/>
        </a:p>
      </dgm:t>
    </dgm:pt>
    <dgm:pt modelId="{F7D595EB-E627-4520-8C2B-5189D19F1A88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Nitrous 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(N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O)</a:t>
          </a:r>
          <a:endParaRPr lang="en-CA" b="1" dirty="0">
            <a:solidFill>
              <a:schemeClr val="tx2"/>
            </a:solidFill>
          </a:endParaRPr>
        </a:p>
      </dgm:t>
    </dgm:pt>
    <dgm:pt modelId="{243520D7-0392-483D-B826-FB518982CB12}" type="parTrans" cxnId="{750E6B75-BF08-4213-A73F-72F3EDD137AB}">
      <dgm:prSet/>
      <dgm:spPr/>
      <dgm:t>
        <a:bodyPr/>
        <a:lstStyle/>
        <a:p>
          <a:endParaRPr lang="en-CA"/>
        </a:p>
      </dgm:t>
    </dgm:pt>
    <dgm:pt modelId="{F97896CF-D130-4059-9AAA-0C4C73FFFF2E}" type="sibTrans" cxnId="{750E6B75-BF08-4213-A73F-72F3EDD137AB}">
      <dgm:prSet/>
      <dgm:spPr/>
      <dgm:t>
        <a:bodyPr/>
        <a:lstStyle/>
        <a:p>
          <a:endParaRPr lang="en-CA"/>
        </a:p>
      </dgm:t>
    </dgm:pt>
    <dgm:pt modelId="{9CA2DD72-6B9A-4D17-A23C-1294E2278795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Carbon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(C0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3E8BE7FA-F8DD-47A4-A255-CB544F2FE322}" type="parTrans" cxnId="{6EEFEED2-381E-4AA3-A331-12F712387E31}">
      <dgm:prSet/>
      <dgm:spPr/>
      <dgm:t>
        <a:bodyPr/>
        <a:lstStyle/>
        <a:p>
          <a:endParaRPr lang="en-CA"/>
        </a:p>
      </dgm:t>
    </dgm:pt>
    <dgm:pt modelId="{4095591C-B027-4880-B0C9-A7AD7C3C59B2}" type="sibTrans" cxnId="{6EEFEED2-381E-4AA3-A331-12F712387E31}">
      <dgm:prSet/>
      <dgm:spPr/>
      <dgm:t>
        <a:bodyPr/>
        <a:lstStyle/>
        <a:p>
          <a:endParaRPr lang="en-CA"/>
        </a:p>
      </dgm:t>
    </dgm:pt>
    <dgm:pt modelId="{59930205-92F5-4FFD-B1C7-F606CFB6FAF1}" type="pres">
      <dgm:prSet presAssocID="{0BB708DC-4796-49AF-95B3-ED0C840E7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2BB7B81-7108-4DD2-8DED-4388AF90B45C}" type="pres">
      <dgm:prSet presAssocID="{3BC8C739-A053-4433-8EF5-B12270703A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FC84D9-FE27-4E6B-B21D-D7023E7C7366}" type="pres">
      <dgm:prSet presAssocID="{EA351A4F-12B6-4D9C-B040-2C7AD6EA5F3D}" presName="sibTrans" presStyleCnt="0"/>
      <dgm:spPr/>
    </dgm:pt>
    <dgm:pt modelId="{A5A3C678-A9DF-4FA3-8AB8-F619779D2CA4}" type="pres">
      <dgm:prSet presAssocID="{8BC469CF-6916-4DC8-84A6-9A03083003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69DE42-87E4-4864-B346-CFD0789721BF}" type="pres">
      <dgm:prSet presAssocID="{37FB3D9E-AB74-4EA6-9713-7C543CDEBDB8}" presName="sibTrans" presStyleCnt="0"/>
      <dgm:spPr/>
    </dgm:pt>
    <dgm:pt modelId="{8F098D03-E2C8-4886-BDF3-F63678BDE5D6}" type="pres">
      <dgm:prSet presAssocID="{1D6F3B34-B0DB-45C6-A7A5-9DA65A19F9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965CA1-390E-4B1D-AE93-6312D84BE560}" type="pres">
      <dgm:prSet presAssocID="{A3424D38-DF62-4791-9FFF-BDF65B2C48C6}" presName="sibTrans" presStyleCnt="0"/>
      <dgm:spPr/>
    </dgm:pt>
    <dgm:pt modelId="{07BC8792-4AB4-4932-844E-7C0B818AC114}" type="pres">
      <dgm:prSet presAssocID="{F7D595EB-E627-4520-8C2B-5189D19F1A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FEFED3-89C3-437D-A15E-CD31FF9B6DA6}" type="pres">
      <dgm:prSet presAssocID="{F97896CF-D130-4059-9AAA-0C4C73FFFF2E}" presName="sibTrans" presStyleCnt="0"/>
      <dgm:spPr/>
    </dgm:pt>
    <dgm:pt modelId="{804E224A-3F8A-4B19-84D4-9F250ED508BE}" type="pres">
      <dgm:prSet presAssocID="{9CA2DD72-6B9A-4D17-A23C-1294E2278795}" presName="node" presStyleLbl="node1" presStyleIdx="4" presStyleCnt="5" custLinFactNeighborY="-569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BFFF703-5D8D-41E2-8136-9697EB74083D}" type="presOf" srcId="{F7D595EB-E627-4520-8C2B-5189D19F1A88}" destId="{07BC8792-4AB4-4932-844E-7C0B818AC114}" srcOrd="0" destOrd="0" presId="urn:microsoft.com/office/officeart/2005/8/layout/default"/>
    <dgm:cxn modelId="{329F11B8-84B6-4825-9E53-4B30D497B7BA}" type="presOf" srcId="{9CA2DD72-6B9A-4D17-A23C-1294E2278795}" destId="{804E224A-3F8A-4B19-84D4-9F250ED508BE}" srcOrd="0" destOrd="0" presId="urn:microsoft.com/office/officeart/2005/8/layout/default"/>
    <dgm:cxn modelId="{2FE40267-AA42-4B62-9AD2-ECC030BD11F2}" type="presOf" srcId="{3BC8C739-A053-4433-8EF5-B12270703A39}" destId="{62BB7B81-7108-4DD2-8DED-4388AF90B45C}" srcOrd="0" destOrd="0" presId="urn:microsoft.com/office/officeart/2005/8/layout/default"/>
    <dgm:cxn modelId="{6AC84049-1E21-4943-A060-AE2CA8083D24}" srcId="{0BB708DC-4796-49AF-95B3-ED0C840E7873}" destId="{8BC469CF-6916-4DC8-84A6-9A030830034B}" srcOrd="1" destOrd="0" parTransId="{4F8943FB-E97E-4790-AEE3-1949BF6989C4}" sibTransId="{37FB3D9E-AB74-4EA6-9713-7C543CDEBDB8}"/>
    <dgm:cxn modelId="{AABCEACD-0A4A-4367-859B-C51A24376334}" type="presOf" srcId="{0BB708DC-4796-49AF-95B3-ED0C840E7873}" destId="{59930205-92F5-4FFD-B1C7-F606CFB6FAF1}" srcOrd="0" destOrd="0" presId="urn:microsoft.com/office/officeart/2005/8/layout/default"/>
    <dgm:cxn modelId="{E4219EAC-C7BB-4E95-A68E-D075D0318299}" srcId="{0BB708DC-4796-49AF-95B3-ED0C840E7873}" destId="{3BC8C739-A053-4433-8EF5-B12270703A39}" srcOrd="0" destOrd="0" parTransId="{64A479EC-39FF-4F59-A0D7-AAC5F1A0E233}" sibTransId="{EA351A4F-12B6-4D9C-B040-2C7AD6EA5F3D}"/>
    <dgm:cxn modelId="{25423FD4-4A1B-411E-8607-8AAE69DA0519}" srcId="{0BB708DC-4796-49AF-95B3-ED0C840E7873}" destId="{1D6F3B34-B0DB-45C6-A7A5-9DA65A19F9A7}" srcOrd="2" destOrd="0" parTransId="{6DBC723A-6D48-473A-B0ED-25DA65FA2138}" sibTransId="{A3424D38-DF62-4791-9FFF-BDF65B2C48C6}"/>
    <dgm:cxn modelId="{6EEFEED2-381E-4AA3-A331-12F712387E31}" srcId="{0BB708DC-4796-49AF-95B3-ED0C840E7873}" destId="{9CA2DD72-6B9A-4D17-A23C-1294E2278795}" srcOrd="4" destOrd="0" parTransId="{3E8BE7FA-F8DD-47A4-A255-CB544F2FE322}" sibTransId="{4095591C-B027-4880-B0C9-A7AD7C3C59B2}"/>
    <dgm:cxn modelId="{DC6B8E60-1381-4E55-9FDC-024C7B6C2677}" type="presOf" srcId="{8BC469CF-6916-4DC8-84A6-9A030830034B}" destId="{A5A3C678-A9DF-4FA3-8AB8-F619779D2CA4}" srcOrd="0" destOrd="0" presId="urn:microsoft.com/office/officeart/2005/8/layout/default"/>
    <dgm:cxn modelId="{750E6B75-BF08-4213-A73F-72F3EDD137AB}" srcId="{0BB708DC-4796-49AF-95B3-ED0C840E7873}" destId="{F7D595EB-E627-4520-8C2B-5189D19F1A88}" srcOrd="3" destOrd="0" parTransId="{243520D7-0392-483D-B826-FB518982CB12}" sibTransId="{F97896CF-D130-4059-9AAA-0C4C73FFFF2E}"/>
    <dgm:cxn modelId="{795C6BE5-5C21-44CC-87E9-531CEC412FCF}" type="presOf" srcId="{1D6F3B34-B0DB-45C6-A7A5-9DA65A19F9A7}" destId="{8F098D03-E2C8-4886-BDF3-F63678BDE5D6}" srcOrd="0" destOrd="0" presId="urn:microsoft.com/office/officeart/2005/8/layout/default"/>
    <dgm:cxn modelId="{D080B549-A2DA-46BF-B288-EEF77DC71EA3}" type="presParOf" srcId="{59930205-92F5-4FFD-B1C7-F606CFB6FAF1}" destId="{62BB7B81-7108-4DD2-8DED-4388AF90B45C}" srcOrd="0" destOrd="0" presId="urn:microsoft.com/office/officeart/2005/8/layout/default"/>
    <dgm:cxn modelId="{1441D204-3E6A-43AE-A3BC-8576B64CD9A0}" type="presParOf" srcId="{59930205-92F5-4FFD-B1C7-F606CFB6FAF1}" destId="{28FC84D9-FE27-4E6B-B21D-D7023E7C7366}" srcOrd="1" destOrd="0" presId="urn:microsoft.com/office/officeart/2005/8/layout/default"/>
    <dgm:cxn modelId="{EBF7F1C5-947F-471E-BF89-E54D30E3AB87}" type="presParOf" srcId="{59930205-92F5-4FFD-B1C7-F606CFB6FAF1}" destId="{A5A3C678-A9DF-4FA3-8AB8-F619779D2CA4}" srcOrd="2" destOrd="0" presId="urn:microsoft.com/office/officeart/2005/8/layout/default"/>
    <dgm:cxn modelId="{04E706F2-9D19-4796-91C1-3534BB21A353}" type="presParOf" srcId="{59930205-92F5-4FFD-B1C7-F606CFB6FAF1}" destId="{9B69DE42-87E4-4864-B346-CFD0789721BF}" srcOrd="3" destOrd="0" presId="urn:microsoft.com/office/officeart/2005/8/layout/default"/>
    <dgm:cxn modelId="{635FBEC3-4F3D-47EE-9F1D-F1743AA2F498}" type="presParOf" srcId="{59930205-92F5-4FFD-B1C7-F606CFB6FAF1}" destId="{8F098D03-E2C8-4886-BDF3-F63678BDE5D6}" srcOrd="4" destOrd="0" presId="urn:microsoft.com/office/officeart/2005/8/layout/default"/>
    <dgm:cxn modelId="{B9E3F19B-C053-47AE-B5A6-44CCDDFBC7B6}" type="presParOf" srcId="{59930205-92F5-4FFD-B1C7-F606CFB6FAF1}" destId="{19965CA1-390E-4B1D-AE93-6312D84BE560}" srcOrd="5" destOrd="0" presId="urn:microsoft.com/office/officeart/2005/8/layout/default"/>
    <dgm:cxn modelId="{85401048-444E-4468-B737-820CF2035ABA}" type="presParOf" srcId="{59930205-92F5-4FFD-B1C7-F606CFB6FAF1}" destId="{07BC8792-4AB4-4932-844E-7C0B818AC114}" srcOrd="6" destOrd="0" presId="urn:microsoft.com/office/officeart/2005/8/layout/default"/>
    <dgm:cxn modelId="{45B56785-8A35-4F1C-877C-AE228457B010}" type="presParOf" srcId="{59930205-92F5-4FFD-B1C7-F606CFB6FAF1}" destId="{7EFEFED3-89C3-437D-A15E-CD31FF9B6DA6}" srcOrd="7" destOrd="0" presId="urn:microsoft.com/office/officeart/2005/8/layout/default"/>
    <dgm:cxn modelId="{69D27741-6959-4082-B01D-FFBF457515FA}" type="presParOf" srcId="{59930205-92F5-4FFD-B1C7-F606CFB6FAF1}" destId="{804E224A-3F8A-4B19-84D4-9F250ED508BE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41D57-A757-4D85-B6A4-216D783B1899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7DEC28A9-DAF5-4F16-BC92-76CF3B667894}">
      <dgm:prSet phldrT="[Text]" custT="1"/>
      <dgm:spPr/>
      <dgm:t>
        <a:bodyPr/>
        <a:lstStyle/>
        <a:p>
          <a:pPr algn="ctr"/>
          <a:r>
            <a:rPr lang="en-CA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rPr>
            <a:t>More atmospheric methane </a:t>
          </a:r>
          <a:endParaRPr lang="en-CA" sz="2200" dirty="0">
            <a:solidFill>
              <a:schemeClr val="tx2"/>
            </a:solidFill>
          </a:endParaRPr>
        </a:p>
      </dgm:t>
    </dgm:pt>
    <dgm:pt modelId="{AC30EF69-9443-4FA3-BBB3-7AB277630DE1}" type="parTrans" cxnId="{FD62C93B-65B9-4214-855E-A8DB6362FC60}">
      <dgm:prSet/>
      <dgm:spPr/>
      <dgm:t>
        <a:bodyPr/>
        <a:lstStyle/>
        <a:p>
          <a:endParaRPr lang="en-CA"/>
        </a:p>
      </dgm:t>
    </dgm:pt>
    <dgm:pt modelId="{17615316-91E4-4E56-AE61-F2E513C00FD7}" type="sibTrans" cxnId="{FD62C93B-65B9-4214-855E-A8DB6362FC60}">
      <dgm:prSet/>
      <dgm:spPr/>
      <dgm:t>
        <a:bodyPr/>
        <a:lstStyle/>
        <a:p>
          <a:endParaRPr lang="en-CA"/>
        </a:p>
      </dgm:t>
    </dgm:pt>
    <dgm:pt modelId="{A79CC6D2-406B-4A52-927A-DE6EAF4CC6FD}">
      <dgm:prSet phldrT="[Text]" custT="1"/>
      <dgm:spPr/>
      <dgm:t>
        <a:bodyPr/>
        <a:lstStyle/>
        <a:p>
          <a:pPr algn="ctr"/>
          <a:r>
            <a:rPr lang="en-CA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rPr>
            <a:t>Causes higher temperatures</a:t>
          </a:r>
          <a:endParaRPr lang="en-CA" sz="2200" dirty="0">
            <a:solidFill>
              <a:schemeClr val="tx2"/>
            </a:solidFill>
          </a:endParaRPr>
        </a:p>
      </dgm:t>
    </dgm:pt>
    <dgm:pt modelId="{36ED196E-E63B-4B02-8A04-A496817BAA84}" type="parTrans" cxnId="{7A98E903-4BFB-476C-90C0-3997CEEC406C}">
      <dgm:prSet/>
      <dgm:spPr/>
      <dgm:t>
        <a:bodyPr/>
        <a:lstStyle/>
        <a:p>
          <a:endParaRPr lang="en-CA"/>
        </a:p>
      </dgm:t>
    </dgm:pt>
    <dgm:pt modelId="{660C4B13-8F99-4EAA-808E-AC16BC05343C}" type="sibTrans" cxnId="{7A98E903-4BFB-476C-90C0-3997CEEC406C}">
      <dgm:prSet/>
      <dgm:spPr/>
      <dgm:t>
        <a:bodyPr/>
        <a:lstStyle/>
        <a:p>
          <a:endParaRPr lang="en-CA"/>
        </a:p>
      </dgm:t>
    </dgm:pt>
    <dgm:pt modelId="{6E7B4C90-05A2-4AB4-AFEC-17CEC3D4A5F3}">
      <dgm:prSet phldrT="[Text]"/>
      <dgm:spPr/>
      <dgm:t>
        <a:bodyPr/>
        <a:lstStyle/>
        <a:p>
          <a:pPr algn="ctr"/>
          <a:r>
            <a:rPr lang="en-CA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rPr>
            <a:t>Leading to further permafrost melting</a:t>
          </a:r>
          <a:endParaRPr lang="en-CA" dirty="0">
            <a:solidFill>
              <a:schemeClr val="tx2"/>
            </a:solidFill>
          </a:endParaRPr>
        </a:p>
      </dgm:t>
    </dgm:pt>
    <dgm:pt modelId="{53D2E7B6-5A80-47D3-B6F6-C56398BC9CDB}" type="parTrans" cxnId="{771E95FC-9723-4C28-B8BC-3605B8E40F1F}">
      <dgm:prSet/>
      <dgm:spPr/>
      <dgm:t>
        <a:bodyPr/>
        <a:lstStyle/>
        <a:p>
          <a:endParaRPr lang="en-CA"/>
        </a:p>
      </dgm:t>
    </dgm:pt>
    <dgm:pt modelId="{9DFE2C00-E31B-459D-B6A1-9126A1BA25D9}" type="sibTrans" cxnId="{771E95FC-9723-4C28-B8BC-3605B8E40F1F}">
      <dgm:prSet/>
      <dgm:spPr/>
      <dgm:t>
        <a:bodyPr/>
        <a:lstStyle/>
        <a:p>
          <a:endParaRPr lang="en-CA"/>
        </a:p>
      </dgm:t>
    </dgm:pt>
    <dgm:pt modelId="{1EFF7CD6-0C97-4313-8495-91AF92B8B1A6}">
      <dgm:prSet phldrT="[Text]"/>
      <dgm:spPr/>
      <dgm:t>
        <a:bodyPr/>
        <a:lstStyle/>
        <a:p>
          <a:pPr algn="ctr"/>
          <a:r>
            <a:rPr lang="en-CA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rPr>
            <a:t>And the release of yet more methane</a:t>
          </a:r>
          <a:endParaRPr lang="en-CA" dirty="0">
            <a:solidFill>
              <a:schemeClr val="tx2"/>
            </a:solidFill>
          </a:endParaRPr>
        </a:p>
      </dgm:t>
    </dgm:pt>
    <dgm:pt modelId="{92729F37-0356-4779-A09D-001BEE1F556B}" type="parTrans" cxnId="{285287B3-61AC-4C8A-824D-3CE2D5C49551}">
      <dgm:prSet/>
      <dgm:spPr/>
      <dgm:t>
        <a:bodyPr/>
        <a:lstStyle/>
        <a:p>
          <a:endParaRPr lang="en-CA"/>
        </a:p>
      </dgm:t>
    </dgm:pt>
    <dgm:pt modelId="{120C6266-6D37-4CF2-B174-66852CC856CD}" type="sibTrans" cxnId="{285287B3-61AC-4C8A-824D-3CE2D5C49551}">
      <dgm:prSet/>
      <dgm:spPr/>
      <dgm:t>
        <a:bodyPr/>
        <a:lstStyle/>
        <a:p>
          <a:endParaRPr lang="en-CA"/>
        </a:p>
      </dgm:t>
    </dgm:pt>
    <dgm:pt modelId="{B6F89999-B948-4F14-B2DF-D5AD6D6A266A}">
      <dgm:prSet phldrT="[Text]" custT="1"/>
      <dgm:spPr/>
      <dgm:t>
        <a:bodyPr/>
        <a:lstStyle/>
        <a:p>
          <a:r>
            <a:rPr lang="en-CA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rPr>
            <a:t>And it keeps going, and going…</a:t>
          </a:r>
          <a:endParaRPr lang="en-CA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andra GD" pitchFamily="34" charset="0"/>
          </a:endParaRPr>
        </a:p>
      </dgm:t>
    </dgm:pt>
    <dgm:pt modelId="{7DF0DFFC-F6DC-41F7-8E37-8B8D139D4F5A}" type="parTrans" cxnId="{75E3AE83-E3C5-4442-A88E-8B6DA96C37D8}">
      <dgm:prSet/>
      <dgm:spPr/>
      <dgm:t>
        <a:bodyPr/>
        <a:lstStyle/>
        <a:p>
          <a:endParaRPr lang="en-CA"/>
        </a:p>
      </dgm:t>
    </dgm:pt>
    <dgm:pt modelId="{58E6F427-AA5C-42A4-AB0C-624343F32B8E}" type="sibTrans" cxnId="{75E3AE83-E3C5-4442-A88E-8B6DA96C37D8}">
      <dgm:prSet/>
      <dgm:spPr/>
      <dgm:t>
        <a:bodyPr/>
        <a:lstStyle/>
        <a:p>
          <a:endParaRPr lang="en-CA"/>
        </a:p>
      </dgm:t>
    </dgm:pt>
    <dgm:pt modelId="{178EC7B4-5F34-4F7C-B3B7-73F9247ED228}" type="pres">
      <dgm:prSet presAssocID="{D3D41D57-A757-4D85-B6A4-216D783B1899}" presName="arrowDiagram" presStyleCnt="0">
        <dgm:presLayoutVars>
          <dgm:chMax val="5"/>
          <dgm:dir/>
          <dgm:resizeHandles val="exact"/>
        </dgm:presLayoutVars>
      </dgm:prSet>
      <dgm:spPr/>
    </dgm:pt>
    <dgm:pt modelId="{886B7BC7-072D-4AC5-A256-C87128D70BAF}" type="pres">
      <dgm:prSet presAssocID="{D3D41D57-A757-4D85-B6A4-216D783B1899}" presName="arrow" presStyleLbl="bgShp" presStyleIdx="0" presStyleCnt="1"/>
      <dgm:spPr/>
      <dgm:t>
        <a:bodyPr/>
        <a:lstStyle/>
        <a:p>
          <a:endParaRPr lang="en-CA"/>
        </a:p>
      </dgm:t>
    </dgm:pt>
    <dgm:pt modelId="{CA54C72E-1CCF-4ED1-B28C-93C9AA60FCB9}" type="pres">
      <dgm:prSet presAssocID="{D3D41D57-A757-4D85-B6A4-216D783B1899}" presName="arrowDiagram5" presStyleCnt="0"/>
      <dgm:spPr/>
    </dgm:pt>
    <dgm:pt modelId="{FA06EA40-D233-47EA-AF38-D6F49F796470}" type="pres">
      <dgm:prSet presAssocID="{7DEC28A9-DAF5-4F16-BC92-76CF3B667894}" presName="bullet5a" presStyleLbl="node1" presStyleIdx="0" presStyleCnt="5"/>
      <dgm:spPr/>
    </dgm:pt>
    <dgm:pt modelId="{302ED566-D57A-43FA-A4C7-AE90BCD72F12}" type="pres">
      <dgm:prSet presAssocID="{7DEC28A9-DAF5-4F16-BC92-76CF3B667894}" presName="textBox5a" presStyleLbl="revTx" presStyleIdx="0" presStyleCnt="5" custScaleX="167358" custLinFactNeighborX="-44253" custLinFactNeighborY="1864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1295AB-2E46-4DF1-8515-1416BC53C889}" type="pres">
      <dgm:prSet presAssocID="{A79CC6D2-406B-4A52-927A-DE6EAF4CC6FD}" presName="bullet5b" presStyleLbl="node1" presStyleIdx="1" presStyleCnt="5"/>
      <dgm:spPr/>
    </dgm:pt>
    <dgm:pt modelId="{69200F32-E757-42D1-904D-FE4B0F631E66}" type="pres">
      <dgm:prSet presAssocID="{A79CC6D2-406B-4A52-927A-DE6EAF4CC6FD}" presName="textBox5b" presStyleLbl="revTx" presStyleIdx="1" presStyleCnt="5" custScaleX="142502" custLinFactNeighborX="-47170" custLinFactNeighborY="1088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7C04F0-E313-4484-867A-A6B4E3B4977A}" type="pres">
      <dgm:prSet presAssocID="{6E7B4C90-05A2-4AB4-AFEC-17CEC3D4A5F3}" presName="bullet5c" presStyleLbl="node1" presStyleIdx="2" presStyleCnt="5"/>
      <dgm:spPr/>
    </dgm:pt>
    <dgm:pt modelId="{76421C40-F925-41FE-9237-8BB32230FC05}" type="pres">
      <dgm:prSet presAssocID="{6E7B4C90-05A2-4AB4-AFEC-17CEC3D4A5F3}" presName="textBox5c" presStyleLbl="revTx" presStyleIdx="2" presStyleCnt="5" custLinFactNeighborX="-22293" custLinFactNeighborY="564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0423E7-B1A8-4DB0-B997-8E340944093A}" type="pres">
      <dgm:prSet presAssocID="{1EFF7CD6-0C97-4313-8495-91AF92B8B1A6}" presName="bullet5d" presStyleLbl="node1" presStyleIdx="3" presStyleCnt="5"/>
      <dgm:spPr/>
    </dgm:pt>
    <dgm:pt modelId="{7A57C99D-A94F-4D2F-8819-F087A11CA50C}" type="pres">
      <dgm:prSet presAssocID="{1EFF7CD6-0C97-4313-8495-91AF92B8B1A6}" presName="textBox5d" presStyleLbl="revTx" presStyleIdx="3" presStyleCnt="5" custLinFactNeighborX="-28111" custLinFactNeighborY="662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5D0E4E-4537-45A1-B493-D745C335A22A}" type="pres">
      <dgm:prSet presAssocID="{B6F89999-B948-4F14-B2DF-D5AD6D6A266A}" presName="bullet5e" presStyleLbl="node1" presStyleIdx="4" presStyleCnt="5"/>
      <dgm:spPr/>
    </dgm:pt>
    <dgm:pt modelId="{3C88EAF2-E6FF-4F8F-AD21-50B57683F762}" type="pres">
      <dgm:prSet presAssocID="{B6F89999-B948-4F14-B2DF-D5AD6D6A266A}" presName="textBox5e" presStyleLbl="revTx" presStyleIdx="4" presStyleCnt="5" custLinFactNeighborX="-8330" custLinFactNeighborY="60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D62C93B-65B9-4214-855E-A8DB6362FC60}" srcId="{D3D41D57-A757-4D85-B6A4-216D783B1899}" destId="{7DEC28A9-DAF5-4F16-BC92-76CF3B667894}" srcOrd="0" destOrd="0" parTransId="{AC30EF69-9443-4FA3-BBB3-7AB277630DE1}" sibTransId="{17615316-91E4-4E56-AE61-F2E513C00FD7}"/>
    <dgm:cxn modelId="{61E892AC-84E9-4DA6-8968-0C99C1884937}" type="presOf" srcId="{1EFF7CD6-0C97-4313-8495-91AF92B8B1A6}" destId="{7A57C99D-A94F-4D2F-8819-F087A11CA50C}" srcOrd="0" destOrd="0" presId="urn:microsoft.com/office/officeart/2005/8/layout/arrow2"/>
    <dgm:cxn modelId="{7A98E903-4BFB-476C-90C0-3997CEEC406C}" srcId="{D3D41D57-A757-4D85-B6A4-216D783B1899}" destId="{A79CC6D2-406B-4A52-927A-DE6EAF4CC6FD}" srcOrd="1" destOrd="0" parTransId="{36ED196E-E63B-4B02-8A04-A496817BAA84}" sibTransId="{660C4B13-8F99-4EAA-808E-AC16BC05343C}"/>
    <dgm:cxn modelId="{285287B3-61AC-4C8A-824D-3CE2D5C49551}" srcId="{D3D41D57-A757-4D85-B6A4-216D783B1899}" destId="{1EFF7CD6-0C97-4313-8495-91AF92B8B1A6}" srcOrd="3" destOrd="0" parTransId="{92729F37-0356-4779-A09D-001BEE1F556B}" sibTransId="{120C6266-6D37-4CF2-B174-66852CC856CD}"/>
    <dgm:cxn modelId="{B1DD9C43-69A8-494F-A6DC-AAB8F7E2EA60}" type="presOf" srcId="{D3D41D57-A757-4D85-B6A4-216D783B1899}" destId="{178EC7B4-5F34-4F7C-B3B7-73F9247ED228}" srcOrd="0" destOrd="0" presId="urn:microsoft.com/office/officeart/2005/8/layout/arrow2"/>
    <dgm:cxn modelId="{75E3AE83-E3C5-4442-A88E-8B6DA96C37D8}" srcId="{D3D41D57-A757-4D85-B6A4-216D783B1899}" destId="{B6F89999-B948-4F14-B2DF-D5AD6D6A266A}" srcOrd="4" destOrd="0" parTransId="{7DF0DFFC-F6DC-41F7-8E37-8B8D139D4F5A}" sibTransId="{58E6F427-AA5C-42A4-AB0C-624343F32B8E}"/>
    <dgm:cxn modelId="{6BD1973C-B7BD-4B40-94BE-4032C7523582}" type="presOf" srcId="{7DEC28A9-DAF5-4F16-BC92-76CF3B667894}" destId="{302ED566-D57A-43FA-A4C7-AE90BCD72F12}" srcOrd="0" destOrd="0" presId="urn:microsoft.com/office/officeart/2005/8/layout/arrow2"/>
    <dgm:cxn modelId="{CF60DDC1-9A02-4446-9A02-4472FC187459}" type="presOf" srcId="{6E7B4C90-05A2-4AB4-AFEC-17CEC3D4A5F3}" destId="{76421C40-F925-41FE-9237-8BB32230FC05}" srcOrd="0" destOrd="0" presId="urn:microsoft.com/office/officeart/2005/8/layout/arrow2"/>
    <dgm:cxn modelId="{771E95FC-9723-4C28-B8BC-3605B8E40F1F}" srcId="{D3D41D57-A757-4D85-B6A4-216D783B1899}" destId="{6E7B4C90-05A2-4AB4-AFEC-17CEC3D4A5F3}" srcOrd="2" destOrd="0" parTransId="{53D2E7B6-5A80-47D3-B6F6-C56398BC9CDB}" sibTransId="{9DFE2C00-E31B-459D-B6A1-9126A1BA25D9}"/>
    <dgm:cxn modelId="{8563351A-326B-4256-890D-35654E7CAB3A}" type="presOf" srcId="{B6F89999-B948-4F14-B2DF-D5AD6D6A266A}" destId="{3C88EAF2-E6FF-4F8F-AD21-50B57683F762}" srcOrd="0" destOrd="0" presId="urn:microsoft.com/office/officeart/2005/8/layout/arrow2"/>
    <dgm:cxn modelId="{D6DDECF1-5688-47A6-905F-055B9166D77D}" type="presOf" srcId="{A79CC6D2-406B-4A52-927A-DE6EAF4CC6FD}" destId="{69200F32-E757-42D1-904D-FE4B0F631E66}" srcOrd="0" destOrd="0" presId="urn:microsoft.com/office/officeart/2005/8/layout/arrow2"/>
    <dgm:cxn modelId="{EAF9A671-E6D9-4CDB-B02A-0790543608DA}" type="presParOf" srcId="{178EC7B4-5F34-4F7C-B3B7-73F9247ED228}" destId="{886B7BC7-072D-4AC5-A256-C87128D70BAF}" srcOrd="0" destOrd="0" presId="urn:microsoft.com/office/officeart/2005/8/layout/arrow2"/>
    <dgm:cxn modelId="{C54AE918-7556-4790-97CA-2F0A3F707057}" type="presParOf" srcId="{178EC7B4-5F34-4F7C-B3B7-73F9247ED228}" destId="{CA54C72E-1CCF-4ED1-B28C-93C9AA60FCB9}" srcOrd="1" destOrd="0" presId="urn:microsoft.com/office/officeart/2005/8/layout/arrow2"/>
    <dgm:cxn modelId="{E78C44F5-D862-41FF-AF34-FF4C7BFDD57E}" type="presParOf" srcId="{CA54C72E-1CCF-4ED1-B28C-93C9AA60FCB9}" destId="{FA06EA40-D233-47EA-AF38-D6F49F796470}" srcOrd="0" destOrd="0" presId="urn:microsoft.com/office/officeart/2005/8/layout/arrow2"/>
    <dgm:cxn modelId="{C6F5DDC4-05B9-40F3-AB63-A5ED9E2E3CD3}" type="presParOf" srcId="{CA54C72E-1CCF-4ED1-B28C-93C9AA60FCB9}" destId="{302ED566-D57A-43FA-A4C7-AE90BCD72F12}" srcOrd="1" destOrd="0" presId="urn:microsoft.com/office/officeart/2005/8/layout/arrow2"/>
    <dgm:cxn modelId="{47042571-3D16-47D2-9300-B29B59124DCE}" type="presParOf" srcId="{CA54C72E-1CCF-4ED1-B28C-93C9AA60FCB9}" destId="{6E1295AB-2E46-4DF1-8515-1416BC53C889}" srcOrd="2" destOrd="0" presId="urn:microsoft.com/office/officeart/2005/8/layout/arrow2"/>
    <dgm:cxn modelId="{7576DB34-08AB-47FE-8B60-28396DAF3AF1}" type="presParOf" srcId="{CA54C72E-1CCF-4ED1-B28C-93C9AA60FCB9}" destId="{69200F32-E757-42D1-904D-FE4B0F631E66}" srcOrd="3" destOrd="0" presId="urn:microsoft.com/office/officeart/2005/8/layout/arrow2"/>
    <dgm:cxn modelId="{586F46B4-2AA2-48B5-A57F-68EA4B275DDD}" type="presParOf" srcId="{CA54C72E-1CCF-4ED1-B28C-93C9AA60FCB9}" destId="{C17C04F0-E313-4484-867A-A6B4E3B4977A}" srcOrd="4" destOrd="0" presId="urn:microsoft.com/office/officeart/2005/8/layout/arrow2"/>
    <dgm:cxn modelId="{81740562-1C73-4FB7-8C3B-B6E3861BFDBC}" type="presParOf" srcId="{CA54C72E-1CCF-4ED1-B28C-93C9AA60FCB9}" destId="{76421C40-F925-41FE-9237-8BB32230FC05}" srcOrd="5" destOrd="0" presId="urn:microsoft.com/office/officeart/2005/8/layout/arrow2"/>
    <dgm:cxn modelId="{32E7E2D2-FB09-433D-9F64-49199FCA4439}" type="presParOf" srcId="{CA54C72E-1CCF-4ED1-B28C-93C9AA60FCB9}" destId="{8E0423E7-B1A8-4DB0-B997-8E340944093A}" srcOrd="6" destOrd="0" presId="urn:microsoft.com/office/officeart/2005/8/layout/arrow2"/>
    <dgm:cxn modelId="{40CC2F41-BFBB-4E7F-B020-23A64EEF3B45}" type="presParOf" srcId="{CA54C72E-1CCF-4ED1-B28C-93C9AA60FCB9}" destId="{7A57C99D-A94F-4D2F-8819-F087A11CA50C}" srcOrd="7" destOrd="0" presId="urn:microsoft.com/office/officeart/2005/8/layout/arrow2"/>
    <dgm:cxn modelId="{CBFD41CA-01FC-4F24-8C84-B7590733C154}" type="presParOf" srcId="{CA54C72E-1CCF-4ED1-B28C-93C9AA60FCB9}" destId="{335D0E4E-4537-45A1-B493-D745C335A22A}" srcOrd="8" destOrd="0" presId="urn:microsoft.com/office/officeart/2005/8/layout/arrow2"/>
    <dgm:cxn modelId="{88A80A0F-EB97-427A-B817-DB5058D423AF}" type="presParOf" srcId="{CA54C72E-1CCF-4ED1-B28C-93C9AA60FCB9}" destId="{3C88EAF2-E6FF-4F8F-AD21-50B57683F762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A608-B2D7-406B-8864-8E42C3A1B023}" type="datetimeFigureOut">
              <a:rPr lang="en-US" smtClean="0"/>
              <a:pPr/>
              <a:t>2/9/2009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4244-162C-4F1B-B055-DD1606BB1D1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88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89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91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92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4244-162C-4F1B-B055-DD1606BB1D18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7B72-8B9B-4D5B-B68F-CF8B3BE854C6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C17B-31ED-4E7A-956D-508D58C248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628B-E66F-454F-A558-39CCEDA0293B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E4FB-EBC2-4C29-9A92-84509B0080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D5CE-65DA-4CED-99AC-2A3D3758D487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5043-3457-44AE-83B5-617B1CFC11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71500" y="1071563"/>
            <a:ext cx="8215313" cy="1587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1143000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Maiandra GD" pitchFamily="34" charset="0"/>
                <a:ea typeface="Malgun Gothic" pitchFamily="34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effectLst/>
                <a:latin typeface="Maiandra GD" pitchFamily="34" charset="0"/>
              </a:defRPr>
            </a:lvl1pPr>
            <a:lvl2pPr>
              <a:defRPr b="1">
                <a:solidFill>
                  <a:schemeClr val="tx1"/>
                </a:solidFill>
                <a:effectLst/>
                <a:latin typeface="Maiandra GD" pitchFamily="34" charset="0"/>
              </a:defRPr>
            </a:lvl2pPr>
            <a:lvl3pPr>
              <a:defRPr b="1">
                <a:solidFill>
                  <a:schemeClr val="tx1"/>
                </a:solidFill>
                <a:effectLst/>
                <a:latin typeface="Maiandra GD" pitchFamily="34" charset="0"/>
              </a:defRPr>
            </a:lvl3pPr>
            <a:lvl4pPr>
              <a:defRPr b="1">
                <a:solidFill>
                  <a:schemeClr val="tx1"/>
                </a:solidFill>
                <a:effectLst/>
                <a:latin typeface="Maiandra GD" pitchFamily="34" charset="0"/>
              </a:defRPr>
            </a:lvl4pPr>
            <a:lvl5pPr>
              <a:defRPr b="1">
                <a:solidFill>
                  <a:schemeClr val="tx1"/>
                </a:solidFill>
                <a:effectLst/>
                <a:latin typeface="Maiandra G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46F5-F40D-4010-9088-146EADA2041B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C5BC-4734-4F20-B4EE-45C60D2F29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40B0-54EE-4209-97F3-C1B1DBA03835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7FE9-D3C3-4740-9C26-F8B8ACB9D2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F748-D283-48CA-B2E8-F12C31F9A395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34BC-AC48-41D7-95B2-B6C934712F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05B0-2B15-4CB7-ACBA-130689C12B29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62A9-E832-45F1-8C63-8D3EA351D1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66AC-7C13-47E1-9A5B-E4FBD2C5C35E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B714-7FF7-43D2-9461-762DFE3131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432E-24B9-4D07-AD41-6496B685EA89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AF67-0594-435E-AB39-605F60E4F9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1A98-05BE-4D53-95D9-A2371EBD01B5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588D-826E-42F7-AD60-5A9EFE89D5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3A7C-E965-435D-834C-92C6D353407E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D9CC-96C8-4EAE-AE91-E216DEC19A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13641-412F-4803-A92B-5005B5786A99}" type="datetimeFigureOut">
              <a:rPr lang="en-US"/>
              <a:pPr>
                <a:defRPr/>
              </a:pPr>
              <a:t>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50574A-1B51-4D93-ACF6-5CC216E6FF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tshirtdujour.com/index.cgi/18446744072216346002.tshirtdujour.5344478+stop-global-warming-hourglas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image/0608/crshower2_nasa_big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thetripflare.org/pictures-water-air-pollution/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28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9717" y="2644170"/>
            <a:ext cx="848456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urlz MT" pitchFamily="82" charset="0"/>
                <a:ea typeface="Calibri" pitchFamily="34" charset="0"/>
                <a:cs typeface="Times New Roman" pitchFamily="18" charset="0"/>
              </a:rPr>
              <a:t>Once upon a time...</a:t>
            </a:r>
            <a:endParaRPr kumimoji="0" lang="en-CA" sz="8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urlz MT" pitchFamily="82" charset="0"/>
              <a:cs typeface="Arial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17884" y="5054284"/>
            <a:ext cx="83689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There was a</a:t>
            </a:r>
            <a:r>
              <a:rPr kumimoji="0" lang="en-CA" sz="8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 planet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140291" name="Picture 3" descr="http://www.earthshope.org/Home_files/earth%20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164550" cy="5072098"/>
          </a:xfrm>
          <a:prstGeom prst="rect">
            <a:avLst/>
          </a:prstGeom>
          <a:noFill/>
        </p:spPr>
      </p:pic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787409" y="2028617"/>
            <a:ext cx="756918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With looming threats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140295" name="Picture 7" descr="http://www.freewebs.com/hoseo_environmental_club/Arctic%20Ice%20Shel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094"/>
            <a:ext cx="4714908" cy="6687813"/>
          </a:xfrm>
          <a:prstGeom prst="rect">
            <a:avLst/>
          </a:prstGeom>
          <a:noFill/>
        </p:spPr>
      </p:pic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5143504" y="1351508"/>
            <a:ext cx="38380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Melting</a:t>
            </a:r>
            <a:r>
              <a:rPr lang="en-CA" sz="8800" dirty="0" smtClean="0">
                <a:solidFill>
                  <a:schemeClr val="bg1"/>
                </a:solidFill>
                <a:latin typeface="Curlz MT" pitchFamily="82" charset="0"/>
                <a:cs typeface="Arial" pitchFamily="34" charset="0"/>
              </a:rPr>
              <a:t> Polar Ice</a:t>
            </a:r>
            <a:endParaRPr kumimoji="0" lang="en-CA" sz="8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0297" name="Picture 9" descr="http://www.motherjones.com/blue_marble_blog/Kiribati%20Broken%20Bridge%20DSCN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34428"/>
            <a:ext cx="5316555" cy="3989145"/>
          </a:xfrm>
          <a:prstGeom prst="rect">
            <a:avLst/>
          </a:prstGeom>
          <a:noFill/>
        </p:spPr>
      </p:pic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214282" y="1351508"/>
            <a:ext cx="32158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Sea</a:t>
            </a:r>
            <a:r>
              <a:rPr kumimoji="0" lang="en-CA" sz="8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 level rise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140299" name="Picture 11" descr="http://www.motherjones.com/blue_marble_blog/HarpSe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0" y="1918257"/>
            <a:ext cx="3857640" cy="4796891"/>
          </a:xfrm>
          <a:prstGeom prst="rect">
            <a:avLst/>
          </a:prstGeom>
          <a:noFill/>
        </p:spPr>
      </p:pic>
      <p:sp>
        <p:nvSpPr>
          <p:cNvPr id="19" name="Rectangle 1"/>
          <p:cNvSpPr txBox="1">
            <a:spLocks noChangeArrowheads="1"/>
          </p:cNvSpPr>
          <p:nvPr/>
        </p:nvSpPr>
        <p:spPr bwMode="auto">
          <a:xfrm>
            <a:off x="247740" y="357166"/>
            <a:ext cx="864852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Endangered Species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140301" name="Picture 13" descr="http://upload.wikimedia.org/wikipedia/commons/4/42/Hurricane_Rita_Pe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3140" y="44757"/>
            <a:ext cx="6897720" cy="4312937"/>
          </a:xfrm>
          <a:prstGeom prst="rect">
            <a:avLst/>
          </a:prstGeom>
          <a:noFill/>
        </p:spPr>
      </p:pic>
      <p:sp>
        <p:nvSpPr>
          <p:cNvPr id="21" name="Rectangle 1"/>
          <p:cNvSpPr txBox="1">
            <a:spLocks noChangeArrowheads="1"/>
          </p:cNvSpPr>
          <p:nvPr/>
        </p:nvSpPr>
        <p:spPr bwMode="auto">
          <a:xfrm>
            <a:off x="392283" y="4200133"/>
            <a:ext cx="835943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noProof="0" dirty="0" smtClean="0">
                <a:solidFill>
                  <a:schemeClr val="bg1"/>
                </a:solidFill>
                <a:latin typeface="Curlz MT" pitchFamily="82" charset="0"/>
                <a:cs typeface="Times New Roman" pitchFamily="18" charset="0"/>
              </a:rPr>
              <a:t>Increasingly severe storms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214282" y="-71462"/>
            <a:ext cx="850231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+mn-ea"/>
                <a:cs typeface="Arial" pitchFamily="34" charset="0"/>
              </a:rPr>
              <a:t>Spreading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8800" dirty="0" smtClean="0">
              <a:solidFill>
                <a:schemeClr val="bg1"/>
              </a:solidFill>
              <a:latin typeface="Curlz MT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8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8800" noProof="0" dirty="0" smtClean="0">
              <a:solidFill>
                <a:schemeClr val="bg1"/>
              </a:solidFill>
              <a:latin typeface="Curlz MT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+mn-ea"/>
                <a:cs typeface="Arial" pitchFamily="34" charset="0"/>
              </a:rPr>
              <a:t> disease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140303" name="Picture 15" descr="http://www.msf.org.uk/UploadedImages/e0d4631d-35b9-411b-9fc0-3492385f9d42.jpg"/>
          <p:cNvPicPr>
            <a:picLocks noChangeAspect="1" noChangeArrowheads="1"/>
          </p:cNvPicPr>
          <p:nvPr/>
        </p:nvPicPr>
        <p:blipFill>
          <a:blip r:embed="rId7"/>
          <a:srcRect l="2625"/>
          <a:stretch>
            <a:fillRect/>
          </a:stretch>
        </p:blipFill>
        <p:spPr bwMode="auto">
          <a:xfrm>
            <a:off x="1922343" y="1624007"/>
            <a:ext cx="5299314" cy="3609987"/>
          </a:xfrm>
          <a:prstGeom prst="rect">
            <a:avLst/>
          </a:prstGeom>
          <a:noFill/>
        </p:spPr>
      </p:pic>
      <p:pic>
        <p:nvPicPr>
          <p:cNvPr id="140305" name="Picture 17" descr="http://www.instablogsimages.com/images/2007/10/22/drought-in-usa_45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5747" y="726275"/>
            <a:ext cx="3755365" cy="5405450"/>
          </a:xfrm>
          <a:prstGeom prst="rect">
            <a:avLst/>
          </a:prstGeom>
          <a:noFill/>
        </p:spPr>
      </p:pic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400140" y="2705725"/>
            <a:ext cx="39575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Drought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140307" name="Picture 19" descr="http://www.topnews.in/files/crown_fir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938" y="1763935"/>
            <a:ext cx="4865690" cy="3330130"/>
          </a:xfrm>
          <a:prstGeom prst="rect">
            <a:avLst/>
          </a:prstGeom>
          <a:noFill/>
        </p:spPr>
      </p:pic>
      <p:sp>
        <p:nvSpPr>
          <p:cNvPr id="27" name="Rectangle 1"/>
          <p:cNvSpPr txBox="1">
            <a:spLocks noChangeArrowheads="1"/>
          </p:cNvSpPr>
          <p:nvPr/>
        </p:nvSpPr>
        <p:spPr bwMode="auto">
          <a:xfrm>
            <a:off x="5000628" y="2705725"/>
            <a:ext cx="41003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Calibri" pitchFamily="34" charset="0"/>
                <a:cs typeface="Times New Roman" pitchFamily="18" charset="0"/>
              </a:rPr>
              <a:t>Wildfires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sp>
        <p:nvSpPr>
          <p:cNvPr id="28" name="Rectangle 1"/>
          <p:cNvSpPr txBox="1">
            <a:spLocks noChangeArrowheads="1"/>
          </p:cNvSpPr>
          <p:nvPr/>
        </p:nvSpPr>
        <p:spPr bwMode="auto">
          <a:xfrm>
            <a:off x="464315" y="2028617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Do they live happily ever after?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sp>
        <p:nvSpPr>
          <p:cNvPr id="29" name="Rectangle 1"/>
          <p:cNvSpPr txBox="1">
            <a:spLocks noChangeArrowheads="1"/>
          </p:cNvSpPr>
          <p:nvPr/>
        </p:nvSpPr>
        <p:spPr bwMode="auto">
          <a:xfrm>
            <a:off x="464315" y="1351508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Lets start at the beginning of the story....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sp>
        <p:nvSpPr>
          <p:cNvPr id="30" name="Rectangle 1"/>
          <p:cNvSpPr txBox="1">
            <a:spLocks noChangeArrowheads="1"/>
          </p:cNvSpPr>
          <p:nvPr/>
        </p:nvSpPr>
        <p:spPr bwMode="auto">
          <a:xfrm>
            <a:off x="616715" y="2858125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You decide...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sp>
        <p:nvSpPr>
          <p:cNvPr id="31" name="Rectangle 1"/>
          <p:cNvSpPr txBox="1">
            <a:spLocks noChangeArrowheads="1"/>
          </p:cNvSpPr>
          <p:nvPr/>
        </p:nvSpPr>
        <p:spPr bwMode="auto">
          <a:xfrm>
            <a:off x="464315" y="2028617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It all starts with a greenhouse...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build="p"/>
      <p:bldP spid="8" grpId="0" build="p"/>
      <p:bldP spid="8" grpId="1" build="allAtOnce"/>
      <p:bldP spid="10" grpId="0" build="p"/>
      <p:bldP spid="10" grpId="1" uiExpand="1" build="allAtOnce"/>
      <p:bldP spid="15" grpId="0" build="p"/>
      <p:bldP spid="15" grpId="1" build="allAtOnce"/>
      <p:bldP spid="17" grpId="0" build="p"/>
      <p:bldP spid="17" grpId="1" build="allAtOnce"/>
      <p:bldP spid="19" grpId="0" build="p"/>
      <p:bldP spid="19" grpId="1" build="allAtOnce"/>
      <p:bldP spid="21" grpId="0" build="p"/>
      <p:bldP spid="21" grpId="1" build="allAtOnce"/>
      <p:bldP spid="23" grpId="0" uiExpand="1" build="p"/>
      <p:bldP spid="23" grpId="1" uiExpand="1" build="allAtOnce"/>
      <p:bldP spid="25" grpId="0" build="p"/>
      <p:bldP spid="25" grpId="1" build="allAtOnce"/>
      <p:bldP spid="27" grpId="0" build="p"/>
      <p:bldP spid="27" grpId="1" build="allAtOnce"/>
      <p:bldP spid="28" grpId="0" build="p"/>
      <p:bldP spid="28" grpId="1" build="allAtOnce"/>
      <p:bldP spid="29" grpId="0" build="p"/>
      <p:bldP spid="29" grpId="1" build="allAtOnce"/>
      <p:bldP spid="30" grpId="0" build="p"/>
      <p:bldP spid="30" grpId="1" build="allAtOnce"/>
      <p:bldP spid="3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biologyreference.com/images/biol_04_img0456.jpg"/>
          <p:cNvPicPr>
            <a:picLocks noChangeAspect="1" noChangeArrowheads="1"/>
          </p:cNvPicPr>
          <p:nvPr/>
        </p:nvPicPr>
        <p:blipFill>
          <a:blip r:embed="rId2"/>
          <a:srcRect l="2149" t="1781" r="3294" b="1270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-24"/>
            <a:ext cx="9144000" cy="26432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089027"/>
            <a:ext cx="9001124" cy="1625593"/>
          </a:xfrm>
        </p:spPr>
        <p:txBody>
          <a:bodyPr/>
          <a:lstStyle/>
          <a:p>
            <a:pPr>
              <a:buNone/>
            </a:pP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Eg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. geological coal formations</a:t>
            </a:r>
          </a:p>
          <a:p>
            <a:pPr>
              <a:buNone/>
            </a:pP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Eg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. decomposition of organic matter (especially   	in wetlands)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4"/>
            <a:ext cx="857256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Methane Occurs Naturally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3643338" cy="5643594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b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b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3954" name="Picture 2" descr="http://www.theage.com.au/ffximage/2007/10/06/DROUGHT_narrowweb__300x503,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714756" cy="6228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286396"/>
            <a:ext cx="8572560" cy="1143000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Oil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2930" name="Picture 2" descr="http://bp1.blogger.com/_P-n7eHKpjEo/SCxB8ORnPXI/AAAAAAAAARc/F2f3Do7bUm4/s400/panic_peak_oil.jpg"/>
          <p:cNvPicPr>
            <a:picLocks noChangeAspect="1" noChangeArrowheads="1"/>
          </p:cNvPicPr>
          <p:nvPr/>
        </p:nvPicPr>
        <p:blipFill>
          <a:blip r:embed="rId2"/>
          <a:srcRect b="23834"/>
          <a:stretch>
            <a:fillRect/>
          </a:stretch>
        </p:blipFill>
        <p:spPr bwMode="auto">
          <a:xfrm>
            <a:off x="500034" y="571480"/>
            <a:ext cx="821537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7786742" cy="1143000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Litter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1122" name="Picture 2" descr="http://www.mcmua.com/images/FishLea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15098"/>
            <a:ext cx="7953398" cy="45285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5786" y="2071678"/>
            <a:ext cx="342902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0" y="571488"/>
            <a:ext cx="3643338" cy="5643594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Dumping of Waste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9074" name="Picture 2" descr="http://www.blueribbonpet.com/products/EE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7929618" cy="1500190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Destruction</a:t>
            </a:r>
            <a:endParaRPr lang="en-C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0098" name="Picture 2" descr="http://frogmatters.files.wordpress.com/2008/05/frog-hell-sapponet.jpg"/>
          <p:cNvPicPr>
            <a:picLocks noChangeAspect="1" noChangeArrowheads="1"/>
          </p:cNvPicPr>
          <p:nvPr/>
        </p:nvPicPr>
        <p:blipFill>
          <a:blip r:embed="rId2"/>
          <a:srcRect t="49604"/>
          <a:stretch>
            <a:fillRect/>
          </a:stretch>
        </p:blipFill>
        <p:spPr bwMode="auto">
          <a:xfrm>
            <a:off x="1571604" y="2714620"/>
            <a:ext cx="6076950" cy="38401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5218" name="Picture 2" descr="http://static.flickr.com/64/207836370_501760ba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18" y="134946"/>
            <a:ext cx="6508764" cy="65087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50"/>
            <a:ext cx="3929090" cy="5643594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forgotten about acid rain?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8050" name="Picture 2" descr="http://www.pnuma.org/bienal/album/images/Acid%20rainPNUMA_tif.jpg"/>
          <p:cNvPicPr>
            <a:picLocks noChangeAspect="1" noChangeArrowheads="1"/>
          </p:cNvPicPr>
          <p:nvPr/>
        </p:nvPicPr>
        <p:blipFill>
          <a:blip r:embed="rId2"/>
          <a:srcRect b="6493"/>
          <a:stretch>
            <a:fillRect/>
          </a:stretch>
        </p:blipFill>
        <p:spPr bwMode="auto">
          <a:xfrm>
            <a:off x="4713605" y="714356"/>
            <a:ext cx="3763655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CA" sz="6000" dirty="0" smtClean="0">
                <a:solidFill>
                  <a:schemeClr val="bg1"/>
                </a:solidFill>
                <a:latin typeface="Curlz MT" pitchFamily="82" charset="0"/>
              </a:rPr>
              <a:t>Treat the Earth well</a:t>
            </a:r>
          </a:p>
        </p:txBody>
      </p:sp>
      <p:pic>
        <p:nvPicPr>
          <p:cNvPr id="141314" name="Picture 2" descr="http://i174.photobucket.com/albums/w116/thedietpulpit/EarthIn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62075"/>
            <a:ext cx="5495925" cy="54959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508" y="714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+mn-ea"/>
                <a:cs typeface="+mn-cs"/>
              </a:rPr>
              <a:t>We borrow it from our children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5804" y="-2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+mn-ea"/>
                <a:cs typeface="+mn-cs"/>
              </a:rPr>
              <a:t>We did not inherit it from our Ancestors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38996" y="2143116"/>
            <a:ext cx="2433598" cy="11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urlz MT" pitchFamily="82" charset="0"/>
                <a:ea typeface="+mn-ea"/>
                <a:cs typeface="+mn-cs"/>
              </a:rPr>
              <a:t>`Ancient Indian Proverb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 build="allAtOnce"/>
      <p:bldP spid="7" grpId="0" build="p"/>
      <p:bldP spid="7" grpId="1" build="allAtOnce"/>
      <p:bldP spid="8" grpId="1" build="allAtOnce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64315" y="1345718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So have you decided how the story ends?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28596" y="3771505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Warming or cooling?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6" name="Picture 2" descr="http://www.angryconservative.com/home/Portals/0/Blog/GlobalWarming/global_warming_or_global_coo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6578" y="0"/>
            <a:ext cx="235742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4994" name="Picture 2" descr="http://www.sunnygeesorganic.com/files/2240828/uploaded/Soil_comp_fert_pest_Logo.jpg"/>
          <p:cNvPicPr>
            <a:picLocks noChangeAspect="1" noChangeArrowheads="1"/>
          </p:cNvPicPr>
          <p:nvPr/>
        </p:nvPicPr>
        <p:blipFill>
          <a:blip r:embed="rId2"/>
          <a:srcRect b="10281"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Nitrous Oxide Occurs Naturally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4" y="1428736"/>
            <a:ext cx="3071834" cy="4525963"/>
          </a:xfrm>
        </p:spPr>
        <p:txBody>
          <a:bodyPr/>
          <a:lstStyle/>
          <a:p>
            <a:pPr>
              <a:buNone/>
            </a:pPr>
            <a:r>
              <a:rPr lang="en-CA" sz="3600" dirty="0" err="1" smtClean="0">
                <a:solidFill>
                  <a:schemeClr val="tx2"/>
                </a:solidFill>
                <a:latin typeface="Batik Regular" pitchFamily="2" charset="0"/>
              </a:rPr>
              <a:t>Eg</a:t>
            </a:r>
            <a:r>
              <a:rPr lang="en-CA" sz="3600" dirty="0" smtClean="0">
                <a:solidFill>
                  <a:schemeClr val="tx2"/>
                </a:solidFill>
                <a:latin typeface="Batik Regular" pitchFamily="2" charset="0"/>
              </a:rPr>
              <a:t>. from microbial action in soil</a:t>
            </a:r>
            <a:endParaRPr lang="en-CA" sz="3600" dirty="0">
              <a:solidFill>
                <a:schemeClr val="tx2"/>
              </a:solidFill>
              <a:latin typeface="Batik Regular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500034" y="3771505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Minor inconveniences?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286722" name="Picture 2" descr="http://www.thedailygreen.com/cm/thedailygreen/images/caught-england-flood-www-lg.jpg"/>
          <p:cNvPicPr>
            <a:picLocks noChangeAspect="1" noChangeArrowheads="1"/>
          </p:cNvPicPr>
          <p:nvPr/>
        </p:nvPicPr>
        <p:blipFill>
          <a:blip r:embed="rId2"/>
          <a:srcRect t="16481"/>
          <a:stretch>
            <a:fillRect/>
          </a:stretch>
        </p:blipFill>
        <p:spPr bwMode="auto">
          <a:xfrm>
            <a:off x="1893075" y="0"/>
            <a:ext cx="5357850" cy="35020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571480"/>
            <a:ext cx="91439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Major catastrophes?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http://ia.media-imdb.com/images/M/MV5BMTIxMDc1MDE2OV5BMl5BanBnXkFtZTYwNjMxNjY2._V1._SX418_SY222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7143800" cy="362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5534585"/>
            <a:ext cx="9143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0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Complete annihilation?</a:t>
            </a:r>
            <a:endParaRPr kumimoji="0" lang="en-CA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  <p:pic>
        <p:nvPicPr>
          <p:cNvPr id="276482" name="Picture 2" descr="http://www.cs.csubak.edu/~syang/cs211/earth_expl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858000" cy="45720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64315" y="2000240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Thousands of years from now?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64315" y="2411078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Billions?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64315" y="2482516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In our lifetime?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64315" y="2482516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Next year?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64315" y="2482516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8800" b="1" dirty="0" smtClean="0">
                <a:solidFill>
                  <a:schemeClr val="bg1"/>
                </a:solidFill>
                <a:latin typeface="Curlz MT" pitchFamily="82" charset="0"/>
                <a:ea typeface="Calibri" pitchFamily="34" charset="0"/>
                <a:cs typeface="Times New Roman" pitchFamily="18" charset="0"/>
              </a:rPr>
              <a:t>You decide!</a:t>
            </a:r>
            <a:endParaRPr kumimoji="0" lang="en-CA" sz="8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rlz MT" pitchFamily="8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11873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WEBSITES REFERENCED:</a:t>
            </a:r>
          </a:p>
          <a:p>
            <a:pPr>
              <a:spcAft>
                <a:spcPts val="600"/>
              </a:spcAft>
              <a:buNone/>
            </a:pPr>
            <a:endParaRPr lang="en-CA" sz="8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alternet.org/environment/100067/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britain4kiwikids.org.nz/news/images/globalw2.jpg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carbonoptions.com/images/Kyoto_Protocol_participation_map_2005.png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cartoonstock.com/</a:t>
            </a:r>
            <a:r>
              <a:rPr lang="en-CA" sz="2400" dirty="0" err="1" smtClean="0">
                <a:solidFill>
                  <a:schemeClr val="bg1"/>
                </a:solidFill>
              </a:rPr>
              <a:t>lowres</a:t>
            </a:r>
            <a:r>
              <a:rPr lang="en-CA" sz="2400" dirty="0" smtClean="0">
                <a:solidFill>
                  <a:schemeClr val="bg1"/>
                </a:solidFill>
              </a:rPr>
              <a:t>/hsc4603l.jpg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cbc.ca/news/background/</a:t>
            </a:r>
            <a:r>
              <a:rPr lang="en-CA" sz="2400" dirty="0" err="1" smtClean="0">
                <a:solidFill>
                  <a:schemeClr val="bg1"/>
                </a:solidFill>
              </a:rPr>
              <a:t>kyoto</a:t>
            </a:r>
            <a:r>
              <a:rPr lang="en-CA" sz="2400" dirty="0" smtClean="0">
                <a:solidFill>
                  <a:schemeClr val="bg1"/>
                </a:solidFill>
              </a:rPr>
              <a:t>/carbon-trading.html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cbc.ca/news/background/</a:t>
            </a:r>
            <a:r>
              <a:rPr lang="en-CA" sz="2400" dirty="0" err="1" smtClean="0">
                <a:solidFill>
                  <a:schemeClr val="bg1"/>
                </a:solidFill>
              </a:rPr>
              <a:t>kyoto</a:t>
            </a:r>
            <a:r>
              <a:rPr lang="en-CA" sz="2400" dirty="0" smtClean="0">
                <a:solidFill>
                  <a:schemeClr val="bg1"/>
                </a:solidFill>
              </a:rPr>
              <a:t>/timeline.html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chemistryland.com/CHM107/</a:t>
            </a:r>
            <a:r>
              <a:rPr lang="en-CA" sz="2400" dirty="0" err="1" smtClean="0">
                <a:solidFill>
                  <a:schemeClr val="bg1"/>
                </a:solidFill>
              </a:rPr>
              <a:t>GlobalWarming</a:t>
            </a:r>
            <a:r>
              <a:rPr lang="en-CA" sz="2400" dirty="0" smtClean="0">
                <a:solidFill>
                  <a:schemeClr val="bg1"/>
                </a:solidFill>
              </a:rPr>
              <a:t>/GlobalWarming.html</a:t>
            </a:r>
          </a:p>
          <a:p>
            <a:pPr lvl="0"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climatephilanthropists.org/basics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cpc-ccp.com/newsroom/</a:t>
            </a:r>
            <a:r>
              <a:rPr lang="en-CA" sz="2400" dirty="0" err="1" smtClean="0">
                <a:solidFill>
                  <a:schemeClr val="bg1"/>
                </a:solidFill>
              </a:rPr>
              <a:t>pdf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Carbon_Credit_Bulletin</a:t>
            </a:r>
            <a:r>
              <a:rPr lang="en-CA" sz="2400" dirty="0" smtClean="0">
                <a:solidFill>
                  <a:schemeClr val="bg1"/>
                </a:solidFill>
              </a:rPr>
              <a:t>_ July_2006_e.pdf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11873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WEBSITES REFERENCED:</a:t>
            </a:r>
          </a:p>
          <a:p>
            <a:pPr>
              <a:spcAft>
                <a:spcPts val="600"/>
              </a:spcAft>
              <a:buNone/>
            </a:pPr>
            <a:endParaRPr lang="en-CA" sz="800" dirty="0" smtClean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dictionary.die.net/greenhouse%20effect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discovermagazine.com/2007/</a:t>
            </a:r>
            <a:r>
              <a:rPr lang="en-CA" sz="2400" dirty="0" err="1" smtClean="0">
                <a:solidFill>
                  <a:schemeClr val="bg1"/>
                </a:solidFill>
              </a:rPr>
              <a:t>jul</a:t>
            </a:r>
            <a:r>
              <a:rPr lang="en-CA" sz="2400" dirty="0" smtClean="0">
                <a:solidFill>
                  <a:schemeClr val="bg1"/>
                </a:solidFill>
              </a:rPr>
              <a:t>/the-discover-interview-</a:t>
            </a:r>
            <a:r>
              <a:rPr lang="en-CA" sz="2400" dirty="0" err="1" smtClean="0">
                <a:solidFill>
                  <a:schemeClr val="bg1"/>
                </a:solidFill>
              </a:rPr>
              <a:t>henrik</a:t>
            </a:r>
            <a:r>
              <a:rPr lang="en-CA" sz="2400" dirty="0" smtClean="0">
                <a:solidFill>
                  <a:schemeClr val="bg1"/>
                </a:solidFill>
              </a:rPr>
              <a:t>-</a:t>
            </a:r>
            <a:r>
              <a:rPr lang="en-CA" sz="2400" dirty="0" err="1" smtClean="0">
                <a:solidFill>
                  <a:schemeClr val="bg1"/>
                </a:solidFill>
              </a:rPr>
              <a:t>svensmark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article_view?b_start:int</a:t>
            </a:r>
            <a:r>
              <a:rPr lang="en-CA" sz="2400" dirty="0" smtClean="0">
                <a:solidFill>
                  <a:schemeClr val="bg1"/>
                </a:solidFill>
              </a:rPr>
              <a:t>=0&amp;-C=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dnr.state.wi.us/org/</a:t>
            </a:r>
            <a:r>
              <a:rPr lang="en-CA" sz="2400" dirty="0" err="1" smtClean="0">
                <a:solidFill>
                  <a:schemeClr val="bg1"/>
                </a:solidFill>
              </a:rPr>
              <a:t>caer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ce</a:t>
            </a:r>
            <a:r>
              <a:rPr lang="en-CA" sz="2400" dirty="0" smtClean="0">
                <a:solidFill>
                  <a:schemeClr val="bg1"/>
                </a:solidFill>
              </a:rPr>
              <a:t>/eek/earth/air/global.htm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e360.yale.edu/content/</a:t>
            </a:r>
            <a:r>
              <a:rPr lang="en-CA" sz="2400" dirty="0" err="1" smtClean="0">
                <a:solidFill>
                  <a:schemeClr val="bg1"/>
                </a:solidFill>
              </a:rPr>
              <a:t>feature.msp?id</a:t>
            </a:r>
            <a:r>
              <a:rPr lang="en-CA" sz="2400" dirty="0" smtClean="0">
                <a:solidFill>
                  <a:schemeClr val="bg1"/>
                </a:solidFill>
              </a:rPr>
              <a:t>=2081</a:t>
            </a:r>
          </a:p>
          <a:p>
            <a:pPr lvl="0"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epa.gov/</a:t>
            </a:r>
            <a:r>
              <a:rPr lang="en-CA" sz="2400" dirty="0" err="1" smtClean="0">
                <a:solidFill>
                  <a:schemeClr val="bg1"/>
                </a:solidFill>
              </a:rPr>
              <a:t>climatechange</a:t>
            </a:r>
            <a:r>
              <a:rPr lang="en-CA" sz="2400" dirty="0" smtClean="0">
                <a:solidFill>
                  <a:schemeClr val="bg1"/>
                </a:solidFill>
              </a:rPr>
              <a:t>/kids/gw.htmlgo-green.com/files/CO2pollution.jpg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gcrio.org/</a:t>
            </a:r>
            <a:r>
              <a:rPr lang="en-CA" sz="2400" dirty="0" err="1" smtClean="0">
                <a:solidFill>
                  <a:schemeClr val="bg1"/>
                </a:solidFill>
              </a:rPr>
              <a:t>ipcc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qa</a:t>
            </a:r>
            <a:r>
              <a:rPr lang="en-CA" sz="2400" dirty="0" smtClean="0">
                <a:solidFill>
                  <a:schemeClr val="bg1"/>
                </a:solidFill>
              </a:rPr>
              <a:t>/05.htmlgdrc.org/</a:t>
            </a:r>
            <a:r>
              <a:rPr lang="en-CA" sz="2400" dirty="0" err="1" smtClean="0">
                <a:solidFill>
                  <a:schemeClr val="bg1"/>
                </a:solidFill>
              </a:rPr>
              <a:t>uem</a:t>
            </a:r>
            <a:r>
              <a:rPr lang="en-CA" sz="2400" dirty="0" smtClean="0">
                <a:solidFill>
                  <a:schemeClr val="bg1"/>
                </a:solidFill>
              </a:rPr>
              <a:t>/waste/waste-gases.html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members.iinet.net.au/~</a:t>
            </a:r>
            <a:r>
              <a:rPr lang="en-CA" sz="2400" dirty="0" err="1" smtClean="0">
                <a:solidFill>
                  <a:schemeClr val="bg1"/>
                </a:solidFill>
              </a:rPr>
              <a:t>glrmc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iplot.typepad.com/iplot/images/crowd_2.jpg"/>
          <p:cNvPicPr>
            <a:picLocks noChangeAspect="1" noChangeArrowheads="1"/>
          </p:cNvPicPr>
          <p:nvPr/>
        </p:nvPicPr>
        <p:blipFill>
          <a:blip r:embed="rId2"/>
          <a:srcRect r="20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71686"/>
            <a:ext cx="8572560" cy="1143000"/>
          </a:xfrm>
          <a:solidFill>
            <a:schemeClr val="tx2"/>
          </a:solidFill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dirty="0" smtClean="0">
                <a:solidFill>
                  <a:schemeClr val="bg1"/>
                </a:solidFill>
              </a:rPr>
              <a:t>Human activities also contribute to greenhouse gases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20" y="4714884"/>
            <a:ext cx="8572560" cy="15716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ik Regular" pitchFamily="2" charset="0"/>
                <a:ea typeface="Malgun Gothic" pitchFamily="34" charset="-127"/>
              </a:rPr>
              <a:t>Anthropogenic =</a:t>
            </a: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ik Regular" pitchFamily="2" charset="0"/>
                <a:ea typeface="Malgun Gothic" pitchFamily="34" charset="-127"/>
              </a:rPr>
              <a:t> caused by human activity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tik Regular" pitchFamily="2" charset="0"/>
              <a:ea typeface="Malgun Gothic" pitchFamily="34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11873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WEBSITES REFERENCED:</a:t>
            </a:r>
          </a:p>
          <a:p>
            <a:pPr>
              <a:spcAft>
                <a:spcPts val="600"/>
              </a:spcAft>
              <a:buNone/>
            </a:pPr>
            <a:endParaRPr lang="en-CA" sz="8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myclimatechange.net/</a:t>
            </a:r>
            <a:r>
              <a:rPr lang="en-CA" sz="2400" dirty="0" err="1" smtClean="0">
                <a:solidFill>
                  <a:schemeClr val="bg1"/>
                </a:solidFill>
              </a:rPr>
              <a:t>UserImage</a:t>
            </a:r>
            <a:r>
              <a:rPr lang="en-CA" sz="2400" dirty="0" smtClean="0">
                <a:solidFill>
                  <a:schemeClr val="bg1"/>
                </a:solidFill>
              </a:rPr>
              <a:t>/3/Definition/GreenhouseEffect.jpg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nasa.gov/centers/</a:t>
            </a:r>
            <a:r>
              <a:rPr lang="en-CA" sz="2400" dirty="0" err="1" smtClean="0">
                <a:solidFill>
                  <a:schemeClr val="bg1"/>
                </a:solidFill>
              </a:rPr>
              <a:t>goddard</a:t>
            </a:r>
            <a:r>
              <a:rPr lang="en-CA" sz="2400" dirty="0" smtClean="0">
                <a:solidFill>
                  <a:schemeClr val="bg1"/>
                </a:solidFill>
              </a:rPr>
              <a:t>/images/content/208488main_global_temp_change.jpg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nydailynews.com/news/</a:t>
            </a:r>
            <a:r>
              <a:rPr lang="en-CA" sz="2400" dirty="0" err="1" smtClean="0">
                <a:solidFill>
                  <a:schemeClr val="bg1"/>
                </a:solidFill>
              </a:rPr>
              <a:t>us_world</a:t>
            </a:r>
            <a:r>
              <a:rPr lang="en-CA" sz="2400" dirty="0" smtClean="0">
                <a:solidFill>
                  <a:schemeClr val="bg1"/>
                </a:solidFill>
              </a:rPr>
              <a:t>/2008/08/28/2008-08-28_global_warming_tipping_point_arctic_ </a:t>
            </a:r>
            <a:r>
              <a:rPr lang="en-CA" sz="2400" dirty="0" err="1" smtClean="0">
                <a:solidFill>
                  <a:schemeClr val="bg1"/>
                </a:solidFill>
              </a:rPr>
              <a:t>sea_.html</a:t>
            </a: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oneearth-onechance.com/images/greenhouse(1).jpg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savetheplanet.co.nz/carbon-wave-power.html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seed.slb.com/en/</a:t>
            </a:r>
            <a:r>
              <a:rPr lang="en-CA" sz="2400" dirty="0" err="1" smtClean="0">
                <a:solidFill>
                  <a:schemeClr val="bg1"/>
                </a:solidFill>
              </a:rPr>
              <a:t>scictr</a:t>
            </a:r>
            <a:r>
              <a:rPr lang="en-CA" sz="2400" dirty="0" smtClean="0">
                <a:solidFill>
                  <a:schemeClr val="bg1"/>
                </a:solidFill>
              </a:rPr>
              <a:t>/watch/</a:t>
            </a:r>
            <a:r>
              <a:rPr lang="en-CA" sz="2400" dirty="0" err="1" smtClean="0">
                <a:solidFill>
                  <a:schemeClr val="bg1"/>
                </a:solidFill>
              </a:rPr>
              <a:t>climate_change</a:t>
            </a:r>
            <a:r>
              <a:rPr lang="en-CA" sz="2400" dirty="0" smtClean="0">
                <a:solidFill>
                  <a:schemeClr val="bg1"/>
                </a:solidFill>
              </a:rPr>
              <a:t>/images/global_temp2.jpg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sierraclub.ca/national/</a:t>
            </a:r>
            <a:r>
              <a:rPr lang="en-CA" sz="2400" dirty="0" err="1" smtClean="0">
                <a:solidFill>
                  <a:schemeClr val="bg1"/>
                </a:solidFill>
              </a:rPr>
              <a:t>kyoto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11873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WEBSITES REFERENCED:</a:t>
            </a:r>
          </a:p>
          <a:p>
            <a:pPr>
              <a:spcAft>
                <a:spcPts val="600"/>
              </a:spcAft>
              <a:buNone/>
            </a:pPr>
            <a:endParaRPr lang="en-CA" sz="8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terranature.org/methaneSiberia.htm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thesisterswindfarm.com/images/greenhouse.GIF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troy.k12.ny.us/</a:t>
            </a:r>
            <a:r>
              <a:rPr lang="en-CA" sz="2400" dirty="0" err="1" smtClean="0">
                <a:solidFill>
                  <a:schemeClr val="bg1"/>
                </a:solidFill>
              </a:rPr>
              <a:t>thsbiology</a:t>
            </a:r>
            <a:r>
              <a:rPr lang="en-CA" sz="2400" dirty="0" smtClean="0">
                <a:solidFill>
                  <a:schemeClr val="bg1"/>
                </a:solidFill>
              </a:rPr>
              <a:t>/images/oxcacyc.jpg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water-research.net/images/phosyn.GIF</a:t>
            </a:r>
          </a:p>
          <a:p>
            <a:pPr>
              <a:spcAft>
                <a:spcPts val="600"/>
              </a:spcAft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whrc.org/resources/</a:t>
            </a:r>
            <a:r>
              <a:rPr lang="en-CA" sz="2400" dirty="0" err="1" smtClean="0">
                <a:solidFill>
                  <a:schemeClr val="bg1"/>
                </a:solidFill>
              </a:rPr>
              <a:t>online_publications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warming_earth</a:t>
            </a:r>
            <a:r>
              <a:rPr lang="en-CA" sz="2400" dirty="0" smtClean="0">
                <a:solidFill>
                  <a:schemeClr val="bg1"/>
                </a:solidFill>
              </a:rPr>
              <a:t>/images/Car-Greenhouse.gif</a:t>
            </a: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google.ca/url?q=http://blog.lib.umn.edu/ellis271/arch1701/bigstockphoto_Global_Warming_217540%25203.jpg&amp;usg=AFQjCNGhViYcCNw9MtL_WblILrI8PDmp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10317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1438" y="142875"/>
            <a:ext cx="8929687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 Sources of Nitrous Oxide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2844" y="5715016"/>
            <a:ext cx="8229600" cy="1000132"/>
          </a:xfrm>
        </p:spPr>
        <p:txBody>
          <a:bodyPr/>
          <a:lstStyle/>
          <a:p>
            <a:pPr>
              <a:buNone/>
            </a:pPr>
            <a:r>
              <a:rPr lang="en-CA" sz="2400" dirty="0" err="1" smtClean="0">
                <a:solidFill>
                  <a:schemeClr val="bg1"/>
                </a:solidFill>
                <a:latin typeface="Batik Regular" pitchFamily="2" charset="0"/>
              </a:rPr>
              <a:t>Eg</a:t>
            </a:r>
            <a:r>
              <a:rPr lang="en-CA" sz="2400" dirty="0" smtClean="0">
                <a:solidFill>
                  <a:schemeClr val="bg1"/>
                </a:solidFill>
                <a:latin typeface="Batik Regular" pitchFamily="2" charset="0"/>
              </a:rPr>
              <a:t>. agricultural and industrial processes</a:t>
            </a:r>
          </a:p>
          <a:p>
            <a:pPr>
              <a:buNone/>
            </a:pPr>
            <a:r>
              <a:rPr lang="en-CA" sz="2400" dirty="0" err="1" smtClean="0">
                <a:solidFill>
                  <a:schemeClr val="bg1"/>
                </a:solidFill>
                <a:latin typeface="Batik Regular" pitchFamily="2" charset="0"/>
              </a:rPr>
              <a:t>Eg</a:t>
            </a:r>
            <a:r>
              <a:rPr lang="en-CA" sz="2400" dirty="0" smtClean="0">
                <a:solidFill>
                  <a:schemeClr val="bg1"/>
                </a:solidFill>
                <a:latin typeface="Batik Regular" pitchFamily="2" charset="0"/>
              </a:rPr>
              <a:t>. burning of solid waste or fossil fuels</a:t>
            </a:r>
          </a:p>
          <a:p>
            <a:pPr>
              <a:buFont typeface="Arial" charset="0"/>
              <a:buNone/>
            </a:pPr>
            <a:endParaRPr lang="en-CA" sz="2400" i="1" u="sng" dirty="0" smtClean="0">
              <a:solidFill>
                <a:schemeClr val="bg1"/>
              </a:solidFill>
              <a:latin typeface="Batik Regular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http://www.animalpicturesarchive.com/ArchOLD-2/1109425200.jpg"/>
          <p:cNvPicPr>
            <a:picLocks noChangeAspect="1" noChangeArrowheads="1"/>
          </p:cNvPicPr>
          <p:nvPr/>
        </p:nvPicPr>
        <p:blipFill>
          <a:blip r:embed="rId2"/>
          <a:srcRect b="2600"/>
          <a:stretch>
            <a:fillRect/>
          </a:stretch>
        </p:blipFill>
        <p:spPr bwMode="auto">
          <a:xfrm>
            <a:off x="-38081" y="4777"/>
            <a:ext cx="9377455" cy="6853223"/>
          </a:xfrm>
          <a:prstGeom prst="rect">
            <a:avLst/>
          </a:prstGeom>
          <a:noFill/>
        </p:spPr>
      </p:pic>
      <p:pic>
        <p:nvPicPr>
          <p:cNvPr id="60418" name="Picture 2" descr="http://www.chemistryland.com/CHM107/GlobalWarming/PowerStationSteamCO2.jpg"/>
          <p:cNvPicPr>
            <a:picLocks noChangeAspect="1" noChangeArrowheads="1"/>
          </p:cNvPicPr>
          <p:nvPr/>
        </p:nvPicPr>
        <p:blipFill>
          <a:blip r:embed="rId3"/>
          <a:srcRect b="4166"/>
          <a:stretch>
            <a:fillRect/>
          </a:stretch>
        </p:blipFill>
        <p:spPr bwMode="auto">
          <a:xfrm>
            <a:off x="-142908" y="0"/>
            <a:ext cx="9501254" cy="6858000"/>
          </a:xfrm>
          <a:prstGeom prst="rect">
            <a:avLst/>
          </a:prstGeom>
          <a:noFill/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-142908" y="0"/>
            <a:ext cx="9501254" cy="6357958"/>
          </a:xfrm>
          <a:noFill/>
        </p:spPr>
        <p:style>
          <a:lnRef idx="0">
            <a:schemeClr val="dk1"/>
          </a:lnRef>
          <a:fillRef idx="1001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None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 </a:t>
            </a:r>
            <a:r>
              <a:rPr lang="en-CA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Eg</a:t>
            </a: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. production and transport of fossil fuels </a:t>
            </a:r>
          </a:p>
          <a:p>
            <a:pPr>
              <a:buNone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 </a:t>
            </a:r>
            <a:r>
              <a:rPr lang="en-CA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Eg</a:t>
            </a: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. decomposition of organic waste  (landfills/livestock farming)</a:t>
            </a:r>
          </a:p>
          <a:p>
            <a:pPr>
              <a:buNone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 DID YOU KNOW...Ruminants belch tremendous amounts of methane (and other greenhouse gases)</a:t>
            </a:r>
          </a:p>
          <a:p>
            <a:pPr>
              <a:buNone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1438" y="142875"/>
            <a:ext cx="8929687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Anthropogenic Sources of Methane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072330" y="5143512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357422" y="4286256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572132" y="1071546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85720" y="2000240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42910" y="4500570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143240" y="1785926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28596" y="1000108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7429488" y="1714488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6286512" y="1928802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1071538" y="3143248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2000232" y="1142984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857620" y="4643446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4857752" y="2143116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7429488" y="3929066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5857884" y="3643314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429488" y="3000372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3643306" y="3000372"/>
            <a:ext cx="1714512" cy="1071570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BURP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‘CH</a:t>
            </a:r>
            <a:r>
              <a:rPr lang="en-CA" sz="2400" baseline="-25000" dirty="0" smtClean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’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static.guim.co.uk/sys-images/Guardian/Science/pix/2007/07/26/exhaustblack_1.jpg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1438" y="142875"/>
            <a:ext cx="8929687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 Sources of Carbon Dioxide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643042" y="4572008"/>
            <a:ext cx="7329510" cy="1428760"/>
          </a:xfrm>
        </p:spPr>
        <p:txBody>
          <a:bodyPr/>
          <a:lstStyle/>
          <a:p>
            <a:pPr algn="r">
              <a:buNone/>
            </a:pPr>
            <a:r>
              <a:rPr lang="en-CA" sz="2800" dirty="0" err="1" smtClean="0">
                <a:solidFill>
                  <a:schemeClr val="bg1"/>
                </a:solidFill>
                <a:latin typeface="Batik Regular" pitchFamily="2" charset="0"/>
              </a:rPr>
              <a:t>Eg</a:t>
            </a:r>
            <a:r>
              <a:rPr lang="en-CA" sz="2800" dirty="0" smtClean="0">
                <a:solidFill>
                  <a:schemeClr val="bg1"/>
                </a:solidFill>
                <a:latin typeface="Batik Regular" pitchFamily="2" charset="0"/>
              </a:rPr>
              <a:t>. burning of solid waste, wood, and fossil fuels (oil, natural gas, and coal)</a:t>
            </a:r>
          </a:p>
          <a:p>
            <a:pPr algn="r">
              <a:buFont typeface="Arial" charset="0"/>
              <a:buNone/>
            </a:pPr>
            <a:endParaRPr lang="en-CA" sz="500" i="1" u="sng" dirty="0" smtClean="0"/>
          </a:p>
          <a:p>
            <a:pPr algn="r">
              <a:buFont typeface="Arial" charset="0"/>
              <a:buNone/>
            </a:pPr>
            <a:endParaRPr lang="en-CA" sz="500" i="1" u="sng" dirty="0" smtClean="0"/>
          </a:p>
          <a:p>
            <a:pPr algn="r">
              <a:buFont typeface="Arial" charset="0"/>
              <a:buNone/>
            </a:pPr>
            <a:endParaRPr lang="en-CA" sz="500" i="1" u="sng" dirty="0" smtClean="0"/>
          </a:p>
          <a:p>
            <a:pPr algn="r">
              <a:buFont typeface="Arial" charset="0"/>
              <a:buNone/>
            </a:pPr>
            <a:endParaRPr lang="en-CA" sz="500" i="1" u="sng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0" y="-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  <a:latin typeface="Maiandra GD" pitchFamily="34" charset="0"/>
              </a:rPr>
              <a:t>Carbon dioxide concentrations have been on the rise since the industrial revolution</a:t>
            </a:r>
            <a:endParaRPr lang="en-CA" sz="32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110594" name="Picture 2" descr="Gobal atmospheric concentration of Carbon Dioxide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1000100" y="1214422"/>
            <a:ext cx="7322395" cy="54918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19753" y="6215082"/>
            <a:ext cx="495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itchFamily="34" charset="0"/>
              </a:rPr>
              <a:t>Year</a:t>
            </a:r>
            <a:endParaRPr lang="en-CA" sz="1400" b="1" dirty="0">
              <a:solidFill>
                <a:schemeClr val="tx2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8596" y="71414"/>
            <a:ext cx="82296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endParaRPr lang="en-CA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1" algn="ctr"/>
            <a:r>
              <a:rPr lang="en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natural decay of organic material in forests and grasslands results in the release of about 220 billion tons of CO</a:t>
            </a:r>
            <a:r>
              <a:rPr lang="en-CA" sz="3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 </a:t>
            </a:r>
            <a:r>
              <a:rPr lang="en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every year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  <p:pic>
        <p:nvPicPr>
          <p:cNvPr id="272386" name="Picture 2" descr="different stade of decomposition in boreal virgin old growth 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90021"/>
            <a:ext cx="5572164" cy="4167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644"/>
            <a:ext cx="9144000" cy="1143000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</a:rPr>
              <a:t>The Carbon Cycle</a:t>
            </a:r>
            <a:endParaRPr lang="en-CA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000396"/>
          </a:xfrm>
        </p:spPr>
        <p:txBody>
          <a:bodyPr/>
          <a:lstStyle/>
          <a:p>
            <a:pPr algn="ctr">
              <a:buNone/>
            </a:pPr>
            <a:r>
              <a:rPr lang="en-CA" sz="6000" dirty="0" smtClean="0">
                <a:solidFill>
                  <a:schemeClr val="bg1"/>
                </a:solidFill>
              </a:rPr>
              <a:t>CO</a:t>
            </a:r>
            <a:r>
              <a:rPr lang="en-CA" sz="6000" baseline="-25000" dirty="0" smtClean="0">
                <a:solidFill>
                  <a:schemeClr val="bg1"/>
                </a:solidFill>
              </a:rPr>
              <a:t>2 </a:t>
            </a:r>
            <a:r>
              <a:rPr lang="en-CA" sz="6000" dirty="0" smtClean="0">
                <a:solidFill>
                  <a:schemeClr val="bg1"/>
                </a:solidFill>
              </a:rPr>
              <a:t>is released into the atmosphere by a variety of sources</a:t>
            </a:r>
          </a:p>
        </p:txBody>
      </p:sp>
      <p:sp>
        <p:nvSpPr>
          <p:cNvPr id="6" name="Curved Left Arrow 5"/>
          <p:cNvSpPr/>
          <p:nvPr/>
        </p:nvSpPr>
        <p:spPr>
          <a:xfrm rot="20127797">
            <a:off x="4876798" y="-207353"/>
            <a:ext cx="2357454" cy="43577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9141463">
            <a:off x="2019319" y="726782"/>
            <a:ext cx="2357454" cy="43577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8596" y="571480"/>
            <a:ext cx="82296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Natural sources are nearly balanced by physical and biological processes, called natural sinks, which remove carbon dioxide from the atmosphere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43306" y="1357298"/>
            <a:ext cx="2019300" cy="2019300"/>
            <a:chOff x="3643306" y="1357298"/>
            <a:chExt cx="2019300" cy="2019300"/>
          </a:xfrm>
        </p:grpSpPr>
        <p:pic>
          <p:nvPicPr>
            <p:cNvPr id="109572" name="Picture 4" descr="http://images.google.ca/url?q=http://serc.carleton.edu/images/usingdata/nasaimages/carbon_atom.gif&amp;usg=AFQjCNF2lrFHMvIgl1Gz2LpYKC71psT10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3306" y="1357298"/>
              <a:ext cx="2019300" cy="20193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4929190" y="3000372"/>
              <a:ext cx="642942" cy="285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8596" y="857232"/>
            <a:ext cx="82296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For example...</a:t>
            </a:r>
          </a:p>
          <a:p>
            <a:pPr lvl="1" algn="ctr"/>
            <a:endParaRPr lang="en-CA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1" algn="ctr"/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Some carbon dioxide dissolves in sea water, and some is removed by plants as they grow</a:t>
            </a:r>
          </a:p>
          <a:p>
            <a:pPr lvl="1" algn="ctr"/>
            <a:endParaRPr kumimoji="0" lang="en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  <p:pic>
        <p:nvPicPr>
          <p:cNvPr id="110594" name="Picture 2" descr="http://www.ead.ae/TacSoft/images/news/Ocean%20absorb%20co2.jpg"/>
          <p:cNvPicPr>
            <a:picLocks noChangeAspect="1" noChangeArrowheads="1"/>
          </p:cNvPicPr>
          <p:nvPr/>
        </p:nvPicPr>
        <p:blipFill>
          <a:blip r:embed="rId4"/>
          <a:srcRect b="7981"/>
          <a:stretch>
            <a:fillRect/>
          </a:stretch>
        </p:blipFill>
        <p:spPr bwMode="auto">
          <a:xfrm>
            <a:off x="-1" y="4245031"/>
            <a:ext cx="3786183" cy="2612994"/>
          </a:xfrm>
          <a:prstGeom prst="rect">
            <a:avLst/>
          </a:prstGeom>
          <a:noFill/>
        </p:spPr>
      </p:pic>
      <p:pic>
        <p:nvPicPr>
          <p:cNvPr id="110598" name="Picture 6" descr="http://sierraclub.typepad.com/photos/uncategorized/2008/05/02/tree_istock_000005038383x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75" y="4171950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6" grpId="0" animBg="1"/>
      <p:bldP spid="7" grpId="0" animBg="1"/>
      <p:bldP spid="12" grpId="0" build="p"/>
      <p:bldP spid="12" grpId="1" build="allAtOnce"/>
      <p:bldP spid="1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5954" name="Picture 2" descr="The greenhouse effect"/>
          <p:cNvPicPr>
            <a:picLocks noChangeAspect="1" noChangeArrowheads="1"/>
          </p:cNvPicPr>
          <p:nvPr/>
        </p:nvPicPr>
        <p:blipFill>
          <a:blip r:embed="rId2"/>
          <a:srcRect t="12308"/>
          <a:stretch>
            <a:fillRect/>
          </a:stretch>
        </p:blipFill>
        <p:spPr bwMode="auto">
          <a:xfrm>
            <a:off x="3000364" y="500042"/>
            <a:ext cx="5857884" cy="5779883"/>
          </a:xfrm>
          <a:prstGeom prst="rect">
            <a:avLst/>
          </a:prstGeom>
          <a:noFill/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-32" y="214338"/>
            <a:ext cx="285752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Greenhouses trap heat from the sun</a:t>
            </a:r>
          </a:p>
          <a:p>
            <a:pPr eaLnBrk="1" hangingPunct="1">
              <a:buFont typeface="Arial" charset="0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The glass panels let in light but keep heat from escaping. </a:t>
            </a:r>
          </a:p>
          <a:p>
            <a:pPr eaLnBrk="1" hangingPunct="1">
              <a:buFont typeface="Arial" charset="0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This causes the greenhouse to heat up</a:t>
            </a:r>
          </a:p>
          <a:p>
            <a:pPr eaLnBrk="1" hangingPunct="1">
              <a:buFont typeface="Arial" charset="0"/>
              <a:buNone/>
            </a:pPr>
            <a:endParaRPr lang="en-CA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3250" name="Picture 2" descr="http://www.water-research.net/images/phosy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90939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Carbon dioxide is a reactant in photosynthesis</a:t>
            </a:r>
          </a:p>
          <a:p>
            <a:pPr algn="ctr"/>
            <a:endParaRPr lang="en-C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Photosynthesis is thus a mechanism for removing carbon dioxide from the atmosphere (carbon sink)</a:t>
            </a:r>
          </a:p>
          <a:p>
            <a:pPr algn="ctr"/>
            <a:endParaRPr lang="en-C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Carbon dioxide becomes fixed into organic biomass</a:t>
            </a:r>
            <a:endParaRPr lang="en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 smtClean="0">
              <a:solidFill>
                <a:schemeClr val="tx2"/>
              </a:solidFill>
            </a:endParaRPr>
          </a:p>
          <a:p>
            <a:pPr algn="ctr"/>
            <a:endParaRPr lang="en-CA" sz="3200" dirty="0">
              <a:solidFill>
                <a:schemeClr val="tx2"/>
              </a:solidFill>
            </a:endParaRPr>
          </a:p>
          <a:p>
            <a:pPr algn="ctr"/>
            <a:endParaRPr lang="en-CA" sz="3200" dirty="0" smtClean="0">
              <a:solidFill>
                <a:schemeClr val="tx2"/>
              </a:solidFill>
            </a:endParaRPr>
          </a:p>
          <a:p>
            <a:pPr algn="ctr"/>
            <a:endParaRPr lang="en-CA" sz="3200" dirty="0">
              <a:solidFill>
                <a:schemeClr val="tx2"/>
              </a:solidFill>
            </a:endParaRPr>
          </a:p>
          <a:p>
            <a:pPr algn="ctr"/>
            <a:endParaRPr lang="en-CA" sz="3200" dirty="0" smtClean="0">
              <a:solidFill>
                <a:schemeClr val="tx2"/>
              </a:solidFill>
            </a:endParaRPr>
          </a:p>
          <a:p>
            <a:pPr algn="ctr"/>
            <a:endParaRPr lang="en-CA" sz="3200" dirty="0" smtClean="0">
              <a:solidFill>
                <a:schemeClr val="tx2"/>
              </a:solidFill>
              <a:latin typeface="Batik Regular" pitchFamily="2" charset="0"/>
            </a:endParaRPr>
          </a:p>
          <a:p>
            <a:pPr algn="ctr"/>
            <a:r>
              <a:rPr lang="en-C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Carbon dioxide is a product of cellular respiration</a:t>
            </a:r>
          </a:p>
          <a:p>
            <a:pPr algn="ctr"/>
            <a:endParaRPr lang="en-CA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en-C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Cellular respiration is thus a mechanism for adding carbon dioxide from the atmosphere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Cellular Respiration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55298" name="Picture 2" descr="http://wards.scientificspot.com/wp-content/uploads/2007/07/equation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0" y="1643050"/>
            <a:ext cx="9057799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62" name="Picture 2" descr="http://www.carboncounter.info/images/carbon_cy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214462" y="357166"/>
            <a:ext cx="6572280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Simplified carbon cycle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3186" name="Picture 2" descr="http://geothermal.marin.org/GEOpresentation/images/img112.jpg"/>
          <p:cNvPicPr>
            <a:picLocks noChangeAspect="1" noChangeArrowheads="1"/>
          </p:cNvPicPr>
          <p:nvPr/>
        </p:nvPicPr>
        <p:blipFill>
          <a:blip r:embed="rId2"/>
          <a:srcRect l="806" r="1613" b="2186"/>
          <a:stretch>
            <a:fillRect/>
          </a:stretch>
        </p:blipFill>
        <p:spPr bwMode="auto">
          <a:xfrm>
            <a:off x="214282" y="-24"/>
            <a:ext cx="8643998" cy="578647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550071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Burning fossil fuels is releasing all of that carbon that had originally been fixed and removed from the carbon cycle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9090" name="Picture 2" descr="http://geology.com/articles/mineral-rights/oil-and-gas-rights.gif"/>
          <p:cNvPicPr>
            <a:picLocks noChangeAspect="1" noChangeArrowheads="1"/>
          </p:cNvPicPr>
          <p:nvPr/>
        </p:nvPicPr>
        <p:blipFill>
          <a:blip r:embed="rId2"/>
          <a:srcRect b="6513"/>
          <a:stretch>
            <a:fillRect/>
          </a:stretch>
        </p:blipFill>
        <p:spPr bwMode="auto">
          <a:xfrm>
            <a:off x="1643042" y="1071570"/>
            <a:ext cx="6215074" cy="435769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4298" y="190285"/>
            <a:ext cx="8715404" cy="6524863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C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 fuels come from the biological material of organisms that died millions of years ago.</a:t>
            </a: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C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pressure and temperatures, over millions of years, converted the biomass (fixed carbon) into concentrated forms of energy (mainly charcoal (C) and </a:t>
            </a:r>
            <a:r>
              <a:rPr lang="en-CA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alkanes</a:t>
            </a:r>
            <a:r>
              <a:rPr lang="en-C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which we call fossil fuels.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regentsprep.org/Regents/global/themes/geography/images/j0180775.jpg"/>
          <p:cNvPicPr>
            <a:picLocks noChangeAspect="1" noChangeArrowheads="1"/>
          </p:cNvPicPr>
          <p:nvPr/>
        </p:nvPicPr>
        <p:blipFill>
          <a:blip r:embed="rId3"/>
          <a:srcRect r="12444"/>
          <a:stretch>
            <a:fillRect/>
          </a:stretch>
        </p:blipFill>
        <p:spPr bwMode="auto">
          <a:xfrm>
            <a:off x="-1" y="0"/>
            <a:ext cx="9144001" cy="7000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1143000"/>
          </a:xfrm>
        </p:spPr>
        <p:txBody>
          <a:bodyPr/>
          <a:lstStyle/>
          <a:p>
            <a:r>
              <a:rPr lang="en-C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Heptane</a:t>
            </a:r>
            <a:r>
              <a:rPr lang="en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CA" sz="2800" dirty="0" smtClean="0">
                <a:solidFill>
                  <a:schemeClr val="bg1"/>
                </a:solidFill>
              </a:rPr>
              <a:t>C</a:t>
            </a:r>
            <a:r>
              <a:rPr lang="en-CA" sz="2800" baseline="-25000" dirty="0" smtClean="0">
                <a:solidFill>
                  <a:schemeClr val="bg1"/>
                </a:solidFill>
              </a:rPr>
              <a:t>7</a:t>
            </a:r>
            <a:r>
              <a:rPr lang="en-CA" sz="2800" dirty="0" smtClean="0">
                <a:solidFill>
                  <a:schemeClr val="bg1"/>
                </a:solidFill>
              </a:rPr>
              <a:t>H</a:t>
            </a:r>
            <a:r>
              <a:rPr lang="en-CA" sz="2800" baseline="-25000" dirty="0" smtClean="0">
                <a:solidFill>
                  <a:schemeClr val="bg1"/>
                </a:solidFill>
              </a:rPr>
              <a:t>16</a:t>
            </a:r>
            <a:r>
              <a:rPr lang="en-CA" sz="2800" dirty="0" smtClean="0">
                <a:solidFill>
                  <a:schemeClr val="bg1"/>
                </a:solidFill>
              </a:rPr>
              <a:t>) is an </a:t>
            </a:r>
            <a:r>
              <a:rPr lang="en-CA" sz="2800" dirty="0" err="1" smtClean="0">
                <a:solidFill>
                  <a:schemeClr val="bg1"/>
                </a:solidFill>
              </a:rPr>
              <a:t>alkane</a:t>
            </a:r>
            <a:r>
              <a:rPr lang="en-CA" sz="2800" dirty="0" smtClean="0">
                <a:solidFill>
                  <a:schemeClr val="bg1"/>
                </a:solidFill>
              </a:rPr>
              <a:t> found in fuel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The combustion of </a:t>
            </a:r>
            <a:r>
              <a:rPr lang="en-CA" sz="2800" dirty="0" err="1" smtClean="0">
                <a:solidFill>
                  <a:schemeClr val="bg1"/>
                </a:solidFill>
              </a:rPr>
              <a:t>heptane</a:t>
            </a:r>
            <a:r>
              <a:rPr lang="en-CA" sz="2800" dirty="0" smtClean="0">
                <a:solidFill>
                  <a:schemeClr val="bg1"/>
                </a:solidFill>
              </a:rPr>
              <a:t> releases carbon dioxide into the atmosphere 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 C</a:t>
            </a:r>
            <a:r>
              <a:rPr lang="en-CA" baseline="-25000" dirty="0" smtClean="0">
                <a:solidFill>
                  <a:schemeClr val="bg1"/>
                </a:solidFill>
              </a:rPr>
              <a:t>7</a:t>
            </a:r>
            <a:r>
              <a:rPr lang="en-CA" dirty="0" smtClean="0">
                <a:solidFill>
                  <a:schemeClr val="bg1"/>
                </a:solidFill>
              </a:rPr>
              <a:t>H</a:t>
            </a:r>
            <a:r>
              <a:rPr lang="en-CA" baseline="-25000" dirty="0" smtClean="0">
                <a:solidFill>
                  <a:schemeClr val="bg1"/>
                </a:solidFill>
              </a:rPr>
              <a:t>16</a:t>
            </a:r>
            <a:r>
              <a:rPr lang="en-CA" dirty="0" smtClean="0">
                <a:solidFill>
                  <a:schemeClr val="bg1"/>
                </a:solidFill>
              </a:rPr>
              <a:t>+11O</a:t>
            </a:r>
            <a:r>
              <a:rPr lang="en-CA" baseline="-25000" dirty="0" smtClean="0">
                <a:solidFill>
                  <a:schemeClr val="bg1"/>
                </a:solidFill>
              </a:rPr>
              <a:t>2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CA" dirty="0" smtClean="0">
                <a:solidFill>
                  <a:schemeClr val="bg1"/>
                </a:solidFill>
              </a:rPr>
              <a:t> 7CO</a:t>
            </a:r>
            <a:r>
              <a:rPr lang="en-CA" baseline="-25000" dirty="0" smtClean="0">
                <a:solidFill>
                  <a:schemeClr val="bg1"/>
                </a:solidFill>
              </a:rPr>
              <a:t>2</a:t>
            </a:r>
            <a:r>
              <a:rPr lang="en-CA" dirty="0" smtClean="0">
                <a:solidFill>
                  <a:schemeClr val="bg1"/>
                </a:solidFill>
              </a:rPr>
              <a:t>+8H</a:t>
            </a:r>
            <a:r>
              <a:rPr lang="en-CA" baseline="-25000" dirty="0" smtClean="0">
                <a:solidFill>
                  <a:schemeClr val="bg1"/>
                </a:solidFill>
              </a:rPr>
              <a:t>2</a:t>
            </a:r>
            <a:r>
              <a:rPr lang="en-CA" dirty="0" smtClean="0">
                <a:solidFill>
                  <a:schemeClr val="bg1"/>
                </a:solidFill>
              </a:rPr>
              <a:t>O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sz="2400" dirty="0" err="1" smtClean="0">
                <a:solidFill>
                  <a:schemeClr val="bg1"/>
                </a:solidFill>
              </a:rPr>
              <a:t>Heptane</a:t>
            </a:r>
            <a:r>
              <a:rPr lang="en-CA" sz="2400" dirty="0" smtClean="0">
                <a:solidFill>
                  <a:schemeClr val="bg1"/>
                </a:solidFill>
              </a:rPr>
              <a:t>   +  Oxygen   </a:t>
            </a:r>
            <a:r>
              <a:rPr lang="en-CA" sz="2400" dirty="0" smtClean="0">
                <a:solidFill>
                  <a:schemeClr val="bg1"/>
                </a:solidFill>
                <a:sym typeface="Wingdings" pitchFamily="2" charset="2"/>
              </a:rPr>
              <a:t> Carbon Dioxide + Water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  <a:latin typeface="Batik Regular" pitchFamily="2" charset="0"/>
              </a:rPr>
              <a:t>Humankind is taking ‘fixed’ carbon and releasing it into the atmosphere</a:t>
            </a:r>
            <a:endParaRPr lang="en-CA" sz="2800" b="1" dirty="0">
              <a:solidFill>
                <a:schemeClr val="bg1"/>
              </a:solidFill>
              <a:latin typeface="Batik Regular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6446" y="0"/>
            <a:ext cx="33575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715008" y="71414"/>
            <a:ext cx="3328987" cy="5643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Without greenhouse gases, </a:t>
            </a:r>
          </a:p>
          <a:p>
            <a:pPr algn="ctr" eaLnBrk="1" hangingPunct="1">
              <a:buFont typeface="Arial" charset="0"/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heat would escape back into space and Earth’s average temperature would be about 16ºC colder...</a:t>
            </a:r>
          </a:p>
          <a:p>
            <a:pPr algn="ctr" eaLnBrk="1" hangingPunct="1">
              <a:buFont typeface="Arial" charset="0"/>
              <a:buNone/>
            </a:pPr>
            <a:endParaRPr lang="en-CA" sz="36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CA" sz="3600" dirty="0" smtClean="0">
              <a:solidFill>
                <a:schemeClr val="bg1"/>
              </a:solidFill>
            </a:endParaRPr>
          </a:p>
        </p:txBody>
      </p:sp>
      <p:pic>
        <p:nvPicPr>
          <p:cNvPr id="12291" name="Picture 7" descr="http://www.globalclimatescam.com/wp-content/uploads/2008/02/istock_000003896670xsmall.jpg"/>
          <p:cNvPicPr>
            <a:picLocks noChangeAspect="1" noChangeArrowheads="1"/>
          </p:cNvPicPr>
          <p:nvPr/>
        </p:nvPicPr>
        <p:blipFill>
          <a:blip r:embed="rId2"/>
          <a:srcRect l="7271" r="7559"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iuplanet.com/forum/attachments/wiux/138d1192241897-minus-bear-planet-ice-cc3d53a09da00c0cee1b4110-l.jpg"/>
          <p:cNvPicPr>
            <a:picLocks noChangeAspect="1" noChangeArrowheads="1"/>
          </p:cNvPicPr>
          <p:nvPr/>
        </p:nvPicPr>
        <p:blipFill>
          <a:blip r:embed="rId2"/>
          <a:srcRect t="19531"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626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...and the Earth would not be warm enough for humans to live.</a:t>
            </a:r>
          </a:p>
          <a:p>
            <a:pPr algn="ctr" eaLnBrk="1" hangingPunct="1">
              <a:buFont typeface="Arial" charset="0"/>
              <a:buNone/>
            </a:pPr>
            <a:endParaRPr lang="en-CA" sz="5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CA" sz="5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CA" sz="5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CA" sz="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1438" y="-428625"/>
            <a:ext cx="9358346" cy="7286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50" y="285750"/>
            <a:ext cx="8429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9600" b="1" dirty="0">
                <a:solidFill>
                  <a:schemeClr val="bg1"/>
                </a:solidFill>
                <a:latin typeface="Maiandra GD" pitchFamily="34" charset="0"/>
              </a:rPr>
              <a:t>Much like the inside of a car parked in sunlight</a:t>
            </a:r>
          </a:p>
        </p:txBody>
      </p:sp>
      <p:pic>
        <p:nvPicPr>
          <p:cNvPr id="4103" name="Picture 2" descr="http://www.whrc.org/resources/online_publications/warming_earth/images/Car-Greenhou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4876" y="0"/>
            <a:ext cx="44291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957763" y="303233"/>
            <a:ext cx="3900487" cy="6126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CA" sz="4400" dirty="0" smtClean="0">
                <a:solidFill>
                  <a:schemeClr val="bg1"/>
                </a:solidFill>
              </a:rPr>
              <a:t>If the greenhouse effect becomes stronger, it could make the Earth warmer than usual. </a:t>
            </a:r>
          </a:p>
        </p:txBody>
      </p:sp>
      <p:pic>
        <p:nvPicPr>
          <p:cNvPr id="14339" name="Picture 2" descr="http://i184.photobucket.com/albums/x76/Samardeep/Funny%20Pictures/oh-no-global-war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6314" y="1861315"/>
            <a:ext cx="428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CA" sz="6600" dirty="0" smtClean="0">
                <a:solidFill>
                  <a:schemeClr val="bg1"/>
                </a:solidFill>
                <a:latin typeface="Maiandra GD" pitchFamily="34" charset="0"/>
              </a:rPr>
              <a:t>On the other hand...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0628" y="683014"/>
            <a:ext cx="3900487" cy="549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Even a little extra warming may cause problems for humans, plants, and animals.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8" grpId="1" build="p"/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What if the Earth heats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6435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Sea levels around the world could rise. Cities on coasts would flood.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Temperate places that now receive frequent rain and snowfall might become hotter and drier.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Inland lakes and rivers could shrink.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Forest fires could occur more often.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Frequent periods of drought would make it hard to raise crops for food.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Less water would available for drinking, showers, irrigation, even swimming pools!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Plants and animals unable to take the heat may go extinct, and be replaced by heat-tolerant species.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Hurricanes, tornadoes and other storms caused by changes in heat and water evaporation might occur more frequently and be more intense.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02" name="Picture 2" descr="http://www.tfp8.com/images/time_bomb_cropped_4pjs_jy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76320"/>
            <a:ext cx="4500561" cy="4181680"/>
          </a:xfrm>
          <a:prstGeom prst="rect">
            <a:avLst/>
          </a:prstGeom>
          <a:noFill/>
        </p:spPr>
      </p:pic>
      <p:pic>
        <p:nvPicPr>
          <p:cNvPr id="7" name="Picture 2" descr="http://www.tfp8.com/images/time_bomb_cropped_4pjs_jy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84660" y="2714620"/>
            <a:ext cx="4459340" cy="41433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Climate scientists have been concerned about a so-called “methane time bomb”…</a:t>
            </a:r>
          </a:p>
          <a:p>
            <a:pPr algn="r">
              <a:buNone/>
            </a:pPr>
            <a:endParaRPr lang="en-CA" sz="2800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…set off when warming Arctic temperatures melt permafrost and cause</a:t>
            </a:r>
          </a:p>
          <a:p>
            <a:pPr algn="r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 frozen vegetation in peat bogs</a:t>
            </a:r>
          </a:p>
          <a:p>
            <a:pPr algn="r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 and other areas to decay,</a:t>
            </a:r>
          </a:p>
          <a:p>
            <a:pPr algn="r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releasing methane</a:t>
            </a:r>
          </a:p>
          <a:p>
            <a:pPr algn="r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 and carbon dioxide.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06" y="214290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Now come fears of a methane time bomb, part two…</a:t>
            </a:r>
          </a:p>
          <a:p>
            <a:endParaRPr lang="en-CA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r"/>
            <a:r>
              <a:rPr lang="en-C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…this one a result of melting of the sub-sea layer of permafrost which will release methane deposits formed before the last ice age.</a:t>
            </a:r>
            <a:endParaRPr lang="en-CA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lear.msu.edu/dennie/clipart/strong.gif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3429000"/>
            <a:ext cx="1357322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  <a:latin typeface="+mj-lt"/>
              </a:rPr>
              <a:t>CH</a:t>
            </a:r>
            <a:r>
              <a:rPr lang="en-CA" baseline="-25000" dirty="0" smtClean="0">
                <a:solidFill>
                  <a:schemeClr val="tx2"/>
                </a:solidFill>
                <a:latin typeface="+mj-lt"/>
              </a:rPr>
              <a:t>4</a:t>
            </a:r>
            <a:endParaRPr lang="en-CA" baseline="-25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00372"/>
            <a:ext cx="3429024" cy="3714776"/>
          </a:xfrm>
        </p:spPr>
        <p:txBody>
          <a:bodyPr/>
          <a:lstStyle/>
          <a:p>
            <a:pPr>
              <a:buNone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fear that its release could accelerate global warming in a giant positive feedback.</a:t>
            </a:r>
          </a:p>
        </p:txBody>
      </p:sp>
      <p:sp>
        <p:nvSpPr>
          <p:cNvPr id="6" name="Rectangle 5"/>
          <p:cNvSpPr/>
          <p:nvPr/>
        </p:nvSpPr>
        <p:spPr>
          <a:xfrm rot="-180000">
            <a:off x="1942367" y="369534"/>
            <a:ext cx="4874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Methane is about 20 times more powerful as a greenhouse gas than carbon dioxide.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0284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http://www.trinity.edu/adelwich/blog.images/sad.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38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24" y="285728"/>
            <a:ext cx="8686800" cy="5311781"/>
          </a:xfrm>
        </p:spPr>
        <p:txBody>
          <a:bodyPr/>
          <a:lstStyle/>
          <a:p>
            <a:pPr algn="ctr">
              <a:buNone/>
            </a:pPr>
            <a:r>
              <a:rPr lang="en-CA" dirty="0" smtClean="0">
                <a:solidFill>
                  <a:schemeClr val="tx2"/>
                </a:solidFill>
              </a:rPr>
              <a:t>Scientists worry that climate change is progressing so rapidly that, within decades, humans may be helpless to slow or reverse the trend.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282" y="285728"/>
            <a:ext cx="8686800" cy="53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There is a threshold where a slight rise in the Earth's temperature can cause a dramatic change in the environment that itself triggers a far greater increase in global temperatures.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4282" y="285728"/>
            <a:ext cx="8686800" cy="53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This is the ‘tipping point’ beyond which really dangerous climate change is likely to be unstoppable.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2918" y="-24"/>
            <a:ext cx="8686800" cy="53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CA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What is happening in the Arctic is a "tipping point”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 uiExpand="1" build="p"/>
      <p:bldP spid="7" grpId="1" build="allAtOnce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428892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dirty="0" smtClean="0">
                <a:solidFill>
                  <a:schemeClr val="bg1"/>
                </a:solidFill>
              </a:rPr>
              <a:t>Walk,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dirty="0" smtClean="0">
                <a:solidFill>
                  <a:schemeClr val="bg1"/>
                </a:solidFill>
              </a:rPr>
              <a:t>ride a bike,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dirty="0" smtClean="0">
                <a:solidFill>
                  <a:schemeClr val="bg1"/>
                </a:solidFill>
              </a:rPr>
              <a:t>or take a bus</a:t>
            </a:r>
          </a:p>
        </p:txBody>
      </p:sp>
      <p:pic>
        <p:nvPicPr>
          <p:cNvPr id="160772" name="Picture 4" descr="http://www.valleyairnow.com/b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26" y="1285860"/>
            <a:ext cx="4222748" cy="28081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3737"/>
            <a:ext cx="8229600" cy="233997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Don’t waste electricity (turn off the lights, the radio, the TV and the computer when you're not using them)</a:t>
            </a:r>
          </a:p>
        </p:txBody>
      </p:sp>
      <p:pic>
        <p:nvPicPr>
          <p:cNvPr id="201730" name="Picture 2" descr="http://www.fm.csus.edu/images/Energy_Conservation/NO_Light_Bu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58" y="1189804"/>
            <a:ext cx="3008302" cy="3025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89555"/>
            <a:ext cx="8229600" cy="176846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Reduce, Reuse and Recycle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It saves energy and raw materials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3600" dirty="0" smtClean="0">
              <a:solidFill>
                <a:schemeClr val="bg1"/>
              </a:solidFill>
            </a:endParaRPr>
          </a:p>
        </p:txBody>
      </p:sp>
      <p:pic>
        <p:nvPicPr>
          <p:cNvPr id="200708" name="Picture 4" descr="http://www.greenschoolsinitiative.com/img/GoGreen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715000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00504"/>
            <a:ext cx="8229600" cy="2714644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trees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They absorb excess CO2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And provide shade/windbreaks to keep buildings at more even temperatures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so they will require less energy for heating or cooling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99682" name="Picture 2" descr="http://shopbetrue.com/shop/myfiles/image/Go%20Green%20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31372"/>
            <a:ext cx="3429024" cy="2726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42889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dirty="0" smtClean="0">
                <a:solidFill>
                  <a:schemeClr val="bg1"/>
                </a:solidFill>
              </a:rPr>
              <a:t>Do you use alternate sources of energy?</a:t>
            </a:r>
          </a:p>
        </p:txBody>
      </p:sp>
      <p:pic>
        <p:nvPicPr>
          <p:cNvPr id="197634" name="Picture 2" descr="http://www.shakhammer.com/images/2008/03/10/solar_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72322"/>
            <a:ext cx="4143404" cy="3113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214546" cy="6858000"/>
          </a:xfrm>
          <a:prstGeom prst="rect">
            <a:avLst/>
          </a:prstGeom>
          <a:solidFill>
            <a:srgbClr val="537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0811"/>
            <a:ext cx="3428992" cy="5036379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planet's atmosphere traps energy just like a greenhouse or car windshield</a:t>
            </a:r>
            <a:endParaRPr lang="en-CA" sz="4000" dirty="0" smtClean="0">
              <a:solidFill>
                <a:schemeClr val="bg1"/>
              </a:solidFill>
            </a:endParaRPr>
          </a:p>
        </p:txBody>
      </p:sp>
      <p:pic>
        <p:nvPicPr>
          <p:cNvPr id="123906" name="Picture 2" descr="Natural greenhouse effect"/>
          <p:cNvPicPr>
            <a:picLocks noChangeAspect="1" noChangeArrowheads="1"/>
          </p:cNvPicPr>
          <p:nvPr/>
        </p:nvPicPr>
        <p:blipFill>
          <a:blip r:embed="rId2"/>
          <a:srcRect t="14616" r="3613"/>
          <a:stretch>
            <a:fillRect/>
          </a:stretch>
        </p:blipFill>
        <p:spPr bwMode="auto">
          <a:xfrm>
            <a:off x="3500430" y="857232"/>
            <a:ext cx="5429288" cy="52863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44" y="181958"/>
            <a:ext cx="32147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Atmospheric  gases allow sunshine to pass through but absorb infrared radiation (heat) that is radiated back from the warmed surface of the Earth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59504"/>
            <a:ext cx="3509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Resulting in increased temperatures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/>
      <p:bldP spid="7" grpId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8573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dirty="0" smtClean="0">
                <a:solidFill>
                  <a:schemeClr val="bg1"/>
                </a:solidFill>
              </a:rPr>
              <a:t>Did you participate?</a:t>
            </a:r>
          </a:p>
        </p:txBody>
      </p:sp>
      <p:pic>
        <p:nvPicPr>
          <p:cNvPr id="195586" name="Picture 2" descr="http://www.jckonline.com/articles/images/CSE/library/EarthHour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71620"/>
            <a:ext cx="3095625" cy="30289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357694"/>
            <a:ext cx="8229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The next Earth Hour will next take place on Saturday, March 28 2009 at 8:30pm, local time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86256"/>
            <a:ext cx="8229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Earth Hour is an annual international event created by WWF held on the last Saturday of March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5804" y="4429132"/>
            <a:ext cx="8229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They ask </a:t>
            </a: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households and businesses to turn off their non-essential lights and electrical appliances for one hour 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7" grpId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0399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also an international and legally binding agreement to reduce greenhouse gas emissions worldwide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0946" name="Picture 2" descr="http://www.treebankinginc.com/LinkClick.aspx?link=j0433058.jpg&amp;tabid=60&amp;mid=6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86" y="0"/>
            <a:ext cx="6858000" cy="54959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223690"/>
            <a:ext cx="8229600" cy="1634334"/>
          </a:xfrm>
        </p:spPr>
        <p:txBody>
          <a:bodyPr/>
          <a:lstStyle/>
          <a:p>
            <a:pPr algn="ctr">
              <a:buNone/>
            </a:pPr>
            <a:r>
              <a:rPr lang="en-C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Kyoto Protocol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596" y="642919"/>
            <a:ext cx="8229600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The Kyoto Protocol</a:t>
            </a:r>
            <a:endParaRPr lang="en-CA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CA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entered into force in 2005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CA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to reduce the emission of carbon dioxide and other greenhouse gases to below 1990 levels by the year 2012.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2560" cy="857256"/>
          </a:xfrm>
        </p:spPr>
        <p:txBody>
          <a:bodyPr/>
          <a:lstStyle/>
          <a:p>
            <a:r>
              <a:rPr lang="en-CA" sz="3600" dirty="0" smtClean="0">
                <a:solidFill>
                  <a:schemeClr val="bg1"/>
                </a:solidFill>
              </a:rPr>
              <a:t>Countries Ratifying the Kyoto Accord</a:t>
            </a:r>
            <a:br>
              <a:rPr lang="en-CA" sz="3600" dirty="0" smtClean="0">
                <a:solidFill>
                  <a:schemeClr val="bg1"/>
                </a:solidFill>
              </a:rPr>
            </a:br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155650" name="Picture 2" descr="http://www.stopglobalwarming.com.au/images/scientific_evidence/global_warming_world_map.jpg"/>
          <p:cNvPicPr>
            <a:picLocks noChangeAspect="1" noChangeArrowheads="1"/>
          </p:cNvPicPr>
          <p:nvPr/>
        </p:nvPicPr>
        <p:blipFill>
          <a:blip r:embed="rId2"/>
          <a:srcRect r="2539"/>
          <a:stretch>
            <a:fillRect/>
          </a:stretch>
        </p:blipFill>
        <p:spPr bwMode="auto">
          <a:xfrm>
            <a:off x="0" y="1367748"/>
            <a:ext cx="9144000" cy="5061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</a:rPr>
              <a:t>The Canada-Kyoto Timeline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1997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Dec. 11: More than 160 nations gather in Kyoto to negotiate an agreement (the Kyoto Protocol)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600" dirty="0" smtClean="0">
                <a:solidFill>
                  <a:schemeClr val="bg1"/>
                </a:solidFill>
              </a:rPr>
              <a:t>calls for a reduction of 5% of greenhouse gas emissions from 1990 levels by the 2008-2012 period.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2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1998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April 29: Canada signs Kyoto Protocol, pledging to reduce greenhouse gas emissions by 6% from 1990 levels by the commitment period ending in 2012.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2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2001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U.S. President George W. Bush says the U.S. will not ratify Kyoto, calling it economically irresponsible.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2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</a:rPr>
              <a:t>The Canada-Kyoto Timeline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2005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Feb. 16: Kyoto Protocol formally goes into force.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2007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Feb. 1: Liberal Leader </a:t>
            </a:r>
            <a:r>
              <a:rPr lang="en-CA" sz="2000" dirty="0" err="1" smtClean="0">
                <a:solidFill>
                  <a:schemeClr val="bg1"/>
                </a:solidFill>
              </a:rPr>
              <a:t>Stéphane</a:t>
            </a:r>
            <a:r>
              <a:rPr lang="en-CA" sz="2000" dirty="0" smtClean="0">
                <a:solidFill>
                  <a:schemeClr val="bg1"/>
                </a:solidFill>
              </a:rPr>
              <a:t> Dion tables a motion to make the Harper government reaffirm Canada's commitment to Kyoto, referring to "overwhelming scientific evidence" that climate change is the result of human activity.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Feb. 2: The United Nations releases a 21-page report that pinpoints human activity as a "very likely" cause of global warming.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Feb. 8: Environment Minister John Baird announces Canada will not attempt to meet Kyoto's greenhouse gas targets.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bg1"/>
                </a:solidFill>
              </a:rPr>
              <a:t>The Canada-Kyoto Timeline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2008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Canada is in contravention of international and domestic law because of its failure to take effective measures to reduce greenhouse gases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There are many inspiring examples of leadership on climate change (ranging from local to provincial (BC and Quebec) to global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Sadly, Canada’s federal government does not figure among them</a:t>
            </a:r>
            <a:r>
              <a:rPr lang="en-CA" sz="1600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2071702"/>
          </a:xfrm>
        </p:spPr>
        <p:txBody>
          <a:bodyPr/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Kyoto introduced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Carbon Credits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14020" name="Picture 4" descr="http://www.forestry.ok.gov/Websites/forestry/Images/CarbonCr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323" y="2463039"/>
            <a:ext cx="5929354" cy="3628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142852"/>
            <a:ext cx="8572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This is a </a:t>
            </a:r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trading system for countries to help them meet the goal of reducing the world's greenhouse gas emissions 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As you can see...</a:t>
            </a:r>
          </a:p>
          <a:p>
            <a:pPr algn="r">
              <a:buNone/>
            </a:pPr>
            <a:r>
              <a:rPr lang="en-CA" dirty="0" smtClean="0">
                <a:solidFill>
                  <a:schemeClr val="bg1"/>
                </a:solidFill>
              </a:rPr>
              <a:t>Global temperatures are rising!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0180" name="Picture 4" descr="http://www.nasa.gov/centers/goddard/images/content/208488main_global_temp_c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143768" cy="50354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786" y="428604"/>
            <a:ext cx="4900618" cy="6357982"/>
          </a:xfrm>
        </p:spPr>
        <p:txBody>
          <a:bodyPr/>
          <a:lstStyle/>
          <a:p>
            <a:pPr lvl="0" algn="ctr">
              <a:buNone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 each country produces CO</a:t>
            </a:r>
            <a:r>
              <a:rPr lang="en-US" sz="3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it must be able to contain that CO2 by tree-planting or other processes that can absorb it</a:t>
            </a:r>
          </a:p>
          <a:p>
            <a:pPr lvl="0" algn="ctr">
              <a:buNone/>
            </a:pP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>
              <a:buNone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OR…</a:t>
            </a:r>
          </a:p>
          <a:p>
            <a:pPr algn="ctr">
              <a:buNone/>
            </a:pP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buNone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It can reduce the CO</a:t>
            </a:r>
            <a:r>
              <a:rPr lang="en-US" sz="3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it produces in the first place</a:t>
            </a:r>
          </a:p>
          <a:p>
            <a:pPr lvl="0" algn="ctr"/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en-CA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42" name="Picture 2" descr="http://letsgetgreen.files.wordpress.com/2007/10/ikea-tree-planti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9402"/>
            <a:ext cx="3214710" cy="31391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129228" y="47693"/>
            <a:ext cx="8858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If a country produces more CO2 than it can absorb,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according to the Kyoto agreement,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it must purchase an ‘absorption ability’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(or Carbon Credit) 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rom another nation that has earned credits by exceeding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their target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14282" y="57150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the-diplomat.com/uploads/Image/WebFeatures/Cleary-Carb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762500" cy="3981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://images.google.ca/url?q=http://www.eurus-energy.com/data/euras_screen03_1024.jpg&amp;usg=AFQjCNG1bw1C0QUT3Jgfkju_5NVE4lBAxQ"/>
          <p:cNvPicPr>
            <a:picLocks noChangeAspect="1" noChangeArrowheads="1"/>
          </p:cNvPicPr>
          <p:nvPr/>
        </p:nvPicPr>
        <p:blipFill>
          <a:blip r:embed="rId2"/>
          <a:srcRect t="5181" r="13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214314" y="126754"/>
            <a:ext cx="59293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The money that purchases carbon credits will ultimately be used to give grants to further carbon saving schemes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14282" y="57150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ctr">
              <a:buNone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Currently, there is no federally approved carbon credit market in Canada</a:t>
            </a:r>
            <a:endParaRPr lang="en-C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6434" name="Picture 2" descr="http://upload.wikimedia.org/wikipedia/commons/thumb/c/cf/Flag_of_Canada.svg/800px-Flag_of_Canad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7620000" cy="3810000"/>
          </a:xfrm>
          <a:prstGeom prst="rect">
            <a:avLst/>
          </a:prstGeom>
          <a:noFill/>
        </p:spPr>
      </p:pic>
      <p:sp>
        <p:nvSpPr>
          <p:cNvPr id="7" name="&quot;No&quot; Symbol 6"/>
          <p:cNvSpPr/>
          <p:nvPr/>
        </p:nvSpPr>
        <p:spPr>
          <a:xfrm>
            <a:off x="2357422" y="2473010"/>
            <a:ext cx="4357718" cy="4143380"/>
          </a:xfrm>
          <a:prstGeom prst="noSmoking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571752"/>
            <a:ext cx="8572560" cy="1143000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</a:rPr>
              <a:t>Does it even matter?</a:t>
            </a:r>
            <a:endParaRPr lang="en-CA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143404" cy="6072230"/>
          </a:xfrm>
        </p:spPr>
        <p:txBody>
          <a:bodyPr/>
          <a:lstStyle/>
          <a:p>
            <a:r>
              <a:rPr lang="en-CA" sz="3600" dirty="0" smtClean="0">
                <a:solidFill>
                  <a:schemeClr val="bg1"/>
                </a:solidFill>
              </a:rPr>
              <a:t>Will cleaning up greenhouse emissions really put a stop to global warming?</a:t>
            </a:r>
            <a:br>
              <a:rPr lang="en-CA" sz="3600" dirty="0" smtClean="0">
                <a:solidFill>
                  <a:schemeClr val="bg1"/>
                </a:solidFill>
              </a:rPr>
            </a:b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500042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...and in turn stop global climate change?</a:t>
            </a:r>
            <a:b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</a:br>
            <a:endParaRPr kumimoji="0" lang="en-CA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  <p:pic>
        <p:nvPicPr>
          <p:cNvPr id="183302" name="Picture 6" descr="http://blog.lib.umn.edu/cramb005/architecture/pollution.jpg"/>
          <p:cNvPicPr>
            <a:picLocks noChangeAspect="1" noChangeArrowheads="1"/>
          </p:cNvPicPr>
          <p:nvPr/>
        </p:nvPicPr>
        <p:blipFill>
          <a:blip r:embed="rId2"/>
          <a:srcRect l="3115" r="3895" b="3609"/>
          <a:stretch>
            <a:fillRect/>
          </a:stretch>
        </p:blipFill>
        <p:spPr bwMode="auto">
          <a:xfrm>
            <a:off x="285720" y="1714488"/>
            <a:ext cx="4500594" cy="3816366"/>
          </a:xfrm>
          <a:prstGeom prst="rect">
            <a:avLst/>
          </a:prstGeom>
          <a:noFill/>
        </p:spPr>
      </p:pic>
      <p:pic>
        <p:nvPicPr>
          <p:cNvPr id="183298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642918"/>
            <a:ext cx="1185619" cy="1571635"/>
          </a:xfrm>
          <a:prstGeom prst="rect">
            <a:avLst/>
          </a:prstGeom>
          <a:noFill/>
        </p:spPr>
      </p:pic>
      <p:pic>
        <p:nvPicPr>
          <p:cNvPr id="8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686" y="428604"/>
            <a:ext cx="1226039" cy="1625215"/>
          </a:xfrm>
          <a:prstGeom prst="rect">
            <a:avLst/>
          </a:prstGeom>
          <a:noFill/>
        </p:spPr>
      </p:pic>
      <p:pic>
        <p:nvPicPr>
          <p:cNvPr id="9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30039" y="1205492"/>
            <a:ext cx="1084573" cy="1437690"/>
          </a:xfrm>
          <a:prstGeom prst="rect">
            <a:avLst/>
          </a:prstGeom>
          <a:noFill/>
        </p:spPr>
      </p:pic>
      <p:pic>
        <p:nvPicPr>
          <p:cNvPr id="10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760" y="732214"/>
            <a:ext cx="1226039" cy="1625215"/>
          </a:xfrm>
          <a:prstGeom prst="rect">
            <a:avLst/>
          </a:prstGeom>
          <a:noFill/>
        </p:spPr>
      </p:pic>
      <p:pic>
        <p:nvPicPr>
          <p:cNvPr id="11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47790" y="571480"/>
            <a:ext cx="1131728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1214422"/>
            <a:ext cx="4214842" cy="4286280"/>
          </a:xfrm>
        </p:spPr>
        <p:txBody>
          <a:bodyPr/>
          <a:lstStyle/>
          <a:p>
            <a:r>
              <a:rPr lang="en-CA" sz="8000" dirty="0" smtClean="0">
                <a:solidFill>
                  <a:schemeClr val="bg1"/>
                </a:solidFill>
              </a:rPr>
              <a:t>Are we already past the tipping point?</a:t>
            </a:r>
            <a:endParaRPr lang="en-CA" sz="8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7158" y="2571752"/>
            <a:ext cx="44291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Have we run</a:t>
            </a:r>
            <a:r>
              <a:rPr kumimoji="0" lang="en-CA" sz="8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 out of time?</a:t>
            </a:r>
            <a:endParaRPr kumimoji="0" lang="en-CA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  <p:pic>
        <p:nvPicPr>
          <p:cNvPr id="182274" name="Picture 2" descr="Stop Global Warming Hourglass">
            <a:hlinkClick r:id="rId2" tooltip="Stop Global Warming Hourglas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20746"/>
            <a:ext cx="3286148" cy="5665774"/>
          </a:xfrm>
          <a:prstGeom prst="rect">
            <a:avLst/>
          </a:prstGeom>
          <a:noFill/>
        </p:spPr>
      </p:pic>
      <p:pic>
        <p:nvPicPr>
          <p:cNvPr id="182276" name="Picture 4" descr="http://www.beyreiss.com/images/WP%20Bilder/lumpy-friends-teeter-tot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3771900" cy="3076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pPr eaLnBrk="1" hangingPunct="1"/>
            <a:r>
              <a:rPr lang="en-CA" smtClean="0"/>
              <a:t>`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43713"/>
            <a:chOff x="0" y="0"/>
            <a:chExt cx="9144000" cy="6843021"/>
          </a:xfrm>
        </p:grpSpPr>
        <p:pic>
          <p:nvPicPr>
            <p:cNvPr id="17413" name="Picture 2" descr="http://www.cartoonstock.com/lowres/hsc4603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43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4929188" cy="857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42873"/>
              <a:ext cx="3357563" cy="78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357694"/>
            <a:ext cx="91440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Or perhaps we have it all wrong</a:t>
            </a:r>
          </a:p>
        </p:txBody>
      </p:sp>
      <p:pic>
        <p:nvPicPr>
          <p:cNvPr id="180226" name="Picture 2" descr="http://www.worldinmyeyes.co.uk/filestore/images/wrong%20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715000" cy="3800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71414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Have we considered all perspectives?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42875" y="285728"/>
            <a:ext cx="8858250" cy="58578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</a:rPr>
              <a:t>The rise in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</a:rPr>
              <a:t>temperature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</a:rPr>
              <a:t>that the Earth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</a:rPr>
              <a:t>experiences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</a:rPr>
              <a:t>when solar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</a:rPr>
              <a:t>radiation is trapped by the atmosphere is called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CA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GREENHOUSE EFFECT</a:t>
            </a:r>
          </a:p>
          <a:p>
            <a:pPr eaLnBrk="1" hangingPunct="1">
              <a:buFont typeface="Arial" charset="0"/>
              <a:buNone/>
              <a:defRPr/>
            </a:pPr>
            <a:endParaRPr lang="en-CA" sz="4400" dirty="0" smtClean="0">
              <a:solidFill>
                <a:schemeClr val="tx2"/>
              </a:solidFill>
            </a:endParaRP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4064000" y="0"/>
            <a:ext cx="5080000" cy="4000500"/>
            <a:chOff x="4064188" y="-24"/>
            <a:chExt cx="5079812" cy="4000528"/>
          </a:xfrm>
        </p:grpSpPr>
        <p:pic>
          <p:nvPicPr>
            <p:cNvPr id="6149" name="Picture 5" descr="http://www.cartoonstock.com/lowres/pha0213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64188" y="-24"/>
              <a:ext cx="5079812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429475" y="3268662"/>
              <a:ext cx="2714525" cy="473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14290"/>
            <a:ext cx="914403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Some scientist believe global warming will actually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DECREASE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not increase</a:t>
            </a:r>
            <a:endParaRPr lang="en-CA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+mn-cs"/>
            </a:endParaRPr>
          </a:p>
        </p:txBody>
      </p:sp>
      <p:pic>
        <p:nvPicPr>
          <p:cNvPr id="176132" name="Picture 4" descr="http://www.bcgdesign.nl/webkantklfiles/koudvis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43286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 anchor="ctr"/>
          <a:lstStyle/>
          <a:p>
            <a:pPr algn="ctr">
              <a:buNone/>
            </a:pPr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we examine a longer period of time—say, the past 450,000 years? 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chemeClr val="bg1"/>
                </a:solidFill>
              </a:rPr>
              <a:t>Hmm...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Looks kind of cyclic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www.seed.slb.com/en/scictr/watch/climate_change/images/global_tem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669" y="1411995"/>
            <a:ext cx="6922662" cy="53304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Have modern day temperatures reached a peak?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pic>
        <p:nvPicPr>
          <p:cNvPr id="183300" name="Picture 4" descr="http://bp0.blogger.com/_Uas4Ijth0CI/Rt9CzyqYOuI/AAAAAAAAAEo/J_pzMs4-KY8/s400/GrumpTooHot%2872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68824"/>
            <a:ext cx="4143404" cy="3387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1252" name="Picture 4" descr="http://www.maximummovies.net/wp-content/uploads/2006/04/Ice-Ag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500307"/>
            <a:ext cx="9144001" cy="435769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71470" y="-214338"/>
            <a:ext cx="91440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48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Are we now on the down slope towards the next an Ice Age?</a:t>
            </a:r>
            <a:endParaRPr kumimoji="0" lang="en-C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Carbon dioxide follows a cycle similar to that of temperature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5803935"/>
            <a:ext cx="7786742" cy="696899"/>
          </a:xfrm>
        </p:spPr>
        <p:txBody>
          <a:bodyPr/>
          <a:lstStyle/>
          <a:p>
            <a:pPr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Something seems strange here!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558" y="5715016"/>
            <a:ext cx="8229600" cy="69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CO2 increases seem to lag about 800 years behind the temperature increases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pic>
        <p:nvPicPr>
          <p:cNvPr id="167942" name="Picture 6" descr="http://seoblackhat.com/images/co2-vs-temp.jpg"/>
          <p:cNvPicPr>
            <a:picLocks noChangeAspect="1" noChangeArrowheads="1"/>
          </p:cNvPicPr>
          <p:nvPr/>
        </p:nvPicPr>
        <p:blipFill>
          <a:blip r:embed="rId2"/>
          <a:srcRect b="8420"/>
          <a:stretch>
            <a:fillRect/>
          </a:stretch>
        </p:blipFill>
        <p:spPr bwMode="auto">
          <a:xfrm>
            <a:off x="857224" y="142876"/>
            <a:ext cx="7488588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3108" y="5643578"/>
            <a:ext cx="31432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Hmm...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38375" y="285728"/>
            <a:ext cx="4667250" cy="5495925"/>
            <a:chOff x="3857620" y="642918"/>
            <a:chExt cx="4667250" cy="5495925"/>
          </a:xfrm>
        </p:grpSpPr>
        <p:pic>
          <p:nvPicPr>
            <p:cNvPr id="177154" name="Picture 2" descr="http://school.discoveryeducation.com/clipart/images/thinkingcapwhoa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7620" y="642918"/>
              <a:ext cx="4667250" cy="5495925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7143768" y="4225268"/>
              <a:ext cx="1285884" cy="1214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94" y="-16"/>
            <a:ext cx="9072562" cy="1143000"/>
          </a:xfrm>
        </p:spPr>
        <p:txBody>
          <a:bodyPr/>
          <a:lstStyle/>
          <a:p>
            <a:r>
              <a:rPr lang="en-CA" sz="3200" dirty="0" smtClean="0">
                <a:solidFill>
                  <a:schemeClr val="bg1"/>
                </a:solidFill>
              </a:rPr>
              <a:t>Many gases exhibit “greenhouse” properties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So if carbon dioxide causes global warming...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44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Wouldn’t CO</a:t>
            </a:r>
            <a:r>
              <a:rPr lang="en-CA" sz="4400" b="1" baseline="-25000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2</a:t>
            </a:r>
            <a:r>
              <a:rPr lang="en-CA" sz="44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 levels increase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44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BEFORE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44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 the temperature increase?</a:t>
            </a:r>
            <a:endParaRPr kumimoji="0" lang="en-C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44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Maybe the CO</a:t>
            </a:r>
            <a:r>
              <a:rPr lang="en-CA" sz="4400" b="1" baseline="-25000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2</a:t>
            </a:r>
            <a:r>
              <a:rPr lang="en-CA" sz="44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 increase isn’t to blame for global warming?</a:t>
            </a:r>
            <a:endParaRPr kumimoji="0" lang="en-C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There are other global warming theories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2338" name="Picture 2" descr="http://www.swpc.noaa.gov/primer/primer_graphics/Su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-24"/>
            <a:ext cx="5294318" cy="4709772"/>
          </a:xfrm>
          <a:prstGeom prst="rect">
            <a:avLst/>
          </a:prstGeom>
          <a:noFill/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71470" y="714356"/>
            <a:ext cx="914403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Some scientists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believe that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increasing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global temperature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is a result of changes in the suns activity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Henrik</a:t>
            </a: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CA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Svensmark</a:t>
            </a: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is a </a:t>
            </a:r>
            <a:r>
              <a:rPr lang="en-CA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cosmoclimatologist</a:t>
            </a: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This is his theory...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7330" name="Picture 2" descr="http://www.centauri-dreams.org/wp-content/uploads/2006/11/cosmic_ray_l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28926" y="-24"/>
            <a:ext cx="62151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It all starts with cosmic rays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14810" y="142852"/>
            <a:ext cx="492922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C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Cosmic rays are energetic particles coming from interstellar matter </a:t>
            </a:r>
          </a:p>
          <a:p>
            <a:pPr algn="ctr">
              <a:buNone/>
            </a:pPr>
            <a:r>
              <a:rPr lang="en-C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(mainly from remnants of supernova explosions)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225282" name="Picture 2" descr="http://www.oufusion.org.uk/newsspring05/cr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6740"/>
            <a:ext cx="4151310" cy="418452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0162" name="Picture 2" descr="http://static.howstuffworks.com/gif/aurora-3.jpg"/>
          <p:cNvPicPr>
            <a:picLocks noChangeAspect="1" noChangeArrowheads="1"/>
          </p:cNvPicPr>
          <p:nvPr/>
        </p:nvPicPr>
        <p:blipFill>
          <a:blip r:embed="rId3"/>
          <a:srcRect t="7732"/>
          <a:stretch>
            <a:fillRect/>
          </a:stretch>
        </p:blipFill>
        <p:spPr bwMode="auto">
          <a:xfrm>
            <a:off x="0" y="-24"/>
            <a:ext cx="9144000" cy="511492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000636"/>
            <a:ext cx="91440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When the sun and the solar wind are very active (like they are now)...</a:t>
            </a:r>
            <a:endParaRPr kumimoji="0" lang="en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5236" name="Picture 4" descr="http://i229.photobucket.com/albums/ee204/crankygamersuk/question_mark.jpg"/>
          <p:cNvPicPr>
            <a:picLocks noChangeAspect="1" noChangeArrowheads="1"/>
          </p:cNvPicPr>
          <p:nvPr/>
        </p:nvPicPr>
        <p:blipFill>
          <a:blip r:embed="rId2"/>
          <a:srcRect t="7968" b="20782"/>
          <a:stretch>
            <a:fillRect/>
          </a:stretch>
        </p:blipFill>
        <p:spPr bwMode="auto">
          <a:xfrm>
            <a:off x="-7147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0" y="428604"/>
            <a:ext cx="9144000" cy="58579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8800" b="1" cap="none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</a:rPr>
              <a:t>But wher</a:t>
            </a:r>
            <a:r>
              <a:rPr lang="en-US" sz="8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</a:rPr>
              <a:t>e do these Greenhouse gases</a:t>
            </a:r>
          </a:p>
          <a:p>
            <a:pPr algn="ctr"/>
            <a:r>
              <a:rPr lang="en-US" sz="8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</a:rPr>
              <a:t>come from???</a:t>
            </a:r>
            <a:endParaRPr lang="en-US" sz="8800" b="1" cap="none" dirty="0">
              <a:ln w="18000">
                <a:solidFill>
                  <a:schemeClr val="tx2"/>
                </a:solidFill>
                <a:prstDash val="solid"/>
                <a:miter lim="800000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-71462"/>
            <a:ext cx="914403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4800" b="1" noProof="0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Less cosmic rays reach Earth</a:t>
            </a:r>
            <a:endParaRPr kumimoji="0" lang="en-C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pic>
        <p:nvPicPr>
          <p:cNvPr id="216066" name="Picture 2" descr="See Explanation.  Clicking on the picture will download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6595"/>
            <a:ext cx="9144000" cy="54114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2450" name="Picture 2" descr="http://www.sethwhite.org/images/mcmurdo/local%20scenery/nacreous%20sunset%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818" y="0"/>
            <a:ext cx="9389636" cy="70723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33" y="214290"/>
            <a:ext cx="91440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This is because the ionization from cosmic rays help produce cloud condensation nuclei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2" y="-24"/>
            <a:ext cx="91440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When there are fewer cosmic rays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fewer clouds will form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429132"/>
            <a:ext cx="91440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Fewer clouds lead to a warmer Earth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  <p:pic>
        <p:nvPicPr>
          <p:cNvPr id="230404" name="Picture 4" descr="http://www.biggerpockets.com/renewsblog/wp-content/uploads/2007/11/901379_-global_war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0270" y="0"/>
            <a:ext cx="4643460" cy="464346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2" y="4286256"/>
            <a:ext cx="91440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Because more energy can reach the surface of the Earth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Does that mean we are off the hook?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There are other theories too...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2877" y="285728"/>
            <a:ext cx="892971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William M. Gray, a meteorologist,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CA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believes the rising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temperatures are 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result of natural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alterations in global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ocean currents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(which are driven by ocean salinity variation)</a:t>
            </a:r>
            <a:endParaRPr kumimoji="0" lang="en-C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  <p:pic>
        <p:nvPicPr>
          <p:cNvPr id="245762" name="Picture 2" descr="http://www.jmu.edu/news/Science-Sphere/science-sphere-12.jpg"/>
          <p:cNvPicPr>
            <a:picLocks noChangeAspect="1" noChangeArrowheads="1"/>
          </p:cNvPicPr>
          <p:nvPr/>
        </p:nvPicPr>
        <p:blipFill>
          <a:blip r:embed="rId3"/>
          <a:srcRect l="15775" r="13235"/>
          <a:stretch>
            <a:fillRect/>
          </a:stretch>
        </p:blipFill>
        <p:spPr bwMode="auto">
          <a:xfrm>
            <a:off x="5429256" y="1431495"/>
            <a:ext cx="3714776" cy="3926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“[H]</a:t>
            </a:r>
            <a:r>
              <a:rPr lang="en-CA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umans</a:t>
            </a:r>
            <a:r>
              <a:rPr lang="en-C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might have caused a very slight amount of this warming.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Very slight.”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32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“But this warming trend is not going to keep on going.”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2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“My belief is that three, four years from now, the globe will start to cool again, as it did from the middle '40s to the middle '70s”</a:t>
            </a:r>
            <a:endParaRPr kumimoji="0" lang="en-C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1"/>
      <p:bldP spid="5" grpId="2"/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6786" name="Picture 2" descr="http://economistblog.com/wp-content/uploads/2007/12/carpediem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166"/>
            <a:ext cx="9144000" cy="6926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cs typeface="+mn-cs"/>
              </a:rPr>
              <a:t>Did you know...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cs typeface="+mn-cs"/>
              </a:rPr>
              <a:t>Many scientists believe the</a:t>
            </a:r>
            <a:r>
              <a:rPr kumimoji="0" lang="en-CA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cs typeface="+mn-cs"/>
              </a:rPr>
              <a:t> whole concept of global warming is a hoax.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island-adventures.com/whale-report/uploaded_images/graywhale12crs130-787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Carbon Dioxide Occurs Naturally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0" y="4714884"/>
            <a:ext cx="9144000" cy="1697031"/>
          </a:xfrm>
        </p:spPr>
        <p:txBody>
          <a:bodyPr/>
          <a:lstStyle/>
          <a:p>
            <a:pPr>
              <a:buNone/>
            </a:pPr>
            <a:r>
              <a:rPr lang="en-CA" sz="2800" dirty="0" err="1" smtClean="0">
                <a:solidFill>
                  <a:schemeClr val="tx2"/>
                </a:solidFill>
                <a:latin typeface="Batik Regular" pitchFamily="2" charset="0"/>
              </a:rPr>
              <a:t>Eg</a:t>
            </a:r>
            <a:r>
              <a:rPr lang="en-CA" sz="2800" dirty="0" smtClean="0">
                <a:solidFill>
                  <a:schemeClr val="tx2"/>
                </a:solidFill>
                <a:latin typeface="Batik Regular" pitchFamily="2" charset="0"/>
              </a:rPr>
              <a:t>. as gas produced by living organisms 	through respiration and fermentation</a:t>
            </a:r>
          </a:p>
          <a:p>
            <a:pPr>
              <a:buNone/>
            </a:pPr>
            <a:endParaRPr lang="en-CA" sz="1000" dirty="0" smtClean="0">
              <a:solidFill>
                <a:schemeClr val="tx2"/>
              </a:solidFill>
              <a:latin typeface="Batik Regular" pitchFamily="2" charset="0"/>
            </a:endParaRPr>
          </a:p>
          <a:p>
            <a:pPr>
              <a:buNone/>
            </a:pPr>
            <a:r>
              <a:rPr lang="en-CA" sz="2800" dirty="0" err="1" smtClean="0">
                <a:solidFill>
                  <a:schemeClr val="tx2"/>
                </a:solidFill>
                <a:latin typeface="Batik Regular" pitchFamily="2" charset="0"/>
              </a:rPr>
              <a:t>Eg</a:t>
            </a:r>
            <a:r>
              <a:rPr lang="en-CA" sz="2800" dirty="0" smtClean="0">
                <a:solidFill>
                  <a:schemeClr val="tx2"/>
                </a:solidFill>
                <a:latin typeface="Batik Regular" pitchFamily="2" charset="0"/>
              </a:rPr>
              <a:t>. released during volcanic eruptions</a:t>
            </a:r>
          </a:p>
          <a:p>
            <a:endParaRPr lang="en-C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0882" name="Picture 2" descr="http://www.ireporter.tv/Upload/180people.com/2007-05-18G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744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2852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Robert M. Carter,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 geologist,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believes there is no evidence of ground-based warming since 1998 ...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14290"/>
            <a:ext cx="91440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“[T]here is every doubt whether any global warming at all is occurring at the moment, let alone human-caused warming.”</a:t>
            </a:r>
            <a:endParaRPr kumimoji="0" lang="en-CA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143404" cy="6072230"/>
          </a:xfrm>
        </p:spPr>
        <p:txBody>
          <a:bodyPr/>
          <a:lstStyle/>
          <a:p>
            <a:r>
              <a:rPr lang="en-CA" sz="4000" dirty="0" smtClean="0">
                <a:solidFill>
                  <a:schemeClr val="bg1"/>
                </a:solidFill>
              </a:rPr>
              <a:t>Still think cleaning up greenhouse emissions will  put a stop to global warming?</a:t>
            </a:r>
            <a:br>
              <a:rPr lang="en-CA" sz="4000" dirty="0" smtClean="0">
                <a:solidFill>
                  <a:schemeClr val="bg1"/>
                </a:solidFill>
              </a:rPr>
            </a:b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500042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...and in turn stop global climate change?</a:t>
            </a:r>
            <a:b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</a:br>
            <a:endParaRPr kumimoji="0" lang="en-CA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  <p:pic>
        <p:nvPicPr>
          <p:cNvPr id="183302" name="Picture 6" descr="http://blog.lib.umn.edu/cramb005/architecture/pollution.jpg"/>
          <p:cNvPicPr>
            <a:picLocks noChangeAspect="1" noChangeArrowheads="1"/>
          </p:cNvPicPr>
          <p:nvPr/>
        </p:nvPicPr>
        <p:blipFill>
          <a:blip r:embed="rId2"/>
          <a:srcRect l="3115" r="3895" b="3609"/>
          <a:stretch>
            <a:fillRect/>
          </a:stretch>
        </p:blipFill>
        <p:spPr bwMode="auto">
          <a:xfrm>
            <a:off x="285720" y="1714488"/>
            <a:ext cx="4500594" cy="3816366"/>
          </a:xfrm>
          <a:prstGeom prst="rect">
            <a:avLst/>
          </a:prstGeom>
          <a:noFill/>
        </p:spPr>
      </p:pic>
      <p:pic>
        <p:nvPicPr>
          <p:cNvPr id="183298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642918"/>
            <a:ext cx="1185619" cy="1571635"/>
          </a:xfrm>
          <a:prstGeom prst="rect">
            <a:avLst/>
          </a:prstGeom>
          <a:noFill/>
        </p:spPr>
      </p:pic>
      <p:pic>
        <p:nvPicPr>
          <p:cNvPr id="8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686" y="428604"/>
            <a:ext cx="1226039" cy="1625215"/>
          </a:xfrm>
          <a:prstGeom prst="rect">
            <a:avLst/>
          </a:prstGeom>
          <a:noFill/>
        </p:spPr>
      </p:pic>
      <p:pic>
        <p:nvPicPr>
          <p:cNvPr id="9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30039" y="1205492"/>
            <a:ext cx="1084573" cy="1437690"/>
          </a:xfrm>
          <a:prstGeom prst="rect">
            <a:avLst/>
          </a:prstGeom>
          <a:noFill/>
        </p:spPr>
      </p:pic>
      <p:pic>
        <p:nvPicPr>
          <p:cNvPr id="10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760" y="732214"/>
            <a:ext cx="1226039" cy="1625215"/>
          </a:xfrm>
          <a:prstGeom prst="rect">
            <a:avLst/>
          </a:prstGeom>
          <a:noFill/>
        </p:spPr>
      </p:pic>
      <p:pic>
        <p:nvPicPr>
          <p:cNvPr id="11" name="Picture 2" descr="http://www.nt-cleaning.co.uk/clipart/ani_broom_sw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47790" y="571480"/>
            <a:ext cx="1131728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5720" y="35716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We might</a:t>
            </a:r>
            <a:r>
              <a:rPr kumimoji="0" lang="en-CA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 as well give up!</a:t>
            </a:r>
            <a:endParaRPr kumimoji="0" lang="en-CA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‘</a:t>
            </a:r>
            <a:r>
              <a:rPr kumimoji="0" lang="en-CA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Que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 Sera </a:t>
            </a:r>
            <a:r>
              <a:rPr kumimoji="0" lang="en-CA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Sera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’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6600" b="1" dirty="0" smtClean="0">
              <a:solidFill>
                <a:schemeClr val="bg1"/>
              </a:solidFill>
              <a:latin typeface="Maiandra GD" pitchFamily="34" charset="0"/>
              <a:ea typeface="Malgun Gothic" pitchFamily="34" charset="-127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Right?</a:t>
            </a:r>
            <a:endParaRPr kumimoji="0" lang="en-CA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857232"/>
            <a:ext cx="5214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Just throw in the towel?</a:t>
            </a:r>
            <a:endParaRPr lang="en-C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233474" name="Picture 2" descr="http://static.squidoo.com/resize/squidoo_images/-1/draft_lens2046029module10161045photo_1214432365washing_hands_foun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71678"/>
            <a:ext cx="3810000" cy="3028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06" y="857232"/>
            <a:ext cx="5214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Wash our hands of the whole situation</a:t>
            </a:r>
            <a:endParaRPr lang="en-C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allAtOnce"/>
      <p:bldP spid="7" grpId="1" uiExpand="1" build="allAtOnce"/>
      <p:bldP spid="8" grpId="0"/>
      <p:bldP spid="8" grpId="1"/>
      <p:bldP spid="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0426"/>
            <a:ext cx="9144000" cy="68684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6072230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an abundance of good reasons to conserve our resources</a:t>
            </a:r>
            <a:endParaRPr lang="en-CA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571612"/>
            <a:ext cx="842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Even if the argumentation is not necessarily linked to climate!</a:t>
            </a:r>
          </a:p>
          <a:p>
            <a:pPr algn="ctr"/>
            <a:endParaRPr lang="en-C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38120" y="50956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Malgun Gothic" pitchFamily="34" charset="-127"/>
                <a:cs typeface="+mj-cs"/>
              </a:rPr>
              <a:t>...and find a more economical way of using energy</a:t>
            </a:r>
            <a:endParaRPr kumimoji="0" lang="en-CA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2000240"/>
            <a:ext cx="85725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chemeClr val="bg1"/>
                </a:solidFill>
                <a:latin typeface="Maiandra GD" pitchFamily="34" charset="0"/>
                <a:ea typeface="Malgun Gothic" pitchFamily="34" charset="-127"/>
                <a:cs typeface="+mj-cs"/>
              </a:rPr>
              <a:t>On the other hand...</a:t>
            </a:r>
            <a:endParaRPr kumimoji="0" lang="en-CA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74"/>
            <a:ext cx="8572560" cy="1143000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1906" name="Picture 2" descr="[coughing+earth.jpe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33" y="1857364"/>
            <a:ext cx="5838825" cy="452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4000528" cy="5500718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</a:t>
            </a:r>
            <a:endParaRPr lang="en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7028" name="Picture 4" descr="Causes of water pollution: photograph showing fish killed by marine waste dumping. Image copyright, Fotosource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000784" cy="6077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4958"/>
            <a:ext cx="91440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Depletion of Natural Resources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02" name="Picture 2" descr="http://www.iconocast.com/00000/V4/News9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78"/>
            <a:ext cx="7143800" cy="4772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4980" name="Picture 4" descr="http://econurse.org/ESN/myPictures/landf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9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74"/>
            <a:ext cx="8572560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Overconsumption</a:t>
            </a:r>
            <a:endParaRPr lang="en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20" y="357166"/>
            <a:ext cx="857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Malgun Gothic" pitchFamily="34" charset="-127"/>
                <a:cs typeface="+mj-cs"/>
              </a:rPr>
              <a:t>Where do we put it all?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Malgun Gothic" pitchFamily="34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66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2742</TotalTime>
  <Words>2416</Words>
  <Application>Microsoft Office PowerPoint</Application>
  <PresentationFormat>On-screen Show (4:3)</PresentationFormat>
  <Paragraphs>461</Paragraphs>
  <Slides>121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Many gases exhibit “greenhouse” properties</vt:lpstr>
      <vt:lpstr>Slide 8</vt:lpstr>
      <vt:lpstr>Carbon Dioxide Occurs Naturally</vt:lpstr>
      <vt:lpstr>Methane Occurs Naturally</vt:lpstr>
      <vt:lpstr>Nitrous Oxide Occurs Naturally</vt:lpstr>
      <vt:lpstr>Human activities also contribute to greenhouse gases</vt:lpstr>
      <vt:lpstr>Anthropogenic Sources of Nitrous Oxide</vt:lpstr>
      <vt:lpstr>Anthropogenic Sources of Methane</vt:lpstr>
      <vt:lpstr>Anthropogenic Sources of Carbon Dioxide</vt:lpstr>
      <vt:lpstr>Slide 16</vt:lpstr>
      <vt:lpstr>Slide 17</vt:lpstr>
      <vt:lpstr>Slide 18</vt:lpstr>
      <vt:lpstr>The Carbon Cycle</vt:lpstr>
      <vt:lpstr>Photosynthesis</vt:lpstr>
      <vt:lpstr>Cellular Respiration</vt:lpstr>
      <vt:lpstr>Slide 22</vt:lpstr>
      <vt:lpstr>Slide 23</vt:lpstr>
      <vt:lpstr>Slide 24</vt:lpstr>
      <vt:lpstr>Slide 25</vt:lpstr>
      <vt:lpstr>Heptane (C7H16) is an alkane found in fuel  The combustion of heptane releases carbon dioxide into the atmosphere     C7H16+11O2  7CO2+8H2O Heptane   +  Oxygen    Carbon Dioxide + Water </vt:lpstr>
      <vt:lpstr>Slide 27</vt:lpstr>
      <vt:lpstr>Slide 28</vt:lpstr>
      <vt:lpstr>Slide 29</vt:lpstr>
      <vt:lpstr>Slide 30</vt:lpstr>
      <vt:lpstr>What if the Earth heats up?</vt:lpstr>
      <vt:lpstr>Slide 32</vt:lpstr>
      <vt:lpstr>CH4</vt:lpstr>
      <vt:lpstr>Slide 34</vt:lpstr>
      <vt:lpstr>You can help!</vt:lpstr>
      <vt:lpstr>You can help!</vt:lpstr>
      <vt:lpstr>You can help!</vt:lpstr>
      <vt:lpstr>You can help!</vt:lpstr>
      <vt:lpstr>You can help!</vt:lpstr>
      <vt:lpstr>You can help!</vt:lpstr>
      <vt:lpstr>Slide 41</vt:lpstr>
      <vt:lpstr>Slide 42</vt:lpstr>
      <vt:lpstr>Slide 43</vt:lpstr>
      <vt:lpstr>Slide 44</vt:lpstr>
      <vt:lpstr>Countries Ratifying the Kyoto Accord </vt:lpstr>
      <vt:lpstr>The Canada-Kyoto Timeline</vt:lpstr>
      <vt:lpstr>The Canada-Kyoto Timeline</vt:lpstr>
      <vt:lpstr>The Canada-Kyoto Timeline</vt:lpstr>
      <vt:lpstr>Kyoto introduced  Carbon Credits</vt:lpstr>
      <vt:lpstr>Slide 50</vt:lpstr>
      <vt:lpstr>Slide 51</vt:lpstr>
      <vt:lpstr>Slide 52</vt:lpstr>
      <vt:lpstr>Slide 53</vt:lpstr>
      <vt:lpstr>Does it even matter?</vt:lpstr>
      <vt:lpstr>Will cleaning up greenhouse emissions really put a stop to global warming? </vt:lpstr>
      <vt:lpstr>Are we already past the tipping point?</vt:lpstr>
      <vt:lpstr>`</vt:lpstr>
      <vt:lpstr>Slide 58</vt:lpstr>
      <vt:lpstr>Slide 59</vt:lpstr>
      <vt:lpstr>Slide 60</vt:lpstr>
      <vt:lpstr>Slide 61</vt:lpstr>
      <vt:lpstr>Slide 62</vt:lpstr>
      <vt:lpstr>Hmm... Looks kind of cyclic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Still think cleaning up greenhouse emissions will  put a stop to global warming? </vt:lpstr>
      <vt:lpstr>Slide 94</vt:lpstr>
      <vt:lpstr>There is an abundance of good reasons to conserve our resources</vt:lpstr>
      <vt:lpstr>Air Pollution</vt:lpstr>
      <vt:lpstr>Water Pollution</vt:lpstr>
      <vt:lpstr>Depletion of Natural Resources</vt:lpstr>
      <vt:lpstr>Overconsumption</vt:lpstr>
      <vt:lpstr>Global Water Crisis</vt:lpstr>
      <vt:lpstr>Peak Oil</vt:lpstr>
      <vt:lpstr>Litter</vt:lpstr>
      <vt:lpstr>Illegal Dumping of Waste</vt:lpstr>
      <vt:lpstr>Habitat Destruction</vt:lpstr>
      <vt:lpstr>Slide 105</vt:lpstr>
      <vt:lpstr>Have we forgotten about acid rain?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Laura</cp:lastModifiedBy>
  <cp:revision>268</cp:revision>
  <dcterms:created xsi:type="dcterms:W3CDTF">2008-11-27T02:47:05Z</dcterms:created>
  <dcterms:modified xsi:type="dcterms:W3CDTF">2009-02-10T02:33:13Z</dcterms:modified>
</cp:coreProperties>
</file>