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AED1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74849" autoAdjust="0"/>
  </p:normalViewPr>
  <p:slideViewPr>
    <p:cSldViewPr snapToGrid="0">
      <p:cViewPr varScale="1">
        <p:scale>
          <a:sx n="58" d="100"/>
          <a:sy n="58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70DEF6-6A52-4748-B87A-94EF78EF5AD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7FDEB-F94A-4C29-828D-221AB6890912}" type="slidenum">
              <a:rPr lang="en-GB"/>
              <a:pPr/>
              <a:t>2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Short-wave solar radiation passes through the greenhouse gases, heats the earth and is re-radiated back into space as long-wave </a:t>
            </a:r>
            <a:r>
              <a:rPr lang="en-GB">
                <a:solidFill>
                  <a:srgbClr val="FF3300"/>
                </a:solidFill>
              </a:rPr>
              <a:t>infra red</a:t>
            </a:r>
            <a:r>
              <a:rPr lang="en-GB"/>
              <a:t> – some of this is absorbed by the greenhouse gases in our atmosphere.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E4186-F981-426B-A729-BF34103A6B89}" type="slidenum">
              <a:rPr lang="en-GB"/>
              <a:pPr/>
              <a:t>4</a:t>
            </a:fld>
            <a:endParaRPr lang="en-GB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Greenhouse gases include methane, nitrous oxide, water vapour and carbon dioxide.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E93FE-D853-44B1-A5E8-D3849E671E51}" type="slidenum">
              <a:rPr lang="en-GB"/>
              <a:pPr/>
              <a:t>5</a:t>
            </a:fld>
            <a:endParaRPr lang="en-GB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greenhouse effect works a bit like the glass in a greenhouse to trap in warmth. The key difference, however, is that the glass ‘traps’ in the heated air, while the greenhouse gases ‘absorb’ radiation.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CF9D5-AD0B-4151-8155-57F4186B80B7}" type="slidenum">
              <a:rPr lang="en-GB"/>
              <a:pPr/>
              <a:t>6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Examples of fossil fuels – oil, coal, gas.</a:t>
            </a:r>
          </a:p>
          <a:p>
            <a:r>
              <a:rPr lang="en-GB"/>
              <a:t>Human activities, such as burning more fossil fuels or cutting down forests, increase the ‘concentration’ of greenhouse gases in our atmosphere.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7AEA9-AA15-4BA5-AA7D-6AF0EE12E3A9}" type="slidenum">
              <a:rPr lang="en-GB"/>
              <a:pPr/>
              <a:t>9</a:t>
            </a:fld>
            <a:endParaRPr lang="en-GB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Eleven of the last twelve years have been the hottest since records started in 1858.</a:t>
            </a:r>
          </a:p>
          <a:p>
            <a:r>
              <a:rPr lang="en-GB" i="1"/>
              <a:t>(The Royal Society, Climate Change controversies: a simple guide available at www.royalsoc.ac.uk (accessed June 2007))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288CA-61D7-4A91-990F-86CC30EFE7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B03B3-E3BB-42F9-ADAC-61C31CEC9E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F7924-5A93-47CC-B933-C68F835B41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4EA5A6-45CD-4254-8E98-5B00D6DEF1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61571-D1A5-4C6F-8FA5-4355E7C0D9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6EFFA-F8B7-43F7-A821-D580F32123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764DC-414D-44E6-98F5-834917DA71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F1736-B22B-42AD-BE75-1C41A23BF4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38443-F610-4C1E-9EB4-9A62D6F0A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25B96-0863-413A-926B-1D7228F9A3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D37E7-A90B-455D-94D9-D8992C55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5B67A-0A2E-4688-BE38-6E16AF90C6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46C68D-9A75-4951-AB92-369EC18E0BD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-4689475" y="0"/>
            <a:ext cx="6934200" cy="644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800"/>
              <a:t/>
            </a:r>
            <a:br>
              <a:rPr lang="en-GB" sz="1800"/>
            </a:br>
            <a:endParaRPr lang="en-GB" sz="180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209800" y="0"/>
            <a:ext cx="6934200" cy="64452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800"/>
              <a:t/>
            </a:r>
            <a:br>
              <a:rPr lang="en-GB" sz="1800"/>
            </a:br>
            <a:endParaRPr lang="en-GB" sz="1800"/>
          </a:p>
        </p:txBody>
      </p:sp>
      <p:pic>
        <p:nvPicPr>
          <p:cNvPr id="2062" name="Picture 14" descr="colour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1447800" cy="407988"/>
          </a:xfrm>
          <a:prstGeom prst="rect">
            <a:avLst/>
          </a:prstGeom>
          <a:noFill/>
        </p:spPr>
      </p:pic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090613" y="0"/>
            <a:ext cx="8053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800" b="1" i="1">
                <a:solidFill>
                  <a:schemeClr val="bg1"/>
                </a:solidFill>
                <a:latin typeface="Gill Sans MT" pitchFamily="34" charset="0"/>
              </a:rPr>
              <a:t>finding out about…</a:t>
            </a:r>
          </a:p>
        </p:txBody>
      </p: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-379413" y="1958975"/>
            <a:ext cx="8053388" cy="2085975"/>
            <a:chOff x="-202" y="1271"/>
            <a:chExt cx="5073" cy="1314"/>
          </a:xfrm>
        </p:grpSpPr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-202" y="1338"/>
              <a:ext cx="5073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8800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Gill Sans MT" pitchFamily="34" charset="0"/>
                </a:rPr>
                <a:t>greenhouse</a:t>
              </a: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62" y="1271"/>
              <a:ext cx="128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 b="1" i="1">
                  <a:solidFill>
                    <a:schemeClr val="bg1"/>
                  </a:solidFill>
                  <a:latin typeface="Gill Sans MT" pitchFamily="34" charset="0"/>
                </a:rPr>
                <a:t>the</a:t>
              </a: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3095" y="2009"/>
              <a:ext cx="171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5400" i="1">
                  <a:solidFill>
                    <a:schemeClr val="bg1"/>
                  </a:solidFill>
                  <a:effectLst>
                    <a:outerShdw blurRad="38100" dist="38100" dir="2700000" algn="tl">
                      <a:srgbClr val="808080"/>
                    </a:outerShdw>
                  </a:effectLst>
                  <a:latin typeface="Gill Sans MT" pitchFamily="34" charset="0"/>
                </a:rPr>
                <a:t>effect</a:t>
              </a:r>
              <a:endParaRPr lang="en-GB" sz="5400" i="1">
                <a:latin typeface="Gill Sans M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7451725" y="-1250950"/>
            <a:ext cx="2914650" cy="2914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rot="-7666808">
            <a:off x="4836319" y="-1729581"/>
            <a:ext cx="2459037" cy="798512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5" name="Picture 9" descr="na00596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55328">
            <a:off x="-252413" y="3243263"/>
            <a:ext cx="4137026" cy="4137025"/>
          </a:xfrm>
          <a:prstGeom prst="rect">
            <a:avLst/>
          </a:prstGeom>
          <a:noFill/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50825" y="333375"/>
            <a:ext cx="4537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  <a:latin typeface="Gill Sans MT" pitchFamily="34" charset="0"/>
              </a:rPr>
              <a:t>Heat from the sun shines onto the Earth.</a:t>
            </a:r>
          </a:p>
        </p:txBody>
      </p: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-828675" y="2565400"/>
            <a:ext cx="9756775" cy="5256213"/>
            <a:chOff x="-522" y="1616"/>
            <a:chExt cx="6146" cy="3311"/>
          </a:xfrm>
        </p:grpSpPr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3152" y="3158"/>
              <a:ext cx="24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3200" b="1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 rot="2985420">
              <a:off x="-454" y="1548"/>
              <a:ext cx="3311" cy="3448"/>
            </a:xfrm>
            <a:custGeom>
              <a:avLst/>
              <a:gdLst>
                <a:gd name="G0" fmla="+- 9019 0 0"/>
                <a:gd name="G1" fmla="+- 10102244 0 0"/>
                <a:gd name="G2" fmla="+- 0 0 10102244"/>
                <a:gd name="T0" fmla="*/ 0 256 1"/>
                <a:gd name="T1" fmla="*/ 180 256 1"/>
                <a:gd name="G3" fmla="+- 10102244 T0 T1"/>
                <a:gd name="T2" fmla="*/ 0 256 1"/>
                <a:gd name="T3" fmla="*/ 90 256 1"/>
                <a:gd name="G4" fmla="+- 10102244 T2 T3"/>
                <a:gd name="G5" fmla="*/ G4 2 1"/>
                <a:gd name="T4" fmla="*/ 90 256 1"/>
                <a:gd name="T5" fmla="*/ 0 256 1"/>
                <a:gd name="G6" fmla="+- 10102244 T4 T5"/>
                <a:gd name="G7" fmla="*/ G6 2 1"/>
                <a:gd name="G8" fmla="abs 10102244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019"/>
                <a:gd name="G18" fmla="*/ 9019 1 2"/>
                <a:gd name="G19" fmla="+- G18 5400 0"/>
                <a:gd name="G20" fmla="cos G19 10102244"/>
                <a:gd name="G21" fmla="sin G19 10102244"/>
                <a:gd name="G22" fmla="+- G20 10800 0"/>
                <a:gd name="G23" fmla="+- G21 10800 0"/>
                <a:gd name="G24" fmla="+- 10800 0 G20"/>
                <a:gd name="G25" fmla="+- 9019 10800 0"/>
                <a:gd name="G26" fmla="?: G9 G17 G25"/>
                <a:gd name="G27" fmla="?: G9 0 21600"/>
                <a:gd name="G28" fmla="cos 10800 10102244"/>
                <a:gd name="G29" fmla="sin 10800 10102244"/>
                <a:gd name="G30" fmla="sin 9019 10102244"/>
                <a:gd name="G31" fmla="+- G28 10800 0"/>
                <a:gd name="G32" fmla="+- G29 10800 0"/>
                <a:gd name="G33" fmla="+- G30 10800 0"/>
                <a:gd name="G34" fmla="?: G4 0 G31"/>
                <a:gd name="G35" fmla="?: 10102244 G34 0"/>
                <a:gd name="G36" fmla="?: G6 G35 G31"/>
                <a:gd name="G37" fmla="+- 21600 0 G36"/>
                <a:gd name="G38" fmla="?: G4 0 G33"/>
                <a:gd name="G39" fmla="?: 10102244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881 w 21600"/>
                <a:gd name="T15" fmla="*/ 15121 h 21600"/>
                <a:gd name="T16" fmla="*/ 10800 w 21600"/>
                <a:gd name="T17" fmla="*/ 1781 h 21600"/>
                <a:gd name="T18" fmla="*/ 19719 w 21600"/>
                <a:gd name="T19" fmla="*/ 1512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83" y="14732"/>
                  </a:moveTo>
                  <a:cubicBezTo>
                    <a:pt x="2089" y="13506"/>
                    <a:pt x="1781" y="12162"/>
                    <a:pt x="1781" y="10800"/>
                  </a:cubicBezTo>
                  <a:cubicBezTo>
                    <a:pt x="1781" y="5818"/>
                    <a:pt x="5818" y="1781"/>
                    <a:pt x="10800" y="1781"/>
                  </a:cubicBezTo>
                  <a:cubicBezTo>
                    <a:pt x="15781" y="1781"/>
                    <a:pt x="19819" y="5818"/>
                    <a:pt x="19819" y="10800"/>
                  </a:cubicBezTo>
                  <a:cubicBezTo>
                    <a:pt x="19819" y="12162"/>
                    <a:pt x="19510" y="13506"/>
                    <a:pt x="18916" y="14732"/>
                  </a:cubicBezTo>
                  <a:lnTo>
                    <a:pt x="20519" y="15509"/>
                  </a:lnTo>
                  <a:cubicBezTo>
                    <a:pt x="21230" y="14041"/>
                    <a:pt x="21600" y="1243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2431"/>
                    <a:pt x="369" y="14041"/>
                    <a:pt x="1080" y="15509"/>
                  </a:cubicBezTo>
                  <a:close/>
                </a:path>
              </a:pathLst>
            </a:custGeom>
            <a:solidFill>
              <a:schemeClr val="bg1">
                <a:alpha val="38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338763" y="4733925"/>
            <a:ext cx="34655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It passes through a blanket of gases in our atmosphere.</a:t>
            </a:r>
          </a:p>
          <a:p>
            <a:pPr>
              <a:spcBef>
                <a:spcPct val="50000"/>
              </a:spcBef>
            </a:pPr>
            <a:endParaRPr lang="en-GB" sz="28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AutoShape 19"/>
          <p:cNvSpPr>
            <a:spLocks noChangeArrowheads="1"/>
          </p:cNvSpPr>
          <p:nvPr/>
        </p:nvSpPr>
        <p:spPr bwMode="auto">
          <a:xfrm rot="-7666808">
            <a:off x="4836319" y="-1729581"/>
            <a:ext cx="2459037" cy="798512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400175" y="703263"/>
            <a:ext cx="996950" cy="2957512"/>
          </a:xfrm>
          <a:prstGeom prst="upArrow">
            <a:avLst>
              <a:gd name="adj1" fmla="val 33435"/>
              <a:gd name="adj2" fmla="val 6369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3446227">
            <a:off x="3187700" y="3417888"/>
            <a:ext cx="668337" cy="1455738"/>
          </a:xfrm>
          <a:prstGeom prst="upArrow">
            <a:avLst>
              <a:gd name="adj1" fmla="val 32380"/>
              <a:gd name="adj2" fmla="val 4576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7308850" y="-1250950"/>
            <a:ext cx="2914650" cy="291465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627313" y="260350"/>
            <a:ext cx="37449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Some of the heat energy is reflected back into space.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822825" y="4649788"/>
            <a:ext cx="4321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Some of the heat energy gets absorbed by the blanket of gases.</a:t>
            </a:r>
          </a:p>
        </p:txBody>
      </p:sp>
      <p:pic>
        <p:nvPicPr>
          <p:cNvPr id="6160" name="Picture 16" descr="na00596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55328">
            <a:off x="-252413" y="3243263"/>
            <a:ext cx="4137026" cy="4137025"/>
          </a:xfrm>
          <a:prstGeom prst="rect">
            <a:avLst/>
          </a:prstGeom>
          <a:noFill/>
        </p:spPr>
      </p:pic>
      <p:sp>
        <p:nvSpPr>
          <p:cNvPr id="6161" name="AutoShape 17"/>
          <p:cNvSpPr>
            <a:spLocks noChangeArrowheads="1"/>
          </p:cNvSpPr>
          <p:nvPr/>
        </p:nvSpPr>
        <p:spPr bwMode="auto">
          <a:xfrm rot="13218089">
            <a:off x="3378200" y="4192588"/>
            <a:ext cx="473075" cy="838200"/>
          </a:xfrm>
          <a:prstGeom prst="upArrow">
            <a:avLst>
              <a:gd name="adj1" fmla="val 35148"/>
              <a:gd name="adj2" fmla="val 3864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2985420">
            <a:off x="-719932" y="2456657"/>
            <a:ext cx="5256213" cy="5473700"/>
          </a:xfrm>
          <a:custGeom>
            <a:avLst/>
            <a:gdLst>
              <a:gd name="G0" fmla="+- 9019 0 0"/>
              <a:gd name="G1" fmla="+- 10102244 0 0"/>
              <a:gd name="G2" fmla="+- 0 0 10102244"/>
              <a:gd name="T0" fmla="*/ 0 256 1"/>
              <a:gd name="T1" fmla="*/ 180 256 1"/>
              <a:gd name="G3" fmla="+- 10102244 T0 T1"/>
              <a:gd name="T2" fmla="*/ 0 256 1"/>
              <a:gd name="T3" fmla="*/ 90 256 1"/>
              <a:gd name="G4" fmla="+- 10102244 T2 T3"/>
              <a:gd name="G5" fmla="*/ G4 2 1"/>
              <a:gd name="T4" fmla="*/ 90 256 1"/>
              <a:gd name="T5" fmla="*/ 0 256 1"/>
              <a:gd name="G6" fmla="+- 10102244 T4 T5"/>
              <a:gd name="G7" fmla="*/ G6 2 1"/>
              <a:gd name="G8" fmla="abs 101022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019"/>
              <a:gd name="G18" fmla="*/ 9019 1 2"/>
              <a:gd name="G19" fmla="+- G18 5400 0"/>
              <a:gd name="G20" fmla="cos G19 10102244"/>
              <a:gd name="G21" fmla="sin G19 10102244"/>
              <a:gd name="G22" fmla="+- G20 10800 0"/>
              <a:gd name="G23" fmla="+- G21 10800 0"/>
              <a:gd name="G24" fmla="+- 10800 0 G20"/>
              <a:gd name="G25" fmla="+- 9019 10800 0"/>
              <a:gd name="G26" fmla="?: G9 G17 G25"/>
              <a:gd name="G27" fmla="?: G9 0 21600"/>
              <a:gd name="G28" fmla="cos 10800 10102244"/>
              <a:gd name="G29" fmla="sin 10800 10102244"/>
              <a:gd name="G30" fmla="sin 9019 10102244"/>
              <a:gd name="G31" fmla="+- G28 10800 0"/>
              <a:gd name="G32" fmla="+- G29 10800 0"/>
              <a:gd name="G33" fmla="+- G30 10800 0"/>
              <a:gd name="G34" fmla="?: G4 0 G31"/>
              <a:gd name="G35" fmla="?: 10102244 G34 0"/>
              <a:gd name="G36" fmla="?: G6 G35 G31"/>
              <a:gd name="G37" fmla="+- 21600 0 G36"/>
              <a:gd name="G38" fmla="?: G4 0 G33"/>
              <a:gd name="G39" fmla="?: 101022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881 w 21600"/>
              <a:gd name="T15" fmla="*/ 15121 h 21600"/>
              <a:gd name="T16" fmla="*/ 10800 w 21600"/>
              <a:gd name="T17" fmla="*/ 1781 h 21600"/>
              <a:gd name="T18" fmla="*/ 19719 w 21600"/>
              <a:gd name="T19" fmla="*/ 1512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683" y="14732"/>
                </a:moveTo>
                <a:cubicBezTo>
                  <a:pt x="2089" y="13506"/>
                  <a:pt x="1781" y="12162"/>
                  <a:pt x="1781" y="10800"/>
                </a:cubicBezTo>
                <a:cubicBezTo>
                  <a:pt x="1781" y="5818"/>
                  <a:pt x="5818" y="1781"/>
                  <a:pt x="10800" y="1781"/>
                </a:cubicBezTo>
                <a:cubicBezTo>
                  <a:pt x="15781" y="1781"/>
                  <a:pt x="19819" y="5818"/>
                  <a:pt x="19819" y="10800"/>
                </a:cubicBezTo>
                <a:cubicBezTo>
                  <a:pt x="19819" y="12162"/>
                  <a:pt x="19510" y="13506"/>
                  <a:pt x="18916" y="14732"/>
                </a:cubicBezTo>
                <a:lnTo>
                  <a:pt x="20519" y="15509"/>
                </a:lnTo>
                <a:cubicBezTo>
                  <a:pt x="21230" y="14041"/>
                  <a:pt x="21600" y="12431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2431"/>
                  <a:pt x="369" y="14041"/>
                  <a:pt x="1080" y="15509"/>
                </a:cubicBezTo>
                <a:close/>
              </a:path>
            </a:pathLst>
          </a:cu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rot="-5619952">
            <a:off x="2952750" y="3408363"/>
            <a:ext cx="473075" cy="838200"/>
          </a:xfrm>
          <a:prstGeom prst="upArrow">
            <a:avLst>
              <a:gd name="adj1" fmla="val 35148"/>
              <a:gd name="adj2" fmla="val 3864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nimBg="1"/>
      <p:bldP spid="6150" grpId="0" animBg="1"/>
      <p:bldP spid="6151" grpId="0" animBg="1"/>
      <p:bldP spid="6149" grpId="0"/>
      <p:bldP spid="6156" grpId="0"/>
      <p:bldP spid="6161" grpId="0" animBg="1"/>
      <p:bldP spid="6161" grpId="1" animBg="1"/>
      <p:bldP spid="6162" grpId="0" animBg="1"/>
      <p:bldP spid="616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 rot="3450002">
            <a:off x="2932907" y="3339306"/>
            <a:ext cx="1071562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308850" y="-1250950"/>
            <a:ext cx="2914650" cy="2914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12763" y="350838"/>
            <a:ext cx="6451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The ‘greenhouse’ gases are essential to life on Earth. Without them heat energy would escape back into space. </a:t>
            </a:r>
            <a:endParaRPr lang="en-US" sz="2800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 rot="1519176">
            <a:off x="1954213" y="2651125"/>
            <a:ext cx="1071562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5714837">
            <a:off x="3078957" y="4526756"/>
            <a:ext cx="1071562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pic>
        <p:nvPicPr>
          <p:cNvPr id="7179" name="Picture 11" descr="na00596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55328">
            <a:off x="-252413" y="3243263"/>
            <a:ext cx="4137026" cy="4137025"/>
          </a:xfrm>
          <a:prstGeom prst="rect">
            <a:avLst/>
          </a:prstGeom>
          <a:noFill/>
        </p:spPr>
      </p:pic>
      <p:sp>
        <p:nvSpPr>
          <p:cNvPr id="7178" name="AutoShape 10"/>
          <p:cNvSpPr>
            <a:spLocks noChangeArrowheads="1"/>
          </p:cNvSpPr>
          <p:nvPr/>
        </p:nvSpPr>
        <p:spPr bwMode="auto">
          <a:xfrm rot="2985420">
            <a:off x="-719932" y="2456657"/>
            <a:ext cx="5256213" cy="5473700"/>
          </a:xfrm>
          <a:custGeom>
            <a:avLst/>
            <a:gdLst>
              <a:gd name="G0" fmla="+- 9019 0 0"/>
              <a:gd name="G1" fmla="+- 10102244 0 0"/>
              <a:gd name="G2" fmla="+- 0 0 10102244"/>
              <a:gd name="T0" fmla="*/ 0 256 1"/>
              <a:gd name="T1" fmla="*/ 180 256 1"/>
              <a:gd name="G3" fmla="+- 10102244 T0 T1"/>
              <a:gd name="T2" fmla="*/ 0 256 1"/>
              <a:gd name="T3" fmla="*/ 90 256 1"/>
              <a:gd name="G4" fmla="+- 10102244 T2 T3"/>
              <a:gd name="G5" fmla="*/ G4 2 1"/>
              <a:gd name="T4" fmla="*/ 90 256 1"/>
              <a:gd name="T5" fmla="*/ 0 256 1"/>
              <a:gd name="G6" fmla="+- 10102244 T4 T5"/>
              <a:gd name="G7" fmla="*/ G6 2 1"/>
              <a:gd name="G8" fmla="abs 101022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019"/>
              <a:gd name="G18" fmla="*/ 9019 1 2"/>
              <a:gd name="G19" fmla="+- G18 5400 0"/>
              <a:gd name="G20" fmla="cos G19 10102244"/>
              <a:gd name="G21" fmla="sin G19 10102244"/>
              <a:gd name="G22" fmla="+- G20 10800 0"/>
              <a:gd name="G23" fmla="+- G21 10800 0"/>
              <a:gd name="G24" fmla="+- 10800 0 G20"/>
              <a:gd name="G25" fmla="+- 9019 10800 0"/>
              <a:gd name="G26" fmla="?: G9 G17 G25"/>
              <a:gd name="G27" fmla="?: G9 0 21600"/>
              <a:gd name="G28" fmla="cos 10800 10102244"/>
              <a:gd name="G29" fmla="sin 10800 10102244"/>
              <a:gd name="G30" fmla="sin 9019 10102244"/>
              <a:gd name="G31" fmla="+- G28 10800 0"/>
              <a:gd name="G32" fmla="+- G29 10800 0"/>
              <a:gd name="G33" fmla="+- G30 10800 0"/>
              <a:gd name="G34" fmla="?: G4 0 G31"/>
              <a:gd name="G35" fmla="?: 10102244 G34 0"/>
              <a:gd name="G36" fmla="?: G6 G35 G31"/>
              <a:gd name="G37" fmla="+- 21600 0 G36"/>
              <a:gd name="G38" fmla="?: G4 0 G33"/>
              <a:gd name="G39" fmla="?: 101022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881 w 21600"/>
              <a:gd name="T15" fmla="*/ 15121 h 21600"/>
              <a:gd name="T16" fmla="*/ 10800 w 21600"/>
              <a:gd name="T17" fmla="*/ 1781 h 21600"/>
              <a:gd name="T18" fmla="*/ 19719 w 21600"/>
              <a:gd name="T19" fmla="*/ 1512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683" y="14732"/>
                </a:moveTo>
                <a:cubicBezTo>
                  <a:pt x="2089" y="13506"/>
                  <a:pt x="1781" y="12162"/>
                  <a:pt x="1781" y="10800"/>
                </a:cubicBezTo>
                <a:cubicBezTo>
                  <a:pt x="1781" y="5818"/>
                  <a:pt x="5818" y="1781"/>
                  <a:pt x="10800" y="1781"/>
                </a:cubicBezTo>
                <a:cubicBezTo>
                  <a:pt x="15781" y="1781"/>
                  <a:pt x="19819" y="5818"/>
                  <a:pt x="19819" y="10800"/>
                </a:cubicBezTo>
                <a:cubicBezTo>
                  <a:pt x="19819" y="12162"/>
                  <a:pt x="19510" y="13506"/>
                  <a:pt x="18916" y="14732"/>
                </a:cubicBezTo>
                <a:lnTo>
                  <a:pt x="20519" y="15509"/>
                </a:lnTo>
                <a:cubicBezTo>
                  <a:pt x="21230" y="14041"/>
                  <a:pt x="21600" y="12431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2431"/>
                  <a:pt x="369" y="14041"/>
                  <a:pt x="1080" y="15509"/>
                </a:cubicBezTo>
                <a:close/>
              </a:path>
            </a:pathLst>
          </a:cu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-161925" y="3411538"/>
            <a:ext cx="3905250" cy="3905250"/>
          </a:xfrm>
          <a:prstGeom prst="ellipse">
            <a:avLst/>
          </a:prstGeom>
          <a:gradFill rotWithShape="1">
            <a:gsLst>
              <a:gs pos="0">
                <a:schemeClr val="bg1">
                  <a:alpha val="83000"/>
                </a:schemeClr>
              </a:gs>
              <a:gs pos="100000">
                <a:srgbClr val="AED1F0">
                  <a:alpha val="78999"/>
                </a:srgbClr>
              </a:gs>
            </a:gsLst>
            <a:path path="rect">
              <a:fillToRect l="100000" b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362575" y="3670300"/>
            <a:ext cx="3298825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Earth would be a very chilly place with an average temperature of </a:t>
            </a:r>
            <a:br>
              <a:rPr lang="en-GB" sz="2800" b="1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-18</a:t>
            </a:r>
            <a:r>
              <a:rPr lang="en-US" sz="2800" b="1">
                <a:solidFill>
                  <a:schemeClr val="bg1"/>
                </a:solidFill>
                <a:latin typeface="Gill Sans MT" pitchFamily="34" charset="0"/>
              </a:rPr>
              <a:t>°C ! </a:t>
            </a:r>
          </a:p>
          <a:p>
            <a:pPr>
              <a:spcBef>
                <a:spcPct val="50000"/>
              </a:spcBef>
            </a:pPr>
            <a:endParaRPr lang="en-GB" sz="28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ED1F0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7" grpId="0"/>
      <p:bldP spid="7180" grpId="0" animBg="1"/>
      <p:bldP spid="7180" grpId="1" animBg="1"/>
      <p:bldP spid="7181" grpId="0" animBg="1"/>
      <p:bldP spid="7181" grpId="1" animBg="1"/>
      <p:bldP spid="7178" grpId="0" animBg="1"/>
      <p:bldP spid="7185" grpId="0" animBg="1"/>
      <p:bldP spid="71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 rot="3450002">
            <a:off x="2932907" y="3339306"/>
            <a:ext cx="1071562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7308850" y="-1250950"/>
            <a:ext cx="2914650" cy="2914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220" name="Picture 4" descr="na00596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55328">
            <a:off x="-252413" y="3243263"/>
            <a:ext cx="4137026" cy="4137025"/>
          </a:xfrm>
          <a:prstGeom prst="rect">
            <a:avLst/>
          </a:prstGeom>
          <a:noFill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818063" y="2630488"/>
            <a:ext cx="3887787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The gases work a bit like glass in a greenhouse to trap in warmth.</a:t>
            </a:r>
          </a:p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But the earth is getting warmer and warmer.</a:t>
            </a:r>
          </a:p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WHY?</a:t>
            </a:r>
            <a:br>
              <a:rPr lang="en-GB" sz="2800" b="1">
                <a:solidFill>
                  <a:schemeClr val="bg1"/>
                </a:solidFill>
                <a:latin typeface="Gill Sans MT" pitchFamily="34" charset="0"/>
              </a:rPr>
            </a:br>
            <a:endParaRPr lang="en-US" sz="2800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2985420">
            <a:off x="-719932" y="2456657"/>
            <a:ext cx="5256213" cy="5473700"/>
          </a:xfrm>
          <a:custGeom>
            <a:avLst/>
            <a:gdLst>
              <a:gd name="G0" fmla="+- 9019 0 0"/>
              <a:gd name="G1" fmla="+- 10102244 0 0"/>
              <a:gd name="G2" fmla="+- 0 0 10102244"/>
              <a:gd name="T0" fmla="*/ 0 256 1"/>
              <a:gd name="T1" fmla="*/ 180 256 1"/>
              <a:gd name="G3" fmla="+- 10102244 T0 T1"/>
              <a:gd name="T2" fmla="*/ 0 256 1"/>
              <a:gd name="T3" fmla="*/ 90 256 1"/>
              <a:gd name="G4" fmla="+- 10102244 T2 T3"/>
              <a:gd name="G5" fmla="*/ G4 2 1"/>
              <a:gd name="T4" fmla="*/ 90 256 1"/>
              <a:gd name="T5" fmla="*/ 0 256 1"/>
              <a:gd name="G6" fmla="+- 10102244 T4 T5"/>
              <a:gd name="G7" fmla="*/ G6 2 1"/>
              <a:gd name="G8" fmla="abs 101022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019"/>
              <a:gd name="G18" fmla="*/ 9019 1 2"/>
              <a:gd name="G19" fmla="+- G18 5400 0"/>
              <a:gd name="G20" fmla="cos G19 10102244"/>
              <a:gd name="G21" fmla="sin G19 10102244"/>
              <a:gd name="G22" fmla="+- G20 10800 0"/>
              <a:gd name="G23" fmla="+- G21 10800 0"/>
              <a:gd name="G24" fmla="+- 10800 0 G20"/>
              <a:gd name="G25" fmla="+- 9019 10800 0"/>
              <a:gd name="G26" fmla="?: G9 G17 G25"/>
              <a:gd name="G27" fmla="?: G9 0 21600"/>
              <a:gd name="G28" fmla="cos 10800 10102244"/>
              <a:gd name="G29" fmla="sin 10800 10102244"/>
              <a:gd name="G30" fmla="sin 9019 10102244"/>
              <a:gd name="G31" fmla="+- G28 10800 0"/>
              <a:gd name="G32" fmla="+- G29 10800 0"/>
              <a:gd name="G33" fmla="+- G30 10800 0"/>
              <a:gd name="G34" fmla="?: G4 0 G31"/>
              <a:gd name="G35" fmla="?: 10102244 G34 0"/>
              <a:gd name="G36" fmla="?: G6 G35 G31"/>
              <a:gd name="G37" fmla="+- 21600 0 G36"/>
              <a:gd name="G38" fmla="?: G4 0 G33"/>
              <a:gd name="G39" fmla="?: 101022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881 w 21600"/>
              <a:gd name="T15" fmla="*/ 15121 h 21600"/>
              <a:gd name="T16" fmla="*/ 10800 w 21600"/>
              <a:gd name="T17" fmla="*/ 1781 h 21600"/>
              <a:gd name="T18" fmla="*/ 19719 w 21600"/>
              <a:gd name="T19" fmla="*/ 1512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683" y="14732"/>
                </a:moveTo>
                <a:cubicBezTo>
                  <a:pt x="2089" y="13506"/>
                  <a:pt x="1781" y="12162"/>
                  <a:pt x="1781" y="10800"/>
                </a:cubicBezTo>
                <a:cubicBezTo>
                  <a:pt x="1781" y="5818"/>
                  <a:pt x="5818" y="1781"/>
                  <a:pt x="10800" y="1781"/>
                </a:cubicBezTo>
                <a:cubicBezTo>
                  <a:pt x="15781" y="1781"/>
                  <a:pt x="19819" y="5818"/>
                  <a:pt x="19819" y="10800"/>
                </a:cubicBezTo>
                <a:cubicBezTo>
                  <a:pt x="19819" y="12162"/>
                  <a:pt x="19510" y="13506"/>
                  <a:pt x="18916" y="14732"/>
                </a:cubicBezTo>
                <a:lnTo>
                  <a:pt x="20519" y="15509"/>
                </a:lnTo>
                <a:cubicBezTo>
                  <a:pt x="21230" y="14041"/>
                  <a:pt x="21600" y="12431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2431"/>
                  <a:pt x="369" y="14041"/>
                  <a:pt x="1080" y="15509"/>
                </a:cubicBezTo>
                <a:close/>
              </a:path>
            </a:pathLst>
          </a:cu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0688" y="290513"/>
            <a:ext cx="65389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The greenhouse gases help to keep the temperature of the earth in balance. This process is called the GREENHOUSE EFFECT.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 rot="3450002">
            <a:off x="2932907" y="3339306"/>
            <a:ext cx="1071562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7308850" y="-1250950"/>
            <a:ext cx="2914650" cy="2914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4" name="Picture 4" descr="na00596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55328">
            <a:off x="-252413" y="3243263"/>
            <a:ext cx="4137026" cy="4137025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57594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Human activities are creating more greenhouse gases including carbon dioxide, CO</a:t>
            </a:r>
            <a:r>
              <a:rPr lang="en-GB" sz="2800" b="1" baseline="-25000">
                <a:solidFill>
                  <a:schemeClr val="bg1"/>
                </a:solidFill>
                <a:latin typeface="Gill Sans MT" pitchFamily="34" charset="0"/>
              </a:rPr>
              <a:t>2</a:t>
            </a: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. 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-1189038" y="2205038"/>
            <a:ext cx="10555288" cy="5865812"/>
            <a:chOff x="-749" y="1389"/>
            <a:chExt cx="6649" cy="3695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451" y="1646"/>
              <a:ext cx="2449" cy="1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800" b="1">
                  <a:solidFill>
                    <a:schemeClr val="bg1"/>
                  </a:solidFill>
                  <a:latin typeface="Gill Sans MT" pitchFamily="34" charset="0"/>
                </a:rPr>
                <a:t>As we burn more fossil fuels, for example, the </a:t>
              </a:r>
              <a:br>
                <a:rPr lang="en-GB" sz="2800" b="1">
                  <a:solidFill>
                    <a:schemeClr val="bg1"/>
                  </a:solidFill>
                  <a:latin typeface="Gill Sans MT" pitchFamily="34" charset="0"/>
                </a:rPr>
              </a:br>
              <a:r>
                <a:rPr lang="en-GB" sz="2800" b="1">
                  <a:solidFill>
                    <a:schemeClr val="bg1"/>
                  </a:solidFill>
                  <a:latin typeface="Gill Sans MT" pitchFamily="34" charset="0"/>
                </a:rPr>
                <a:t>blanket of </a:t>
              </a:r>
              <a:br>
                <a:rPr lang="en-GB" sz="2800" b="1">
                  <a:solidFill>
                    <a:schemeClr val="bg1"/>
                  </a:solidFill>
                  <a:latin typeface="Gill Sans MT" pitchFamily="34" charset="0"/>
                </a:rPr>
              </a:br>
              <a:r>
                <a:rPr lang="en-GB" sz="2800" b="1">
                  <a:solidFill>
                    <a:schemeClr val="bg1"/>
                  </a:solidFill>
                  <a:latin typeface="Gill Sans MT" pitchFamily="34" charset="0"/>
                </a:rPr>
                <a:t>greenhouse gases becomes thicker.</a:t>
              </a:r>
              <a:endParaRPr lang="en-US" sz="2800" b="1">
                <a:solidFill>
                  <a:schemeClr val="bg1"/>
                </a:solidFill>
                <a:latin typeface="Gill Sans MT" pitchFamily="34" charset="0"/>
              </a:endParaRPr>
            </a:p>
          </p:txBody>
        </p:sp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 rot="3037085">
              <a:off x="-599" y="1239"/>
              <a:ext cx="3695" cy="3995"/>
            </a:xfrm>
            <a:custGeom>
              <a:avLst/>
              <a:gdLst>
                <a:gd name="G0" fmla="+- 7562 0 0"/>
                <a:gd name="G1" fmla="+- 9673817 0 0"/>
                <a:gd name="G2" fmla="+- 0 0 9673817"/>
                <a:gd name="T0" fmla="*/ 0 256 1"/>
                <a:gd name="T1" fmla="*/ 180 256 1"/>
                <a:gd name="G3" fmla="+- 9673817 T0 T1"/>
                <a:gd name="T2" fmla="*/ 0 256 1"/>
                <a:gd name="T3" fmla="*/ 90 256 1"/>
                <a:gd name="G4" fmla="+- 9673817 T2 T3"/>
                <a:gd name="G5" fmla="*/ G4 2 1"/>
                <a:gd name="T4" fmla="*/ 90 256 1"/>
                <a:gd name="T5" fmla="*/ 0 256 1"/>
                <a:gd name="G6" fmla="+- 9673817 T4 T5"/>
                <a:gd name="G7" fmla="*/ G6 2 1"/>
                <a:gd name="G8" fmla="abs 9673817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562"/>
                <a:gd name="G18" fmla="*/ 7562 1 2"/>
                <a:gd name="G19" fmla="+- G18 5400 0"/>
                <a:gd name="G20" fmla="cos G19 9673817"/>
                <a:gd name="G21" fmla="sin G19 9673817"/>
                <a:gd name="G22" fmla="+- G20 10800 0"/>
                <a:gd name="G23" fmla="+- G21 10800 0"/>
                <a:gd name="G24" fmla="+- 10800 0 G20"/>
                <a:gd name="G25" fmla="+- 7562 10800 0"/>
                <a:gd name="G26" fmla="?: G9 G17 G25"/>
                <a:gd name="G27" fmla="?: G9 0 21600"/>
                <a:gd name="G28" fmla="cos 10800 9673817"/>
                <a:gd name="G29" fmla="sin 10800 9673817"/>
                <a:gd name="G30" fmla="sin 7562 9673817"/>
                <a:gd name="G31" fmla="+- G28 10800 0"/>
                <a:gd name="G32" fmla="+- G29 10800 0"/>
                <a:gd name="G33" fmla="+- G30 10800 0"/>
                <a:gd name="G34" fmla="?: G4 0 G31"/>
                <a:gd name="G35" fmla="?: 9673817 G34 0"/>
                <a:gd name="G36" fmla="?: G6 G35 G31"/>
                <a:gd name="G37" fmla="+- 21600 0 G36"/>
                <a:gd name="G38" fmla="?: G4 0 G33"/>
                <a:gd name="G39" fmla="?: 9673817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047 w 21600"/>
                <a:gd name="T15" fmla="*/ 15717 h 21600"/>
                <a:gd name="T16" fmla="*/ 10800 w 21600"/>
                <a:gd name="T17" fmla="*/ 3238 h 21600"/>
                <a:gd name="T18" fmla="*/ 18553 w 21600"/>
                <a:gd name="T19" fmla="*/ 1571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414" y="14850"/>
                  </a:moveTo>
                  <a:cubicBezTo>
                    <a:pt x="3646" y="13639"/>
                    <a:pt x="3238" y="12234"/>
                    <a:pt x="3238" y="10800"/>
                  </a:cubicBezTo>
                  <a:cubicBezTo>
                    <a:pt x="3238" y="6623"/>
                    <a:pt x="6623" y="3238"/>
                    <a:pt x="10800" y="3238"/>
                  </a:cubicBezTo>
                  <a:cubicBezTo>
                    <a:pt x="14976" y="3238"/>
                    <a:pt x="18362" y="6623"/>
                    <a:pt x="18362" y="10800"/>
                  </a:cubicBezTo>
                  <a:cubicBezTo>
                    <a:pt x="18362" y="12234"/>
                    <a:pt x="17953" y="13639"/>
                    <a:pt x="17185" y="14850"/>
                  </a:cubicBezTo>
                  <a:lnTo>
                    <a:pt x="19919" y="16585"/>
                  </a:lnTo>
                  <a:cubicBezTo>
                    <a:pt x="21017" y="14855"/>
                    <a:pt x="21600" y="1284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2848"/>
                    <a:pt x="582" y="14855"/>
                    <a:pt x="1680" y="16585"/>
                  </a:cubicBezTo>
                  <a:close/>
                </a:path>
              </a:pathLst>
            </a:custGeom>
            <a:solidFill>
              <a:schemeClr val="bg1">
                <a:alpha val="38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AutoShape 9"/>
          <p:cNvSpPr>
            <a:spLocks noChangeArrowheads="1"/>
          </p:cNvSpPr>
          <p:nvPr/>
        </p:nvSpPr>
        <p:spPr bwMode="auto">
          <a:xfrm rot="2985420">
            <a:off x="-719932" y="2456657"/>
            <a:ext cx="5256213" cy="5473700"/>
          </a:xfrm>
          <a:custGeom>
            <a:avLst/>
            <a:gdLst>
              <a:gd name="G0" fmla="+- 9019 0 0"/>
              <a:gd name="G1" fmla="+- 10102244 0 0"/>
              <a:gd name="G2" fmla="+- 0 0 10102244"/>
              <a:gd name="T0" fmla="*/ 0 256 1"/>
              <a:gd name="T1" fmla="*/ 180 256 1"/>
              <a:gd name="G3" fmla="+- 10102244 T0 T1"/>
              <a:gd name="T2" fmla="*/ 0 256 1"/>
              <a:gd name="T3" fmla="*/ 90 256 1"/>
              <a:gd name="G4" fmla="+- 10102244 T2 T3"/>
              <a:gd name="G5" fmla="*/ G4 2 1"/>
              <a:gd name="T4" fmla="*/ 90 256 1"/>
              <a:gd name="T5" fmla="*/ 0 256 1"/>
              <a:gd name="G6" fmla="+- 10102244 T4 T5"/>
              <a:gd name="G7" fmla="*/ G6 2 1"/>
              <a:gd name="G8" fmla="abs 101022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019"/>
              <a:gd name="G18" fmla="*/ 9019 1 2"/>
              <a:gd name="G19" fmla="+- G18 5400 0"/>
              <a:gd name="G20" fmla="cos G19 10102244"/>
              <a:gd name="G21" fmla="sin G19 10102244"/>
              <a:gd name="G22" fmla="+- G20 10800 0"/>
              <a:gd name="G23" fmla="+- G21 10800 0"/>
              <a:gd name="G24" fmla="+- 10800 0 G20"/>
              <a:gd name="G25" fmla="+- 9019 10800 0"/>
              <a:gd name="G26" fmla="?: G9 G17 G25"/>
              <a:gd name="G27" fmla="?: G9 0 21600"/>
              <a:gd name="G28" fmla="cos 10800 10102244"/>
              <a:gd name="G29" fmla="sin 10800 10102244"/>
              <a:gd name="G30" fmla="sin 9019 10102244"/>
              <a:gd name="G31" fmla="+- G28 10800 0"/>
              <a:gd name="G32" fmla="+- G29 10800 0"/>
              <a:gd name="G33" fmla="+- G30 10800 0"/>
              <a:gd name="G34" fmla="?: G4 0 G31"/>
              <a:gd name="G35" fmla="?: 10102244 G34 0"/>
              <a:gd name="G36" fmla="?: G6 G35 G31"/>
              <a:gd name="G37" fmla="+- 21600 0 G36"/>
              <a:gd name="G38" fmla="?: G4 0 G33"/>
              <a:gd name="G39" fmla="?: 101022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881 w 21600"/>
              <a:gd name="T15" fmla="*/ 15121 h 21600"/>
              <a:gd name="T16" fmla="*/ 10800 w 21600"/>
              <a:gd name="T17" fmla="*/ 1781 h 21600"/>
              <a:gd name="T18" fmla="*/ 19719 w 21600"/>
              <a:gd name="T19" fmla="*/ 1512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683" y="14732"/>
                </a:moveTo>
                <a:cubicBezTo>
                  <a:pt x="2089" y="13506"/>
                  <a:pt x="1781" y="12162"/>
                  <a:pt x="1781" y="10800"/>
                </a:cubicBezTo>
                <a:cubicBezTo>
                  <a:pt x="1781" y="5818"/>
                  <a:pt x="5818" y="1781"/>
                  <a:pt x="10800" y="1781"/>
                </a:cubicBezTo>
                <a:cubicBezTo>
                  <a:pt x="15781" y="1781"/>
                  <a:pt x="19819" y="5818"/>
                  <a:pt x="19819" y="10800"/>
                </a:cubicBezTo>
                <a:cubicBezTo>
                  <a:pt x="19819" y="12162"/>
                  <a:pt x="19510" y="13506"/>
                  <a:pt x="18916" y="14732"/>
                </a:cubicBezTo>
                <a:lnTo>
                  <a:pt x="20519" y="15509"/>
                </a:lnTo>
                <a:cubicBezTo>
                  <a:pt x="21230" y="14041"/>
                  <a:pt x="21600" y="12431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2431"/>
                  <a:pt x="369" y="14041"/>
                  <a:pt x="1080" y="15509"/>
                </a:cubicBezTo>
                <a:close/>
              </a:path>
            </a:pathLst>
          </a:cu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 rot="3450002">
            <a:off x="2932907" y="3339306"/>
            <a:ext cx="1071562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7308850" y="-1250950"/>
            <a:ext cx="2914650" cy="2914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57594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More greenhouse gases in the atmosphere mean that more heat energy is absorbed. 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rot="1216579">
            <a:off x="2124075" y="2676525"/>
            <a:ext cx="1071563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 rot="6038134">
            <a:off x="3140870" y="4342606"/>
            <a:ext cx="1071562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 rot="-581711">
            <a:off x="981075" y="2598738"/>
            <a:ext cx="1071563" cy="1825625"/>
          </a:xfrm>
          <a:prstGeom prst="upArrow">
            <a:avLst>
              <a:gd name="adj1" fmla="val 32380"/>
              <a:gd name="adj2" fmla="val 357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478463" y="2613025"/>
            <a:ext cx="3887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We call this increase in the temperature </a:t>
            </a:r>
            <a:br>
              <a:rPr lang="en-GB" sz="2800" b="1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of the earth</a:t>
            </a:r>
            <a:br>
              <a:rPr lang="en-GB" sz="2800" b="1">
                <a:solidFill>
                  <a:schemeClr val="bg1"/>
                </a:solidFill>
                <a:latin typeface="Gill Sans MT" pitchFamily="34" charset="0"/>
              </a:rPr>
            </a:b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‘global warming’.</a:t>
            </a:r>
            <a:endParaRPr lang="en-US" sz="2800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3037085">
            <a:off x="-950912" y="1966912"/>
            <a:ext cx="5865812" cy="6342063"/>
          </a:xfrm>
          <a:custGeom>
            <a:avLst/>
            <a:gdLst>
              <a:gd name="G0" fmla="+- 7562 0 0"/>
              <a:gd name="G1" fmla="+- 9673817 0 0"/>
              <a:gd name="G2" fmla="+- 0 0 9673817"/>
              <a:gd name="T0" fmla="*/ 0 256 1"/>
              <a:gd name="T1" fmla="*/ 180 256 1"/>
              <a:gd name="G3" fmla="+- 9673817 T0 T1"/>
              <a:gd name="T2" fmla="*/ 0 256 1"/>
              <a:gd name="T3" fmla="*/ 90 256 1"/>
              <a:gd name="G4" fmla="+- 9673817 T2 T3"/>
              <a:gd name="G5" fmla="*/ G4 2 1"/>
              <a:gd name="T4" fmla="*/ 90 256 1"/>
              <a:gd name="T5" fmla="*/ 0 256 1"/>
              <a:gd name="G6" fmla="+- 9673817 T4 T5"/>
              <a:gd name="G7" fmla="*/ G6 2 1"/>
              <a:gd name="G8" fmla="abs 967381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562"/>
              <a:gd name="G18" fmla="*/ 7562 1 2"/>
              <a:gd name="G19" fmla="+- G18 5400 0"/>
              <a:gd name="G20" fmla="cos G19 9673817"/>
              <a:gd name="G21" fmla="sin G19 9673817"/>
              <a:gd name="G22" fmla="+- G20 10800 0"/>
              <a:gd name="G23" fmla="+- G21 10800 0"/>
              <a:gd name="G24" fmla="+- 10800 0 G20"/>
              <a:gd name="G25" fmla="+- 7562 10800 0"/>
              <a:gd name="G26" fmla="?: G9 G17 G25"/>
              <a:gd name="G27" fmla="?: G9 0 21600"/>
              <a:gd name="G28" fmla="cos 10800 9673817"/>
              <a:gd name="G29" fmla="sin 10800 9673817"/>
              <a:gd name="G30" fmla="sin 7562 9673817"/>
              <a:gd name="G31" fmla="+- G28 10800 0"/>
              <a:gd name="G32" fmla="+- G29 10800 0"/>
              <a:gd name="G33" fmla="+- G30 10800 0"/>
              <a:gd name="G34" fmla="?: G4 0 G31"/>
              <a:gd name="G35" fmla="?: 9673817 G34 0"/>
              <a:gd name="G36" fmla="?: G6 G35 G31"/>
              <a:gd name="G37" fmla="+- 21600 0 G36"/>
              <a:gd name="G38" fmla="?: G4 0 G33"/>
              <a:gd name="G39" fmla="?: 967381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047 w 21600"/>
              <a:gd name="T15" fmla="*/ 15717 h 21600"/>
              <a:gd name="T16" fmla="*/ 10800 w 21600"/>
              <a:gd name="T17" fmla="*/ 3238 h 21600"/>
              <a:gd name="T18" fmla="*/ 18553 w 21600"/>
              <a:gd name="T19" fmla="*/ 1571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414" y="14850"/>
                </a:moveTo>
                <a:cubicBezTo>
                  <a:pt x="3646" y="13639"/>
                  <a:pt x="3238" y="12234"/>
                  <a:pt x="3238" y="10800"/>
                </a:cubicBezTo>
                <a:cubicBezTo>
                  <a:pt x="3238" y="6623"/>
                  <a:pt x="6623" y="3238"/>
                  <a:pt x="10800" y="3238"/>
                </a:cubicBezTo>
                <a:cubicBezTo>
                  <a:pt x="14976" y="3238"/>
                  <a:pt x="18362" y="6623"/>
                  <a:pt x="18362" y="10800"/>
                </a:cubicBezTo>
                <a:cubicBezTo>
                  <a:pt x="18362" y="12234"/>
                  <a:pt x="17953" y="13639"/>
                  <a:pt x="17185" y="14850"/>
                </a:cubicBezTo>
                <a:lnTo>
                  <a:pt x="19919" y="16585"/>
                </a:lnTo>
                <a:cubicBezTo>
                  <a:pt x="21017" y="14855"/>
                  <a:pt x="21600" y="1284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2848"/>
                  <a:pt x="582" y="14855"/>
                  <a:pt x="1680" y="16585"/>
                </a:cubicBezTo>
                <a:close/>
              </a:path>
            </a:pathLst>
          </a:custGeom>
          <a:solidFill>
            <a:schemeClr val="bg1">
              <a:alpha val="3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68" name="Picture 4" descr="na00596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55328">
            <a:off x="-252413" y="3243263"/>
            <a:ext cx="4137026" cy="4137025"/>
          </a:xfrm>
          <a:prstGeom prst="rect">
            <a:avLst/>
          </a:prstGeom>
          <a:noFill/>
        </p:spPr>
      </p:pic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-161925" y="3411538"/>
            <a:ext cx="3905250" cy="3905250"/>
          </a:xfrm>
          <a:prstGeom prst="ellipse">
            <a:avLst/>
          </a:prstGeom>
          <a:solidFill>
            <a:srgbClr val="FF3300">
              <a:alpha val="34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5" grpId="0" animBg="1"/>
      <p:bldP spid="11276" grpId="0" animBg="1"/>
      <p:bldP spid="11271" grpId="0"/>
      <p:bldP spid="112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7308850" y="-1250950"/>
            <a:ext cx="2914650" cy="2914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-1189038" y="2205038"/>
            <a:ext cx="10555288" cy="5865812"/>
            <a:chOff x="-749" y="1389"/>
            <a:chExt cx="6649" cy="3695"/>
          </a:xfrm>
        </p:grpSpPr>
        <p:sp>
          <p:nvSpPr>
            <p:cNvPr id="12290" name="AutoShape 2"/>
            <p:cNvSpPr>
              <a:spLocks noChangeArrowheads="1"/>
            </p:cNvSpPr>
            <p:nvPr/>
          </p:nvSpPr>
          <p:spPr bwMode="auto">
            <a:xfrm rot="3450002">
              <a:off x="1847" y="2104"/>
              <a:ext cx="675" cy="1150"/>
            </a:xfrm>
            <a:prstGeom prst="upArrow">
              <a:avLst>
                <a:gd name="adj1" fmla="val 32380"/>
                <a:gd name="adj2" fmla="val 3579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 rot="1216579">
              <a:off x="1338" y="1686"/>
              <a:ext cx="675" cy="1150"/>
            </a:xfrm>
            <a:prstGeom prst="upArrow">
              <a:avLst>
                <a:gd name="adj1" fmla="val 32380"/>
                <a:gd name="adj2" fmla="val 3579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 rot="6038134">
              <a:off x="1978" y="2736"/>
              <a:ext cx="675" cy="1150"/>
            </a:xfrm>
            <a:prstGeom prst="upArrow">
              <a:avLst>
                <a:gd name="adj1" fmla="val 32380"/>
                <a:gd name="adj2" fmla="val 3579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 rot="-581711">
              <a:off x="618" y="1637"/>
              <a:ext cx="675" cy="1150"/>
            </a:xfrm>
            <a:prstGeom prst="upArrow">
              <a:avLst>
                <a:gd name="adj1" fmla="val 32380"/>
                <a:gd name="adj2" fmla="val 3579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-749" y="1389"/>
              <a:ext cx="6649" cy="3695"/>
              <a:chOff x="-749" y="1389"/>
              <a:chExt cx="6649" cy="3695"/>
            </a:xfrm>
          </p:grpSpPr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3451" y="1646"/>
                <a:ext cx="244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2800" b="1">
                  <a:solidFill>
                    <a:schemeClr val="bg1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12299" name="AutoShape 11"/>
              <p:cNvSpPr>
                <a:spLocks noChangeArrowheads="1"/>
              </p:cNvSpPr>
              <p:nvPr/>
            </p:nvSpPr>
            <p:spPr bwMode="auto">
              <a:xfrm rot="3037085">
                <a:off x="-599" y="1239"/>
                <a:ext cx="3695" cy="3995"/>
              </a:xfrm>
              <a:custGeom>
                <a:avLst/>
                <a:gdLst>
                  <a:gd name="G0" fmla="+- 7562 0 0"/>
                  <a:gd name="G1" fmla="+- 9673817 0 0"/>
                  <a:gd name="G2" fmla="+- 0 0 9673817"/>
                  <a:gd name="T0" fmla="*/ 0 256 1"/>
                  <a:gd name="T1" fmla="*/ 180 256 1"/>
                  <a:gd name="G3" fmla="+- 9673817 T0 T1"/>
                  <a:gd name="T2" fmla="*/ 0 256 1"/>
                  <a:gd name="T3" fmla="*/ 90 256 1"/>
                  <a:gd name="G4" fmla="+- 9673817 T2 T3"/>
                  <a:gd name="G5" fmla="*/ G4 2 1"/>
                  <a:gd name="T4" fmla="*/ 90 256 1"/>
                  <a:gd name="T5" fmla="*/ 0 256 1"/>
                  <a:gd name="G6" fmla="+- 9673817 T4 T5"/>
                  <a:gd name="G7" fmla="*/ G6 2 1"/>
                  <a:gd name="G8" fmla="abs 9673817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562"/>
                  <a:gd name="G18" fmla="*/ 7562 1 2"/>
                  <a:gd name="G19" fmla="+- G18 5400 0"/>
                  <a:gd name="G20" fmla="cos G19 9673817"/>
                  <a:gd name="G21" fmla="sin G19 9673817"/>
                  <a:gd name="G22" fmla="+- G20 10800 0"/>
                  <a:gd name="G23" fmla="+- G21 10800 0"/>
                  <a:gd name="G24" fmla="+- 10800 0 G20"/>
                  <a:gd name="G25" fmla="+- 7562 10800 0"/>
                  <a:gd name="G26" fmla="?: G9 G17 G25"/>
                  <a:gd name="G27" fmla="?: G9 0 21600"/>
                  <a:gd name="G28" fmla="cos 10800 9673817"/>
                  <a:gd name="G29" fmla="sin 10800 9673817"/>
                  <a:gd name="G30" fmla="sin 7562 9673817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9673817 G34 0"/>
                  <a:gd name="G36" fmla="?: G6 G35 G31"/>
                  <a:gd name="G37" fmla="+- 21600 0 G36"/>
                  <a:gd name="G38" fmla="?: G4 0 G33"/>
                  <a:gd name="G39" fmla="?: 9673817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3047 w 21600"/>
                  <a:gd name="T15" fmla="*/ 15717 h 21600"/>
                  <a:gd name="T16" fmla="*/ 10800 w 21600"/>
                  <a:gd name="T17" fmla="*/ 3238 h 21600"/>
                  <a:gd name="T18" fmla="*/ 18553 w 21600"/>
                  <a:gd name="T19" fmla="*/ 15717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4414" y="14850"/>
                    </a:moveTo>
                    <a:cubicBezTo>
                      <a:pt x="3646" y="13639"/>
                      <a:pt x="3238" y="12234"/>
                      <a:pt x="3238" y="10800"/>
                    </a:cubicBezTo>
                    <a:cubicBezTo>
                      <a:pt x="3238" y="6623"/>
                      <a:pt x="6623" y="3238"/>
                      <a:pt x="10800" y="3238"/>
                    </a:cubicBezTo>
                    <a:cubicBezTo>
                      <a:pt x="14976" y="3238"/>
                      <a:pt x="18362" y="6623"/>
                      <a:pt x="18362" y="10800"/>
                    </a:cubicBezTo>
                    <a:cubicBezTo>
                      <a:pt x="18362" y="12234"/>
                      <a:pt x="17953" y="13639"/>
                      <a:pt x="17185" y="14850"/>
                    </a:cubicBezTo>
                    <a:lnTo>
                      <a:pt x="19919" y="16585"/>
                    </a:lnTo>
                    <a:cubicBezTo>
                      <a:pt x="21017" y="14855"/>
                      <a:pt x="21600" y="12848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2848"/>
                      <a:pt x="582" y="14855"/>
                      <a:pt x="1680" y="16585"/>
                    </a:cubicBezTo>
                    <a:close/>
                  </a:path>
                </a:pathLst>
              </a:custGeom>
              <a:solidFill>
                <a:schemeClr val="bg1">
                  <a:alpha val="38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2296" name="Picture 8" descr="na00596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55328">
            <a:off x="-252413" y="3243263"/>
            <a:ext cx="4137026" cy="413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76325" y="2789238"/>
            <a:ext cx="7194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Eleven of the last twelve years have been the hottest since records started in 1858.</a:t>
            </a:r>
            <a:r>
              <a:rPr lang="en-GB" sz="2800">
                <a:solidFill>
                  <a:schemeClr val="bg1"/>
                </a:solidFill>
                <a:latin typeface="Gill Sans MT" pitchFamily="34" charset="0"/>
              </a:rPr>
              <a:t>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17563" y="2619375"/>
            <a:ext cx="74390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Think about ways that you could reduce your carbon footprint and be part of the climate-change solution!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0" grpId="1"/>
      <p:bldP spid="14346" grpId="0"/>
    </p:bldLst>
  </p:timing>
</p:sld>
</file>

<file path=ppt/theme/theme1.xml><?xml version="1.0" encoding="utf-8"?>
<a:theme xmlns:a="http://schemas.openxmlformats.org/drawingml/2006/main" name="default">
  <a:themeElements>
    <a:clrScheme name="defaul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858</TotalTime>
  <Words>384</Words>
  <Application>Microsoft Office PowerPoint</Application>
  <PresentationFormat>On-screen Show (4:3)</PresentationFormat>
  <Paragraphs>34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Gill Sans MT</vt:lpstr>
      <vt:lpstr>default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CAFOD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cbogue</dc:creator>
  <cp:lastModifiedBy>Joseph Naumann</cp:lastModifiedBy>
  <cp:revision>22</cp:revision>
  <dcterms:created xsi:type="dcterms:W3CDTF">2007-10-12T13:45:36Z</dcterms:created>
  <dcterms:modified xsi:type="dcterms:W3CDTF">2010-10-07T19:52:09Z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Year it refers to">
    <vt:lpwstr>2007</vt:lpwstr>
  </property>
  <property fmtid="{D5CDD505-2E9C-101B-9397-08002B2CF9AE}" pid="4" name="Originating Team">
    <vt:lpwstr>Schools</vt:lpwstr>
  </property>
  <property fmtid="{D5CDD505-2E9C-101B-9397-08002B2CF9AE}" pid="5" name="Project Type">
    <vt:lpwstr>Curriculum</vt:lpwstr>
  </property>
  <property fmtid="{D5CDD505-2E9C-101B-9397-08002B2CF9AE}" pid="6" name="Project Name">
    <vt:lpwstr>N/a</vt:lpwstr>
  </property>
  <property fmtid="{D5CDD505-2E9C-101B-9397-08002B2CF9AE}" pid="7" name="Event Type">
    <vt:lpwstr>N/a</vt:lpwstr>
  </property>
  <property fmtid="{D5CDD505-2E9C-101B-9397-08002B2CF9AE}" pid="8" name="Document Type">
    <vt:lpwstr>Resource</vt:lpwstr>
  </property>
  <property fmtid="{D5CDD505-2E9C-101B-9397-08002B2CF9AE}" pid="9" name="Financial Year">
    <vt:lpwstr>2007/8</vt:lpwstr>
  </property>
  <property fmtid="{D5CDD505-2E9C-101B-9397-08002B2CF9AE}" pid="10" name="Doc Type">
    <vt:lpwstr/>
  </property>
  <property fmtid="{D5CDD505-2E9C-101B-9397-08002B2CF9AE}" pid="11" name="Output Type">
    <vt:lpwstr>Online</vt:lpwstr>
  </property>
  <property fmtid="{D5CDD505-2E9C-101B-9397-08002B2CF9AE}" pid="12" name="Audience">
    <vt:lpwstr>All</vt:lpwstr>
  </property>
  <property fmtid="{D5CDD505-2E9C-101B-9397-08002B2CF9AE}" pid="13" name="Originator">
    <vt:lpwstr>Schools</vt:lpwstr>
  </property>
  <property fmtid="{D5CDD505-2E9C-101B-9397-08002B2CF9AE}" pid="14" name="Individual Originator">
    <vt:lpwstr/>
  </property>
  <property fmtid="{D5CDD505-2E9C-101B-9397-08002B2CF9AE}" pid="15" name="Project">
    <vt:lpwstr>Primary Resources</vt:lpwstr>
  </property>
  <property fmtid="{D5CDD505-2E9C-101B-9397-08002B2CF9AE}" pid="16" name="Project Manager">
    <vt:lpwstr>Angela Page</vt:lpwstr>
  </property>
  <property fmtid="{D5CDD505-2E9C-101B-9397-08002B2CF9AE}" pid="17" name="Handed On To">
    <vt:lpwstr/>
  </property>
  <property fmtid="{D5CDD505-2E9C-101B-9397-08002B2CF9AE}" pid="18" name="Tags">
    <vt:lpwstr/>
  </property>
</Properties>
</file>