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 id="2147483672" r:id="rId3"/>
  </p:sldMasterIdLst>
  <p:notesMasterIdLst>
    <p:notesMasterId r:id="rId28"/>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87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2.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5D3906-519B-4643-9A52-1065A43CD4E3}" type="datetimeFigureOut">
              <a:rPr lang="en-US" smtClean="0"/>
              <a:t>7/6/2015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AFD237-ABCA-4CB5-B510-150C676172B6}" type="slidenum">
              <a:rPr lang="en-US" smtClean="0"/>
              <a:t>‹#›</a:t>
            </a:fld>
            <a:endParaRPr lang="en-US"/>
          </a:p>
        </p:txBody>
      </p:sp>
    </p:spTree>
    <p:extLst>
      <p:ext uri="{BB962C8B-B14F-4D97-AF65-F5344CB8AC3E}">
        <p14:creationId xmlns:p14="http://schemas.microsoft.com/office/powerpoint/2010/main" val="2570606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7/6/2015 11:10 AM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3"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2.vatican.va/content/francesco/en/encyclicals/documents/papa-francesco_20150524_enciclica-laudato-si.html"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hyperlink" Target="http://icternodisola.it/public/uploaded/manuale%20della%20qual/lim%20Scuola%20Secondaria/percorso%20economico-soc/letter/The%20closing%20circle%20Commoner.pdf"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 World Endangered . . . .</a:t>
            </a:r>
            <a:endParaRPr lang="en-US" dirty="0"/>
          </a:p>
        </p:txBody>
      </p:sp>
      <p:sp>
        <p:nvSpPr>
          <p:cNvPr id="3" name="Subtitle 2"/>
          <p:cNvSpPr>
            <a:spLocks noGrp="1"/>
          </p:cNvSpPr>
          <p:nvPr>
            <p:ph type="subTitle" idx="1"/>
          </p:nvPr>
        </p:nvSpPr>
        <p:spPr>
          <a:xfrm>
            <a:off x="730249" y="4344988"/>
            <a:ext cx="7681913" cy="1370012"/>
          </a:xfrm>
        </p:spPr>
        <p:txBody>
          <a:bodyPr/>
          <a:lstStyle/>
          <a:p>
            <a:r>
              <a:rPr lang="en-US" dirty="0" smtClean="0"/>
              <a:t>Joe </a:t>
            </a:r>
            <a:r>
              <a:rPr lang="en-US" dirty="0" err="1" smtClean="0"/>
              <a:t>Naumann</a:t>
            </a:r>
            <a:r>
              <a:rPr lang="en-US" dirty="0" smtClean="0"/>
              <a:t> – UMSL Geography</a:t>
            </a:r>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09599"/>
            <a:ext cx="9144000" cy="5658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351953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5139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916409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149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999225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566" y="609600"/>
            <a:ext cx="9120433" cy="5690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199727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42" y="685800"/>
            <a:ext cx="9140858" cy="5670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680708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5713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015742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85799"/>
            <a:ext cx="9144000" cy="5707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07519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4" y="609600"/>
            <a:ext cx="9137715" cy="5703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483436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5715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454648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99287"/>
            <a:ext cx="9144000" cy="564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59689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0"/>
            <a:ext cx="8382000" cy="664797"/>
          </a:xfrm>
        </p:spPr>
        <p:txBody>
          <a:bodyPr/>
          <a:lstStyle/>
          <a:p>
            <a:r>
              <a:rPr lang="en-US" dirty="0" smtClean="0"/>
              <a:t>Recommendation</a:t>
            </a:r>
            <a:endParaRPr lang="en-US" dirty="0"/>
          </a:p>
        </p:txBody>
      </p:sp>
      <p:sp>
        <p:nvSpPr>
          <p:cNvPr id="3" name="Content Placeholder 2"/>
          <p:cNvSpPr>
            <a:spLocks noGrp="1"/>
          </p:cNvSpPr>
          <p:nvPr>
            <p:ph idx="1"/>
          </p:nvPr>
        </p:nvSpPr>
        <p:spPr>
          <a:xfrm>
            <a:off x="152400" y="838200"/>
            <a:ext cx="5638800" cy="5816977"/>
          </a:xfrm>
        </p:spPr>
        <p:txBody>
          <a:bodyPr/>
          <a:lstStyle/>
          <a:p>
            <a:pPr marL="0" indent="0">
              <a:buNone/>
            </a:pPr>
            <a:r>
              <a:rPr lang="en-US" sz="2800" dirty="0" smtClean="0"/>
              <a:t>Take some time to read the encyclical on the environment issued by Pope Francis in June, 2015. The following slides show what will be endangered if people don’t take this issue seriously. Leaving Christian </a:t>
            </a:r>
            <a:r>
              <a:rPr lang="en-US" sz="2800" dirty="0" err="1" smtClean="0"/>
              <a:t>tought</a:t>
            </a:r>
            <a:r>
              <a:rPr lang="en-US" sz="2800" dirty="0" smtClean="0"/>
              <a:t> out of the document still presents a sound argument for taking better care of the environment. Free or very inexpensive copies are available online</a:t>
            </a:r>
            <a:r>
              <a:rPr lang="en-US" sz="2800" dirty="0"/>
              <a:t>. </a:t>
            </a:r>
            <a:r>
              <a:rPr lang="en-US" sz="2800" dirty="0" smtClean="0"/>
              <a:t>Download a copy </a:t>
            </a:r>
            <a:r>
              <a:rPr lang="en-US" sz="2800" dirty="0" smtClean="0">
                <a:hlinkClick r:id="rId2"/>
              </a:rPr>
              <a:t>http</a:t>
            </a:r>
            <a:r>
              <a:rPr lang="en-US" sz="2800">
                <a:hlinkClick r:id="rId2"/>
              </a:rPr>
              <a:t>://</a:t>
            </a:r>
            <a:r>
              <a:rPr lang="en-US" sz="2800" smtClean="0">
                <a:hlinkClick r:id="rId2"/>
              </a:rPr>
              <a:t>w2.vatican.va/content/francesco/en/encyclicals/documents/papa-francesco_20150524_enciclica-laudato-si.html</a:t>
            </a:r>
            <a:r>
              <a:rPr lang="en-US" sz="2800" smtClean="0"/>
              <a:t> </a:t>
            </a:r>
            <a:endParaRPr lang="en-US" sz="2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7776" y="990600"/>
            <a:ext cx="3316224"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831569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5630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849737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850" y="457200"/>
            <a:ext cx="9114934" cy="5934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173706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567" y="-11560"/>
            <a:ext cx="9167567" cy="6869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362710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80999"/>
            <a:ext cx="9144000" cy="6094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293695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ackgroundRemoval t="0" b="90000" l="125" r="99813">
                        <a14:backgroundMark x1="32250" y1="10200" x2="32250" y2="10200"/>
                        <a14:backgroundMark x1="41625" y1="12600" x2="41625" y2="12600"/>
                        <a14:backgroundMark x1="54125" y1="11200" x2="54125" y2="11200"/>
                        <a14:backgroundMark x1="63625" y1="13600" x2="63625" y2="13600"/>
                        <a14:backgroundMark x1="74875" y1="11400" x2="74875" y2="11400"/>
                        <a14:backgroundMark x1="70375" y1="6800" x2="70375" y2="6800"/>
                        <a14:backgroundMark x1="78500" y1="15700" x2="78500" y2="15700"/>
                        <a14:backgroundMark x1="81125" y1="9300" x2="81125" y2="9300"/>
                        <a14:backgroundMark x1="80813" y1="9400" x2="80813" y2="9400"/>
                        <a14:backgroundMark x1="71188" y1="23800" x2="71188" y2="23800"/>
                        <a14:backgroundMark x1="75438" y1="25600" x2="75438" y2="25600"/>
                        <a14:backgroundMark x1="81813" y1="15000" x2="81813" y2="15000"/>
                        <a14:backgroundMark x1="82938" y1="2000" x2="82938" y2="2000"/>
                        <a14:backgroundMark x1="21000" y1="2100" x2="21000" y2="2100"/>
                        <a14:backgroundMark x1="18625" y1="4000" x2="18625" y2="4000"/>
                        <a14:backgroundMark x1="84500" y1="9600" x2="84500" y2="9600"/>
                        <a14:backgroundMark x1="85875" y1="11100" x2="85875" y2="11100"/>
                        <a14:backgroundMark x1="83500" y1="21000" x2="83500" y2="21000"/>
                        <a14:backgroundMark x1="87000" y1="66100" x2="87000" y2="66100"/>
                      </a14:backgroundRemoval>
                    </a14:imgEffect>
                  </a14:imgLayer>
                </a14:imgProps>
              </a:ext>
              <a:ext uri="{28A0092B-C50C-407E-A947-70E740481C1C}">
                <a14:useLocalDpi xmlns:a14="http://schemas.microsoft.com/office/drawing/2010/main" val="0"/>
              </a:ext>
            </a:extLst>
          </a:blip>
          <a:srcRect/>
          <a:stretch>
            <a:fillRect/>
          </a:stretch>
        </p:blipFill>
        <p:spPr bwMode="auto">
          <a:xfrm>
            <a:off x="0" y="-46152"/>
            <a:ext cx="9144000" cy="5715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2400" y="5410200"/>
            <a:ext cx="8839200" cy="1329595"/>
          </a:xfrm>
        </p:spPr>
        <p:txBody>
          <a:bodyPr/>
          <a:lstStyle/>
          <a:p>
            <a:pPr algn="ctr"/>
            <a:r>
              <a:rPr lang="en-US" dirty="0" smtClean="0"/>
              <a:t>No one is exempt from responsibility to preserve our home</a:t>
            </a:r>
            <a:endParaRPr lang="en-US" dirty="0"/>
          </a:p>
        </p:txBody>
      </p:sp>
    </p:spTree>
    <p:extLst>
      <p:ext uri="{BB962C8B-B14F-4D97-AF65-F5344CB8AC3E}">
        <p14:creationId xmlns:p14="http://schemas.microsoft.com/office/powerpoint/2010/main" val="222508457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Four Laws of Ecology</a:t>
            </a:r>
            <a:endParaRPr lang="en-US" dirty="0"/>
          </a:p>
        </p:txBody>
      </p:sp>
      <p:sp>
        <p:nvSpPr>
          <p:cNvPr id="3" name="Content Placeholder 2"/>
          <p:cNvSpPr>
            <a:spLocks noGrp="1"/>
          </p:cNvSpPr>
          <p:nvPr>
            <p:ph idx="1"/>
          </p:nvPr>
        </p:nvSpPr>
        <p:spPr>
          <a:xfrm>
            <a:off x="381000" y="1412875"/>
            <a:ext cx="8382000" cy="4530471"/>
          </a:xfrm>
        </p:spPr>
        <p:txBody>
          <a:bodyPr/>
          <a:lstStyle/>
          <a:p>
            <a:r>
              <a:rPr lang="en-US" dirty="0" smtClean="0"/>
              <a:t>Presented by Barry Commoner in </a:t>
            </a:r>
            <a:r>
              <a:rPr lang="en-US" i="1" dirty="0" smtClean="0"/>
              <a:t>The Closing Circle</a:t>
            </a:r>
            <a:r>
              <a:rPr lang="en-US" dirty="0" smtClean="0"/>
              <a:t> in 1971. </a:t>
            </a:r>
            <a:r>
              <a:rPr lang="en-US" dirty="0"/>
              <a:t>Download a copy at </a:t>
            </a:r>
            <a:r>
              <a:rPr lang="en-US" dirty="0">
                <a:hlinkClick r:id="rId2"/>
              </a:rPr>
              <a:t>http://</a:t>
            </a:r>
            <a:r>
              <a:rPr lang="en-US" dirty="0" smtClean="0">
                <a:hlinkClick r:id="rId2"/>
              </a:rPr>
              <a:t>icternodisola.it/public/uploaded/manuale%20della%20qual/lim%20Scuola%20Secondaria/percorso%20economico-soc/letter/The%20closing%20circle%20Commoner.pdf</a:t>
            </a:r>
            <a:r>
              <a:rPr lang="en-US" dirty="0" smtClean="0"/>
              <a:t> </a:t>
            </a:r>
          </a:p>
          <a:p>
            <a:r>
              <a:rPr lang="en-US" dirty="0" smtClean="0"/>
              <a:t>Commoner was a prophet ahead of his time – was a professor at Washington University in St. Louis, MO.</a:t>
            </a:r>
            <a:endParaRPr lang="en-US" dirty="0"/>
          </a:p>
        </p:txBody>
      </p:sp>
    </p:spTree>
    <p:extLst>
      <p:ext uri="{BB962C8B-B14F-4D97-AF65-F5344CB8AC3E}">
        <p14:creationId xmlns:p14="http://schemas.microsoft.com/office/powerpoint/2010/main" val="107409481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136"/>
            <a:ext cx="8382000" cy="664797"/>
          </a:xfrm>
        </p:spPr>
        <p:txBody>
          <a:bodyPr/>
          <a:lstStyle/>
          <a:p>
            <a:r>
              <a:rPr lang="en-US" dirty="0" smtClean="0"/>
              <a:t>The Four Laws of Ecology</a:t>
            </a:r>
            <a:endParaRPr lang="en-US" dirty="0"/>
          </a:p>
        </p:txBody>
      </p:sp>
      <p:sp>
        <p:nvSpPr>
          <p:cNvPr id="3" name="Content Placeholder 2"/>
          <p:cNvSpPr>
            <a:spLocks noGrp="1"/>
          </p:cNvSpPr>
          <p:nvPr>
            <p:ph idx="1"/>
          </p:nvPr>
        </p:nvSpPr>
        <p:spPr>
          <a:xfrm>
            <a:off x="152400" y="762000"/>
            <a:ext cx="8839200" cy="5866221"/>
          </a:xfrm>
        </p:spPr>
        <p:txBody>
          <a:bodyPr/>
          <a:lstStyle/>
          <a:p>
            <a:r>
              <a:rPr lang="en-US" dirty="0" smtClean="0"/>
              <a:t>Pope Francis certainly understands these laws in relation to our only home, Earth.</a:t>
            </a:r>
          </a:p>
          <a:p>
            <a:pPr lvl="1"/>
            <a:r>
              <a:rPr lang="en-US" dirty="0" smtClean="0"/>
              <a:t>Everything is connected</a:t>
            </a:r>
          </a:p>
          <a:p>
            <a:pPr lvl="2"/>
            <a:r>
              <a:rPr lang="en-US" dirty="0" smtClean="0"/>
              <a:t>Everyone with open eyes and mind can see this around them</a:t>
            </a:r>
          </a:p>
          <a:p>
            <a:pPr lvl="1"/>
            <a:r>
              <a:rPr lang="en-US" dirty="0" smtClean="0"/>
              <a:t>Everything goes somewhere – </a:t>
            </a:r>
          </a:p>
          <a:p>
            <a:pPr lvl="2"/>
            <a:r>
              <a:rPr lang="en-US" dirty="0" err="1" smtClean="0"/>
              <a:t>eg</a:t>
            </a:r>
            <a:r>
              <a:rPr lang="en-US" dirty="0" smtClean="0"/>
              <a:t>. When a tree is burned, every atom goes somewhere: the ashes or gasses that went into the atmosphere</a:t>
            </a:r>
          </a:p>
          <a:p>
            <a:pPr lvl="1"/>
            <a:r>
              <a:rPr lang="en-US" dirty="0" smtClean="0"/>
              <a:t>Nature knows best – </a:t>
            </a:r>
          </a:p>
          <a:p>
            <a:pPr lvl="2"/>
            <a:r>
              <a:rPr lang="en-US" dirty="0" smtClean="0"/>
              <a:t>nature can disassemble molecules that nature has made but cannot disassemble some molecules made by humans</a:t>
            </a:r>
          </a:p>
          <a:p>
            <a:pPr lvl="1"/>
            <a:r>
              <a:rPr lang="en-US" dirty="0" smtClean="0"/>
              <a:t>There is no such thing as a “free lunch.” – Every action or change in an ecosystem has consequences.</a:t>
            </a:r>
          </a:p>
          <a:p>
            <a:pPr lvl="2"/>
            <a:r>
              <a:rPr lang="en-US" dirty="0" smtClean="0"/>
              <a:t>Adding an new component to a system</a:t>
            </a:r>
          </a:p>
          <a:p>
            <a:pPr lvl="2"/>
            <a:r>
              <a:rPr lang="en-US" dirty="0" smtClean="0"/>
              <a:t>Removing a component from a system</a:t>
            </a:r>
            <a:endParaRPr lang="en-US" dirty="0"/>
          </a:p>
        </p:txBody>
      </p:sp>
    </p:spTree>
    <p:extLst>
      <p:ext uri="{BB962C8B-B14F-4D97-AF65-F5344CB8AC3E}">
        <p14:creationId xmlns:p14="http://schemas.microsoft.com/office/powerpoint/2010/main" val="100500553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View the following slides</a:t>
            </a:r>
            <a:endParaRPr lang="en-US" dirty="0"/>
          </a:p>
        </p:txBody>
      </p:sp>
      <p:sp>
        <p:nvSpPr>
          <p:cNvPr id="3" name="Subtitle 2"/>
          <p:cNvSpPr>
            <a:spLocks noGrp="1"/>
          </p:cNvSpPr>
          <p:nvPr>
            <p:ph type="subTitle" idx="1"/>
          </p:nvPr>
        </p:nvSpPr>
        <p:spPr>
          <a:xfrm>
            <a:off x="1295400" y="5486400"/>
            <a:ext cx="7043208" cy="461665"/>
          </a:xfrm>
        </p:spPr>
        <p:txBody>
          <a:bodyPr/>
          <a:lstStyle/>
          <a:p>
            <a:endParaRPr lang="en-US"/>
          </a:p>
        </p:txBody>
      </p:sp>
      <p:sp>
        <p:nvSpPr>
          <p:cNvPr id="4" name="Text Placeholder 3"/>
          <p:cNvSpPr>
            <a:spLocks noGrp="1"/>
          </p:cNvSpPr>
          <p:nvPr>
            <p:ph type="body" sz="quarter" idx="10"/>
          </p:nvPr>
        </p:nvSpPr>
        <p:spPr/>
        <p:txBody>
          <a:bodyPr/>
          <a:lstStyle/>
          <a:p>
            <a:r>
              <a:rPr lang="en-US" dirty="0" smtClean="0"/>
              <a:t>This Beauty is Endangered . . .</a:t>
            </a:r>
            <a:endParaRPr lang="en-US" dirty="0"/>
          </a:p>
        </p:txBody>
      </p:sp>
    </p:spTree>
    <p:extLst>
      <p:ext uri="{BB962C8B-B14F-4D97-AF65-F5344CB8AC3E}">
        <p14:creationId xmlns:p14="http://schemas.microsoft.com/office/powerpoint/2010/main" val="4856336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4" y="622318"/>
            <a:ext cx="9137715" cy="5703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661440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56" y="609600"/>
            <a:ext cx="9141643" cy="5730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874627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5691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320436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674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5790882"/>
      </p:ext>
    </p:extLst>
  </p:cSld>
  <p:clrMapOvr>
    <a:masterClrMapping/>
  </p:clrMapOvr>
  <p:transition>
    <p:fade/>
  </p:transition>
</p:sld>
</file>

<file path=ppt/theme/theme1.xml><?xml version="1.0" encoding="utf-8"?>
<a:theme xmlns:a="http://schemas.openxmlformats.org/drawingml/2006/main" name="1_Green Swirls Segoe Template">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A6783B6-86AE-4776-8B81-8199FD1759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1_Green Swirls Segoe Template</Template>
  <TotalTime>67</TotalTime>
  <Words>366</Words>
  <Application>Microsoft Office PowerPoint</Application>
  <PresentationFormat>On-screen Show (4:3)</PresentationFormat>
  <Paragraphs>25</Paragraphs>
  <Slides>24</Slides>
  <Notes>1</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1_Green Swirls Segoe Template</vt:lpstr>
      <vt:lpstr>White with Courier font for code slides</vt:lpstr>
      <vt:lpstr>A World Endangered . . . .</vt:lpstr>
      <vt:lpstr>Recommendation</vt:lpstr>
      <vt:lpstr>The Four Laws of Ecology</vt:lpstr>
      <vt:lpstr>The Four Laws of Ecology</vt:lpstr>
      <vt:lpstr>View the following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 one is exempt from responsibility to preserve our home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World Endangered . . . .</dc:title>
  <dc:creator>Naumann, Joseph A.</dc:creator>
  <cp:lastModifiedBy>Naumann, Joseph A.</cp:lastModifiedBy>
  <cp:revision>8</cp:revision>
  <dcterms:created xsi:type="dcterms:W3CDTF">2015-07-06T15:06:27Z</dcterms:created>
  <dcterms:modified xsi:type="dcterms:W3CDTF">2015-07-06T16:19:08Z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TC102867399990</vt:lpwstr>
  </property>
</Properties>
</file>