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2B"/>
    <a:srgbClr val="14215E"/>
    <a:srgbClr val="1343A9"/>
    <a:srgbClr val="0033CC"/>
    <a:srgbClr val="133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2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054225"/>
            <a:ext cx="67056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286000" y="3505200"/>
            <a:ext cx="6553200" cy="609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10074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7A713-7007-4913-B2CB-7614D15284D3}"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31337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7A713-7007-4913-B2CB-7614D15284D3}"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03317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7A713-7007-4913-B2CB-7614D15284D3}"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18004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09799" y="3938587"/>
            <a:ext cx="66294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209799" y="2438400"/>
            <a:ext cx="6629401"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562950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67400" y="1600200"/>
            <a:ext cx="2971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C7A713-7007-4913-B2CB-7614D15284D3}"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63652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C7A713-7007-4913-B2CB-7614D15284D3}" type="datetimeFigureOut">
              <a:rPr lang="en-US" smtClean="0"/>
              <a:t>2/26/2015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100697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C7A713-7007-4913-B2CB-7614D15284D3}" type="datetimeFigureOut">
              <a:rPr lang="en-US" smtClean="0"/>
              <a:t>2/26/2015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418659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t>2/26/2015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9027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24384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24400" y="273050"/>
            <a:ext cx="4114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09800" y="1435100"/>
            <a:ext cx="2438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08425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95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895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407441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2200" y="274638"/>
            <a:ext cx="6477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362200" y="1600200"/>
            <a:ext cx="64770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62200" y="6324600"/>
            <a:ext cx="1447800" cy="365125"/>
          </a:xfrm>
          <a:prstGeom prst="rect">
            <a:avLst/>
          </a:prstGeom>
        </p:spPr>
        <p:txBody>
          <a:bodyPr vert="horz" lIns="91440" tIns="45720" rIns="91440" bIns="45720" rtlCol="0" anchor="ctr"/>
          <a:lstStyle>
            <a:lvl1pPr algn="l">
              <a:defRPr sz="1200">
                <a:solidFill>
                  <a:schemeClr val="bg1"/>
                </a:solidFill>
              </a:defRPr>
            </a:lvl1pPr>
          </a:lstStyle>
          <a:p>
            <a:fld id="{8AC7A713-7007-4913-B2CB-7614D15284D3}" type="datetimeFigureOut">
              <a:rPr lang="en-US" smtClean="0"/>
              <a:pPr/>
              <a:t>2/26/2015</a:t>
            </a:fld>
            <a:endParaRPr lang="en-US"/>
          </a:p>
        </p:txBody>
      </p:sp>
      <p:sp>
        <p:nvSpPr>
          <p:cNvPr id="5" name="Footer Placeholder 4"/>
          <p:cNvSpPr>
            <a:spLocks noGrp="1"/>
          </p:cNvSpPr>
          <p:nvPr>
            <p:ph type="ftr" sz="quarter" idx="3"/>
          </p:nvPr>
        </p:nvSpPr>
        <p:spPr>
          <a:xfrm>
            <a:off x="4724400" y="6324600"/>
            <a:ext cx="20574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1200">
                <a:solidFill>
                  <a:schemeClr val="bg1"/>
                </a:solidFill>
              </a:defRPr>
            </a:lvl1pPr>
          </a:lstStyle>
          <a:p>
            <a:fld id="{7BEB5BB6-300C-4D5B-9AC3-521233952C76}" type="slidenum">
              <a:rPr lang="en-US" smtClean="0"/>
              <a:pPr/>
              <a:t>‹#›</a:t>
            </a:fld>
            <a:endParaRPr lang="en-US"/>
          </a:p>
        </p:txBody>
      </p:sp>
    </p:spTree>
    <p:extLst>
      <p:ext uri="{BB962C8B-B14F-4D97-AF65-F5344CB8AC3E}">
        <p14:creationId xmlns:p14="http://schemas.microsoft.com/office/powerpoint/2010/main" val="415007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ln w="19050">
            <a:solidFill>
              <a:schemeClr val="bg1"/>
            </a:solidFill>
          </a:ln>
          <a:solidFill>
            <a:schemeClr val="bg1"/>
          </a:solidFill>
          <a:effectLst>
            <a:outerShdw blurRad="38100" dist="38100" dir="2700000" algn="tl">
              <a:srgbClr val="000000">
                <a:alpha val="43137"/>
              </a:srgbClr>
            </a:outerShdw>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066801"/>
            <a:ext cx="6705600" cy="3733800"/>
          </a:xfrm>
        </p:spPr>
        <p:txBody>
          <a:bodyPr/>
          <a:lstStyle/>
          <a:p>
            <a:r>
              <a:rPr lang="en-US" sz="4400" dirty="0"/>
              <a:t>Manhattan on </a:t>
            </a:r>
            <a:r>
              <a:rPr lang="en-US" sz="4400" dirty="0" smtClean="0"/>
              <a:t>ice - </a:t>
            </a:r>
            <a:r>
              <a:rPr lang="en-US" sz="4400" dirty="0"/>
              <a:t>Stunning aerial photos show the magical effects of the Siberian Express on New York </a:t>
            </a:r>
            <a:endParaRPr lang="en-US" sz="4400" dirty="0"/>
          </a:p>
        </p:txBody>
      </p:sp>
      <p:sp>
        <p:nvSpPr>
          <p:cNvPr id="3" name="Subtitle 2"/>
          <p:cNvSpPr>
            <a:spLocks noGrp="1"/>
          </p:cNvSpPr>
          <p:nvPr>
            <p:ph type="subTitle" idx="1"/>
          </p:nvPr>
        </p:nvSpPr>
        <p:spPr>
          <a:xfrm>
            <a:off x="2209800" y="5105400"/>
            <a:ext cx="6553200" cy="609600"/>
          </a:xfrm>
        </p:spPr>
        <p:txBody>
          <a:bodyPr>
            <a:normAutofit fontScale="85000" lnSpcReduction="10000"/>
          </a:bodyPr>
          <a:lstStyle/>
          <a:p>
            <a:r>
              <a:rPr lang="en-US" dirty="0"/>
              <a:t>By Sophie Jane Evans For Dailymail.com</a:t>
            </a:r>
            <a:endParaRPr lang="en-US" dirty="0"/>
          </a:p>
        </p:txBody>
      </p:sp>
    </p:spTree>
    <p:extLst>
      <p:ext uri="{BB962C8B-B14F-4D97-AF65-F5344CB8AC3E}">
        <p14:creationId xmlns:p14="http://schemas.microsoft.com/office/powerpoint/2010/main" val="323695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34200" cy="1524000"/>
          </a:xfrm>
        </p:spPr>
        <p:txBody>
          <a:bodyPr/>
          <a:lstStyle/>
          <a:p>
            <a:r>
              <a:rPr lang="en-US" sz="2800" b="0" dirty="0" smtClean="0"/>
              <a:t>The </a:t>
            </a:r>
            <a:r>
              <a:rPr lang="en-US" sz="2800" b="0" dirty="0"/>
              <a:t>'Siberian Express' resulted in striking </a:t>
            </a:r>
            <a:r>
              <a:rPr lang="en-US" sz="2800" b="0" dirty="0" smtClean="0"/>
              <a:t>scenes; </a:t>
            </a:r>
            <a:r>
              <a:rPr lang="en-US" sz="2800" b="0" dirty="0"/>
              <a:t>it also </a:t>
            </a:r>
            <a:r>
              <a:rPr lang="en-US" sz="2800" b="0" dirty="0" smtClean="0"/>
              <a:t>caused deaths </a:t>
            </a:r>
            <a:r>
              <a:rPr lang="en-US" sz="2800" b="0" dirty="0"/>
              <a:t>of at least 20 people from </a:t>
            </a:r>
            <a:r>
              <a:rPr lang="en-US" sz="2800" b="0" dirty="0" smtClean="0"/>
              <a:t>hypothermia</a:t>
            </a:r>
            <a:endParaRPr lang="en-US" sz="2800" b="0" dirty="0"/>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55" b="6989"/>
          <a:stretch/>
        </p:blipFill>
        <p:spPr bwMode="auto">
          <a:xfrm>
            <a:off x="0" y="1516193"/>
            <a:ext cx="9132651" cy="534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720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533400"/>
            <a:ext cx="6477000" cy="5562600"/>
          </a:xfrm>
        </p:spPr>
        <p:txBody>
          <a:bodyPr>
            <a:normAutofit fontScale="92500" lnSpcReduction="20000"/>
          </a:bodyPr>
          <a:lstStyle/>
          <a:p>
            <a:r>
              <a:rPr lang="en-US" dirty="0"/>
              <a:t>'This week ranks among the most intense arctic outbreaks so far in the 21st century for the eastern U.S., and it is certainly one of the most impressively cold air masses we've seen this late in winter,' meteorologist Nick </a:t>
            </a:r>
            <a:r>
              <a:rPr lang="en-US" dirty="0" err="1"/>
              <a:t>Wiltgen</a:t>
            </a:r>
            <a:r>
              <a:rPr lang="en-US" dirty="0"/>
              <a:t> said. The 'Siberian Express' phenomenon was given its name because the winds came in from Russia and traveled over the Arctic Circle, pushing frigid air into Canada and the United States</a:t>
            </a:r>
            <a:r>
              <a:rPr lang="en-US" dirty="0"/>
              <a:t/>
            </a:r>
            <a:br>
              <a:rPr lang="en-US" dirty="0"/>
            </a:br>
            <a:endParaRPr lang="en-US" dirty="0"/>
          </a:p>
        </p:txBody>
      </p:sp>
    </p:spTree>
    <p:extLst>
      <p:ext uri="{BB962C8B-B14F-4D97-AF65-F5344CB8AC3E}">
        <p14:creationId xmlns:p14="http://schemas.microsoft.com/office/powerpoint/2010/main" val="3309791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13" y="381000"/>
            <a:ext cx="9144000" cy="608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733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858000" cy="1371600"/>
          </a:xfrm>
        </p:spPr>
        <p:txBody>
          <a:bodyPr/>
          <a:lstStyle/>
          <a:p>
            <a:r>
              <a:rPr lang="en-US" sz="4000" b="0" dirty="0" smtClean="0"/>
              <a:t>Ice </a:t>
            </a:r>
            <a:r>
              <a:rPr lang="en-US" sz="4000" b="0" dirty="0"/>
              <a:t>floes on the Hudson River in Manhattan, New </a:t>
            </a:r>
            <a:r>
              <a:rPr lang="en-US" sz="4000" b="0" dirty="0" smtClean="0"/>
              <a:t>York</a:t>
            </a:r>
            <a:endParaRPr lang="en-US" sz="4000" b="0" dirty="0"/>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812"/>
          <a:stretch/>
        </p:blipFill>
        <p:spPr bwMode="auto">
          <a:xfrm>
            <a:off x="0" y="1404594"/>
            <a:ext cx="9144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67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81800" cy="1600200"/>
          </a:xfrm>
        </p:spPr>
        <p:txBody>
          <a:bodyPr/>
          <a:lstStyle/>
          <a:p>
            <a:r>
              <a:rPr lang="en-US" dirty="0" smtClean="0"/>
              <a:t>Week of Feb. 22, 2015</a:t>
            </a:r>
            <a:endParaRPr lang="en-US" dirty="0"/>
          </a:p>
        </p:txBody>
      </p:sp>
      <p:sp>
        <p:nvSpPr>
          <p:cNvPr id="3" name="Content Placeholder 2"/>
          <p:cNvSpPr>
            <a:spLocks noGrp="1"/>
          </p:cNvSpPr>
          <p:nvPr>
            <p:ph idx="1"/>
          </p:nvPr>
        </p:nvSpPr>
        <p:spPr>
          <a:xfrm>
            <a:off x="2362200" y="1752600"/>
            <a:ext cx="6477000" cy="4724400"/>
          </a:xfrm>
        </p:spPr>
        <p:txBody>
          <a:bodyPr>
            <a:normAutofit fontScale="70000" lnSpcReduction="20000"/>
          </a:bodyPr>
          <a:lstStyle/>
          <a:p>
            <a:r>
              <a:rPr lang="en-US" dirty="0"/>
              <a:t>'This week ranks among the most intense arctic outbreaks so far in the 21st century for the eastern U.S., and it is certainly one of the most impressively cold air masses we've seen this late in the winter season, coming only a month before the spring equinox,' senior meteorologist Nick </a:t>
            </a:r>
            <a:r>
              <a:rPr lang="en-US" dirty="0" err="1"/>
              <a:t>Wiltgen</a:t>
            </a:r>
            <a:r>
              <a:rPr lang="en-US" dirty="0"/>
              <a:t> said. </a:t>
            </a:r>
          </a:p>
          <a:p>
            <a:endParaRPr lang="en-US" dirty="0"/>
          </a:p>
          <a:p>
            <a:r>
              <a:rPr lang="en-US" dirty="0"/>
              <a:t>It comes as a new arctic blast - labeled 'Winter Storm Pandora' by meteorologists - is poised to strike vast parts of the country on Saturday, bringing another round of heavy snow, freezing rain and treacherous ice to areas from Missouri to the mid-Atlantic, and as far south as Alabama and Georgia</a:t>
            </a:r>
            <a:r>
              <a:rPr lang="en-US" dirty="0" smtClean="0"/>
              <a:t>.</a:t>
            </a:r>
            <a:endParaRPr lang="en-US" dirty="0"/>
          </a:p>
        </p:txBody>
      </p:sp>
    </p:spTree>
    <p:extLst>
      <p:ext uri="{BB962C8B-B14F-4D97-AF65-F5344CB8AC3E}">
        <p14:creationId xmlns:p14="http://schemas.microsoft.com/office/powerpoint/2010/main" val="2615988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381000"/>
            <a:ext cx="6934200" cy="6400800"/>
          </a:xfrm>
        </p:spPr>
        <p:txBody>
          <a:bodyPr>
            <a:normAutofit fontScale="70000" lnSpcReduction="20000"/>
          </a:bodyPr>
          <a:lstStyle/>
          <a:p>
            <a:r>
              <a:rPr lang="en-US" dirty="0"/>
              <a:t>Bruce Sullivan, a senior meteorologist with the National Weather Service, said: 'Higher amounts [of snow] over the next two days will probably be across southern Indiana and Illinois and eastward through Ohio into western Pennsylvania. That's where it looks like the jackpot will be.'  </a:t>
            </a:r>
          </a:p>
          <a:p>
            <a:endParaRPr lang="en-US" dirty="0"/>
          </a:p>
          <a:p>
            <a:r>
              <a:rPr lang="en-US" dirty="0"/>
              <a:t>The 'Siberian Express' phenomenon was given its name because the winds came in from Russia and traveled over the Arctic Circle, pushing frigid air into Canada and the United States. On Friday, Washington's Reagan National Airport saw a record low temperature of just six degrees.</a:t>
            </a:r>
          </a:p>
          <a:p>
            <a:endParaRPr lang="en-US" dirty="0"/>
          </a:p>
          <a:p>
            <a:r>
              <a:rPr lang="en-US" dirty="0"/>
              <a:t>This beat a 119-year-old record low for the day of eight degrees. In Pennsylvania, temperatures dipped to minus 18 in New Castle and six below zero in Pittsburgh - both records. A record low was also set at New Jersey's Newark Liberty International Airport (one degree), USA Today </a:t>
            </a:r>
            <a:r>
              <a:rPr lang="en-US" dirty="0" smtClean="0"/>
              <a:t>reported,</a:t>
            </a:r>
            <a:endParaRPr lang="en-US" dirty="0"/>
          </a:p>
        </p:txBody>
      </p:sp>
    </p:spTree>
    <p:extLst>
      <p:ext uri="{BB962C8B-B14F-4D97-AF65-F5344CB8AC3E}">
        <p14:creationId xmlns:p14="http://schemas.microsoft.com/office/powerpoint/2010/main" val="161260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852987"/>
            <a:ext cx="7086600" cy="2005013"/>
          </a:xfrm>
        </p:spPr>
        <p:txBody>
          <a:bodyPr/>
          <a:lstStyle/>
          <a:p>
            <a:r>
              <a:rPr lang="en-US" dirty="0"/>
              <a:t>Great Lakes freeze over; Lake Erie nearly 100% covered in ice</a:t>
            </a:r>
          </a:p>
        </p:txBody>
      </p:sp>
      <p:sp>
        <p:nvSpPr>
          <p:cNvPr id="3" name="Text Placeholder 2"/>
          <p:cNvSpPr>
            <a:spLocks noGrp="1"/>
          </p:cNvSpPr>
          <p:nvPr>
            <p:ph type="body"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5395"/>
            <a:ext cx="6269477" cy="475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48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Lake Superior was more than 80% ice on Sunday.</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480951"/>
            <a:ext cx="7086600" cy="537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3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553200" cy="1417638"/>
          </a:xfrm>
        </p:spPr>
        <p:txBody>
          <a:bodyPr/>
          <a:lstStyle/>
          <a:p>
            <a:r>
              <a:rPr lang="en-US" sz="4400" dirty="0"/>
              <a:t>Lake Huron was more ice than water, too.</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317238"/>
            <a:ext cx="7010400" cy="553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78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81800" cy="1417638"/>
          </a:xfrm>
        </p:spPr>
        <p:txBody>
          <a:bodyPr/>
          <a:lstStyle/>
          <a:p>
            <a:r>
              <a:rPr lang="en-US" sz="4000" dirty="0"/>
              <a:t>Lake Ontario's surface was between 50% and 60% ice.</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324160"/>
            <a:ext cx="7065390" cy="555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04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304800"/>
            <a:ext cx="6477000" cy="6553200"/>
          </a:xfrm>
        </p:spPr>
        <p:txBody>
          <a:bodyPr>
            <a:normAutofit fontScale="92500" lnSpcReduction="20000"/>
          </a:bodyPr>
          <a:lstStyle/>
          <a:p>
            <a:r>
              <a:rPr lang="en-US" dirty="0"/>
              <a:t> Spectacular pictures, captured by photographer Spencer Platt, show effects of 'Siberian Express' on Manhattan</a:t>
            </a:r>
          </a:p>
          <a:p>
            <a:r>
              <a:rPr lang="en-US" dirty="0"/>
              <a:t>    Feature Central Park blanketed in pristine sheet of snow and tugboats negotiating ice floes on the Hudson River</a:t>
            </a:r>
          </a:p>
          <a:p>
            <a:r>
              <a:rPr lang="en-US" dirty="0"/>
              <a:t>    Temperature was so cold on Friday it fell to just two degrees in NYC - breaking the 1950 record of seven degrees</a:t>
            </a:r>
          </a:p>
          <a:p>
            <a:r>
              <a:rPr lang="en-US" dirty="0"/>
              <a:t>    Comes as new arctic blast - dubbed 'Winter Storm Pandora' - is poised to strike vast parts of the US on </a:t>
            </a:r>
            <a:r>
              <a:rPr lang="en-US" dirty="0" smtClean="0"/>
              <a:t>Saturday</a:t>
            </a:r>
            <a:endParaRPr lang="en-US" dirty="0"/>
          </a:p>
        </p:txBody>
      </p:sp>
    </p:spTree>
    <p:extLst>
      <p:ext uri="{BB962C8B-B14F-4D97-AF65-F5344CB8AC3E}">
        <p14:creationId xmlns:p14="http://schemas.microsoft.com/office/powerpoint/2010/main" val="325988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4638"/>
            <a:ext cx="3429000" cy="6202362"/>
          </a:xfrm>
        </p:spPr>
        <p:txBody>
          <a:bodyPr/>
          <a:lstStyle/>
          <a:p>
            <a:r>
              <a:rPr lang="en-US" sz="4400" dirty="0"/>
              <a:t>An aerial show shows a freezing Lake Michigan Sunday.</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80" y="0"/>
            <a:ext cx="54977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64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0"/>
            <a:ext cx="6477000" cy="1066800"/>
          </a:xfrm>
        </p:spPr>
        <p:txBody>
          <a:bodyPr/>
          <a:lstStyle/>
          <a:p>
            <a:r>
              <a:rPr lang="en-US" sz="3200" dirty="0"/>
              <a:t> ice floes surrounding skyscrapers in Lower Manhattan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0" y="1064543"/>
            <a:ext cx="9151570" cy="579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79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16132" cy="762000"/>
          </a:xfrm>
        </p:spPr>
        <p:txBody>
          <a:bodyPr/>
          <a:lstStyle/>
          <a:p>
            <a:r>
              <a:rPr lang="en-US" sz="2800" b="0" dirty="0"/>
              <a:t> Central Park blanketed in a pristine sheet of </a:t>
            </a:r>
            <a:r>
              <a:rPr lang="en-US" sz="2800" b="0" dirty="0" smtClean="0"/>
              <a:t>snow</a:t>
            </a:r>
            <a:endParaRPr lang="en-US" sz="2800" b="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12" y="800457"/>
            <a:ext cx="9133788" cy="605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43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81800" cy="838200"/>
          </a:xfrm>
        </p:spPr>
        <p:txBody>
          <a:bodyPr/>
          <a:lstStyle/>
          <a:p>
            <a:r>
              <a:rPr lang="en-US" sz="3200" b="0" dirty="0"/>
              <a:t>A tugboat tries to negotiate ice floes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40" y="828897"/>
            <a:ext cx="9135359" cy="600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05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34200" cy="838200"/>
          </a:xfrm>
        </p:spPr>
        <p:txBody>
          <a:bodyPr/>
          <a:lstStyle/>
          <a:p>
            <a:r>
              <a:rPr lang="en-US" sz="2400" b="0" dirty="0" smtClean="0"/>
              <a:t> temperature dropped to a record breaking two degrees in NYC on Friday</a:t>
            </a:r>
            <a:endParaRPr lang="en-US" sz="2400" b="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1707"/>
            <a:ext cx="9144000" cy="60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1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76200"/>
            <a:ext cx="6629400" cy="6705600"/>
          </a:xfrm>
        </p:spPr>
        <p:txBody>
          <a:bodyPr>
            <a:normAutofit fontScale="85000" lnSpcReduction="10000"/>
          </a:bodyPr>
          <a:lstStyle/>
          <a:p>
            <a:r>
              <a:rPr lang="en-US" dirty="0"/>
              <a:t>And New York City wasn't the only region to see record-breaking temperatures. On Friday morning, at least 72 records were recorded, from Marquette, Michigan (-26 degrees) to Miami (42 degrees). Lynchburg, Virginia, even saw a bone-chilling minus 11 degrees - a new all-time record low</a:t>
            </a:r>
          </a:p>
          <a:p>
            <a:endParaRPr lang="en-US" dirty="0"/>
          </a:p>
          <a:p>
            <a:r>
              <a:rPr lang="en-US" dirty="0"/>
              <a:t>The sub-zero temperatures transformed a fountain in </a:t>
            </a:r>
            <a:r>
              <a:rPr lang="en-US" dirty="0" err="1"/>
              <a:t>Letchworth</a:t>
            </a:r>
            <a:r>
              <a:rPr lang="en-US" dirty="0"/>
              <a:t> State Park, New York, into a 50-foot 'ice volcano', caused the Niagara Falls to partially freeze over and led to 40-foot snow piles in the streets of Boston. The latter has inspired some locals to jump from their windows onto the snowbanks</a:t>
            </a:r>
            <a:r>
              <a:rPr lang="en-US" dirty="0" smtClean="0"/>
              <a:t>.</a:t>
            </a:r>
            <a:endParaRPr lang="en-US" dirty="0"/>
          </a:p>
        </p:txBody>
      </p:sp>
    </p:spTree>
    <p:extLst>
      <p:ext uri="{BB962C8B-B14F-4D97-AF65-F5344CB8AC3E}">
        <p14:creationId xmlns:p14="http://schemas.microsoft.com/office/powerpoint/2010/main" val="54508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34200" cy="838200"/>
          </a:xfrm>
        </p:spPr>
        <p:txBody>
          <a:bodyPr/>
          <a:lstStyle/>
          <a:p>
            <a:r>
              <a:rPr lang="en-US" sz="3200" b="0" dirty="0"/>
              <a:t>Tourist attractions, such as Central Park </a:t>
            </a:r>
            <a:r>
              <a:rPr lang="en-US" sz="3200" b="0" dirty="0" smtClean="0"/>
              <a:t>were </a:t>
            </a:r>
            <a:r>
              <a:rPr lang="en-US" sz="3200" b="0" dirty="0"/>
              <a:t>virtually </a:t>
            </a:r>
            <a:r>
              <a:rPr lang="en-US" sz="3200" b="0" dirty="0" smtClean="0"/>
              <a:t>empty</a:t>
            </a:r>
            <a:endParaRPr lang="en-US" sz="3200" b="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87637"/>
            <a:ext cx="9144000" cy="600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15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858000" cy="838200"/>
          </a:xfrm>
        </p:spPr>
        <p:txBody>
          <a:bodyPr/>
          <a:lstStyle/>
          <a:p>
            <a:r>
              <a:rPr lang="en-US" sz="3200" b="0" dirty="0"/>
              <a:t>Ice floes </a:t>
            </a:r>
            <a:r>
              <a:rPr lang="en-US" sz="3200" b="0" dirty="0" smtClean="0"/>
              <a:t>on Manhattan's </a:t>
            </a:r>
            <a:r>
              <a:rPr lang="en-US" sz="3200" b="0" dirty="0"/>
              <a:t>East </a:t>
            </a:r>
            <a:r>
              <a:rPr lang="en-US" sz="3200" b="0" dirty="0" smtClean="0"/>
              <a:t>River</a:t>
            </a:r>
            <a:endParaRPr lang="en-US" sz="3200" b="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19687"/>
            <a:ext cx="9144000" cy="605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768780"/>
      </p:ext>
    </p:extLst>
  </p:cSld>
  <p:clrMapOvr>
    <a:masterClrMapping/>
  </p:clrMapOvr>
</p:sld>
</file>

<file path=ppt/theme/theme1.xml><?xml version="1.0" encoding="utf-8"?>
<a:theme xmlns:a="http://schemas.openxmlformats.org/drawingml/2006/main" name="Winter-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Winter-PowerPoint-Template</Template>
  <TotalTime>79</TotalTime>
  <Words>711</Words>
  <Application>Microsoft Office PowerPoint</Application>
  <PresentationFormat>On-screen Show (4:3)</PresentationFormat>
  <Paragraphs>32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Winter-PowerPoint-Template</vt:lpstr>
      <vt:lpstr>Manhattan on ice - Stunning aerial photos show the magical effects of the Siberian Express on New York </vt:lpstr>
      <vt:lpstr>PowerPoint Presentation</vt:lpstr>
      <vt:lpstr> ice floes surrounding skyscrapers in Lower Manhattan</vt:lpstr>
      <vt:lpstr> Central Park blanketed in a pristine sheet of snow</vt:lpstr>
      <vt:lpstr>A tugboat tries to negotiate ice floes </vt:lpstr>
      <vt:lpstr> temperature dropped to a record breaking two degrees in NYC on Friday</vt:lpstr>
      <vt:lpstr>PowerPoint Presentation</vt:lpstr>
      <vt:lpstr>Tourist attractions, such as Central Park were virtually empty</vt:lpstr>
      <vt:lpstr>Ice floes on Manhattan's East River</vt:lpstr>
      <vt:lpstr>The 'Siberian Express' resulted in striking scenes; it also caused deaths of at least 20 people from hypothermia</vt:lpstr>
      <vt:lpstr>PowerPoint Presentation</vt:lpstr>
      <vt:lpstr>PowerPoint Presentation</vt:lpstr>
      <vt:lpstr>Ice floes on the Hudson River in Manhattan, New York</vt:lpstr>
      <vt:lpstr>Week of Feb. 22, 2015</vt:lpstr>
      <vt:lpstr>PowerPoint Presentation</vt:lpstr>
      <vt:lpstr>Great Lakes freeze over; Lake Erie nearly 100% covered in ice</vt:lpstr>
      <vt:lpstr>Lake Superior was more than 80% ice on Sunday.</vt:lpstr>
      <vt:lpstr>Lake Huron was more ice than water, too.</vt:lpstr>
      <vt:lpstr>Lake Ontario's surface was between 50% and 60% ice.</vt:lpstr>
      <vt:lpstr>An aerial show shows a freezing Lake Michigan Sunday.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Manhattan on ice - Stunning aerial photos show the magical effects of the Siberian Express on New York</dc:title>
  <dc:creator>Naumann, Joseph A.</dc:creator>
  <cp:lastModifiedBy>Naumann, Joseph A.</cp:lastModifiedBy>
  <cp:revision>7</cp:revision>
  <dcterms:created xsi:type="dcterms:W3CDTF">2015-02-26T13:58:03Z</dcterms:created>
  <dcterms:modified xsi:type="dcterms:W3CDTF">2015-02-26T15:17:51Z</dcterms:modified>
</cp:coreProperties>
</file>