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102" d="100"/>
          <a:sy n="102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969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527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A64EA2-D477-4580-BEA7-64EF57B87B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75D8E-B5ED-42DB-88C9-B20B8F0DD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89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92F2E-B9E1-4723-9E3F-B88C911BF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00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EFD36-DDCE-44B3-B13D-8608B8A96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21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6ACBC-6DF7-4E81-B966-78C192EE1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21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E424B-154D-490D-9C8C-3851D8535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2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46A0F-25F6-4FEC-9C7E-0355A0AB34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38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256C4-A390-4700-BD52-D2EF1938E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77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FB4C0-A0B9-4704-A9D0-56670E6641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30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7F725-101A-40C9-B4B2-9DD47488D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18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8CF0A-6B00-4831-882D-92491299FB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40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5FBB55-7398-482A-A295-C5A6F1E98F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The 10 Worst Neighborhoods In The United States</a:t>
            </a:r>
            <a:endParaRPr lang="en-US" alt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135"/>
          </a:xfrm>
        </p:spPr>
        <p:txBody>
          <a:bodyPr/>
          <a:lstStyle/>
          <a:p>
            <a:r>
              <a:rPr lang="en-US" sz="2400" dirty="0" smtClean="0"/>
              <a:t> 2. James Buchanan Dr. &amp; 1st St. in Jackson, Tennessee </a:t>
            </a:r>
            <a:endParaRPr lang="en-US" sz="24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84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731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Real estate prices are high, nearly one in 10 people fall victim to crimes, and people mainly rent in this area which makes people come and go quickly.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24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09314" cy="793102"/>
          </a:xfrm>
        </p:spPr>
        <p:txBody>
          <a:bodyPr/>
          <a:lstStyle/>
          <a:p>
            <a:r>
              <a:rPr lang="en-US" sz="4000" dirty="0" smtClean="0"/>
              <a:t>1. City Center in East St. Louis, Illinois </a:t>
            </a:r>
            <a:endParaRPr lang="en-US" sz="4000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3944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886357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The single mothers rate is 99 percent higher than the rest of the nation. </a:t>
            </a:r>
            <a:r>
              <a:rPr lang="en-US" dirty="0">
                <a:solidFill>
                  <a:srgbClr val="000000"/>
                </a:solidFill>
              </a:rPr>
              <a:t>Over 75 percent of children live in poverty. </a:t>
            </a:r>
            <a:r>
              <a:rPr lang="en-US">
                <a:solidFill>
                  <a:srgbClr val="000000"/>
                </a:solidFill>
              </a:rPr>
              <a:t>The chance of becoming a victim of a crime is one in 10.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1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7118"/>
          </a:xfrm>
        </p:spPr>
        <p:txBody>
          <a:bodyPr/>
          <a:lstStyle/>
          <a:p>
            <a:r>
              <a:rPr lang="en-US" altLang="en-US" sz="3600" dirty="0" smtClean="0"/>
              <a:t>10. Whitman Park in Camden, New Jersey </a:t>
            </a:r>
            <a:endParaRPr lang="en-US" altLang="en-US" sz="36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76" y="5784980"/>
            <a:ext cx="8947312" cy="1073020"/>
          </a:xfrm>
        </p:spPr>
        <p:txBody>
          <a:bodyPr/>
          <a:lstStyle/>
          <a:p>
            <a:r>
              <a:rPr lang="en-US" altLang="en-US" dirty="0" smtClean="0"/>
              <a:t>Eighty-five out of every 1,000 residents are </a:t>
            </a:r>
            <a:r>
              <a:rPr lang="en-US" dirty="0" smtClean="0"/>
              <a:t>victims of all violent crimes.</a:t>
            </a:r>
            <a:endParaRPr lang="en-US" alt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496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712" y="0"/>
            <a:ext cx="9031288" cy="550506"/>
          </a:xfrm>
        </p:spPr>
        <p:txBody>
          <a:bodyPr/>
          <a:lstStyle/>
          <a:p>
            <a:r>
              <a:rPr lang="en-US" sz="2400" dirty="0" smtClean="0"/>
              <a:t> 9. </a:t>
            </a:r>
            <a:r>
              <a:rPr lang="en-US" sz="2400" dirty="0" err="1" smtClean="0"/>
              <a:t>Broadstreet</a:t>
            </a:r>
            <a:r>
              <a:rPr lang="en-US" sz="2400" dirty="0" smtClean="0"/>
              <a:t> Ave. and Cortland St. in Detroit, Michigan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74432"/>
            <a:ext cx="9031288" cy="1483567"/>
          </a:xfrm>
        </p:spPr>
        <p:txBody>
          <a:bodyPr/>
          <a:lstStyle/>
          <a:p>
            <a:r>
              <a:rPr lang="en-US" sz="2800" dirty="0" smtClean="0"/>
              <a:t>Over 45 percent of residencies are vacant leading to houses being used for harboring fugitives, gambling, and drug dealing, victims of all violent crimes.</a:t>
            </a:r>
            <a:endParaRPr 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3"/>
          <a:stretch/>
        </p:blipFill>
        <p:spPr bwMode="auto">
          <a:xfrm>
            <a:off x="0" y="476543"/>
            <a:ext cx="9144000" cy="483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61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6490"/>
          </a:xfrm>
        </p:spPr>
        <p:txBody>
          <a:bodyPr/>
          <a:lstStyle/>
          <a:p>
            <a:r>
              <a:rPr lang="en-US" sz="2800" dirty="0" smtClean="0"/>
              <a:t> 8. Wyoming St. &amp; </a:t>
            </a:r>
            <a:r>
              <a:rPr lang="en-US" sz="2800" dirty="0" err="1" smtClean="0"/>
              <a:t>Orangelawn</a:t>
            </a:r>
            <a:r>
              <a:rPr lang="en-US" sz="2800" dirty="0" smtClean="0"/>
              <a:t> St. in Detroit, Michigan </a:t>
            </a:r>
            <a:endParaRPr lang="en-US" sz="28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172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8372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Eighty-six out of every 1,000 residents are victims of all violent crimes.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5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5820"/>
          </a:xfrm>
        </p:spPr>
        <p:txBody>
          <a:bodyPr/>
          <a:lstStyle/>
          <a:p>
            <a:r>
              <a:rPr lang="en-US" sz="2800" dirty="0" smtClean="0"/>
              <a:t> 7. Orange St. &amp; W Broad St. in Rochester, New York </a:t>
            </a:r>
            <a:endParaRPr lang="en-US" sz="28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" y="5709076"/>
            <a:ext cx="8938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One out of every 11 residents has been a victim of a violent crime. Murders, rapes, robberies, and assaults have risen over the past five years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1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6490"/>
          </a:xfrm>
        </p:spPr>
        <p:txBody>
          <a:bodyPr/>
          <a:lstStyle/>
          <a:p>
            <a:r>
              <a:rPr lang="en-US" sz="2400" dirty="0" smtClean="0"/>
              <a:t> 6. Chelsea Ave. &amp; N </a:t>
            </a:r>
            <a:r>
              <a:rPr lang="en-US" sz="2400" dirty="0" err="1" smtClean="0"/>
              <a:t>Claybrook</a:t>
            </a:r>
            <a:r>
              <a:rPr lang="en-US" sz="2400" dirty="0" smtClean="0"/>
              <a:t> St. in Memphis, Tennessee </a:t>
            </a:r>
            <a:endParaRPr lang="en-US" sz="24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524"/>
            <a:ext cx="9144000" cy="505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6116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single mother rate here is 90 percent higher than the rest of the U. S. Crimes and poverty are also very high in this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5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127"/>
          </a:xfrm>
        </p:spPr>
        <p:txBody>
          <a:bodyPr/>
          <a:lstStyle/>
          <a:p>
            <a:r>
              <a:rPr lang="en-US" sz="3200" dirty="0" smtClean="0"/>
              <a:t> 5. 7th St. and E Jefferson St. in Rockford, Illinois </a:t>
            </a:r>
            <a:endParaRPr lang="en-US" sz="32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83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6505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Ninety out of every 1,000 residents are victims of all violent crimes.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0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0465"/>
          </a:xfrm>
        </p:spPr>
        <p:txBody>
          <a:bodyPr/>
          <a:lstStyle/>
          <a:p>
            <a:r>
              <a:rPr lang="it-IT" sz="2400" dirty="0" smtClean="0"/>
              <a:t> 4. E Holland Ave. &amp; E Genesee Ave. in Saginaw, Michigan </a:t>
            </a:r>
            <a:endParaRPr lang="en-US" sz="24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730"/>
            <a:ext cx="9144000" cy="513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6242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Ninety out of every 1,000 residents are victims of all violent crimes. There is high military employment and a high single mothers rate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9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135"/>
          </a:xfrm>
        </p:spPr>
        <p:txBody>
          <a:bodyPr/>
          <a:lstStyle/>
          <a:p>
            <a:r>
              <a:rPr lang="en-US" sz="2800" dirty="0" smtClean="0"/>
              <a:t>3. </a:t>
            </a:r>
            <a:r>
              <a:rPr lang="en-US" sz="2800" dirty="0" err="1" smtClean="0"/>
              <a:t>Mcdaniel</a:t>
            </a:r>
            <a:r>
              <a:rPr lang="en-US" sz="2800" dirty="0" smtClean="0"/>
              <a:t> St. SW &amp; Mary St. SW in Atlanta, Georgia </a:t>
            </a:r>
            <a:endParaRPr lang="en-US" sz="28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17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3443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One out of every 10 residents is a victim of all violent crimes.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00300"/>
      </p:ext>
    </p:extLst>
  </p:cSld>
  <p:clrMapOvr>
    <a:masterClrMapping/>
  </p:clrMapOvr>
</p:sld>
</file>

<file path=ppt/theme/theme1.xml><?xml version="1.0" encoding="utf-8"?>
<a:theme xmlns:a="http://schemas.openxmlformats.org/drawingml/2006/main" name="USA map">
  <a:themeElements>
    <a:clrScheme name="Office Theme 3">
      <a:dk1>
        <a:srgbClr val="000000"/>
      </a:dk1>
      <a:lt1>
        <a:srgbClr val="00BFFF"/>
      </a:lt1>
      <a:dk2>
        <a:srgbClr val="000000"/>
      </a:dk2>
      <a:lt2>
        <a:srgbClr val="BACACA"/>
      </a:lt2>
      <a:accent1>
        <a:srgbClr val="0CC98F"/>
      </a:accent1>
      <a:accent2>
        <a:srgbClr val="F9AC00"/>
      </a:accent2>
      <a:accent3>
        <a:srgbClr val="AADCFF"/>
      </a:accent3>
      <a:accent4>
        <a:srgbClr val="000000"/>
      </a:accent4>
      <a:accent5>
        <a:srgbClr val="AAE1C6"/>
      </a:accent5>
      <a:accent6>
        <a:srgbClr val="E29B00"/>
      </a:accent6>
      <a:hlink>
        <a:srgbClr val="500DEC"/>
      </a:hlink>
      <a:folHlink>
        <a:srgbClr val="F978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00BFFF"/>
        </a:lt1>
        <a:dk2>
          <a:srgbClr val="000000"/>
        </a:dk2>
        <a:lt2>
          <a:srgbClr val="BACACA"/>
        </a:lt2>
        <a:accent1>
          <a:srgbClr val="B5DBE7"/>
        </a:accent1>
        <a:accent2>
          <a:srgbClr val="DBE6F3"/>
        </a:accent2>
        <a:accent3>
          <a:srgbClr val="AADCFF"/>
        </a:accent3>
        <a:accent4>
          <a:srgbClr val="000000"/>
        </a:accent4>
        <a:accent5>
          <a:srgbClr val="D7EAF1"/>
        </a:accent5>
        <a:accent6>
          <a:srgbClr val="C6D0DC"/>
        </a:accent6>
        <a:hlink>
          <a:srgbClr val="500DEC"/>
        </a:hlink>
        <a:folHlink>
          <a:srgbClr val="0A2C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00BFFF"/>
        </a:lt1>
        <a:dk2>
          <a:srgbClr val="000000"/>
        </a:dk2>
        <a:lt2>
          <a:srgbClr val="BACACA"/>
        </a:lt2>
        <a:accent1>
          <a:srgbClr val="BBE0E3"/>
        </a:accent1>
        <a:accent2>
          <a:srgbClr val="92C90C"/>
        </a:accent2>
        <a:accent3>
          <a:srgbClr val="AADCFF"/>
        </a:accent3>
        <a:accent4>
          <a:srgbClr val="000000"/>
        </a:accent4>
        <a:accent5>
          <a:srgbClr val="DAEDEF"/>
        </a:accent5>
        <a:accent6>
          <a:srgbClr val="84B60A"/>
        </a:accent6>
        <a:hlink>
          <a:srgbClr val="0D3AEC"/>
        </a:hlink>
        <a:folHlink>
          <a:srgbClr val="500D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00BFFF"/>
        </a:lt1>
        <a:dk2>
          <a:srgbClr val="000000"/>
        </a:dk2>
        <a:lt2>
          <a:srgbClr val="BACACA"/>
        </a:lt2>
        <a:accent1>
          <a:srgbClr val="0CC98F"/>
        </a:accent1>
        <a:accent2>
          <a:srgbClr val="F9AC00"/>
        </a:accent2>
        <a:accent3>
          <a:srgbClr val="AADCFF"/>
        </a:accent3>
        <a:accent4>
          <a:srgbClr val="000000"/>
        </a:accent4>
        <a:accent5>
          <a:srgbClr val="AAE1C6"/>
        </a:accent5>
        <a:accent6>
          <a:srgbClr val="E29B00"/>
        </a:accent6>
        <a:hlink>
          <a:srgbClr val="500DEC"/>
        </a:hlink>
        <a:folHlink>
          <a:srgbClr val="F9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00BFFF"/>
        </a:lt1>
        <a:dk2>
          <a:srgbClr val="000000"/>
        </a:dk2>
        <a:lt2>
          <a:srgbClr val="BACACA"/>
        </a:lt2>
        <a:accent1>
          <a:srgbClr val="92C90C"/>
        </a:accent1>
        <a:accent2>
          <a:srgbClr val="500DEC"/>
        </a:accent2>
        <a:accent3>
          <a:srgbClr val="AADCFF"/>
        </a:accent3>
        <a:accent4>
          <a:srgbClr val="000000"/>
        </a:accent4>
        <a:accent5>
          <a:srgbClr val="C7E1AA"/>
        </a:accent5>
        <a:accent6>
          <a:srgbClr val="480BD6"/>
        </a:accent6>
        <a:hlink>
          <a:srgbClr val="F9AC00"/>
        </a:hlink>
        <a:folHlink>
          <a:srgbClr val="BCA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5DBE7"/>
        </a:accent1>
        <a:accent2>
          <a:srgbClr val="DBE6F3"/>
        </a:accent2>
        <a:accent3>
          <a:srgbClr val="FFFFFF"/>
        </a:accent3>
        <a:accent4>
          <a:srgbClr val="000000"/>
        </a:accent4>
        <a:accent5>
          <a:srgbClr val="D7EAF1"/>
        </a:accent5>
        <a:accent6>
          <a:srgbClr val="C6D0DC"/>
        </a:accent6>
        <a:hlink>
          <a:srgbClr val="500DEC"/>
        </a:hlink>
        <a:folHlink>
          <a:srgbClr val="0A2C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BE0E3"/>
        </a:accent1>
        <a:accent2>
          <a:srgbClr val="92C90C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84B60A"/>
        </a:accent6>
        <a:hlink>
          <a:srgbClr val="0D3AEC"/>
        </a:hlink>
        <a:folHlink>
          <a:srgbClr val="500D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CC98F"/>
        </a:accent1>
        <a:accent2>
          <a:srgbClr val="F9AC00"/>
        </a:accent2>
        <a:accent3>
          <a:srgbClr val="FFFFFF"/>
        </a:accent3>
        <a:accent4>
          <a:srgbClr val="000000"/>
        </a:accent4>
        <a:accent5>
          <a:srgbClr val="AAE1C6"/>
        </a:accent5>
        <a:accent6>
          <a:srgbClr val="E29B00"/>
        </a:accent6>
        <a:hlink>
          <a:srgbClr val="500DEC"/>
        </a:hlink>
        <a:folHlink>
          <a:srgbClr val="F9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2C90C"/>
        </a:accent1>
        <a:accent2>
          <a:srgbClr val="500DEC"/>
        </a:accent2>
        <a:accent3>
          <a:srgbClr val="FFFFFF"/>
        </a:accent3>
        <a:accent4>
          <a:srgbClr val="000000"/>
        </a:accent4>
        <a:accent5>
          <a:srgbClr val="C7E1AA"/>
        </a:accent5>
        <a:accent6>
          <a:srgbClr val="480BD6"/>
        </a:accent6>
        <a:hlink>
          <a:srgbClr val="F9AC00"/>
        </a:hlink>
        <a:folHlink>
          <a:srgbClr val="BCA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USA map</Template>
  <TotalTime>44</TotalTime>
  <Words>387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USA map</vt:lpstr>
      <vt:lpstr>The 10 Worst Neighborhoods In The United States</vt:lpstr>
      <vt:lpstr>10. Whitman Park in Camden, New Jersey </vt:lpstr>
      <vt:lpstr> 9. Broadstreet Ave. and Cortland St. in Detroit, Michigan </vt:lpstr>
      <vt:lpstr> 8. Wyoming St. &amp; Orangelawn St. in Detroit, Michigan </vt:lpstr>
      <vt:lpstr> 7. Orange St. &amp; W Broad St. in Rochester, New York </vt:lpstr>
      <vt:lpstr> 6. Chelsea Ave. &amp; N Claybrook St. in Memphis, Tennessee </vt:lpstr>
      <vt:lpstr> 5. 7th St. and E Jefferson St. in Rockford, Illinois </vt:lpstr>
      <vt:lpstr> 4. E Holland Ave. &amp; E Genesee Ave. in Saginaw, Michigan </vt:lpstr>
      <vt:lpstr>3. Mcdaniel St. SW &amp; Mary St. SW in Atlanta, Georgia </vt:lpstr>
      <vt:lpstr> 2. James Buchanan Dr. &amp; 1st St. in Jackson, Tennessee </vt:lpstr>
      <vt:lpstr>1. City Center in East St. Louis, Illinois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10 Worst Neighborhoods In The United States</dc:title>
  <dc:creator>Naumann, Joseph A.</dc:creator>
  <cp:lastModifiedBy>Naumann, Joseph A.</cp:lastModifiedBy>
  <cp:revision>5</cp:revision>
  <dcterms:created xsi:type="dcterms:W3CDTF">2016-04-14T20:27:18Z</dcterms:created>
  <dcterms:modified xsi:type="dcterms:W3CDTF">2016-04-14T21:12:16Z</dcterms:modified>
</cp:coreProperties>
</file>