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e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33"/>
  </p:notesMasterIdLst>
  <p:sldIdLst>
    <p:sldId id="256" r:id="rId3"/>
    <p:sldId id="257" r:id="rId4"/>
    <p:sldId id="27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82" r:id="rId13"/>
    <p:sldId id="283" r:id="rId14"/>
    <p:sldId id="284" r:id="rId15"/>
    <p:sldId id="265" r:id="rId16"/>
    <p:sldId id="266" r:id="rId17"/>
    <p:sldId id="267" r:id="rId18"/>
    <p:sldId id="268" r:id="rId19"/>
    <p:sldId id="269" r:id="rId20"/>
    <p:sldId id="277" r:id="rId21"/>
    <p:sldId id="279" r:id="rId22"/>
    <p:sldId id="278" r:id="rId23"/>
    <p:sldId id="270" r:id="rId24"/>
    <p:sldId id="271" r:id="rId25"/>
    <p:sldId id="272" r:id="rId26"/>
    <p:sldId id="273" r:id="rId27"/>
    <p:sldId id="274" r:id="rId28"/>
    <p:sldId id="285" r:id="rId29"/>
    <p:sldId id="275" r:id="rId30"/>
    <p:sldId id="280" r:id="rId31"/>
    <p:sldId id="281" r:id="rId3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2" autoAdjust="0"/>
    <p:restoredTop sz="94600"/>
  </p:normalViewPr>
  <p:slideViewPr>
    <p:cSldViewPr snapToGrid="0">
      <p:cViewPr varScale="1">
        <p:scale>
          <a:sx n="75" d="100"/>
          <a:sy n="75" d="100"/>
        </p:scale>
        <p:origin x="7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812D71C-D69D-4989-B36E-DBB1DF0F48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62141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3602567" y="2130426"/>
            <a:ext cx="64008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US" altLang="en-US" noProof="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US" altLang="en-US" noProof="0" smtClean="0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D44EBC0-9C59-4109-8278-648FCA0F8E4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76D070-5115-4D29-BBA0-9075BD4331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4087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18700" y="274639"/>
            <a:ext cx="2108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91985" y="274639"/>
            <a:ext cx="6123516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048161-A8F8-447D-87B8-5A0E216CD3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8396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607484" y="2130426"/>
            <a:ext cx="9751483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607484" y="3886200"/>
            <a:ext cx="9751483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4241A2B-DB45-4BEC-A577-CE0736D32F7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EF7D2A-CBE1-4921-B70F-3C6326DED5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5283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67F39B-B36D-49AD-8455-C74F0D240E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789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7484" y="1600201"/>
            <a:ext cx="538268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367" y="1600201"/>
            <a:ext cx="538268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F973BF-74D2-49B7-8984-79EEF0B5B4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8091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E94904-C055-4C14-9C17-FE18374A20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6863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457807-9FCF-471F-B818-537455A60C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4389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399C44-D63B-4E38-B80B-F57763EB69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3376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5E41E-45AA-4ABF-8751-8EF1381835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5051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017BC-F750-486F-8FC1-77613824CD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1199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17904-A46D-431D-8C61-66E31D6D72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482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11DA3-3D6C-46B0-9635-41B61CD3A0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0865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7" y="274639"/>
            <a:ext cx="274108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7484" y="274639"/>
            <a:ext cx="802428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34B881-8EB7-439C-90E5-3D84388F96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1550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95E099-6763-4A74-AC27-19402238BA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0392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1984" y="1600201"/>
            <a:ext cx="411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09985" y="1600201"/>
            <a:ext cx="4116916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3841C2-0CDF-416C-B28C-86DD9458FF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3138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327E89-254B-497B-A327-AC4C1C7036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996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4F389B-C234-4706-8C42-C1DB3B2894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793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4419A-662B-4395-AB6D-CFA31B4723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9041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A51C66-74DF-428F-BBB0-EA000B3A76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7681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C7B769-BDCE-471A-9A2C-3B0AA24B51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0370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5" y="1600201"/>
            <a:ext cx="84349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9B5F154-B7BC-40B8-BC39-BBB86B82453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rgbClr val="FFFFFF"/>
        </a:buClr>
        <a:buSzPct val="100000"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rgbClr val="FFFFFF"/>
        </a:buClr>
        <a:buSzPct val="100000"/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rgbClr val="FFFFFF"/>
        </a:buClr>
        <a:buSzPct val="100000"/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rgbClr val="FFFFFF"/>
        </a:buClr>
        <a:buSzPct val="100000"/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rgbClr val="FFFFFF"/>
        </a:buClr>
        <a:buSzPct val="100000"/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rgbClr val="FFFFFF"/>
        </a:buClr>
        <a:buSzPct val="100000"/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rgbClr val="FFFFFF"/>
        </a:buClr>
        <a:buSzPct val="100000"/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rgbClr val="FFFFFF"/>
        </a:buClr>
        <a:buSzPct val="100000"/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rgbClr val="FFFFFF"/>
        </a:buClr>
        <a:buSzPct val="100000"/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07485" y="274638"/>
            <a:ext cx="1096856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07485" y="1600201"/>
            <a:ext cx="109685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773767F-AF7D-4D63-A71B-A4E754F1126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26366" y="1358900"/>
            <a:ext cx="8424333" cy="2952751"/>
          </a:xfrm>
        </p:spPr>
        <p:txBody>
          <a:bodyPr/>
          <a:lstStyle/>
          <a:p>
            <a:r>
              <a:rPr lang="en-US" altLang="en-US" sz="6600" b="1" dirty="0">
                <a:latin typeface="Brush Script Std" panose="03060802040607070404" pitchFamily="66" charset="0"/>
              </a:rPr>
              <a:t> Sendai, Japan!</a:t>
            </a:r>
            <a:endParaRPr lang="en-US" altLang="en-US" sz="6600" b="1" dirty="0">
              <a:latin typeface="Brush Script Std" panose="030608020406070704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" y="5728484"/>
            <a:ext cx="12183533" cy="112951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5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61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0021" y="0"/>
            <a:ext cx="102819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96838"/>
            <a:ext cx="8020052" cy="7413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Miyagi Museum of Art</a:t>
            </a:r>
          </a:p>
        </p:txBody>
      </p:sp>
    </p:spTree>
    <p:extLst>
      <p:ext uri="{BB962C8B-B14F-4D97-AF65-F5344CB8AC3E}">
        <p14:creationId xmlns:p14="http://schemas.microsoft.com/office/powerpoint/2010/main" val="138614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274638"/>
            <a:ext cx="11584515" cy="1143000"/>
          </a:xfrm>
        </p:spPr>
        <p:txBody>
          <a:bodyPr/>
          <a:lstStyle/>
          <a:p>
            <a:pPr algn="r"/>
            <a:r>
              <a:rPr lang="en-US" dirty="0" err="1"/>
              <a:t>Zuihōden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2519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89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685" y="325438"/>
            <a:ext cx="10968567" cy="1143000"/>
          </a:xfrm>
        </p:spPr>
        <p:txBody>
          <a:bodyPr/>
          <a:lstStyle/>
          <a:p>
            <a:r>
              <a:rPr lang="en-US" dirty="0"/>
              <a:t>Sendai Castle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6535" y="0"/>
            <a:ext cx="9025466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58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8567" y="0"/>
            <a:ext cx="1029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67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332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47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2001" y="0"/>
            <a:ext cx="8639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34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2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5580" y="0"/>
            <a:ext cx="8806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809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10140952" cy="1143000"/>
          </a:xfrm>
        </p:spPr>
        <p:txBody>
          <a:bodyPr/>
          <a:lstStyle/>
          <a:p>
            <a:pPr algn="ctr"/>
            <a:r>
              <a:rPr lang="en-US" dirty="0" smtClean="0"/>
              <a:t>City Hall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485" y="88900"/>
            <a:ext cx="4894319" cy="65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22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43998" y="-59690"/>
            <a:ext cx="300143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Sendai is the capital city of Miyagi Prefecture, Japan, and the</a:t>
            </a:r>
          </a:p>
          <a:p>
            <a:endParaRPr lang="en-US" sz="3200" dirty="0"/>
          </a:p>
          <a:p>
            <a:r>
              <a:rPr lang="en-US" sz="3200" dirty="0"/>
              <a:t>largest city in the Tohoku region, and the second largest city north of Tokyo.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Jozenji</a:t>
            </a:r>
            <a:r>
              <a:rPr lang="en-US" dirty="0"/>
              <a:t>-Dori promenade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58446" y="0"/>
            <a:ext cx="5141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771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0283" y="0"/>
            <a:ext cx="1030171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0283" y="0"/>
            <a:ext cx="9685769" cy="5762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Tohoku University, </a:t>
            </a:r>
            <a:r>
              <a:rPr lang="en-US" dirty="0" err="1">
                <a:solidFill>
                  <a:schemeClr val="bg1"/>
                </a:solidFill>
              </a:rPr>
              <a:t>Aobayama</a:t>
            </a:r>
            <a:r>
              <a:rPr lang="en-US" dirty="0">
                <a:solidFill>
                  <a:schemeClr val="bg1"/>
                </a:solidFill>
              </a:rPr>
              <a:t> Campus</a:t>
            </a:r>
          </a:p>
        </p:txBody>
      </p:sp>
    </p:spTree>
    <p:extLst>
      <p:ext uri="{BB962C8B-B14F-4D97-AF65-F5344CB8AC3E}">
        <p14:creationId xmlns:p14="http://schemas.microsoft.com/office/powerpoint/2010/main" val="953328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30612" cy="6858000"/>
          </a:xfrm>
        </p:spPr>
      </p:pic>
    </p:spTree>
    <p:extLst>
      <p:ext uri="{BB962C8B-B14F-4D97-AF65-F5344CB8AC3E}">
        <p14:creationId xmlns:p14="http://schemas.microsoft.com/office/powerpoint/2010/main" val="2137651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9693" y="0"/>
            <a:ext cx="87923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32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62756"/>
            <a:ext cx="12192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940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466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335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5491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5822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274638"/>
            <a:ext cx="10968567" cy="830262"/>
          </a:xfrm>
        </p:spPr>
        <p:txBody>
          <a:bodyPr/>
          <a:lstStyle/>
          <a:p>
            <a:r>
              <a:rPr lang="en-US" dirty="0"/>
              <a:t>Matsushima</a:t>
            </a:r>
          </a:p>
        </p:txBody>
      </p:sp>
    </p:spTree>
    <p:extLst>
      <p:ext uri="{BB962C8B-B14F-4D97-AF65-F5344CB8AC3E}">
        <p14:creationId xmlns:p14="http://schemas.microsoft.com/office/powerpoint/2010/main" val="22802973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050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6" y="274638"/>
            <a:ext cx="5962582" cy="2925762"/>
          </a:xfrm>
        </p:spPr>
        <p:txBody>
          <a:bodyPr/>
          <a:lstStyle/>
          <a:p>
            <a:r>
              <a:rPr lang="en-US" dirty="0"/>
              <a:t>Sendai </a:t>
            </a:r>
            <a:r>
              <a:rPr lang="en-US" dirty="0" err="1"/>
              <a:t>Tanabata</a:t>
            </a:r>
            <a:r>
              <a:rPr lang="en-US" dirty="0"/>
              <a:t> Festival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7006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56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293600" cy="6994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Sendai is a city in Japan’s Tohoku Region, northeast of Tokyo on Honshu island. The remains of 17th-century Sendai Castle, built for samurai lord Date </a:t>
            </a:r>
            <a:r>
              <a:rPr lang="en-US" sz="2400" dirty="0" err="1"/>
              <a:t>Masamune</a:t>
            </a:r>
            <a:r>
              <a:rPr lang="en-US" sz="2400" dirty="0"/>
              <a:t> on Aoba Hill, overlook the city and include a museum of historic artifacts. The Sendai City Museum focuses on the history and culture of Japan’s Edo period and displays </a:t>
            </a:r>
            <a:r>
              <a:rPr lang="en-US" sz="2400" dirty="0" err="1"/>
              <a:t>Masamune’s</a:t>
            </a:r>
            <a:r>
              <a:rPr lang="en-US" sz="2400" dirty="0"/>
              <a:t> samurai </a:t>
            </a:r>
            <a:r>
              <a:rPr lang="en-US" sz="2400" dirty="0" err="1"/>
              <a:t>armour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r>
              <a:rPr lang="en-US" sz="2400" dirty="0"/>
              <a:t>Sendai </a:t>
            </a:r>
            <a:r>
              <a:rPr lang="en-US" sz="2400" dirty="0" smtClean="0"/>
              <a:t>is </a:t>
            </a:r>
            <a:r>
              <a:rPr lang="en-US" sz="2400" dirty="0"/>
              <a:t>the capital city of Miyagi Prefecture, Japan, and the largest city in the </a:t>
            </a:r>
            <a:r>
              <a:rPr lang="en-US" sz="2400" dirty="0" err="1"/>
              <a:t>Tōhoku</a:t>
            </a:r>
            <a:r>
              <a:rPr lang="en-US" sz="2400" dirty="0"/>
              <a:t> region, and the second largest city north of Tokyo. In 2010, the city had a population of one million, and was one of Japan's 20 designated cities. The city was founded in 1600 by the </a:t>
            </a:r>
            <a:r>
              <a:rPr lang="en-US" sz="2400" dirty="0" err="1"/>
              <a:t>daimyō</a:t>
            </a:r>
            <a:r>
              <a:rPr lang="en-US" sz="2400" dirty="0"/>
              <a:t> Date </a:t>
            </a:r>
            <a:r>
              <a:rPr lang="en-US" sz="2400" dirty="0" err="1"/>
              <a:t>Masamune</a:t>
            </a:r>
            <a:r>
              <a:rPr lang="en-US" sz="2400" dirty="0"/>
              <a:t>, and is nicknamed the City of </a:t>
            </a:r>
            <a:r>
              <a:rPr lang="en-US" sz="2400" dirty="0" smtClean="0"/>
              <a:t>Trees: there </a:t>
            </a:r>
            <a:r>
              <a:rPr lang="en-US" sz="2400" dirty="0"/>
              <a:t>are about 60 </a:t>
            </a:r>
            <a:r>
              <a:rPr lang="en-US" sz="2400" dirty="0" err="1"/>
              <a:t>zelkova</a:t>
            </a:r>
            <a:r>
              <a:rPr lang="en-US" sz="2400" dirty="0"/>
              <a:t> trees on </a:t>
            </a:r>
            <a:r>
              <a:rPr lang="en-US" sz="2400" dirty="0" err="1"/>
              <a:t>Jōzenji</a:t>
            </a:r>
            <a:r>
              <a:rPr lang="en-US" sz="2400" dirty="0"/>
              <a:t> </a:t>
            </a:r>
            <a:r>
              <a:rPr lang="en-US" sz="2400" dirty="0" smtClean="0"/>
              <a:t>Street</a:t>
            </a:r>
          </a:p>
          <a:p>
            <a:endParaRPr lang="en-US" sz="2400" dirty="0"/>
          </a:p>
          <a:p>
            <a:r>
              <a:rPr lang="en-US" sz="2400" dirty="0"/>
              <a:t>In the summer, the Sendai </a:t>
            </a:r>
            <a:r>
              <a:rPr lang="en-US" sz="2400" dirty="0" err="1"/>
              <a:t>Tanabata</a:t>
            </a:r>
            <a:r>
              <a:rPr lang="en-US" sz="2400" dirty="0"/>
              <a:t> Festival, the largest </a:t>
            </a:r>
            <a:r>
              <a:rPr lang="en-US" sz="2400" dirty="0" err="1"/>
              <a:t>Tanabata</a:t>
            </a:r>
            <a:r>
              <a:rPr lang="en-US" sz="2400" dirty="0"/>
              <a:t> festival in Japan, is held. In winter, the trees are decorated with thousands of lights for the Pageant of </a:t>
            </a:r>
            <a:r>
              <a:rPr lang="en-US" sz="2400" dirty="0" smtClean="0"/>
              <a:t>Starlight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On </a:t>
            </a:r>
            <a:r>
              <a:rPr lang="en-US" sz="2400" dirty="0"/>
              <a:t>March 11, 2011, coastal areas of the city suffered </a:t>
            </a:r>
            <a:r>
              <a:rPr lang="en-US" sz="2400" dirty="0" smtClean="0"/>
              <a:t>catastrophic </a:t>
            </a:r>
            <a:r>
              <a:rPr lang="en-US" sz="2400" dirty="0"/>
              <a:t>damage from a magnitude 9.0 offshore </a:t>
            </a:r>
            <a:r>
              <a:rPr lang="en-US" sz="2400" dirty="0" smtClean="0"/>
              <a:t>earthquake</a:t>
            </a:r>
            <a:r>
              <a:rPr lang="en-US" sz="2400" baseline="30000" dirty="0"/>
              <a:t> </a:t>
            </a:r>
            <a:r>
              <a:rPr lang="en-US" sz="2400" dirty="0" smtClean="0"/>
              <a:t>which </a:t>
            </a:r>
            <a:r>
              <a:rPr lang="en-US" sz="2400" dirty="0"/>
              <a:t>triggered a destructive tsunami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489168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9" y="122238"/>
            <a:ext cx="3048001" cy="3941762"/>
          </a:xfrm>
        </p:spPr>
        <p:txBody>
          <a:bodyPr/>
          <a:lstStyle/>
          <a:p>
            <a:r>
              <a:rPr lang="en-US" dirty="0"/>
              <a:t>Sendai Pageant of </a:t>
            </a:r>
            <a:r>
              <a:rPr lang="en-US" dirty="0" err="1"/>
              <a:t>Starlights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75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632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9219" y="0"/>
            <a:ext cx="1031278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00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7844" y="0"/>
            <a:ext cx="1027415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7844" y="5715000"/>
            <a:ext cx="10274156" cy="1143000"/>
          </a:xfrm>
        </p:spPr>
        <p:txBody>
          <a:bodyPr/>
          <a:lstStyle/>
          <a:p>
            <a:r>
              <a:rPr lang="en-US" dirty="0"/>
              <a:t>An aerial view of Sendai </a:t>
            </a:r>
            <a:r>
              <a:rPr lang="en-US" dirty="0" err="1"/>
              <a:t>harbour</a:t>
            </a:r>
            <a:r>
              <a:rPr lang="en-US" dirty="0"/>
              <a:t> after the earthquake, 12 March 2011</a:t>
            </a:r>
          </a:p>
        </p:txBody>
      </p:sp>
    </p:spTree>
    <p:extLst>
      <p:ext uri="{BB962C8B-B14F-4D97-AF65-F5344CB8AC3E}">
        <p14:creationId xmlns:p14="http://schemas.microsoft.com/office/powerpoint/2010/main" val="1953010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254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35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8567" y="0"/>
            <a:ext cx="1029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211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Office Theme">
  <a:themeElements>
    <a:clrScheme name="Office Theme 2">
      <a:dk1>
        <a:srgbClr val="ABABAB"/>
      </a:dk1>
      <a:lt1>
        <a:srgbClr val="FFFFFF"/>
      </a:lt1>
      <a:dk2>
        <a:srgbClr val="336633"/>
      </a:dk2>
      <a:lt2>
        <a:srgbClr val="FFFFFF"/>
      </a:lt2>
      <a:accent1>
        <a:srgbClr val="A1BF4D"/>
      </a:accent1>
      <a:accent2>
        <a:srgbClr val="70B5CC"/>
      </a:accent2>
      <a:accent3>
        <a:srgbClr val="ADB8AD"/>
      </a:accent3>
      <a:accent4>
        <a:srgbClr val="DADADA"/>
      </a:accent4>
      <a:accent5>
        <a:srgbClr val="CDDCB2"/>
      </a:accent5>
      <a:accent6>
        <a:srgbClr val="65A4B9"/>
      </a:accent6>
      <a:hlink>
        <a:srgbClr val="8DD98D"/>
      </a:hlink>
      <a:folHlink>
        <a:srgbClr val="B8CBE6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ffice Theme 1">
        <a:dk1>
          <a:srgbClr val="ABABAB"/>
        </a:dk1>
        <a:lt1>
          <a:srgbClr val="FFFFFF"/>
        </a:lt1>
        <a:dk2>
          <a:srgbClr val="336633"/>
        </a:dk2>
        <a:lt2>
          <a:srgbClr val="FFFFFF"/>
        </a:lt2>
        <a:accent1>
          <a:srgbClr val="66CC66"/>
        </a:accent1>
        <a:accent2>
          <a:srgbClr val="3DCC87"/>
        </a:accent2>
        <a:accent3>
          <a:srgbClr val="ADB8AD"/>
        </a:accent3>
        <a:accent4>
          <a:srgbClr val="DADADA"/>
        </a:accent4>
        <a:accent5>
          <a:srgbClr val="B8E2B8"/>
        </a:accent5>
        <a:accent6>
          <a:srgbClr val="36B97A"/>
        </a:accent6>
        <a:hlink>
          <a:srgbClr val="8DD98D"/>
        </a:hlink>
        <a:folHlink>
          <a:srgbClr val="82D9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ABABAB"/>
        </a:dk1>
        <a:lt1>
          <a:srgbClr val="FFFFFF"/>
        </a:lt1>
        <a:dk2>
          <a:srgbClr val="336633"/>
        </a:dk2>
        <a:lt2>
          <a:srgbClr val="FFFFFF"/>
        </a:lt2>
        <a:accent1>
          <a:srgbClr val="A1BF4D"/>
        </a:accent1>
        <a:accent2>
          <a:srgbClr val="70B5CC"/>
        </a:accent2>
        <a:accent3>
          <a:srgbClr val="ADB8AD"/>
        </a:accent3>
        <a:accent4>
          <a:srgbClr val="DADADA"/>
        </a:accent4>
        <a:accent5>
          <a:srgbClr val="CDDCB2"/>
        </a:accent5>
        <a:accent6>
          <a:srgbClr val="65A4B9"/>
        </a:accent6>
        <a:hlink>
          <a:srgbClr val="8DD98D"/>
        </a:hlink>
        <a:folHlink>
          <a:srgbClr val="B8CBE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ABABAB"/>
        </a:dk1>
        <a:lt1>
          <a:srgbClr val="FFFFFF"/>
        </a:lt1>
        <a:dk2>
          <a:srgbClr val="336633"/>
        </a:dk2>
        <a:lt2>
          <a:srgbClr val="FFFFFF"/>
        </a:lt2>
        <a:accent1>
          <a:srgbClr val="E6ACCD"/>
        </a:accent1>
        <a:accent2>
          <a:srgbClr val="6CD96C"/>
        </a:accent2>
        <a:accent3>
          <a:srgbClr val="ADB8AD"/>
        </a:accent3>
        <a:accent4>
          <a:srgbClr val="DADADA"/>
        </a:accent4>
        <a:accent5>
          <a:srgbClr val="F0D2E3"/>
        </a:accent5>
        <a:accent6>
          <a:srgbClr val="61C461"/>
        </a:accent6>
        <a:hlink>
          <a:srgbClr val="EBC0A4"/>
        </a:hlink>
        <a:folHlink>
          <a:srgbClr val="D9C3E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ABABAB"/>
        </a:dk1>
        <a:lt1>
          <a:srgbClr val="FFFFFF"/>
        </a:lt1>
        <a:dk2>
          <a:srgbClr val="336633"/>
        </a:dk2>
        <a:lt2>
          <a:srgbClr val="FFFFFF"/>
        </a:lt2>
        <a:accent1>
          <a:srgbClr val="D9BA41"/>
        </a:accent1>
        <a:accent2>
          <a:srgbClr val="E68A8A"/>
        </a:accent2>
        <a:accent3>
          <a:srgbClr val="ADB8AD"/>
        </a:accent3>
        <a:accent4>
          <a:srgbClr val="DADADA"/>
        </a:accent4>
        <a:accent5>
          <a:srgbClr val="E9D9B0"/>
        </a:accent5>
        <a:accent6>
          <a:srgbClr val="D07D7D"/>
        </a:accent6>
        <a:hlink>
          <a:srgbClr val="CAC2F2"/>
        </a:hlink>
        <a:folHlink>
          <a:srgbClr val="8DD98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CC66"/>
        </a:accent1>
        <a:accent2>
          <a:srgbClr val="3DCC87"/>
        </a:accent2>
        <a:accent3>
          <a:srgbClr val="FFFFFF"/>
        </a:accent3>
        <a:accent4>
          <a:srgbClr val="000000"/>
        </a:accent4>
        <a:accent5>
          <a:srgbClr val="B8E2B8"/>
        </a:accent5>
        <a:accent6>
          <a:srgbClr val="36B97A"/>
        </a:accent6>
        <a:hlink>
          <a:srgbClr val="8DD98D"/>
        </a:hlink>
        <a:folHlink>
          <a:srgbClr val="82D9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1BF4D"/>
        </a:accent1>
        <a:accent2>
          <a:srgbClr val="70B5CC"/>
        </a:accent2>
        <a:accent3>
          <a:srgbClr val="FFFFFF"/>
        </a:accent3>
        <a:accent4>
          <a:srgbClr val="000000"/>
        </a:accent4>
        <a:accent5>
          <a:srgbClr val="CDDCB2"/>
        </a:accent5>
        <a:accent6>
          <a:srgbClr val="65A4B9"/>
        </a:accent6>
        <a:hlink>
          <a:srgbClr val="8DD98D"/>
        </a:hlink>
        <a:folHlink>
          <a:srgbClr val="B8CB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6ACCD"/>
        </a:accent1>
        <a:accent2>
          <a:srgbClr val="6CD96C"/>
        </a:accent2>
        <a:accent3>
          <a:srgbClr val="FFFFFF"/>
        </a:accent3>
        <a:accent4>
          <a:srgbClr val="000000"/>
        </a:accent4>
        <a:accent5>
          <a:srgbClr val="F0D2E3"/>
        </a:accent5>
        <a:accent6>
          <a:srgbClr val="61C461"/>
        </a:accent6>
        <a:hlink>
          <a:srgbClr val="EBC0A4"/>
        </a:hlink>
        <a:folHlink>
          <a:srgbClr val="D9C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D9BA41"/>
        </a:accent1>
        <a:accent2>
          <a:srgbClr val="E68A8A"/>
        </a:accent2>
        <a:accent3>
          <a:srgbClr val="FFFFFF"/>
        </a:accent3>
        <a:accent4>
          <a:srgbClr val="000000"/>
        </a:accent4>
        <a:accent5>
          <a:srgbClr val="E9D9B0"/>
        </a:accent5>
        <a:accent6>
          <a:srgbClr val="D07D7D"/>
        </a:accent6>
        <a:hlink>
          <a:srgbClr val="CAC2F2"/>
        </a:hlink>
        <a:folHlink>
          <a:srgbClr val="8DD98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AC3B86F5-9CD2-4DCA-9ED0-25B6C4D071B0}" vid="{F8ED2489-D167-4FD0-B84B-34EF9A36DF28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ABABAB"/>
      </a:dk1>
      <a:lt1>
        <a:srgbClr val="FFFFFF"/>
      </a:lt1>
      <a:dk2>
        <a:srgbClr val="336633"/>
      </a:dk2>
      <a:lt2>
        <a:srgbClr val="FFFFFF"/>
      </a:lt2>
      <a:accent1>
        <a:srgbClr val="A1BF4D"/>
      </a:accent1>
      <a:accent2>
        <a:srgbClr val="70B5CC"/>
      </a:accent2>
      <a:accent3>
        <a:srgbClr val="ADB8AD"/>
      </a:accent3>
      <a:accent4>
        <a:srgbClr val="DADADA"/>
      </a:accent4>
      <a:accent5>
        <a:srgbClr val="CDDCB2"/>
      </a:accent5>
      <a:accent6>
        <a:srgbClr val="65A4B9"/>
      </a:accent6>
      <a:hlink>
        <a:srgbClr val="8DD98D"/>
      </a:hlink>
      <a:folHlink>
        <a:srgbClr val="B8CBE6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ABABAB"/>
        </a:dk1>
        <a:lt1>
          <a:srgbClr val="FFFFFF"/>
        </a:lt1>
        <a:dk2>
          <a:srgbClr val="336633"/>
        </a:dk2>
        <a:lt2>
          <a:srgbClr val="FFFFFF"/>
        </a:lt2>
        <a:accent1>
          <a:srgbClr val="66CC66"/>
        </a:accent1>
        <a:accent2>
          <a:srgbClr val="3DCC87"/>
        </a:accent2>
        <a:accent3>
          <a:srgbClr val="ADB8AD"/>
        </a:accent3>
        <a:accent4>
          <a:srgbClr val="DADADA"/>
        </a:accent4>
        <a:accent5>
          <a:srgbClr val="B8E2B8"/>
        </a:accent5>
        <a:accent6>
          <a:srgbClr val="36B97A"/>
        </a:accent6>
        <a:hlink>
          <a:srgbClr val="8DD98D"/>
        </a:hlink>
        <a:folHlink>
          <a:srgbClr val="82D9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ABABAB"/>
        </a:dk1>
        <a:lt1>
          <a:srgbClr val="FFFFFF"/>
        </a:lt1>
        <a:dk2>
          <a:srgbClr val="336633"/>
        </a:dk2>
        <a:lt2>
          <a:srgbClr val="FFFFFF"/>
        </a:lt2>
        <a:accent1>
          <a:srgbClr val="A1BF4D"/>
        </a:accent1>
        <a:accent2>
          <a:srgbClr val="70B5CC"/>
        </a:accent2>
        <a:accent3>
          <a:srgbClr val="ADB8AD"/>
        </a:accent3>
        <a:accent4>
          <a:srgbClr val="DADADA"/>
        </a:accent4>
        <a:accent5>
          <a:srgbClr val="CDDCB2"/>
        </a:accent5>
        <a:accent6>
          <a:srgbClr val="65A4B9"/>
        </a:accent6>
        <a:hlink>
          <a:srgbClr val="8DD98D"/>
        </a:hlink>
        <a:folHlink>
          <a:srgbClr val="B8CBE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ABABAB"/>
        </a:dk1>
        <a:lt1>
          <a:srgbClr val="FFFFFF"/>
        </a:lt1>
        <a:dk2>
          <a:srgbClr val="336633"/>
        </a:dk2>
        <a:lt2>
          <a:srgbClr val="FFFFFF"/>
        </a:lt2>
        <a:accent1>
          <a:srgbClr val="E6ACCD"/>
        </a:accent1>
        <a:accent2>
          <a:srgbClr val="6CD96C"/>
        </a:accent2>
        <a:accent3>
          <a:srgbClr val="ADB8AD"/>
        </a:accent3>
        <a:accent4>
          <a:srgbClr val="DADADA"/>
        </a:accent4>
        <a:accent5>
          <a:srgbClr val="F0D2E3"/>
        </a:accent5>
        <a:accent6>
          <a:srgbClr val="61C461"/>
        </a:accent6>
        <a:hlink>
          <a:srgbClr val="EBC0A4"/>
        </a:hlink>
        <a:folHlink>
          <a:srgbClr val="D9C3E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ABABAB"/>
        </a:dk1>
        <a:lt1>
          <a:srgbClr val="FFFFFF"/>
        </a:lt1>
        <a:dk2>
          <a:srgbClr val="336633"/>
        </a:dk2>
        <a:lt2>
          <a:srgbClr val="FFFFFF"/>
        </a:lt2>
        <a:accent1>
          <a:srgbClr val="D9BA41"/>
        </a:accent1>
        <a:accent2>
          <a:srgbClr val="E68A8A"/>
        </a:accent2>
        <a:accent3>
          <a:srgbClr val="ADB8AD"/>
        </a:accent3>
        <a:accent4>
          <a:srgbClr val="DADADA"/>
        </a:accent4>
        <a:accent5>
          <a:srgbClr val="E9D9B0"/>
        </a:accent5>
        <a:accent6>
          <a:srgbClr val="D07D7D"/>
        </a:accent6>
        <a:hlink>
          <a:srgbClr val="CAC2F2"/>
        </a:hlink>
        <a:folHlink>
          <a:srgbClr val="8DD98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CC66"/>
        </a:accent1>
        <a:accent2>
          <a:srgbClr val="3DCC87"/>
        </a:accent2>
        <a:accent3>
          <a:srgbClr val="FFFFFF"/>
        </a:accent3>
        <a:accent4>
          <a:srgbClr val="000000"/>
        </a:accent4>
        <a:accent5>
          <a:srgbClr val="B8E2B8"/>
        </a:accent5>
        <a:accent6>
          <a:srgbClr val="36B97A"/>
        </a:accent6>
        <a:hlink>
          <a:srgbClr val="8DD98D"/>
        </a:hlink>
        <a:folHlink>
          <a:srgbClr val="82D9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1BF4D"/>
        </a:accent1>
        <a:accent2>
          <a:srgbClr val="70B5CC"/>
        </a:accent2>
        <a:accent3>
          <a:srgbClr val="FFFFFF"/>
        </a:accent3>
        <a:accent4>
          <a:srgbClr val="000000"/>
        </a:accent4>
        <a:accent5>
          <a:srgbClr val="CDDCB2"/>
        </a:accent5>
        <a:accent6>
          <a:srgbClr val="65A4B9"/>
        </a:accent6>
        <a:hlink>
          <a:srgbClr val="8DD98D"/>
        </a:hlink>
        <a:folHlink>
          <a:srgbClr val="B8CB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6ACCD"/>
        </a:accent1>
        <a:accent2>
          <a:srgbClr val="6CD96C"/>
        </a:accent2>
        <a:accent3>
          <a:srgbClr val="FFFFFF"/>
        </a:accent3>
        <a:accent4>
          <a:srgbClr val="000000"/>
        </a:accent4>
        <a:accent5>
          <a:srgbClr val="F0D2E3"/>
        </a:accent5>
        <a:accent6>
          <a:srgbClr val="61C461"/>
        </a:accent6>
        <a:hlink>
          <a:srgbClr val="EBC0A4"/>
        </a:hlink>
        <a:folHlink>
          <a:srgbClr val="D9C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D9BA41"/>
        </a:accent1>
        <a:accent2>
          <a:srgbClr val="E68A8A"/>
        </a:accent2>
        <a:accent3>
          <a:srgbClr val="FFFFFF"/>
        </a:accent3>
        <a:accent4>
          <a:srgbClr val="000000"/>
        </a:accent4>
        <a:accent5>
          <a:srgbClr val="E9D9B0"/>
        </a:accent5>
        <a:accent6>
          <a:srgbClr val="D07D7D"/>
        </a:accent6>
        <a:hlink>
          <a:srgbClr val="CAC2F2"/>
        </a:hlink>
        <a:folHlink>
          <a:srgbClr val="8DD98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AC3B86F5-9CD2-4DCA-9ED0-25B6C4D071B0}" vid="{6B4F183E-D960-4891-A6CF-E653C9B19FC1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green compass</Template>
  <TotalTime>32</TotalTime>
  <Words>276</Words>
  <Application>Microsoft Office PowerPoint</Application>
  <PresentationFormat>Widescreen</PresentationFormat>
  <Paragraphs>21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Brush Script Std</vt:lpstr>
      <vt:lpstr>Office Theme</vt:lpstr>
      <vt:lpstr>1_Default Design</vt:lpstr>
      <vt:lpstr> Sendai, Japan!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 aerial view of Sendai harbour after the earthquake, 12 March 2011</vt:lpstr>
      <vt:lpstr>PowerPoint Presentation</vt:lpstr>
      <vt:lpstr>PowerPoint Presentation</vt:lpstr>
      <vt:lpstr>PowerPoint Presentation</vt:lpstr>
      <vt:lpstr>The Miyagi Museum of Art</vt:lpstr>
      <vt:lpstr>Zuihōden</vt:lpstr>
      <vt:lpstr>Sendai Castle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City Hall</vt:lpstr>
      <vt:lpstr>Jozenji-Dori promenade</vt:lpstr>
      <vt:lpstr>Tohoku University, Aobayama Campus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Matsushima</vt:lpstr>
      <vt:lpstr>PowerPoint Presentation</vt:lpstr>
      <vt:lpstr>Sendai Tanabata Festival</vt:lpstr>
      <vt:lpstr>Sendai Pageant of Starlights</vt:lpstr>
    </vt:vector>
  </TitlesOfParts>
  <Company>Indezine.com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Sendai, Japan!</dc:title>
  <dc:creator>Joseph Naumann</dc:creator>
  <cp:lastModifiedBy>Joseph Naumann</cp:lastModifiedBy>
  <cp:revision>5</cp:revision>
  <dcterms:created xsi:type="dcterms:W3CDTF">2017-02-17T19:02:59Z</dcterms:created>
  <dcterms:modified xsi:type="dcterms:W3CDTF">2017-02-17T19:35:53Z</dcterms:modified>
</cp:coreProperties>
</file>