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42"/>
  </p:notesMasterIdLst>
  <p:sldIdLst>
    <p:sldId id="256" r:id="rId2"/>
    <p:sldId id="257" r:id="rId3"/>
    <p:sldId id="284" r:id="rId4"/>
    <p:sldId id="286" r:id="rId5"/>
    <p:sldId id="258" r:id="rId6"/>
    <p:sldId id="259" r:id="rId7"/>
    <p:sldId id="260" r:id="rId8"/>
    <p:sldId id="261" r:id="rId9"/>
    <p:sldId id="262" r:id="rId10"/>
    <p:sldId id="263" r:id="rId11"/>
    <p:sldId id="264" r:id="rId12"/>
    <p:sldId id="265" r:id="rId13"/>
    <p:sldId id="266" r:id="rId14"/>
    <p:sldId id="290" r:id="rId15"/>
    <p:sldId id="267" r:id="rId16"/>
    <p:sldId id="285" r:id="rId17"/>
    <p:sldId id="268" r:id="rId18"/>
    <p:sldId id="269" r:id="rId19"/>
    <p:sldId id="270" r:id="rId20"/>
    <p:sldId id="271" r:id="rId21"/>
    <p:sldId id="288" r:id="rId22"/>
    <p:sldId id="272" r:id="rId23"/>
    <p:sldId id="289" r:id="rId24"/>
    <p:sldId id="273" r:id="rId25"/>
    <p:sldId id="274" r:id="rId26"/>
    <p:sldId id="294" r:id="rId27"/>
    <p:sldId id="275" r:id="rId28"/>
    <p:sldId id="276" r:id="rId29"/>
    <p:sldId id="277" r:id="rId30"/>
    <p:sldId id="293" r:id="rId31"/>
    <p:sldId id="291" r:id="rId32"/>
    <p:sldId id="292" r:id="rId33"/>
    <p:sldId id="278" r:id="rId34"/>
    <p:sldId id="279" r:id="rId35"/>
    <p:sldId id="280" r:id="rId36"/>
    <p:sldId id="281" r:id="rId37"/>
    <p:sldId id="282" r:id="rId38"/>
    <p:sldId id="287" r:id="rId39"/>
    <p:sldId id="283" r:id="rId40"/>
    <p:sldId id="295" r:id="rId41"/>
  </p:sldIdLst>
  <p:sldSz cx="12192000" cy="6858000"/>
  <p:notesSz cx="6858000" cy="9144000"/>
  <p:custDataLst>
    <p:tags r:id="rId43"/>
  </p:custDataLst>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90"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2/12/2017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smtClean="0"/>
              <a:pPr/>
              <a:t>‹#›</a:t>
            </a:fld>
            <a:endParaRPr/>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lstStyle/>
          <a:p>
            <a:r>
              <a:rPr lang="en-US"/>
              <a:t>Click to edit Master title style</a:t>
            </a:r>
            <a:endParaRPr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2/12/2017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2/12/2017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2/12/2017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dpi="0" rotWithShape="1">
            <a:blip r:embed="rId13" cstate="print">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2/12/2017</a:t>
            </a:fld>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smtClean="0"/>
              <a:pPr/>
              <a:t>‹#›</a:t>
            </a:fld>
            <a:endParaRPr/>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590800"/>
            <a:ext cx="10439400" cy="2152651"/>
          </a:xfrm>
        </p:spPr>
        <p:txBody>
          <a:bodyPr>
            <a:noAutofit/>
          </a:bodyPr>
          <a:lstStyle/>
          <a:p>
            <a:r>
              <a:rPr lang="en-US" sz="11500" b="1" dirty="0">
                <a:latin typeface="Brush Script Std" panose="03060802040607070404" pitchFamily="66" charset="0"/>
              </a:rPr>
              <a:t>Osaka, Japan!</a:t>
            </a:r>
          </a:p>
        </p:txBody>
      </p:sp>
      <p:pic>
        <p:nvPicPr>
          <p:cNvPr id="4" name="Picture 3"/>
          <p:cNvPicPr>
            <a:picLocks noChangeAspect="1"/>
          </p:cNvPicPr>
          <p:nvPr/>
        </p:nvPicPr>
        <p:blipFill>
          <a:blip r:embed="rId2"/>
          <a:stretch>
            <a:fillRect/>
          </a:stretch>
        </p:blipFill>
        <p:spPr>
          <a:xfrm>
            <a:off x="0" y="-152400"/>
            <a:ext cx="12192000" cy="2247900"/>
          </a:xfrm>
          <a:prstGeom prst="rect">
            <a:avLst/>
          </a:prstGeom>
        </p:spPr>
      </p:pic>
    </p:spTree>
    <p:extLst>
      <p:ext uri="{BB962C8B-B14F-4D97-AF65-F5344CB8AC3E}">
        <p14:creationId xmlns:p14="http://schemas.microsoft.com/office/powerpoint/2010/main" val="350485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378" y="6178"/>
            <a:ext cx="9228043" cy="6851822"/>
          </a:xfrm>
          <a:prstGeom prst="rect">
            <a:avLst/>
          </a:prstGeom>
        </p:spPr>
      </p:pic>
    </p:spTree>
    <p:extLst>
      <p:ext uri="{BB962C8B-B14F-4D97-AF65-F5344CB8AC3E}">
        <p14:creationId xmlns:p14="http://schemas.microsoft.com/office/powerpoint/2010/main" val="378054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55670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7" y="0"/>
            <a:ext cx="9236364" cy="6858000"/>
          </a:xfrm>
          <a:prstGeom prst="rect">
            <a:avLst/>
          </a:prstGeom>
        </p:spPr>
      </p:pic>
    </p:spTree>
    <p:extLst>
      <p:ext uri="{BB962C8B-B14F-4D97-AF65-F5344CB8AC3E}">
        <p14:creationId xmlns:p14="http://schemas.microsoft.com/office/powerpoint/2010/main" val="110031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39304" y="76200"/>
            <a:ext cx="9042400" cy="6781800"/>
          </a:xfrm>
          <a:prstGeom prst="rect">
            <a:avLst/>
          </a:prstGeom>
        </p:spPr>
      </p:pic>
    </p:spTree>
    <p:extLst>
      <p:ext uri="{BB962C8B-B14F-4D97-AF65-F5344CB8AC3E}">
        <p14:creationId xmlns:p14="http://schemas.microsoft.com/office/powerpoint/2010/main" val="4004935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718"/>
            <a:ext cx="12192000" cy="6822282"/>
          </a:xfrm>
          <a:prstGeom prst="rect">
            <a:avLst/>
          </a:prstGeom>
        </p:spPr>
      </p:pic>
    </p:spTree>
    <p:extLst>
      <p:ext uri="{BB962C8B-B14F-4D97-AF65-F5344CB8AC3E}">
        <p14:creationId xmlns:p14="http://schemas.microsoft.com/office/powerpoint/2010/main" val="427324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081761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79219" y="0"/>
            <a:ext cx="10312781" cy="6858000"/>
          </a:xfrm>
          <a:prstGeom prst="rect">
            <a:avLst/>
          </a:prstGeom>
        </p:spPr>
      </p:pic>
      <p:sp>
        <p:nvSpPr>
          <p:cNvPr id="2" name="Title 1"/>
          <p:cNvSpPr>
            <a:spLocks noGrp="1"/>
          </p:cNvSpPr>
          <p:nvPr>
            <p:ph type="title"/>
          </p:nvPr>
        </p:nvSpPr>
        <p:spPr>
          <a:xfrm>
            <a:off x="1219200" y="5715000"/>
            <a:ext cx="10972800" cy="1143000"/>
          </a:xfrm>
        </p:spPr>
        <p:txBody>
          <a:bodyPr/>
          <a:lstStyle/>
          <a:p>
            <a:r>
              <a:rPr lang="en-US" dirty="0" err="1">
                <a:solidFill>
                  <a:schemeClr val="bg1"/>
                </a:solidFill>
              </a:rPr>
              <a:t>Soemoncho</a:t>
            </a:r>
            <a:r>
              <a:rPr lang="en-US" dirty="0">
                <a:solidFill>
                  <a:schemeClr val="bg1"/>
                </a:solidFill>
              </a:rPr>
              <a:t> in Minami</a:t>
            </a:r>
            <a:endParaRPr lang="en-US" dirty="0">
              <a:solidFill>
                <a:schemeClr val="bg1"/>
              </a:solidFill>
            </a:endParaRPr>
          </a:p>
        </p:txBody>
      </p:sp>
    </p:spTree>
    <p:extLst>
      <p:ext uri="{BB962C8B-B14F-4D97-AF65-F5344CB8AC3E}">
        <p14:creationId xmlns:p14="http://schemas.microsoft.com/office/powerpoint/2010/main" val="105345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27310" y="152400"/>
            <a:ext cx="10064690" cy="6705600"/>
          </a:xfrm>
          <a:prstGeom prst="rect">
            <a:avLst/>
          </a:prstGeom>
        </p:spPr>
      </p:pic>
    </p:spTree>
    <p:extLst>
      <p:ext uri="{BB962C8B-B14F-4D97-AF65-F5344CB8AC3E}">
        <p14:creationId xmlns:p14="http://schemas.microsoft.com/office/powerpoint/2010/main" val="3848810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75443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88309" y="0"/>
            <a:ext cx="10972799" cy="6858000"/>
          </a:xfrm>
          <a:prstGeom prst="rect">
            <a:avLst/>
          </a:prstGeom>
        </p:spPr>
      </p:pic>
    </p:spTree>
    <p:extLst>
      <p:ext uri="{BB962C8B-B14F-4D97-AF65-F5344CB8AC3E}">
        <p14:creationId xmlns:p14="http://schemas.microsoft.com/office/powerpoint/2010/main" val="175088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
        <p:nvSpPr>
          <p:cNvPr id="5" name="Rectangle 4"/>
          <p:cNvSpPr/>
          <p:nvPr/>
        </p:nvSpPr>
        <p:spPr>
          <a:xfrm>
            <a:off x="9143998" y="243746"/>
            <a:ext cx="3048001" cy="4401205"/>
          </a:xfrm>
          <a:prstGeom prst="rect">
            <a:avLst/>
          </a:prstGeom>
        </p:spPr>
        <p:txBody>
          <a:bodyPr wrap="square">
            <a:spAutoFit/>
          </a:bodyPr>
          <a:lstStyle/>
          <a:p>
            <a:r>
              <a:rPr lang="en-US" sz="2800" dirty="0"/>
              <a:t>Osaka is a designated  city in the Kansai region of Japan. It is the capital city of Osaka Prefecture and the second largest metropolitan area in Japan.</a:t>
            </a:r>
          </a:p>
        </p:txBody>
      </p:sp>
    </p:spTree>
    <p:extLst>
      <p:ext uri="{BB962C8B-B14F-4D97-AF65-F5344CB8AC3E}">
        <p14:creationId xmlns:p14="http://schemas.microsoft.com/office/powerpoint/2010/main" val="2689886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74156" cy="6858000"/>
          </a:xfrm>
          <a:prstGeom prst="rect">
            <a:avLst/>
          </a:prstGeom>
        </p:spPr>
      </p:pic>
    </p:spTree>
    <p:extLst>
      <p:ext uri="{BB962C8B-B14F-4D97-AF65-F5344CB8AC3E}">
        <p14:creationId xmlns:p14="http://schemas.microsoft.com/office/powerpoint/2010/main" val="2850619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594" y="-60960"/>
            <a:ext cx="4614449" cy="6892834"/>
          </a:xfrm>
          <a:prstGeom prst="rect">
            <a:avLst/>
          </a:prstGeom>
        </p:spPr>
      </p:pic>
      <p:sp>
        <p:nvSpPr>
          <p:cNvPr id="5" name="Rectangle 4"/>
          <p:cNvSpPr/>
          <p:nvPr/>
        </p:nvSpPr>
        <p:spPr>
          <a:xfrm>
            <a:off x="609600" y="6247099"/>
            <a:ext cx="3503908" cy="584775"/>
          </a:xfrm>
          <a:prstGeom prst="rect">
            <a:avLst/>
          </a:prstGeom>
        </p:spPr>
        <p:txBody>
          <a:bodyPr wrap="none">
            <a:spAutoFit/>
          </a:bodyPr>
          <a:lstStyle/>
          <a:p>
            <a:r>
              <a:rPr lang="en-US" sz="3200" b="1" dirty="0">
                <a:solidFill>
                  <a:srgbClr val="FFFF00"/>
                </a:solidFill>
              </a:rPr>
              <a:t>Greater Osaka Area</a:t>
            </a:r>
            <a:endParaRPr lang="en-US" sz="3200" b="1" dirty="0">
              <a:solidFill>
                <a:srgbClr val="FFFF00"/>
              </a:solidFill>
            </a:endParaRPr>
          </a:p>
        </p:txBody>
      </p:sp>
      <p:pic>
        <p:nvPicPr>
          <p:cNvPr id="6" name="Picture 5"/>
          <p:cNvPicPr>
            <a:picLocks noChangeAspect="1"/>
          </p:cNvPicPr>
          <p:nvPr/>
        </p:nvPicPr>
        <p:blipFill>
          <a:blip r:embed="rId3"/>
          <a:stretch>
            <a:fillRect/>
          </a:stretch>
        </p:blipFill>
        <p:spPr>
          <a:xfrm>
            <a:off x="7620000" y="-26126"/>
            <a:ext cx="4572000" cy="6858000"/>
          </a:xfrm>
          <a:prstGeom prst="rect">
            <a:avLst/>
          </a:prstGeom>
        </p:spPr>
      </p:pic>
      <p:sp>
        <p:nvSpPr>
          <p:cNvPr id="7" name="Rectangle 6"/>
          <p:cNvSpPr/>
          <p:nvPr/>
        </p:nvSpPr>
        <p:spPr>
          <a:xfrm>
            <a:off x="4594855" y="2286000"/>
            <a:ext cx="3025145" cy="1815882"/>
          </a:xfrm>
          <a:prstGeom prst="rect">
            <a:avLst/>
          </a:prstGeom>
        </p:spPr>
        <p:txBody>
          <a:bodyPr wrap="square">
            <a:spAutoFit/>
          </a:bodyPr>
          <a:lstStyle/>
          <a:p>
            <a:r>
              <a:rPr lang="en-US" sz="2800" dirty="0"/>
              <a:t>Osaka Securities Exchange in the </a:t>
            </a:r>
            <a:r>
              <a:rPr lang="en-US" sz="2800" dirty="0" err="1"/>
              <a:t>Kitahama</a:t>
            </a:r>
            <a:r>
              <a:rPr lang="en-US" sz="2800" dirty="0"/>
              <a:t> district of Osaka</a:t>
            </a:r>
            <a:endParaRPr lang="en-US" sz="2800" dirty="0"/>
          </a:p>
        </p:txBody>
      </p:sp>
      <p:cxnSp>
        <p:nvCxnSpPr>
          <p:cNvPr id="9" name="Straight Arrow Connector 8"/>
          <p:cNvCxnSpPr/>
          <p:nvPr/>
        </p:nvCxnSpPr>
        <p:spPr>
          <a:xfrm>
            <a:off x="4876800" y="4191000"/>
            <a:ext cx="2590800"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201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16083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12781" cy="6858000"/>
          </a:xfrm>
          <a:prstGeom prst="rect">
            <a:avLst/>
          </a:prstGeom>
        </p:spPr>
      </p:pic>
      <p:sp>
        <p:nvSpPr>
          <p:cNvPr id="5" name="Rectangle 4"/>
          <p:cNvSpPr/>
          <p:nvPr/>
        </p:nvSpPr>
        <p:spPr>
          <a:xfrm>
            <a:off x="2286000" y="89972"/>
            <a:ext cx="7118872" cy="523220"/>
          </a:xfrm>
          <a:prstGeom prst="rect">
            <a:avLst/>
          </a:prstGeom>
        </p:spPr>
        <p:txBody>
          <a:bodyPr wrap="none">
            <a:spAutoFit/>
          </a:bodyPr>
          <a:lstStyle/>
          <a:p>
            <a:r>
              <a:rPr lang="en-US" sz="2800" b="1" dirty="0">
                <a:solidFill>
                  <a:srgbClr val="FFFF00"/>
                </a:solidFill>
              </a:rPr>
              <a:t>A chef prepares for the evening rush in </a:t>
            </a:r>
            <a:r>
              <a:rPr lang="en-US" sz="2800" b="1" dirty="0" err="1">
                <a:solidFill>
                  <a:srgbClr val="FFFF00"/>
                </a:solidFill>
              </a:rPr>
              <a:t>Umeda</a:t>
            </a:r>
            <a:endParaRPr lang="en-US" sz="2800" b="1" dirty="0">
              <a:solidFill>
                <a:srgbClr val="FFFF00"/>
              </a:solidFill>
            </a:endParaRPr>
          </a:p>
        </p:txBody>
      </p:sp>
    </p:spTree>
    <p:extLst>
      <p:ext uri="{BB962C8B-B14F-4D97-AF65-F5344CB8AC3E}">
        <p14:creationId xmlns:p14="http://schemas.microsoft.com/office/powerpoint/2010/main" val="395252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12121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5456" y="-35011"/>
            <a:ext cx="10876544" cy="6893011"/>
          </a:xfrm>
          <a:prstGeom prst="rect">
            <a:avLst/>
          </a:prstGeom>
        </p:spPr>
      </p:pic>
    </p:spTree>
    <p:extLst>
      <p:ext uri="{BB962C8B-B14F-4D97-AF65-F5344CB8AC3E}">
        <p14:creationId xmlns:p14="http://schemas.microsoft.com/office/powerpoint/2010/main" val="357335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09600" y="-32657"/>
            <a:ext cx="10972800" cy="1143000"/>
          </a:xfrm>
        </p:spPr>
        <p:txBody>
          <a:bodyPr/>
          <a:lstStyle/>
          <a:p>
            <a:r>
              <a:rPr lang="en-US" dirty="0"/>
              <a:t>Osaka City University</a:t>
            </a:r>
            <a:endParaRPr lang="en-US" dirty="0"/>
          </a:p>
        </p:txBody>
      </p:sp>
    </p:spTree>
    <p:extLst>
      <p:ext uri="{BB962C8B-B14F-4D97-AF65-F5344CB8AC3E}">
        <p14:creationId xmlns:p14="http://schemas.microsoft.com/office/powerpoint/2010/main" val="1109720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20595"/>
            <a:ext cx="9233013" cy="6878595"/>
          </a:xfrm>
          <a:prstGeom prst="rect">
            <a:avLst/>
          </a:prstGeom>
        </p:spPr>
      </p:pic>
    </p:spTree>
    <p:extLst>
      <p:ext uri="{BB962C8B-B14F-4D97-AF65-F5344CB8AC3E}">
        <p14:creationId xmlns:p14="http://schemas.microsoft.com/office/powerpoint/2010/main" val="392314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9798" y="0"/>
            <a:ext cx="10332202" cy="6858000"/>
          </a:xfrm>
          <a:prstGeom prst="rect">
            <a:avLst/>
          </a:prstGeom>
        </p:spPr>
      </p:pic>
    </p:spTree>
    <p:extLst>
      <p:ext uri="{BB962C8B-B14F-4D97-AF65-F5344CB8AC3E}">
        <p14:creationId xmlns:p14="http://schemas.microsoft.com/office/powerpoint/2010/main" val="259438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297"/>
            <a:ext cx="10308888" cy="6868297"/>
          </a:xfrm>
          <a:prstGeom prst="rect">
            <a:avLst/>
          </a:prstGeom>
        </p:spPr>
      </p:pic>
    </p:spTree>
    <p:extLst>
      <p:ext uri="{BB962C8B-B14F-4D97-AF65-F5344CB8AC3E}">
        <p14:creationId xmlns:p14="http://schemas.microsoft.com/office/powerpoint/2010/main" val="370390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1"/>
            <a:ext cx="11201400" cy="4832092"/>
          </a:xfrm>
          <a:prstGeom prst="rect">
            <a:avLst/>
          </a:prstGeom>
        </p:spPr>
        <p:txBody>
          <a:bodyPr wrap="square">
            <a:spAutoFit/>
          </a:bodyPr>
          <a:lstStyle/>
          <a:p>
            <a:r>
              <a:rPr lang="en-US" sz="2800" dirty="0"/>
              <a:t>Osaka is a designated city in the Kansai region of Japan. It is the capital city of Osaka Prefecture and the largest component of the </a:t>
            </a:r>
            <a:r>
              <a:rPr lang="en-US" sz="2800" dirty="0" err="1"/>
              <a:t>Keihanshin</a:t>
            </a:r>
            <a:r>
              <a:rPr lang="en-US" sz="2800" dirty="0"/>
              <a:t> Metropolitan Area, the second largest metropolitan area in Japan and among the largest in the world with over 19 million inhabitants. Situated at the mouth of the </a:t>
            </a:r>
            <a:r>
              <a:rPr lang="en-US" sz="2800" dirty="0" err="1"/>
              <a:t>Yodo</a:t>
            </a:r>
            <a:r>
              <a:rPr lang="en-US" sz="2800" dirty="0"/>
              <a:t> River on Osaka Bay, Osaka is the second largest city in Japan by daytime population after Tokyo's 23 wards and the third largest city by nighttime population after Tokyo's 23 wards and Yokohama, serving as a major economic hub for the country.</a:t>
            </a:r>
          </a:p>
          <a:p>
            <a:endParaRPr lang="en-US" sz="2800" dirty="0"/>
          </a:p>
          <a:p>
            <a:r>
              <a:rPr lang="en-US" sz="2800" dirty="0"/>
              <a:t>Historically a merchant city, Osaka has also been known as the "nation's kitchen" and served as a center for the rice trade during the Edo period.</a:t>
            </a:r>
            <a:endParaRPr lang="en-US" sz="2800" dirty="0"/>
          </a:p>
        </p:txBody>
      </p:sp>
    </p:spTree>
    <p:extLst>
      <p:ext uri="{BB962C8B-B14F-4D97-AF65-F5344CB8AC3E}">
        <p14:creationId xmlns:p14="http://schemas.microsoft.com/office/powerpoint/2010/main" val="349268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60340" y="0"/>
            <a:ext cx="10196826" cy="6831874"/>
          </a:xfrm>
          <a:prstGeom prst="rect">
            <a:avLst/>
          </a:prstGeom>
        </p:spPr>
      </p:pic>
      <p:sp>
        <p:nvSpPr>
          <p:cNvPr id="2" name="Title 1"/>
          <p:cNvSpPr>
            <a:spLocks noGrp="1"/>
          </p:cNvSpPr>
          <p:nvPr>
            <p:ph type="title"/>
          </p:nvPr>
        </p:nvSpPr>
        <p:spPr>
          <a:xfrm>
            <a:off x="1942923" y="0"/>
            <a:ext cx="10231660" cy="411162"/>
          </a:xfrm>
        </p:spPr>
        <p:txBody>
          <a:bodyPr>
            <a:noAutofit/>
          </a:bodyPr>
          <a:lstStyle/>
          <a:p>
            <a:r>
              <a:rPr lang="en-US" sz="3600" dirty="0" err="1">
                <a:solidFill>
                  <a:schemeClr val="bg1"/>
                </a:solidFill>
              </a:rPr>
              <a:t>Shitennō</a:t>
            </a:r>
            <a:r>
              <a:rPr lang="en-US" sz="3600" dirty="0">
                <a:solidFill>
                  <a:schemeClr val="bg1"/>
                </a:solidFill>
              </a:rPr>
              <a:t>-ji with Abeno </a:t>
            </a:r>
            <a:r>
              <a:rPr lang="en-US" sz="3600" dirty="0" err="1">
                <a:solidFill>
                  <a:schemeClr val="bg1"/>
                </a:solidFill>
              </a:rPr>
              <a:t>Harukas</a:t>
            </a:r>
            <a:r>
              <a:rPr lang="en-US" sz="3600" dirty="0">
                <a:solidFill>
                  <a:schemeClr val="bg1"/>
                </a:solidFill>
              </a:rPr>
              <a:t> in the background</a:t>
            </a:r>
            <a:endParaRPr lang="en-US" sz="3600" dirty="0">
              <a:solidFill>
                <a:schemeClr val="bg1"/>
              </a:solidFill>
            </a:endParaRPr>
          </a:p>
        </p:txBody>
      </p:sp>
    </p:spTree>
    <p:extLst>
      <p:ext uri="{BB962C8B-B14F-4D97-AF65-F5344CB8AC3E}">
        <p14:creationId xmlns:p14="http://schemas.microsoft.com/office/powerpoint/2010/main" val="3920078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514599" y="0"/>
            <a:ext cx="4571999" cy="6858000"/>
          </a:xfrm>
          <a:prstGeom prst="rect">
            <a:avLst/>
          </a:prstGeom>
        </p:spPr>
      </p:pic>
      <p:sp>
        <p:nvSpPr>
          <p:cNvPr id="5" name="Rectangle 4"/>
          <p:cNvSpPr/>
          <p:nvPr/>
        </p:nvSpPr>
        <p:spPr>
          <a:xfrm>
            <a:off x="7086598" y="2590800"/>
            <a:ext cx="5105402" cy="1384995"/>
          </a:xfrm>
          <a:prstGeom prst="rect">
            <a:avLst/>
          </a:prstGeom>
        </p:spPr>
        <p:txBody>
          <a:bodyPr wrap="square">
            <a:spAutoFit/>
          </a:bodyPr>
          <a:lstStyle/>
          <a:p>
            <a:r>
              <a:rPr lang="en-US" sz="2800" dirty="0"/>
              <a:t>The National Museum of Art, a subterranean museum for Japanese and international arts</a:t>
            </a:r>
            <a:endParaRPr lang="en-US" sz="2800" dirty="0"/>
          </a:p>
        </p:txBody>
      </p:sp>
    </p:spTree>
    <p:extLst>
      <p:ext uri="{BB962C8B-B14F-4D97-AF65-F5344CB8AC3E}">
        <p14:creationId xmlns:p14="http://schemas.microsoft.com/office/powerpoint/2010/main" val="1696095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Osaka Aquarium </a:t>
            </a:r>
            <a:r>
              <a:rPr lang="en-US" dirty="0" err="1"/>
              <a:t>Kaiyukan</a:t>
            </a:r>
            <a:endParaRPr lang="en-US" dirty="0"/>
          </a:p>
        </p:txBody>
      </p:sp>
      <p:pic>
        <p:nvPicPr>
          <p:cNvPr id="4" name="Content Placeholder 3"/>
          <p:cNvPicPr>
            <a:picLocks noGrp="1" noChangeAspect="1"/>
          </p:cNvPicPr>
          <p:nvPr>
            <p:ph idx="1"/>
          </p:nvPr>
        </p:nvPicPr>
        <p:blipFill>
          <a:blip r:embed="rId2"/>
          <a:stretch>
            <a:fillRect/>
          </a:stretch>
        </p:blipFill>
        <p:spPr>
          <a:xfrm>
            <a:off x="0" y="-114299"/>
            <a:ext cx="9296400" cy="6972300"/>
          </a:xfrm>
          <a:prstGeom prst="rect">
            <a:avLst/>
          </a:prstGeom>
        </p:spPr>
      </p:pic>
      <p:sp>
        <p:nvSpPr>
          <p:cNvPr id="5" name="Rectangle 4"/>
          <p:cNvSpPr/>
          <p:nvPr/>
        </p:nvSpPr>
        <p:spPr>
          <a:xfrm>
            <a:off x="9318170" y="1437243"/>
            <a:ext cx="2873829" cy="1569660"/>
          </a:xfrm>
          <a:prstGeom prst="rect">
            <a:avLst/>
          </a:prstGeom>
        </p:spPr>
        <p:txBody>
          <a:bodyPr wrap="square">
            <a:spAutoFit/>
          </a:bodyPr>
          <a:lstStyle/>
          <a:p>
            <a:r>
              <a:rPr lang="en-US" sz="3200" dirty="0"/>
              <a:t>Osaka Aquarium </a:t>
            </a:r>
            <a:r>
              <a:rPr lang="en-US" sz="3200" dirty="0" err="1"/>
              <a:t>Kaiyukan</a:t>
            </a:r>
            <a:endParaRPr lang="en-US" sz="3200" dirty="0"/>
          </a:p>
        </p:txBody>
      </p:sp>
    </p:spTree>
    <p:extLst>
      <p:ext uri="{BB962C8B-B14F-4D97-AF65-F5344CB8AC3E}">
        <p14:creationId xmlns:p14="http://schemas.microsoft.com/office/powerpoint/2010/main" val="419013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6807" y="0"/>
            <a:ext cx="10293431" cy="6857999"/>
          </a:xfrm>
          <a:prstGeom prst="rect">
            <a:avLst/>
          </a:prstGeom>
        </p:spPr>
      </p:pic>
    </p:spTree>
    <p:extLst>
      <p:ext uri="{BB962C8B-B14F-4D97-AF65-F5344CB8AC3E}">
        <p14:creationId xmlns:p14="http://schemas.microsoft.com/office/powerpoint/2010/main" val="3038563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279986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55637" y="0"/>
            <a:ext cx="9236364" cy="6858000"/>
          </a:xfrm>
          <a:prstGeom prst="rect">
            <a:avLst/>
          </a:prstGeom>
        </p:spPr>
      </p:pic>
    </p:spTree>
    <p:extLst>
      <p:ext uri="{BB962C8B-B14F-4D97-AF65-F5344CB8AC3E}">
        <p14:creationId xmlns:p14="http://schemas.microsoft.com/office/powerpoint/2010/main" val="79668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6773"/>
            <a:ext cx="9108302" cy="6831227"/>
          </a:xfrm>
          <a:prstGeom prst="rect">
            <a:avLst/>
          </a:prstGeom>
        </p:spPr>
      </p:pic>
    </p:spTree>
    <p:extLst>
      <p:ext uri="{BB962C8B-B14F-4D97-AF65-F5344CB8AC3E}">
        <p14:creationId xmlns:p14="http://schemas.microsoft.com/office/powerpoint/2010/main" val="2244487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4689" y="0"/>
            <a:ext cx="12005252" cy="6858000"/>
          </a:xfrm>
          <a:prstGeom prst="rect">
            <a:avLst/>
          </a:prstGeom>
        </p:spPr>
      </p:pic>
    </p:spTree>
    <p:extLst>
      <p:ext uri="{BB962C8B-B14F-4D97-AF65-F5344CB8AC3E}">
        <p14:creationId xmlns:p14="http://schemas.microsoft.com/office/powerpoint/2010/main" val="192984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62200" y="0"/>
            <a:ext cx="7228458" cy="6858000"/>
          </a:xfrm>
          <a:prstGeom prst="rect">
            <a:avLst/>
          </a:prstGeom>
        </p:spPr>
      </p:pic>
      <p:sp>
        <p:nvSpPr>
          <p:cNvPr id="5" name="Rectangle 4"/>
          <p:cNvSpPr/>
          <p:nvPr/>
        </p:nvSpPr>
        <p:spPr>
          <a:xfrm>
            <a:off x="9590658" y="661472"/>
            <a:ext cx="2588279" cy="1384995"/>
          </a:xfrm>
          <a:prstGeom prst="rect">
            <a:avLst/>
          </a:prstGeom>
        </p:spPr>
        <p:txBody>
          <a:bodyPr wrap="square">
            <a:spAutoFit/>
          </a:bodyPr>
          <a:lstStyle/>
          <a:p>
            <a:r>
              <a:rPr lang="en-US" sz="2800" dirty="0"/>
              <a:t>Illuminated main building of Osaka city hall.</a:t>
            </a:r>
            <a:endParaRPr lang="en-US" sz="2800" dirty="0"/>
          </a:p>
        </p:txBody>
      </p:sp>
    </p:spTree>
    <p:extLst>
      <p:ext uri="{BB962C8B-B14F-4D97-AF65-F5344CB8AC3E}">
        <p14:creationId xmlns:p14="http://schemas.microsoft.com/office/powerpoint/2010/main" val="3910574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16" y="0"/>
            <a:ext cx="9094573" cy="6820930"/>
          </a:xfrm>
          <a:prstGeom prst="rect">
            <a:avLst/>
          </a:prstGeom>
        </p:spPr>
      </p:pic>
    </p:spTree>
    <p:extLst>
      <p:ext uri="{BB962C8B-B14F-4D97-AF65-F5344CB8AC3E}">
        <p14:creationId xmlns:p14="http://schemas.microsoft.com/office/powerpoint/2010/main" val="32802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23949"/>
            <a:ext cx="6858000" cy="6858000"/>
          </a:xfrm>
          <a:prstGeom prst="rect">
            <a:avLst/>
          </a:prstGeom>
        </p:spPr>
      </p:pic>
      <p:sp>
        <p:nvSpPr>
          <p:cNvPr id="3" name="Rectangle 2"/>
          <p:cNvSpPr/>
          <p:nvPr/>
        </p:nvSpPr>
        <p:spPr>
          <a:xfrm>
            <a:off x="381000" y="1524000"/>
            <a:ext cx="4197367" cy="584775"/>
          </a:xfrm>
          <a:prstGeom prst="rect">
            <a:avLst/>
          </a:prstGeom>
        </p:spPr>
        <p:txBody>
          <a:bodyPr wrap="none">
            <a:spAutoFit/>
          </a:bodyPr>
          <a:lstStyle/>
          <a:p>
            <a:r>
              <a:rPr lang="en-US" sz="3200" dirty="0"/>
              <a:t>A map of Osaka's Wards</a:t>
            </a:r>
            <a:endParaRPr lang="en-US" sz="3200" dirty="0"/>
          </a:p>
        </p:txBody>
      </p:sp>
    </p:spTree>
    <p:extLst>
      <p:ext uri="{BB962C8B-B14F-4D97-AF65-F5344CB8AC3E}">
        <p14:creationId xmlns:p14="http://schemas.microsoft.com/office/powerpoint/2010/main" val="836299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90799" y="0"/>
            <a:ext cx="2722779" cy="6858000"/>
          </a:xfrm>
          <a:prstGeom prst="rect">
            <a:avLst/>
          </a:prstGeom>
        </p:spPr>
      </p:pic>
      <p:sp>
        <p:nvSpPr>
          <p:cNvPr id="5" name="Rectangle 4"/>
          <p:cNvSpPr/>
          <p:nvPr/>
        </p:nvSpPr>
        <p:spPr>
          <a:xfrm>
            <a:off x="5638801" y="2514600"/>
            <a:ext cx="6324600" cy="954107"/>
          </a:xfrm>
          <a:prstGeom prst="rect">
            <a:avLst/>
          </a:prstGeom>
        </p:spPr>
        <p:txBody>
          <a:bodyPr wrap="square">
            <a:spAutoFit/>
          </a:bodyPr>
          <a:lstStyle/>
          <a:p>
            <a:r>
              <a:rPr lang="en-US" sz="2800" dirty="0" err="1"/>
              <a:t>Tsūtenkaku</a:t>
            </a:r>
            <a:r>
              <a:rPr lang="en-US" sz="2800" dirty="0"/>
              <a:t>, a symbol of Osaka's post-WWII rebuilding</a:t>
            </a:r>
            <a:endParaRPr lang="en-US" sz="2800" dirty="0"/>
          </a:p>
        </p:txBody>
      </p:sp>
    </p:spTree>
    <p:extLst>
      <p:ext uri="{BB962C8B-B14F-4D97-AF65-F5344CB8AC3E}">
        <p14:creationId xmlns:p14="http://schemas.microsoft.com/office/powerpoint/2010/main" val="707637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5398" y="-37070"/>
            <a:ext cx="11326602" cy="6895070"/>
          </a:xfrm>
          <a:prstGeom prst="rect">
            <a:avLst/>
          </a:prstGeom>
        </p:spPr>
      </p:pic>
    </p:spTree>
    <p:extLst>
      <p:ext uri="{BB962C8B-B14F-4D97-AF65-F5344CB8AC3E}">
        <p14:creationId xmlns:p14="http://schemas.microsoft.com/office/powerpoint/2010/main" val="424518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215986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6138" y="26773"/>
            <a:ext cx="9108302" cy="6831227"/>
          </a:xfrm>
          <a:prstGeom prst="rect">
            <a:avLst/>
          </a:prstGeom>
        </p:spPr>
      </p:pic>
    </p:spTree>
    <p:extLst>
      <p:ext uri="{BB962C8B-B14F-4D97-AF65-F5344CB8AC3E}">
        <p14:creationId xmlns:p14="http://schemas.microsoft.com/office/powerpoint/2010/main" val="326482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71266" cy="6858000"/>
          </a:xfrm>
          <a:prstGeom prst="rect">
            <a:avLst/>
          </a:prstGeom>
        </p:spPr>
      </p:pic>
    </p:spTree>
    <p:extLst>
      <p:ext uri="{BB962C8B-B14F-4D97-AF65-F5344CB8AC3E}">
        <p14:creationId xmlns:p14="http://schemas.microsoft.com/office/powerpoint/2010/main" val="201369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095884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IZELISTINDEX" val="14"/>
  <p:tag name="SAFEMARGIN" val="0"/>
  <p:tag name="VERTICALOFFSET" val="0"/>
  <p:tag name="HORIZONTALOFFSET" val="0"/>
  <p:tag name="CUSTOMNAME" val="%f_Resized"/>
  <p:tag name="NAMEOPTION" val="RESIZED_LAS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ezine.com Periwinkle Wide">
  <a:themeElements>
    <a:clrScheme name="Indezine.com Periwinkle">
      <a:dk1>
        <a:sysClr val="windowText" lastClr="000000"/>
      </a:dk1>
      <a:lt1>
        <a:sysClr val="window" lastClr="FFFFFF"/>
      </a:lt1>
      <a:dk2>
        <a:srgbClr val="343485"/>
      </a:dk2>
      <a:lt2>
        <a:srgbClr val="CCCCFF"/>
      </a:lt2>
      <a:accent1>
        <a:srgbClr val="B679F2"/>
      </a:accent1>
      <a:accent2>
        <a:srgbClr val="8080FF"/>
      </a:accent2>
      <a:accent3>
        <a:srgbClr val="DC79F2"/>
      </a:accent3>
      <a:accent4>
        <a:srgbClr val="6E80DB"/>
      </a:accent4>
      <a:accent5>
        <a:srgbClr val="E667C4"/>
      </a:accent5>
      <a:accent6>
        <a:srgbClr val="BB73FF"/>
      </a:accent6>
      <a:hlink>
        <a:srgbClr val="005800"/>
      </a:hlink>
      <a:folHlink>
        <a:srgbClr val="B82C00"/>
      </a:folHlink>
    </a:clrScheme>
    <a:fontScheme name="Indezine.com Periwinkl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dezine.com Periwink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shade val="30000"/>
                <a:satMod val="200000"/>
              </a:schemeClr>
            </a:gs>
            <a:gs pos="100000">
              <a:schemeClr val="phClr">
                <a:tint val="80000"/>
                <a:shade val="100000"/>
                <a:satMod val="3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Indezine.com Periwinkle">
        <a:dk1>
          <a:sysClr val="windowText" lastClr="000000"/>
        </a:dk1>
        <a:lt1>
          <a:sysClr val="window" lastClr="FFFFFF"/>
        </a:lt1>
        <a:dk2>
          <a:srgbClr val="343485"/>
        </a:dk2>
        <a:lt2>
          <a:srgbClr val="CCCCFF"/>
        </a:lt2>
        <a:accent1>
          <a:srgbClr val="B679F2"/>
        </a:accent1>
        <a:accent2>
          <a:srgbClr val="8080FF"/>
        </a:accent2>
        <a:accent3>
          <a:srgbClr val="DC79F2"/>
        </a:accent3>
        <a:accent4>
          <a:srgbClr val="6E80DB"/>
        </a:accent4>
        <a:accent5>
          <a:srgbClr val="E667C4"/>
        </a:accent5>
        <a:accent6>
          <a:srgbClr val="BB73FF"/>
        </a:accent6>
        <a:hlink>
          <a:srgbClr val="005800"/>
        </a:hlink>
        <a:folHlink>
          <a:srgbClr val="B82C00"/>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Indezine-0036-Periwinkle-Wide</Template>
  <TotalTime>38</TotalTime>
  <Words>240</Words>
  <Application>Microsoft Office PowerPoint</Application>
  <PresentationFormat>Widescreen</PresentationFormat>
  <Paragraphs>17</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Brush Script Std</vt:lpstr>
      <vt:lpstr>Calibri</vt:lpstr>
      <vt:lpstr>Indezine.com Periwinkle Wide</vt:lpstr>
      <vt:lpstr>Osaka, Japan!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Soemoncho in Minami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Osaka City University</vt:lpstr>
      <vt:lpstr>PowerPoint Presentation</vt:lpstr>
      <vt:lpstr>PowerPoint Presentation</vt:lpstr>
      <vt:lpstr>PowerPoint Presentation</vt:lpstr>
      <vt:lpstr>Shitennō-ji with Abeno Harukas in the background</vt:lpstr>
      <vt:lpstr>PowerPoint Presentation</vt:lpstr>
      <vt:lpstr>Osaka Aquarium Kaiyukan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Osaka, Japan!</dc:title>
  <dc:creator>Joseph Naumann</dc:creator>
  <cp:lastModifiedBy>Joseph Naumann</cp:lastModifiedBy>
  <cp:revision>4</cp:revision>
  <dcterms:created xsi:type="dcterms:W3CDTF">2017-02-12T01:46:26Z</dcterms:created>
  <dcterms:modified xsi:type="dcterms:W3CDTF">2017-02-12T13:46:26Z</dcterms:modified>
</cp:coreProperties>
</file>