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7" r:id="rId20"/>
    <p:sldId id="278" r:id="rId21"/>
    <p:sldId id="279" r:id="rId22"/>
    <p:sldId id="280" r:id="rId23"/>
    <p:sldId id="281" r:id="rId24"/>
    <p:sldId id="27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96"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6318" y="2190750"/>
            <a:ext cx="6171364" cy="609600"/>
          </a:xfrm>
        </p:spPr>
        <p:txBody>
          <a:bodyPr>
            <a:noAutofit/>
          </a:bodyPr>
          <a:lstStyle>
            <a:lvl1pPr>
              <a:defRPr sz="4000" b="1" cap="none" spc="5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defRPr>
            </a:lvl1pPr>
          </a:lstStyle>
          <a:p>
            <a:r>
              <a:rPr lang="en-US" dirty="0" smtClean="0"/>
              <a:t>Click to edit title style</a:t>
            </a:r>
            <a:endParaRPr lang="en-PH" dirty="0"/>
          </a:p>
        </p:txBody>
      </p:sp>
      <p:sp>
        <p:nvSpPr>
          <p:cNvPr id="3" name="Subtitle 2"/>
          <p:cNvSpPr>
            <a:spLocks noGrp="1"/>
          </p:cNvSpPr>
          <p:nvPr>
            <p:ph type="subTitle" idx="1"/>
          </p:nvPr>
        </p:nvSpPr>
        <p:spPr>
          <a:xfrm>
            <a:off x="1486319" y="2819400"/>
            <a:ext cx="6171362" cy="590550"/>
          </a:xfrm>
        </p:spPr>
        <p:txBody>
          <a:bodyPr>
            <a:noAutofit/>
          </a:bodyPr>
          <a:lstStyle>
            <a:lvl1pPr marL="0" indent="0" algn="ctr">
              <a:buNone/>
              <a:defRPr lang="en-PH" sz="2000" b="0" i="1" kern="1200" cap="none" spc="50" dirty="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latin typeface="Times New Roman" pitchFamily="18" charset="0"/>
                <a:ea typeface="+mj-ea"/>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1/19/2017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473610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3950"/>
            <a:ext cx="2057400" cy="3581400"/>
          </a:xfrm>
        </p:spPr>
        <p:txBody>
          <a:bodyPr vert="eaVert"/>
          <a:lstStyle>
            <a:lvl1pPr>
              <a:defRPr lang="en-PH" sz="3600" b="1" kern="1200" dirty="0">
                <a:solidFill>
                  <a:schemeClr val="tx1"/>
                </a:solidFill>
                <a:effectLst/>
                <a:latin typeface="Times New Roman" pitchFamily="18" charset="0"/>
                <a:ea typeface="+mj-ea"/>
                <a:cs typeface="Times New Roman" pitchFamily="18" charset="0"/>
              </a:defRPr>
            </a:lvl1pPr>
          </a:lstStyle>
          <a:p>
            <a:r>
              <a:rPr lang="en-US" smtClean="0"/>
              <a:t>Click to edit Master title style</a:t>
            </a:r>
            <a:endParaRPr lang="en-PH" dirty="0"/>
          </a:p>
        </p:txBody>
      </p:sp>
      <p:sp>
        <p:nvSpPr>
          <p:cNvPr id="3" name="Vertical Text Placeholder 2"/>
          <p:cNvSpPr>
            <a:spLocks noGrp="1"/>
          </p:cNvSpPr>
          <p:nvPr>
            <p:ph type="body" orient="vert" idx="1"/>
          </p:nvPr>
        </p:nvSpPr>
        <p:spPr>
          <a:xfrm>
            <a:off x="457200" y="1123950"/>
            <a:ext cx="6019800" cy="358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799" y="3305176"/>
            <a:ext cx="6665913" cy="1171574"/>
          </a:xfrm>
        </p:spPr>
        <p:txBody>
          <a:bodyPr anchor="t"/>
          <a:lstStyle>
            <a:lvl1pPr algn="r" defTabSz="914400" rtl="0" eaLnBrk="1" latinLnBrk="0" hangingPunct="1">
              <a:spcBef>
                <a:spcPct val="0"/>
              </a:spcBef>
              <a:buNone/>
              <a:defRPr lang="en-PH" sz="3200" b="1" kern="1200" dirty="0">
                <a:solidFill>
                  <a:schemeClr val="tx1"/>
                </a:solidFill>
                <a:effectLst/>
                <a:latin typeface="Times New Roman" pitchFamily="18" charset="0"/>
                <a:ea typeface="+mj-ea"/>
                <a:cs typeface="Times New Roman" pitchFamily="18" charset="0"/>
              </a:defRPr>
            </a:lvl1pPr>
          </a:lstStyle>
          <a:p>
            <a:r>
              <a:rPr lang="en-US" dirty="0" smtClean="0"/>
              <a:t>CLICK TO EDIT TITLE STYLE</a:t>
            </a:r>
            <a:endParaRPr lang="en-PH" dirty="0"/>
          </a:p>
        </p:txBody>
      </p:sp>
      <p:sp>
        <p:nvSpPr>
          <p:cNvPr id="3" name="Text Placeholder 2"/>
          <p:cNvSpPr>
            <a:spLocks noGrp="1"/>
          </p:cNvSpPr>
          <p:nvPr>
            <p:ph type="body" idx="1"/>
          </p:nvPr>
        </p:nvSpPr>
        <p:spPr>
          <a:xfrm>
            <a:off x="1828799" y="2180035"/>
            <a:ext cx="6665913" cy="1125140"/>
          </a:xfrm>
        </p:spPr>
        <p:txBody>
          <a:bodyPr anchor="b"/>
          <a:lstStyle>
            <a:lvl1pPr marL="0" indent="0" algn="r">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1/19/2017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1/19/2017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438"/>
            <a:ext cx="8229600" cy="5151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11239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7350"/>
            <a:ext cx="4040188"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11239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7350"/>
            <a:ext cx="4041775"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1/19/2017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1/19/2017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1/19/2017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71550"/>
            <a:ext cx="3008313" cy="871538"/>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Content Placeholder 2"/>
          <p:cNvSpPr>
            <a:spLocks noGrp="1"/>
          </p:cNvSpPr>
          <p:nvPr>
            <p:ph idx="1"/>
          </p:nvPr>
        </p:nvSpPr>
        <p:spPr>
          <a:xfrm>
            <a:off x="3575050" y="971550"/>
            <a:ext cx="5111750" cy="36230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Text Placeholder 3"/>
          <p:cNvSpPr>
            <a:spLocks noGrp="1"/>
          </p:cNvSpPr>
          <p:nvPr>
            <p:ph type="body" sz="half" idx="2"/>
          </p:nvPr>
        </p:nvSpPr>
        <p:spPr>
          <a:xfrm>
            <a:off x="457201" y="1885950"/>
            <a:ext cx="3008313" cy="27086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1/19/2017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3670697"/>
            <a:ext cx="6894512" cy="425054"/>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Picture Placeholder 2"/>
          <p:cNvSpPr>
            <a:spLocks noGrp="1"/>
          </p:cNvSpPr>
          <p:nvPr>
            <p:ph type="pic" idx="1"/>
          </p:nvPr>
        </p:nvSpPr>
        <p:spPr>
          <a:xfrm>
            <a:off x="1124744" y="1200150"/>
            <a:ext cx="6894512" cy="243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124744" y="4095750"/>
            <a:ext cx="6894512"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1/19/2017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51435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57750"/>
            <a:ext cx="2133600" cy="273844"/>
          </a:xfrm>
          <a:prstGeom prst="rect">
            <a:avLst/>
          </a:prstGeom>
        </p:spPr>
        <p:txBody>
          <a:bodyPr vert="horz" lIns="91440" tIns="45720" rIns="91440" bIns="45720" rtlCol="0" anchor="ctr"/>
          <a:lstStyle>
            <a:lvl1pPr algn="l">
              <a:defRPr sz="1200">
                <a:solidFill>
                  <a:schemeClr val="bg1"/>
                </a:solidFill>
                <a:latin typeface="Times New Roman" pitchFamily="18" charset="0"/>
                <a:cs typeface="Times New Roman" pitchFamily="18" charset="0"/>
              </a:defRPr>
            </a:lvl1pPr>
          </a:lstStyle>
          <a:p>
            <a:fld id="{8EBAC125-6E94-4F62-B574-8081DDB48ACC}" type="datetimeFigureOut">
              <a:rPr lang="en-PH" smtClean="0"/>
              <a:pPr/>
              <a:t>1/19/2017</a:t>
            </a:fld>
            <a:endParaRPr lang="en-PH"/>
          </a:p>
        </p:txBody>
      </p:sp>
      <p:sp>
        <p:nvSpPr>
          <p:cNvPr id="5" name="Footer Placeholder 4"/>
          <p:cNvSpPr>
            <a:spLocks noGrp="1"/>
          </p:cNvSpPr>
          <p:nvPr>
            <p:ph type="ftr" sz="quarter" idx="3"/>
          </p:nvPr>
        </p:nvSpPr>
        <p:spPr>
          <a:xfrm>
            <a:off x="3124200" y="4857750"/>
            <a:ext cx="2895600" cy="273844"/>
          </a:xfrm>
          <a:prstGeom prst="rect">
            <a:avLst/>
          </a:prstGeom>
        </p:spPr>
        <p:txBody>
          <a:bodyPr vert="horz" lIns="91440" tIns="45720" rIns="91440" bIns="45720" rtlCol="0" anchor="ctr"/>
          <a:lstStyle>
            <a:lvl1pPr algn="ctr">
              <a:defRPr sz="1200">
                <a:solidFill>
                  <a:schemeClr val="bg1"/>
                </a:solidFill>
                <a:latin typeface="Times New Roman" pitchFamily="18" charset="0"/>
                <a:cs typeface="Times New Roman" pitchFamily="18" charset="0"/>
              </a:defRPr>
            </a:lvl1pPr>
          </a:lstStyle>
          <a:p>
            <a:endParaRPr lang="en-PH"/>
          </a:p>
        </p:txBody>
      </p:sp>
      <p:sp>
        <p:nvSpPr>
          <p:cNvPr id="6" name="Slide Number Placeholder 5"/>
          <p:cNvSpPr>
            <a:spLocks noGrp="1"/>
          </p:cNvSpPr>
          <p:nvPr>
            <p:ph type="sldNum" sz="quarter" idx="4"/>
          </p:nvPr>
        </p:nvSpPr>
        <p:spPr>
          <a:xfrm>
            <a:off x="6553200" y="4857750"/>
            <a:ext cx="2133600" cy="273844"/>
          </a:xfrm>
          <a:prstGeom prst="rect">
            <a:avLst/>
          </a:prstGeom>
        </p:spPr>
        <p:txBody>
          <a:bodyPr vert="horz" lIns="91440" tIns="45720" rIns="91440" bIns="45720" rtlCol="0" anchor="ctr"/>
          <a:lstStyle>
            <a:lvl1pPr algn="r">
              <a:defRPr sz="1200">
                <a:solidFill>
                  <a:schemeClr val="bg1"/>
                </a:solidFill>
                <a:latin typeface="Times New Roman" pitchFamily="18" charset="0"/>
                <a:cs typeface="Times New Roman" pitchFamily="18" charset="0"/>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reflection blurRad="6350" stA="15000" endPos="45500" dist="12700" dir="5400000" sy="-100000" algn="bl" rotWithShape="0"/>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PH" dirty="0" smtClean="0"/>
              <a:t>Milan, Italy</a:t>
            </a:r>
            <a:endParaRPr lang="en-PH" dirty="0"/>
          </a:p>
        </p:txBody>
      </p:sp>
      <p:sp>
        <p:nvSpPr>
          <p:cNvPr id="5" name="Subtitle 4"/>
          <p:cNvSpPr>
            <a:spLocks noGrp="1"/>
          </p:cNvSpPr>
          <p:nvPr>
            <p:ph type="subTitle" idx="1"/>
          </p:nvPr>
        </p:nvSpPr>
        <p:spPr/>
        <p:txBody>
          <a:bodyPr/>
          <a:lstStyle/>
          <a:p>
            <a:r>
              <a:rPr lang="en-PH" dirty="0" smtClean="0"/>
              <a:t>Economic Capital of Italy</a:t>
            </a:r>
            <a:endParaRPr lang="en-PH" dirty="0"/>
          </a:p>
        </p:txBody>
      </p:sp>
      <p:pic>
        <p:nvPicPr>
          <p:cNvPr id="2355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9297">
                        <a14:foregroundMark x1="42857" y1="14258" x2="42857" y2="14258"/>
                        <a14:foregroundMark x1="53396" y1="21002" x2="53396" y2="21002"/>
                        <a14:foregroundMark x1="60187" y1="22351" x2="60187" y2="22351"/>
                        <a14:foregroundMark x1="42857" y1="20809" x2="42857" y2="20809"/>
                        <a14:foregroundMark x1="31850" y1="15800" x2="31850" y2="15800"/>
                        <a14:foregroundMark x1="35363" y1="10790" x2="35363" y2="10790"/>
                        <a14:foregroundMark x1="48946" y1="11753" x2="48946" y2="11753"/>
                        <a14:foregroundMark x1="57845" y1="12331" x2="57845" y2="12331"/>
                        <a14:foregroundMark x1="58080" y1="22158" x2="58080" y2="22158"/>
                        <a14:foregroundMark x1="51756" y1="19461" x2="51756" y2="19461"/>
                        <a14:foregroundMark x1="52459" y1="15800" x2="52459" y2="15800"/>
                        <a14:foregroundMark x1="51522" y1="32948" x2="51522" y2="32948"/>
                        <a14:foregroundMark x1="49649" y1="39692" x2="49649" y2="39692"/>
                        <a14:foregroundMark x1="50351" y1="51830" x2="50351" y2="51830"/>
                        <a14:foregroundMark x1="51756" y1="64933" x2="51756" y2="64933"/>
                        <a14:foregroundMark x1="41452" y1="51445" x2="41452" y2="51445"/>
                        <a14:foregroundMark x1="34426" y1="48170" x2="34426" y2="48170"/>
                        <a14:foregroundMark x1="41452" y1="33333" x2="41452" y2="33333"/>
                        <a14:foregroundMark x1="37237" y1="33141" x2="37237" y2="33141"/>
                        <a14:foregroundMark x1="36768" y1="36609" x2="40749" y2="37572"/>
                        <a14:foregroundMark x1="43560" y1="38343" x2="43560" y2="38343"/>
                        <a14:foregroundMark x1="58548" y1="36802" x2="58548" y2="36802"/>
                        <a14:foregroundMark x1="61827" y1="34875" x2="61827" y2="34875"/>
                        <a14:foregroundMark x1="65105" y1="31985" x2="65105" y2="31985"/>
                        <a14:foregroundMark x1="63700" y1="31407" x2="63700" y2="31407"/>
                        <a14:foregroundMark x1="60656" y1="30443" x2="60656" y2="30443"/>
                        <a14:foregroundMark x1="67681" y1="39692" x2="67681" y2="39692"/>
                        <a14:foregroundMark x1="61827" y1="56262" x2="61827" y2="56262"/>
                        <a14:foregroundMark x1="57845" y1="63969" x2="57845" y2="63969"/>
                        <a14:foregroundMark x1="59953" y1="65318" x2="60890" y2="65318"/>
                        <a14:foregroundMark x1="65340" y1="63776" x2="65340" y2="63776"/>
                        <a14:foregroundMark x1="32553" y1="57803" x2="32553" y2="57803"/>
                        <a14:foregroundMark x1="35129" y1="62042" x2="35129" y2="62042"/>
                        <a14:foregroundMark x1="39813" y1="60116" x2="39813" y2="60116"/>
                        <a14:foregroundMark x1="40281" y1="57611" x2="40281" y2="57611"/>
                        <a14:foregroundMark x1="39813" y1="64355" x2="39813" y2="64355"/>
                        <a14:foregroundMark x1="61593" y1="57611" x2="61593" y2="57611"/>
                        <a14:foregroundMark x1="54567" y1="50867" x2="54567" y2="50867"/>
                        <a14:foregroundMark x1="50117" y1="48362" x2="50117" y2="48362"/>
                        <a14:foregroundMark x1="33724" y1="48170" x2="33724" y2="48170"/>
                        <a14:foregroundMark x1="51522" y1="42197" x2="51522" y2="42197"/>
                        <a14:foregroundMark x1="47073" y1="32370" x2="47073" y2="32370"/>
                        <a14:foregroundMark x1="48946" y1="42197" x2="48946" y2="42197"/>
                        <a14:foregroundMark x1="49415" y1="49518" x2="49415" y2="49518"/>
                        <a14:foregroundMark x1="47541" y1="60501" x2="47541" y2="60501"/>
                        <a14:foregroundMark x1="47775" y1="59538" x2="47775" y2="59538"/>
                        <a14:foregroundMark x1="48244" y1="58767" x2="48244" y2="58767"/>
                        <a14:foregroundMark x1="50351" y1="57611" x2="50351" y2="57611"/>
                        <a14:foregroundMark x1="51288" y1="56455" x2="51288" y2="56455"/>
                        <a14:foregroundMark x1="56674" y1="51060" x2="56674" y2="51060"/>
                        <a14:foregroundMark x1="57143" y1="51060" x2="57143" y2="51060"/>
                        <a14:foregroundMark x1="61358" y1="50289" x2="61358" y2="50289"/>
                        <a14:foregroundMark x1="65574" y1="50674" x2="65574" y2="50674"/>
                        <a14:foregroundMark x1="67447" y1="47784" x2="67447" y2="47784"/>
                        <a14:foregroundMark x1="66745" y1="47592" x2="65808" y2="47592"/>
                        <a14:foregroundMark x1="63466" y1="47592" x2="63466" y2="47592"/>
                        <a14:foregroundMark x1="61827" y1="47784" x2="61827" y2="47784"/>
                        <a14:foregroundMark x1="61124" y1="47784" x2="61124" y2="47784"/>
                        <a14:foregroundMark x1="55972" y1="44509" x2="55972" y2="44509"/>
                        <a14:foregroundMark x1="54801" y1="44701" x2="54801" y2="44701"/>
                        <a14:foregroundMark x1="52225" y1="45857" x2="48244" y2="47592"/>
                        <a14:foregroundMark x1="42155" y1="47399" x2="42155" y2="47399"/>
                        <a14:foregroundMark x1="38642" y1="47399" x2="37939" y2="48362"/>
                        <a14:foregroundMark x1="37939" y1="48362" x2="38642" y2="51060"/>
                        <a14:foregroundMark x1="38173" y1="59345" x2="38173" y2="59345"/>
                        <a14:foregroundMark x1="38642" y1="60308" x2="38642" y2="60308"/>
                        <a14:foregroundMark x1="63700" y1="19461" x2="63700" y2="19461"/>
                        <a14:foregroundMark x1="62763" y1="17534" x2="62763" y2="17534"/>
                        <a14:foregroundMark x1="62061" y1="17534" x2="62061" y2="17534"/>
                        <a14:foregroundMark x1="67916" y1="10212" x2="67916" y2="10212"/>
                        <a14:foregroundMark x1="68384" y1="9441" x2="68384" y2="9441"/>
                        <a14:foregroundMark x1="66042" y1="9634" x2="64871" y2="10597"/>
                        <a14:foregroundMark x1="50585" y1="10405" x2="50585" y2="10405"/>
                        <a14:foregroundMark x1="49649" y1="10790" x2="47073" y2="12139"/>
                        <a14:foregroundMark x1="37237" y1="14451" x2="37471" y2="15607"/>
                        <a14:foregroundMark x1="37939" y1="15222" x2="44496" y2="15414"/>
                        <a14:foregroundMark x1="58782" y1="14258" x2="58782" y2="14258"/>
                        <a14:foregroundMark x1="57143" y1="14066" x2="56909" y2="15029"/>
                        <a14:foregroundMark x1="50117" y1="15414" x2="49180" y2="15800"/>
                        <a14:foregroundMark x1="48244" y1="15607" x2="47775" y2="16185"/>
                        <a14:foregroundMark x1="47775" y1="16185" x2="48244" y2="17341"/>
                        <a14:foregroundMark x1="49180" y1="37958" x2="49180" y2="37958"/>
                        <a14:foregroundMark x1="50820" y1="37958" x2="50820" y2="37958"/>
                        <a14:foregroundMark x1="53396" y1="35838" x2="53396" y2="36416"/>
                        <a14:foregroundMark x1="54801" y1="35067" x2="54801" y2="35067"/>
                        <a14:foregroundMark x1="54801" y1="34489" x2="54801" y2="34489"/>
                        <a14:foregroundMark x1="52459" y1="29672" x2="52459" y2="29672"/>
                        <a14:foregroundMark x1="51756" y1="30058" x2="51756" y2="31214"/>
                        <a14:foregroundMark x1="51054" y1="31021" x2="50585" y2="32563"/>
                        <a14:foregroundMark x1="50117" y1="32755" x2="50585" y2="35838"/>
                        <a14:foregroundMark x1="50351" y1="36802" x2="50351" y2="38536"/>
                        <a14:foregroundMark x1="50351" y1="39114" x2="50351" y2="40462"/>
                        <a14:foregroundMark x1="51756" y1="42775" x2="51756" y2="43931"/>
                        <a14:foregroundMark x1="50820" y1="47592" x2="50820" y2="47592"/>
                        <a14:foregroundMark x1="50117" y1="49133" x2="49649" y2="51830"/>
                        <a14:foregroundMark x1="49180" y1="52987" x2="49180" y2="52987"/>
                        <a14:foregroundMark x1="49180" y1="53757" x2="49180" y2="53757"/>
                        <a14:foregroundMark x1="49415" y1="54913" x2="49649" y2="56069"/>
                        <a14:foregroundMark x1="48244" y1="59152" x2="48946" y2="60501"/>
                        <a14:foregroundMark x1="50117" y1="62620" x2="50351" y2="63391"/>
                        <a14:foregroundMark x1="50820" y1="63776" x2="51522" y2="64933"/>
                        <a14:foregroundMark x1="52225" y1="65125" x2="52225" y2="66474"/>
                        <a14:foregroundMark x1="52225" y1="66859" x2="51522" y2="67630"/>
                        <a14:foregroundMark x1="51054" y1="67630" x2="51054" y2="67630"/>
                        <a14:foregroundMark x1="37237" y1="68208" x2="37237" y2="68208"/>
                        <a14:foregroundMark x1="65340" y1="68015" x2="65340" y2="68015"/>
                        <a14:foregroundMark x1="63700" y1="59923" x2="63700" y2="59923"/>
                        <a14:foregroundMark x1="66745" y1="33141" x2="66042" y2="34297"/>
                        <a14:foregroundMark x1="37002" y1="29672" x2="37002" y2="29672"/>
                        <a14:foregroundMark x1="35129" y1="32755" x2="35129" y2="32755"/>
                        <a14:foregroundMark x1="28571" y1="12139" x2="29977" y2="12331"/>
                        <a14:foregroundMark x1="36534" y1="7707" x2="36534" y2="7707"/>
                        <a14:foregroundMark x1="43326" y1="10983" x2="43326" y2="10983"/>
                        <a14:foregroundMark x1="55972" y1="9634" x2="55972" y2="9634"/>
                        <a14:foregroundMark x1="67447" y1="17534" x2="67447" y2="17534"/>
                        <a14:foregroundMark x1="69555" y1="16185" x2="69555" y2="16185"/>
                      </a14:backgroundRemoval>
                    </a14:imgEffect>
                  </a14:imgLayer>
                </a14:imgProps>
              </a:ext>
              <a:ext uri="{28A0092B-C50C-407E-A947-70E740481C1C}">
                <a14:useLocalDpi xmlns:a14="http://schemas.microsoft.com/office/drawing/2010/main" val="0"/>
              </a:ext>
            </a:extLst>
          </a:blip>
          <a:srcRect/>
          <a:stretch>
            <a:fillRect/>
          </a:stretch>
        </p:blipFill>
        <p:spPr bwMode="auto">
          <a:xfrm>
            <a:off x="6172199" y="1143218"/>
            <a:ext cx="2958123" cy="3595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406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sz="2800" dirty="0"/>
              <a:t>The Art Deco Centrale railway station, built in 1925–31</a:t>
            </a:r>
          </a:p>
        </p:txBody>
      </p:sp>
      <p:pic>
        <p:nvPicPr>
          <p:cNvPr id="819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52600" y="742950"/>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7997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new </a:t>
            </a:r>
            <a:r>
              <a:rPr lang="en-US" dirty="0" err="1"/>
              <a:t>CityLife</a:t>
            </a:r>
            <a:r>
              <a:rPr lang="en-US" dirty="0"/>
              <a:t> district, artist's impression</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666750"/>
            <a:ext cx="735036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21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sz="2800" dirty="0"/>
              <a:t>Sempione Park, with the Arch of Peace in the background</a:t>
            </a:r>
          </a:p>
        </p:txBody>
      </p:sp>
      <p:pic>
        <p:nvPicPr>
          <p:cNvPr id="10242"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7526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058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Milan Stock Exchange, Italy's main</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742950"/>
            <a:ext cx="630373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503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dirty="0"/>
              <a:t>View over Porta Nuova business district at dusk</a:t>
            </a:r>
          </a:p>
        </p:txBody>
      </p:sp>
      <p:pic>
        <p:nvPicPr>
          <p:cNvPr id="1229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38200" y="742950"/>
            <a:ext cx="734860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913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6750"/>
          </a:xfrm>
        </p:spPr>
        <p:txBody>
          <a:bodyPr/>
          <a:lstStyle/>
          <a:p>
            <a:r>
              <a:rPr lang="en-US" sz="2400" dirty="0"/>
              <a:t>Leonardo da Vinci's The Last Supper, together </a:t>
            </a:r>
            <a:r>
              <a:rPr lang="en-US" sz="2400" dirty="0" smtClean="0"/>
              <a:t>at the </a:t>
            </a:r>
            <a:r>
              <a:rPr lang="en-US" sz="2400" dirty="0"/>
              <a:t>church of Santa Maria </a:t>
            </a:r>
            <a:r>
              <a:rPr lang="en-US" sz="2400" dirty="0" err="1"/>
              <a:t>delle</a:t>
            </a:r>
            <a:r>
              <a:rPr lang="en-US" sz="2400" dirty="0"/>
              <a:t> Grazie</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742950"/>
            <a:ext cx="804672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9938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Royal Villa of Milan</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42950"/>
            <a:ext cx="6941634"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9903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a:t>
            </a:r>
            <a:r>
              <a:rPr lang="en-US" dirty="0" smtClean="0"/>
              <a:t>Famous La Scala </a:t>
            </a:r>
            <a:r>
              <a:rPr lang="en-US" dirty="0" err="1" smtClean="0"/>
              <a:t>Operahouse</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4084" y="742950"/>
            <a:ext cx="594731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879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Fashion Center</a:t>
            </a:r>
            <a:endParaRPr lang="en-US" dirty="0"/>
          </a:p>
        </p:txBody>
      </p:sp>
      <p:pic>
        <p:nvPicPr>
          <p:cNvPr id="163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742950"/>
            <a:ext cx="2795364"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465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it-IT" dirty="0"/>
              <a:t>Politecnico di Milano, building in Bovisa district.</a:t>
            </a:r>
            <a:endParaRPr 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742950"/>
            <a:ext cx="628895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9248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SLIDE TITLE</a:t>
            </a:r>
            <a:endParaRPr lang="en-PH"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42950"/>
            <a:ext cx="5859018"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52600" y="1352550"/>
            <a:ext cx="762000" cy="38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67400" y="819150"/>
            <a:ext cx="2971800" cy="3970318"/>
          </a:xfrm>
          <a:prstGeom prst="rect">
            <a:avLst/>
          </a:prstGeom>
        </p:spPr>
        <p:txBody>
          <a:bodyPr wrap="square">
            <a:spAutoFit/>
          </a:bodyPr>
          <a:lstStyle/>
          <a:p>
            <a:r>
              <a:rPr lang="en-US" dirty="0"/>
              <a:t>Milan is an Alpha leading global city</a:t>
            </a:r>
            <a:r>
              <a:rPr lang="en-US" dirty="0" smtClean="0"/>
              <a:t>, </a:t>
            </a:r>
            <a:r>
              <a:rPr lang="en-US" dirty="0"/>
              <a:t>with strengths in the arts, commerce, design, education, entertainment, fashion, finance, healthcare, media, services, research, and tourism. Its business district hosts Italy's Stock Exchange and the headquarters of the largest national and international banks and companies. The city is a major world fashion and design capital,</a:t>
            </a:r>
          </a:p>
        </p:txBody>
      </p:sp>
    </p:spTree>
    <p:extLst>
      <p:ext uri="{BB962C8B-B14F-4D97-AF65-F5344CB8AC3E}">
        <p14:creationId xmlns:p14="http://schemas.microsoft.com/office/powerpoint/2010/main" val="250265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Brera Academy main court</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470" y="1581150"/>
            <a:ext cx="859506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49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of Milan cloister</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10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580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en-US" sz="2800" dirty="0"/>
              <a:t>The orange ATM 1500 tram is an iconic symbol of Milan.</a:t>
            </a:r>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742950"/>
            <a:ext cx="653142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718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station of the new M5 line</a:t>
            </a: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742950"/>
            <a:ext cx="628895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948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Panettone</a:t>
            </a:r>
            <a:r>
              <a:rPr lang="en-US" dirty="0"/>
              <a:t> is a traditional Christmas cake</a:t>
            </a:r>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42950"/>
            <a:ext cx="745066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67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19150"/>
            <a:ext cx="8534400" cy="3693319"/>
          </a:xfrm>
          <a:prstGeom prst="rect">
            <a:avLst/>
          </a:prstGeom>
        </p:spPr>
        <p:txBody>
          <a:bodyPr wrap="square">
            <a:spAutoFit/>
          </a:bodyPr>
          <a:lstStyle/>
          <a:p>
            <a:r>
              <a:rPr lang="en-US" b="1" dirty="0"/>
              <a:t>Milan</a:t>
            </a:r>
            <a:r>
              <a:rPr lang="en-US" dirty="0"/>
              <a:t> </a:t>
            </a:r>
            <a:r>
              <a:rPr lang="en-US" dirty="0" smtClean="0"/>
              <a:t>is </a:t>
            </a:r>
            <a:r>
              <a:rPr lang="en-US" dirty="0"/>
              <a:t>a city in Italy, capital of the Lombardy region, and the most populous metropolitan area and the second most populous </a:t>
            </a:r>
            <a:r>
              <a:rPr lang="en-US" dirty="0" err="1"/>
              <a:t>comune</a:t>
            </a:r>
            <a:r>
              <a:rPr lang="en-US" dirty="0"/>
              <a:t> in Italy. The population of the city proper is 1,346,000</a:t>
            </a:r>
            <a:r>
              <a:rPr lang="en-US" dirty="0" smtClean="0"/>
              <a:t>, </a:t>
            </a:r>
            <a:r>
              <a:rPr lang="en-US" dirty="0"/>
              <a:t>and that of the Metropolitan City of Milan is 3,209,000</a:t>
            </a:r>
            <a:r>
              <a:rPr lang="en-US" dirty="0" smtClean="0"/>
              <a:t>. </a:t>
            </a:r>
            <a:r>
              <a:rPr lang="en-US" dirty="0"/>
              <a:t>According to Eurostat, the commuting area has 4,252,000 </a:t>
            </a:r>
            <a:r>
              <a:rPr lang="en-US" dirty="0" smtClean="0"/>
              <a:t>inhabitants </a:t>
            </a:r>
            <a:r>
              <a:rPr lang="en-US" dirty="0"/>
              <a:t>but its built-up-urban area (that stretches beyond the boundaries of the Metropolitan City of Milan), has a population estimated to be about 5,270,000 in 1,891 square </a:t>
            </a:r>
            <a:r>
              <a:rPr lang="en-US" dirty="0" err="1"/>
              <a:t>kilometres</a:t>
            </a:r>
            <a:r>
              <a:rPr lang="en-US" dirty="0"/>
              <a:t> (730 square miles</a:t>
            </a:r>
            <a:r>
              <a:rPr lang="en-US" dirty="0" smtClean="0"/>
              <a:t>), </a:t>
            </a:r>
            <a:r>
              <a:rPr lang="en-US" dirty="0"/>
              <a:t>ranking 4th in the European Union. The wider Milan metropolitan area, known as Greater Milan, is a polycentric metropolitan region that comprehends almost all the provinces of Lombardy and the Piedmont province of Novara and has a population of about 8,500,000 people</a:t>
            </a:r>
            <a:r>
              <a:rPr lang="en-US" dirty="0" smtClean="0"/>
              <a:t>. </a:t>
            </a:r>
            <a:r>
              <a:rPr lang="en-US" dirty="0"/>
              <a:t>Milan is the main industrial and financial </a:t>
            </a:r>
            <a:r>
              <a:rPr lang="en-US" dirty="0" err="1"/>
              <a:t>centre</a:t>
            </a:r>
            <a:r>
              <a:rPr lang="en-US" dirty="0"/>
              <a:t> of Italy and one of global significance. In terms of GDP, it has the largest economy among European non-capital cities</a:t>
            </a:r>
            <a:r>
              <a:rPr lang="en-US" dirty="0" smtClean="0"/>
              <a:t>. </a:t>
            </a:r>
            <a:r>
              <a:rPr lang="en-US" dirty="0"/>
              <a:t>Milan is considered part of the Blue Banana and lies at the heart of one of the Four Motors for Europe.</a:t>
            </a:r>
          </a:p>
        </p:txBody>
      </p:sp>
    </p:spTree>
    <p:extLst>
      <p:ext uri="{BB962C8B-B14F-4D97-AF65-F5344CB8AC3E}">
        <p14:creationId xmlns:p14="http://schemas.microsoft.com/office/powerpoint/2010/main" val="256454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Ruins of the Emperor's palace in Milan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31" y="742950"/>
            <a:ext cx="6603428"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29400" y="1657350"/>
            <a:ext cx="2286000" cy="1292662"/>
          </a:xfrm>
          <a:prstGeom prst="rect">
            <a:avLst/>
          </a:prstGeom>
        </p:spPr>
        <p:txBody>
          <a:bodyPr wrap="square">
            <a:spAutoFit/>
          </a:bodyPr>
          <a:lstStyle/>
          <a:p>
            <a:r>
              <a:rPr lang="en-US" sz="2000" dirty="0"/>
              <a:t> Here Constantine I and </a:t>
            </a:r>
            <a:r>
              <a:rPr lang="en-US" sz="2000" dirty="0" err="1"/>
              <a:t>Licinius</a:t>
            </a:r>
            <a:r>
              <a:rPr lang="en-US" sz="2000" dirty="0"/>
              <a:t> issued the Edict of Milan.</a:t>
            </a:r>
          </a:p>
          <a:p>
            <a:endParaRPr lang="en-US" dirty="0"/>
          </a:p>
        </p:txBody>
      </p:sp>
    </p:spTree>
    <p:extLst>
      <p:ext uri="{BB962C8B-B14F-4D97-AF65-F5344CB8AC3E}">
        <p14:creationId xmlns:p14="http://schemas.microsoft.com/office/powerpoint/2010/main" val="226974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Milan with the Alps in the background</a:t>
            </a:r>
            <a:endParaRPr lang="en-US" dirty="0"/>
          </a:p>
        </p:txBody>
      </p:sp>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5800" y="742950"/>
            <a:ext cx="743135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610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Palazzo Marino, Milan City </a:t>
            </a:r>
            <a:r>
              <a:rPr lang="it-IT" dirty="0" smtClean="0"/>
              <a:t>Hall</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742950"/>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44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Milan skyline from the roof of the </a:t>
            </a:r>
            <a:r>
              <a:rPr lang="en-US" dirty="0" smtClean="0"/>
              <a:t>Duomo</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123950"/>
            <a:ext cx="8686800" cy="330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777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14350"/>
          </a:xfrm>
        </p:spPr>
        <p:txBody>
          <a:bodyPr/>
          <a:lstStyle/>
          <a:p>
            <a:r>
              <a:rPr lang="it-IT" sz="2000" dirty="0"/>
              <a:t>Piazza Duomo with Milan Cathedral and Galleria Vittorio Emanuele </a:t>
            </a:r>
            <a:r>
              <a:rPr lang="it-IT" sz="2000" dirty="0" smtClean="0"/>
              <a:t>II</a:t>
            </a:r>
            <a:endParaRPr lang="en-US"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981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court of Sforza Castle</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742950"/>
            <a:ext cx="5588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232029"/>
      </p:ext>
    </p:extLst>
  </p:cSld>
  <p:clrMapOvr>
    <a:masterClrMapping/>
  </p:clrMapOvr>
</p:sld>
</file>

<file path=ppt/theme/theme1.xml><?xml version="1.0" encoding="utf-8"?>
<a:theme xmlns:a="http://schemas.openxmlformats.org/drawingml/2006/main" name="16x9_Executive_Leather_Red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16x9_Executive_Leather_Red_PPT</Template>
  <TotalTime>45</TotalTime>
  <Words>435</Words>
  <Application>Microsoft Office PowerPoint</Application>
  <PresentationFormat>On-screen Show (16:9)</PresentationFormat>
  <Paragraphs>27</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16x9_Executive_Leather_Red_PPT</vt:lpstr>
      <vt:lpstr>Milan, Italy</vt:lpstr>
      <vt:lpstr>SLIDE TITLE</vt:lpstr>
      <vt:lpstr>PowerPoint Presentation</vt:lpstr>
      <vt:lpstr>Ruins of the Emperor's palace in Milan</vt:lpstr>
      <vt:lpstr>Milan with the Alps in the background</vt:lpstr>
      <vt:lpstr>Palazzo Marino, Milan City Hall</vt:lpstr>
      <vt:lpstr>Milan skyline from the roof of the Duomo</vt:lpstr>
      <vt:lpstr>Piazza Duomo with Milan Cathedral and Galleria Vittorio Emanuele II</vt:lpstr>
      <vt:lpstr>Internal court of Sforza Castle</vt:lpstr>
      <vt:lpstr>The Art Deco Centrale railway station, built in 1925–31</vt:lpstr>
      <vt:lpstr>The new CityLife district, artist's impression</vt:lpstr>
      <vt:lpstr>Sempione Park, with the Arch of Peace in the background</vt:lpstr>
      <vt:lpstr>Milan Stock Exchange, Italy's main</vt:lpstr>
      <vt:lpstr>View over Porta Nuova business district at dusk</vt:lpstr>
      <vt:lpstr>Leonardo da Vinci's The Last Supper, together at the church of Santa Maria delle Grazie</vt:lpstr>
      <vt:lpstr>The Royal Villa of Milan</vt:lpstr>
      <vt:lpstr>World Famous La Scala Operahouse</vt:lpstr>
      <vt:lpstr>Fashion Center</vt:lpstr>
      <vt:lpstr>Politecnico di Milano, building in Bovisa district.</vt:lpstr>
      <vt:lpstr>Brera Academy main court</vt:lpstr>
      <vt:lpstr>University of Milan cloister</vt:lpstr>
      <vt:lpstr>The orange ATM 1500 tram is an iconic symbol of Milan.</vt:lpstr>
      <vt:lpstr>A station of the new M5 line</vt:lpstr>
      <vt:lpstr>Panettone is a traditional Christmas cake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Milan, Italy</dc:title>
  <dc:creator>Naumann, Joseph A.</dc:creator>
  <cp:lastModifiedBy>Naumann, Joseph A.</cp:lastModifiedBy>
  <cp:revision>6</cp:revision>
  <dcterms:created xsi:type="dcterms:W3CDTF">2017-01-19T20:28:34Z</dcterms:created>
  <dcterms:modified xsi:type="dcterms:W3CDTF">2017-01-19T21:14:32Z</dcterms:modified>
</cp:coreProperties>
</file>