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76" r:id="rId4"/>
    <p:sldId id="277" r:id="rId5"/>
    <p:sldId id="258" r:id="rId6"/>
    <p:sldId id="273" r:id="rId7"/>
    <p:sldId id="274" r:id="rId8"/>
    <p:sldId id="291" r:id="rId9"/>
    <p:sldId id="259" r:id="rId10"/>
    <p:sldId id="261" r:id="rId11"/>
    <p:sldId id="271" r:id="rId12"/>
    <p:sldId id="278" r:id="rId13"/>
    <p:sldId id="292" r:id="rId14"/>
    <p:sldId id="280" r:id="rId15"/>
    <p:sldId id="297" r:id="rId16"/>
    <p:sldId id="298" r:id="rId17"/>
    <p:sldId id="263" r:id="rId18"/>
    <p:sldId id="270" r:id="rId19"/>
    <p:sldId id="289" r:id="rId20"/>
    <p:sldId id="303" r:id="rId21"/>
    <p:sldId id="260" r:id="rId22"/>
    <p:sldId id="262" r:id="rId23"/>
    <p:sldId id="264" r:id="rId24"/>
    <p:sldId id="275" r:id="rId25"/>
    <p:sldId id="265" r:id="rId26"/>
    <p:sldId id="266" r:id="rId27"/>
    <p:sldId id="267" r:id="rId28"/>
    <p:sldId id="268" r:id="rId29"/>
    <p:sldId id="269" r:id="rId30"/>
    <p:sldId id="272" r:id="rId31"/>
    <p:sldId id="279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90" r:id="rId41"/>
    <p:sldId id="293" r:id="rId42"/>
    <p:sldId id="294" r:id="rId43"/>
    <p:sldId id="300" r:id="rId44"/>
    <p:sldId id="295" r:id="rId45"/>
    <p:sldId id="296" r:id="rId46"/>
    <p:sldId id="299" r:id="rId47"/>
    <p:sldId id="301" r:id="rId48"/>
    <p:sldId id="302" r:id="rId49"/>
    <p:sldId id="304" r:id="rId50"/>
    <p:sldId id="305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21" autoAdjust="0"/>
    <p:restoredTop sz="94660"/>
  </p:normalViewPr>
  <p:slideViewPr>
    <p:cSldViewPr snapToGrid="0">
      <p:cViewPr varScale="1">
        <p:scale>
          <a:sx n="76" d="100"/>
          <a:sy n="76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12/30/2016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86075"/>
            <a:ext cx="12192000" cy="3971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1205"/>
          <a:stretch/>
        </p:blipFill>
        <p:spPr>
          <a:xfrm>
            <a:off x="0" y="-111430"/>
            <a:ext cx="12192000" cy="312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7248" y="1784223"/>
            <a:ext cx="7315200" cy="1101852"/>
          </a:xfrm>
        </p:spPr>
        <p:txBody>
          <a:bodyPr/>
          <a:lstStyle/>
          <a:p>
            <a:r>
              <a:rPr lang="en-US" dirty="0"/>
              <a:t>Leipzig, Germany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7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0655" y="0"/>
            <a:ext cx="10510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8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42178" y="0"/>
            <a:ext cx="84406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36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Town Hall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07344" y="0"/>
            <a:ext cx="42629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1559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38137"/>
            <a:ext cx="2557534" cy="4601183"/>
          </a:xfrm>
        </p:spPr>
        <p:txBody>
          <a:bodyPr/>
          <a:lstStyle/>
          <a:p>
            <a:r>
              <a:rPr lang="en-US" dirty="0"/>
              <a:t>New City Hall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7534" y="0"/>
            <a:ext cx="9753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166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615" y="1"/>
            <a:ext cx="4799999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6514" y="-4572"/>
            <a:ext cx="57690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82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Russian Orthodox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2959" y="0"/>
            <a:ext cx="51467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485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2947482" cy="4601183"/>
          </a:xfrm>
        </p:spPr>
        <p:txBody>
          <a:bodyPr/>
          <a:lstStyle/>
          <a:p>
            <a:r>
              <a:rPr lang="en-US" dirty="0"/>
              <a:t>Leipzig Christmas market entrance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087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400" y="-4572"/>
            <a:ext cx="11128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0790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2629" y="0"/>
            <a:ext cx="10390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576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358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30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64109"/>
            <a:ext cx="3048001" cy="5120640"/>
          </a:xfrm>
        </p:spPr>
        <p:txBody>
          <a:bodyPr>
            <a:normAutofit fontScale="90000"/>
          </a:bodyPr>
          <a:lstStyle/>
          <a:p>
            <a:r>
              <a:rPr lang="en-US" dirty="0"/>
              <a:t>Leipzig is the largest city in the federal state of Saxony, Germany.</a:t>
            </a:r>
            <a:br>
              <a:rPr lang="en-US" dirty="0"/>
            </a:br>
            <a:r>
              <a:rPr lang="en-US" dirty="0"/>
              <a:t>Leipzig is located southwest of Berlin at the confluence of the White </a:t>
            </a:r>
            <a:r>
              <a:rPr lang="en-US" dirty="0" err="1"/>
              <a:t>Elster</a:t>
            </a:r>
            <a:r>
              <a:rPr lang="en-US" dirty="0"/>
              <a:t>, </a:t>
            </a:r>
            <a:r>
              <a:rPr lang="en-US" dirty="0" err="1"/>
              <a:t>Pleisse</a:t>
            </a:r>
            <a:r>
              <a:rPr lang="en-US" dirty="0"/>
              <a:t> and </a:t>
            </a:r>
            <a:r>
              <a:rPr lang="en-US" dirty="0" err="1"/>
              <a:t>Parthe</a:t>
            </a:r>
            <a:r>
              <a:rPr lang="en-US" dirty="0"/>
              <a:t> rivers.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936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2358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9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55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48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0756" y="0"/>
            <a:ext cx="10312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27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7405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973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55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326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6685" y="0"/>
            <a:ext cx="102549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78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0105" y="0"/>
            <a:ext cx="10293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20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7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00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28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13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1546" y="0"/>
            <a:ext cx="10611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73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508000"/>
            <a:ext cx="115951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Leipzig (/ˈ</a:t>
            </a:r>
            <a:r>
              <a:rPr lang="en-US" sz="2800" dirty="0" err="1"/>
              <a:t>laɪpsɪɡ</a:t>
            </a:r>
            <a:r>
              <a:rPr lang="en-US" sz="2800" dirty="0"/>
              <a:t>/; German: [ˈ</a:t>
            </a:r>
            <a:r>
              <a:rPr lang="en-US" sz="2800" dirty="0" err="1"/>
              <a:t>laɪptsɪç</a:t>
            </a:r>
            <a:r>
              <a:rPr lang="en-US" sz="2800" dirty="0"/>
              <a:t>] ( listen)) is the largest city in the federal state of Saxony, Germany. With a population of 570,087 </a:t>
            </a:r>
            <a:r>
              <a:rPr lang="en-US" sz="2800" dirty="0" smtClean="0"/>
              <a:t>inhabitants </a:t>
            </a:r>
            <a:r>
              <a:rPr lang="en-US" sz="2800" dirty="0"/>
              <a:t>(1,001,220 residents in the larger urban zone</a:t>
            </a:r>
            <a:r>
              <a:rPr lang="en-US" sz="2800" dirty="0" smtClean="0"/>
              <a:t>) </a:t>
            </a:r>
            <a:r>
              <a:rPr lang="en-US" sz="2800" dirty="0"/>
              <a:t>it is Germany's tenth most populous city</a:t>
            </a:r>
            <a:r>
              <a:rPr lang="en-US" sz="2800" dirty="0" smtClean="0"/>
              <a:t>. </a:t>
            </a:r>
            <a:r>
              <a:rPr lang="en-US" sz="2800" dirty="0"/>
              <a:t>Leipzig is located about 160 </a:t>
            </a:r>
            <a:r>
              <a:rPr lang="en-US" sz="2800" dirty="0" err="1"/>
              <a:t>kilometres</a:t>
            </a:r>
            <a:r>
              <a:rPr lang="en-US" sz="2800" dirty="0"/>
              <a:t> (99 mi) southwest of Berlin at the confluence of the White </a:t>
            </a:r>
            <a:r>
              <a:rPr lang="en-US" sz="2800" dirty="0" err="1"/>
              <a:t>Elster</a:t>
            </a:r>
            <a:r>
              <a:rPr lang="en-US" sz="2800" dirty="0"/>
              <a:t>, </a:t>
            </a:r>
            <a:r>
              <a:rPr lang="en-US" sz="2800" dirty="0" err="1"/>
              <a:t>Pleisse</a:t>
            </a:r>
            <a:r>
              <a:rPr lang="en-US" sz="2800" dirty="0"/>
              <a:t> and </a:t>
            </a:r>
            <a:r>
              <a:rPr lang="en-US" sz="2800" dirty="0" err="1"/>
              <a:t>Parthe</a:t>
            </a:r>
            <a:r>
              <a:rPr lang="en-US" sz="2800" dirty="0"/>
              <a:t> rivers at the southern end of the North German Plain.</a:t>
            </a:r>
          </a:p>
          <a:p>
            <a:endParaRPr lang="en-US" sz="2800" dirty="0"/>
          </a:p>
          <a:p>
            <a:r>
              <a:rPr lang="en-US" sz="2800" dirty="0"/>
              <a:t>Leipzig has been a trade city since at least the time of the Holy Roman Empire</a:t>
            </a:r>
            <a:r>
              <a:rPr lang="en-US" sz="2800" dirty="0" smtClean="0"/>
              <a:t>. </a:t>
            </a:r>
            <a:r>
              <a:rPr lang="en-US" sz="2800" dirty="0"/>
              <a:t>The city sits at the intersection of the Via </a:t>
            </a:r>
            <a:r>
              <a:rPr lang="en-US" sz="2800" dirty="0" err="1"/>
              <a:t>Regia</a:t>
            </a:r>
            <a:r>
              <a:rPr lang="en-US" sz="2800" dirty="0"/>
              <a:t> and Via </a:t>
            </a:r>
            <a:r>
              <a:rPr lang="en-US" sz="2800" dirty="0" err="1"/>
              <a:t>Imperii</a:t>
            </a:r>
            <a:r>
              <a:rPr lang="en-US" sz="2800" dirty="0"/>
              <a:t>, two important Medieval trade routes. Leipzig was once one of the major European centers of learning and culture in fields such as music and publishing</a:t>
            </a:r>
            <a:r>
              <a:rPr lang="en-US" sz="2800" dirty="0" smtClean="0"/>
              <a:t>. </a:t>
            </a:r>
            <a:r>
              <a:rPr lang="en-US" sz="2800" dirty="0"/>
              <a:t>Leipzig became a major urban center within the German Democratic Republic (East Germany) after the Second World War, but its cultural and economic importance declined</a:t>
            </a:r>
            <a:r>
              <a:rPr lang="en-US" sz="2800" dirty="0" smtClean="0"/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3250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28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444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000" y="1"/>
            <a:ext cx="385822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929" y="-90487"/>
            <a:ext cx="5209245" cy="694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3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1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522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2859" y="0"/>
            <a:ext cx="51418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88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8960" y="0"/>
            <a:ext cx="7069340" cy="691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550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519" y="1128408"/>
            <a:ext cx="2947482" cy="4601183"/>
          </a:xfrm>
        </p:spPr>
        <p:txBody>
          <a:bodyPr/>
          <a:lstStyle/>
          <a:p>
            <a:r>
              <a:rPr lang="en-US" dirty="0"/>
              <a:t>German Museum of Books and Writing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67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16320" y="-127000"/>
            <a:ext cx="1028198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6320" y="171337"/>
            <a:ext cx="10281980" cy="870063"/>
          </a:xfrm>
        </p:spPr>
        <p:txBody>
          <a:bodyPr/>
          <a:lstStyle/>
          <a:p>
            <a:pPr algn="ctr"/>
            <a:r>
              <a:rPr lang="en-US" dirty="0"/>
              <a:t>Exhibits of the Egyptian Museum</a:t>
            </a:r>
          </a:p>
        </p:txBody>
      </p:sp>
    </p:spTree>
    <p:extLst>
      <p:ext uri="{BB962C8B-B14F-4D97-AF65-F5344CB8AC3E}">
        <p14:creationId xmlns:p14="http://schemas.microsoft.com/office/powerpoint/2010/main" val="1720700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7914" y="0"/>
            <a:ext cx="1067912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9418" y="1"/>
            <a:ext cx="8979981" cy="1409700"/>
          </a:xfrm>
        </p:spPr>
        <p:txBody>
          <a:bodyPr/>
          <a:lstStyle/>
          <a:p>
            <a:r>
              <a:rPr lang="en-US" dirty="0" err="1"/>
              <a:t>Grassi</a:t>
            </a:r>
            <a:r>
              <a:rPr lang="en-US" dirty="0"/>
              <a:t> Museum</a:t>
            </a:r>
          </a:p>
        </p:txBody>
      </p:sp>
    </p:spTree>
    <p:extLst>
      <p:ext uri="{BB962C8B-B14F-4D97-AF65-F5344CB8AC3E}">
        <p14:creationId xmlns:p14="http://schemas.microsoft.com/office/powerpoint/2010/main" val="80418548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32719" y="1"/>
            <a:ext cx="8459282" cy="723900"/>
          </a:xfrm>
        </p:spPr>
        <p:txBody>
          <a:bodyPr/>
          <a:lstStyle/>
          <a:p>
            <a:r>
              <a:rPr lang="de-DE" dirty="0">
                <a:solidFill>
                  <a:srgbClr val="FF0000"/>
                </a:solidFill>
              </a:rPr>
              <a:t>Museum in der Runden Ecke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76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7608"/>
            <a:ext cx="2947482" cy="4601183"/>
          </a:xfrm>
        </p:spPr>
        <p:txBody>
          <a:bodyPr/>
          <a:lstStyle/>
          <a:p>
            <a:r>
              <a:rPr lang="en-US" dirty="0" smtClean="0"/>
              <a:t>Museum of Fine Art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2534" y="-101600"/>
            <a:ext cx="9279466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3437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2166723" cy="4601183"/>
          </a:xfrm>
        </p:spPr>
        <p:txBody>
          <a:bodyPr/>
          <a:lstStyle/>
          <a:p>
            <a:r>
              <a:rPr lang="en-US" dirty="0" smtClean="0"/>
              <a:t>17</a:t>
            </a:r>
            <a:r>
              <a:rPr lang="en-US" baseline="30000" dirty="0" smtClean="0"/>
              <a:t>th</a:t>
            </a:r>
            <a:r>
              <a:rPr lang="en-US" dirty="0" smtClean="0"/>
              <a:t> Century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biLevel thresh="50000"/>
          </a:blip>
          <a:stretch>
            <a:fillRect/>
          </a:stretch>
        </p:blipFill>
        <p:spPr>
          <a:xfrm>
            <a:off x="2166723" y="0"/>
            <a:ext cx="9918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038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6200000">
            <a:off x="-1635788" y="2550190"/>
            <a:ext cx="5181602" cy="1910022"/>
          </a:xfrm>
        </p:spPr>
        <p:txBody>
          <a:bodyPr/>
          <a:lstStyle/>
          <a:p>
            <a:r>
              <a:rPr lang="en-US" dirty="0"/>
              <a:t>Inside Gondwanaland at Leipzig Zoological Garden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020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990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47459" y="0"/>
            <a:ext cx="5141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897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8408"/>
            <a:ext cx="2947482" cy="4601183"/>
          </a:xfrm>
        </p:spPr>
        <p:txBody>
          <a:bodyPr/>
          <a:lstStyle/>
          <a:p>
            <a:r>
              <a:rPr lang="en-US" dirty="0"/>
              <a:t>New </a:t>
            </a:r>
            <a:r>
              <a:rPr lang="en-US" dirty="0" err="1"/>
              <a:t>Augusteum</a:t>
            </a:r>
            <a:r>
              <a:rPr lang="en-US" dirty="0"/>
              <a:t> of the University of Leipzig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8001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85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113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602" y="-218847"/>
            <a:ext cx="12272102" cy="595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555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73195" y="-4572"/>
            <a:ext cx="9198002" cy="686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70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6158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36821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7"/>
            <a:ext cx="1864659" cy="4601183"/>
          </a:xfrm>
        </p:spPr>
        <p:txBody>
          <a:bodyPr/>
          <a:lstStyle/>
          <a:p>
            <a:r>
              <a:rPr lang="en-US" dirty="0" smtClean="0"/>
              <a:t>BMW Plant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4659" y="0"/>
            <a:ext cx="103273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848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28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377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5522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516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925" y="0"/>
            <a:ext cx="97971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465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758" y="0"/>
            <a:ext cx="1028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354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7690" y="0"/>
            <a:ext cx="97276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75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Monument to the Battle of  the Nations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1408" y="0"/>
            <a:ext cx="4621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669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741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12192000" cy="652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562607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65</TotalTime>
  <Words>247</Words>
  <Application>Microsoft Office PowerPoint</Application>
  <PresentationFormat>Widescreen</PresentationFormat>
  <Paragraphs>19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Corbel</vt:lpstr>
      <vt:lpstr>Wingdings 2</vt:lpstr>
      <vt:lpstr>Frame</vt:lpstr>
      <vt:lpstr>Leipzig, Germany</vt:lpstr>
      <vt:lpstr>Leipzig is the largest city in the federal state of Saxony, Germany. Leipzig is located southwest of Berlin at the confluence of the White Elster, Pleisse and Parthe rivers.</vt:lpstr>
      <vt:lpstr>PowerPoint Presentation</vt:lpstr>
      <vt:lpstr>17th Century</vt:lpstr>
      <vt:lpstr>PowerPoint Presentation</vt:lpstr>
      <vt:lpstr>PowerPoint Presentation</vt:lpstr>
      <vt:lpstr>Monument to the Battle of  the Nations</vt:lpstr>
      <vt:lpstr>PowerPoint Presentation</vt:lpstr>
      <vt:lpstr>PowerPoint Presentation</vt:lpstr>
      <vt:lpstr>PowerPoint Presentation</vt:lpstr>
      <vt:lpstr>PowerPoint Presentation</vt:lpstr>
      <vt:lpstr>New Town Hall</vt:lpstr>
      <vt:lpstr>New City Hall</vt:lpstr>
      <vt:lpstr>PowerPoint Presentation</vt:lpstr>
      <vt:lpstr>Russian Orthodox</vt:lpstr>
      <vt:lpstr>Leipzig Christmas market entrance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German Museum of Books and Writing</vt:lpstr>
      <vt:lpstr>Exhibits of the Egyptian Museum</vt:lpstr>
      <vt:lpstr>Grassi Museum</vt:lpstr>
      <vt:lpstr>Museum in der Runden Ecke</vt:lpstr>
      <vt:lpstr>Museum of Fine Art</vt:lpstr>
      <vt:lpstr>Inside Gondwanaland at Leipzig Zoological Garden</vt:lpstr>
      <vt:lpstr>PowerPoint Presentation</vt:lpstr>
      <vt:lpstr>New Augusteum of the University of Leipzig</vt:lpstr>
      <vt:lpstr>PowerPoint Presentation</vt:lpstr>
      <vt:lpstr>PowerPoint Presentation</vt:lpstr>
      <vt:lpstr>PowerPoint Presentation</vt:lpstr>
      <vt:lpstr>PowerPoint Presentation</vt:lpstr>
      <vt:lpstr>BMW Plant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Leipzig, Germany</dc:title>
  <dc:creator>Joseph Naumann</dc:creator>
  <cp:lastModifiedBy>Joseph Naumann</cp:lastModifiedBy>
  <cp:revision>8</cp:revision>
  <dcterms:created xsi:type="dcterms:W3CDTF">2016-12-31T05:19:49Z</dcterms:created>
  <dcterms:modified xsi:type="dcterms:W3CDTF">2016-12-31T06:24:51Z</dcterms:modified>
</cp:coreProperties>
</file>