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57"/>
  </p:notesMasterIdLst>
  <p:sldIdLst>
    <p:sldId id="256" r:id="rId3"/>
    <p:sldId id="257" r:id="rId4"/>
    <p:sldId id="283" r:id="rId5"/>
    <p:sldId id="286" r:id="rId6"/>
    <p:sldId id="258" r:id="rId7"/>
    <p:sldId id="260" r:id="rId8"/>
    <p:sldId id="261" r:id="rId9"/>
    <p:sldId id="262" r:id="rId10"/>
    <p:sldId id="259" r:id="rId11"/>
    <p:sldId id="309" r:id="rId12"/>
    <p:sldId id="263" r:id="rId13"/>
    <p:sldId id="299" r:id="rId14"/>
    <p:sldId id="264" r:id="rId15"/>
    <p:sldId id="308" r:id="rId16"/>
    <p:sldId id="265" r:id="rId17"/>
    <p:sldId id="310" r:id="rId18"/>
    <p:sldId id="266" r:id="rId19"/>
    <p:sldId id="267" r:id="rId20"/>
    <p:sldId id="268" r:id="rId21"/>
    <p:sldId id="269" r:id="rId22"/>
    <p:sldId id="270" r:id="rId23"/>
    <p:sldId id="272" r:id="rId24"/>
    <p:sldId id="296" r:id="rId25"/>
    <p:sldId id="273" r:id="rId26"/>
    <p:sldId id="274" r:id="rId27"/>
    <p:sldId id="275" r:id="rId28"/>
    <p:sldId id="276" r:id="rId29"/>
    <p:sldId id="271" r:id="rId30"/>
    <p:sldId id="304" r:id="rId31"/>
    <p:sldId id="277" r:id="rId32"/>
    <p:sldId id="288" r:id="rId33"/>
    <p:sldId id="300" r:id="rId34"/>
    <p:sldId id="301" r:id="rId35"/>
    <p:sldId id="278" r:id="rId36"/>
    <p:sldId id="287" r:id="rId37"/>
    <p:sldId id="297" r:id="rId38"/>
    <p:sldId id="279" r:id="rId39"/>
    <p:sldId id="294" r:id="rId40"/>
    <p:sldId id="289" r:id="rId41"/>
    <p:sldId id="298" r:id="rId42"/>
    <p:sldId id="293" r:id="rId43"/>
    <p:sldId id="302" r:id="rId44"/>
    <p:sldId id="303" r:id="rId45"/>
    <p:sldId id="290" r:id="rId46"/>
    <p:sldId id="291" r:id="rId47"/>
    <p:sldId id="292" r:id="rId48"/>
    <p:sldId id="284" r:id="rId49"/>
    <p:sldId id="280" r:id="rId50"/>
    <p:sldId id="282" r:id="rId51"/>
    <p:sldId id="285" r:id="rId52"/>
    <p:sldId id="281" r:id="rId53"/>
    <p:sldId id="305" r:id="rId54"/>
    <p:sldId id="306" r:id="rId55"/>
    <p:sldId id="307" r:id="rId5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8" autoAdjust="0"/>
    <p:restoredTop sz="94600"/>
  </p:normalViewPr>
  <p:slideViewPr>
    <p:cSldViewPr snapToGrid="0">
      <p:cViewPr varScale="1">
        <p:scale>
          <a:sx n="77" d="100"/>
          <a:sy n="77" d="100"/>
        </p:scale>
        <p:origin x="6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812D71C-D69D-4989-B36E-DBB1DF0F4874}" type="slidenum">
              <a:rPr lang="en-US" altLang="en-US"/>
              <a:pPr/>
              <a:t>‹#›</a:t>
            </a:fld>
            <a:endParaRPr lang="en-US" altLang="en-US"/>
          </a:p>
        </p:txBody>
      </p:sp>
    </p:spTree>
    <p:extLst>
      <p:ext uri="{BB962C8B-B14F-4D97-AF65-F5344CB8AC3E}">
        <p14:creationId xmlns:p14="http://schemas.microsoft.com/office/powerpoint/2010/main" val="4362141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3602567" y="2130426"/>
            <a:ext cx="6400800" cy="1470025"/>
          </a:xfrm>
        </p:spPr>
        <p:txBody>
          <a:bodyPr/>
          <a:lstStyle>
            <a:lvl1pPr>
              <a:defRPr/>
            </a:lvl1pPr>
          </a:lstStyle>
          <a:p>
            <a:pPr lvl="0"/>
            <a:r>
              <a:rPr lang="en-US" altLang="en-US" noProof="0" smtClean="0"/>
              <a:t>Click to edit Master title style</a:t>
            </a:r>
            <a:endParaRPr lang="en-US" altLang="en-US" noProof="0" smtClean="0"/>
          </a:p>
        </p:txBody>
      </p:sp>
      <p:sp>
        <p:nvSpPr>
          <p:cNvPr id="22531"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altLang="en-US" noProof="0" smtClean="0"/>
              <a:t>Click to edit Master subtitle style</a:t>
            </a:r>
            <a:endParaRPr lang="en-US" altLang="en-US" noProof="0" smtClean="0"/>
          </a:p>
        </p:txBody>
      </p:sp>
      <p:sp>
        <p:nvSpPr>
          <p:cNvPr id="22532" name="Rectangle 4"/>
          <p:cNvSpPr>
            <a:spLocks noGrp="1" noChangeArrowheads="1"/>
          </p:cNvSpPr>
          <p:nvPr>
            <p:ph type="dt" sz="half" idx="2"/>
          </p:nvPr>
        </p:nvSpPr>
        <p:spPr/>
        <p:txBody>
          <a:bodyPr/>
          <a:lstStyle>
            <a:lvl1pPr>
              <a:defRPr/>
            </a:lvl1pPr>
          </a:lstStyle>
          <a:p>
            <a:endParaRPr lang="en-US" altLang="en-US"/>
          </a:p>
        </p:txBody>
      </p:sp>
      <p:sp>
        <p:nvSpPr>
          <p:cNvPr id="22533" name="Rectangle 5"/>
          <p:cNvSpPr>
            <a:spLocks noGrp="1" noChangeArrowheads="1"/>
          </p:cNvSpPr>
          <p:nvPr>
            <p:ph type="ftr" sz="quarter" idx="3"/>
          </p:nvPr>
        </p:nvSpPr>
        <p:spPr/>
        <p:txBody>
          <a:bodyPr/>
          <a:lstStyle>
            <a:lvl1pPr>
              <a:defRPr/>
            </a:lvl1pPr>
          </a:lstStyle>
          <a:p>
            <a:endParaRPr lang="en-US" altLang="en-US"/>
          </a:p>
        </p:txBody>
      </p:sp>
      <p:sp>
        <p:nvSpPr>
          <p:cNvPr id="22534" name="Rectangle 6"/>
          <p:cNvSpPr>
            <a:spLocks noGrp="1" noChangeArrowheads="1"/>
          </p:cNvSpPr>
          <p:nvPr>
            <p:ph type="sldNum" sz="quarter" idx="4"/>
          </p:nvPr>
        </p:nvSpPr>
        <p:spPr/>
        <p:txBody>
          <a:bodyPr/>
          <a:lstStyle>
            <a:lvl1pPr>
              <a:defRPr/>
            </a:lvl1pPr>
          </a:lstStyle>
          <a:p>
            <a:fld id="{1D44EBC0-9C59-4109-8278-648FCA0F8E4F}"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76D070-5115-4D29-BBA0-9075BD43314F}" type="slidenum">
              <a:rPr lang="en-US" altLang="en-US"/>
              <a:pPr/>
              <a:t>‹#›</a:t>
            </a:fld>
            <a:endParaRPr lang="en-US" altLang="en-US"/>
          </a:p>
        </p:txBody>
      </p:sp>
    </p:spTree>
    <p:extLst>
      <p:ext uri="{BB962C8B-B14F-4D97-AF65-F5344CB8AC3E}">
        <p14:creationId xmlns:p14="http://schemas.microsoft.com/office/powerpoint/2010/main" val="63408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B048161-A8F8-447D-87B8-5A0E216CD305}" type="slidenum">
              <a:rPr lang="en-US" altLang="en-US"/>
              <a:pPr/>
              <a:t>‹#›</a:t>
            </a:fld>
            <a:endParaRPr lang="en-US" altLang="en-US"/>
          </a:p>
        </p:txBody>
      </p:sp>
    </p:spTree>
    <p:extLst>
      <p:ext uri="{BB962C8B-B14F-4D97-AF65-F5344CB8AC3E}">
        <p14:creationId xmlns:p14="http://schemas.microsoft.com/office/powerpoint/2010/main" val="3958396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alt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ltLang="en-US"/>
          </a:p>
        </p:txBody>
      </p:sp>
      <p:sp>
        <p:nvSpPr>
          <p:cNvPr id="29702" name="Rectangle 6"/>
          <p:cNvSpPr>
            <a:spLocks noGrp="1" noChangeArrowheads="1"/>
          </p:cNvSpPr>
          <p:nvPr>
            <p:ph type="ftr" sz="quarter" idx="3"/>
          </p:nvPr>
        </p:nvSpPr>
        <p:spPr/>
        <p:txBody>
          <a:bodyPr/>
          <a:lstStyle>
            <a:lvl1pPr>
              <a:defRPr/>
            </a:lvl1pPr>
          </a:lstStyle>
          <a:p>
            <a:endParaRPr lang="en-US" altLang="en-US"/>
          </a:p>
        </p:txBody>
      </p:sp>
      <p:sp>
        <p:nvSpPr>
          <p:cNvPr id="29703" name="Rectangle 7"/>
          <p:cNvSpPr>
            <a:spLocks noGrp="1" noChangeArrowheads="1"/>
          </p:cNvSpPr>
          <p:nvPr>
            <p:ph type="sldNum" sz="quarter" idx="4"/>
          </p:nvPr>
        </p:nvSpPr>
        <p:spPr/>
        <p:txBody>
          <a:bodyPr/>
          <a:lstStyle>
            <a:lvl1pPr>
              <a:defRPr/>
            </a:lvl1pPr>
          </a:lstStyle>
          <a:p>
            <a:fld id="{64241A2B-DB45-4BEC-A577-CE0736D32F77}"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7EF7D2A-CBE1-4921-B70F-3C6326DED552}" type="slidenum">
              <a:rPr lang="en-US" altLang="en-US"/>
              <a:pPr/>
              <a:t>‹#›</a:t>
            </a:fld>
            <a:endParaRPr lang="en-US" altLang="en-US"/>
          </a:p>
        </p:txBody>
      </p:sp>
    </p:spTree>
    <p:extLst>
      <p:ext uri="{BB962C8B-B14F-4D97-AF65-F5344CB8AC3E}">
        <p14:creationId xmlns:p14="http://schemas.microsoft.com/office/powerpoint/2010/main" val="1255283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D67F39B-B36D-49AD-8455-C74F0D240E77}" type="slidenum">
              <a:rPr lang="en-US" altLang="en-US"/>
              <a:pPr/>
              <a:t>‹#›</a:t>
            </a:fld>
            <a:endParaRPr lang="en-US" altLang="en-US"/>
          </a:p>
        </p:txBody>
      </p:sp>
    </p:spTree>
    <p:extLst>
      <p:ext uri="{BB962C8B-B14F-4D97-AF65-F5344CB8AC3E}">
        <p14:creationId xmlns:p14="http://schemas.microsoft.com/office/powerpoint/2010/main" val="260789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9F973BF-74D2-49B7-8984-79EEF0B5B4ED}" type="slidenum">
              <a:rPr lang="en-US" altLang="en-US"/>
              <a:pPr/>
              <a:t>‹#›</a:t>
            </a:fld>
            <a:endParaRPr lang="en-US" altLang="en-US"/>
          </a:p>
        </p:txBody>
      </p:sp>
    </p:spTree>
    <p:extLst>
      <p:ext uri="{BB962C8B-B14F-4D97-AF65-F5344CB8AC3E}">
        <p14:creationId xmlns:p14="http://schemas.microsoft.com/office/powerpoint/2010/main" val="239809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FE94904-C055-4C14-9C17-FE18374A204D}" type="slidenum">
              <a:rPr lang="en-US" altLang="en-US"/>
              <a:pPr/>
              <a:t>‹#›</a:t>
            </a:fld>
            <a:endParaRPr lang="en-US" altLang="en-US"/>
          </a:p>
        </p:txBody>
      </p:sp>
    </p:spTree>
    <p:extLst>
      <p:ext uri="{BB962C8B-B14F-4D97-AF65-F5344CB8AC3E}">
        <p14:creationId xmlns:p14="http://schemas.microsoft.com/office/powerpoint/2010/main" val="2476863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C457807-9FCF-471F-B818-537455A60CA6}" type="slidenum">
              <a:rPr lang="en-US" altLang="en-US"/>
              <a:pPr/>
              <a:t>‹#›</a:t>
            </a:fld>
            <a:endParaRPr lang="en-US" altLang="en-US"/>
          </a:p>
        </p:txBody>
      </p:sp>
    </p:spTree>
    <p:extLst>
      <p:ext uri="{BB962C8B-B14F-4D97-AF65-F5344CB8AC3E}">
        <p14:creationId xmlns:p14="http://schemas.microsoft.com/office/powerpoint/2010/main" val="3024389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1399C44-D63B-4E38-B80B-F57763EB6910}" type="slidenum">
              <a:rPr lang="en-US" altLang="en-US"/>
              <a:pPr/>
              <a:t>‹#›</a:t>
            </a:fld>
            <a:endParaRPr lang="en-US" altLang="en-US"/>
          </a:p>
        </p:txBody>
      </p:sp>
    </p:spTree>
    <p:extLst>
      <p:ext uri="{BB962C8B-B14F-4D97-AF65-F5344CB8AC3E}">
        <p14:creationId xmlns:p14="http://schemas.microsoft.com/office/powerpoint/2010/main" val="100337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115E41E-45AA-4ABF-8751-8EF1381835A1}" type="slidenum">
              <a:rPr lang="en-US" altLang="en-US"/>
              <a:pPr/>
              <a:t>‹#›</a:t>
            </a:fld>
            <a:endParaRPr lang="en-US" altLang="en-US"/>
          </a:p>
        </p:txBody>
      </p:sp>
    </p:spTree>
    <p:extLst>
      <p:ext uri="{BB962C8B-B14F-4D97-AF65-F5344CB8AC3E}">
        <p14:creationId xmlns:p14="http://schemas.microsoft.com/office/powerpoint/2010/main" val="204505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A7017BC-F750-486F-8FC1-77613824CD60}" type="slidenum">
              <a:rPr lang="en-US" altLang="en-US"/>
              <a:pPr/>
              <a:t>‹#›</a:t>
            </a:fld>
            <a:endParaRPr lang="en-US" altLang="en-US"/>
          </a:p>
        </p:txBody>
      </p:sp>
    </p:spTree>
    <p:extLst>
      <p:ext uri="{BB962C8B-B14F-4D97-AF65-F5344CB8AC3E}">
        <p14:creationId xmlns:p14="http://schemas.microsoft.com/office/powerpoint/2010/main" val="2621199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817904-A46D-431D-8C61-66E31D6D7296}" type="slidenum">
              <a:rPr lang="en-US" altLang="en-US"/>
              <a:pPr/>
              <a:t>‹#›</a:t>
            </a:fld>
            <a:endParaRPr lang="en-US" altLang="en-US"/>
          </a:p>
        </p:txBody>
      </p:sp>
    </p:spTree>
    <p:extLst>
      <p:ext uri="{BB962C8B-B14F-4D97-AF65-F5344CB8AC3E}">
        <p14:creationId xmlns:p14="http://schemas.microsoft.com/office/powerpoint/2010/main" val="3507482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2D11DA3-3D6C-46B0-9635-41B61CD3A0CD}" type="slidenum">
              <a:rPr lang="en-US" altLang="en-US"/>
              <a:pPr/>
              <a:t>‹#›</a:t>
            </a:fld>
            <a:endParaRPr lang="en-US" altLang="en-US"/>
          </a:p>
        </p:txBody>
      </p:sp>
    </p:spTree>
    <p:extLst>
      <p:ext uri="{BB962C8B-B14F-4D97-AF65-F5344CB8AC3E}">
        <p14:creationId xmlns:p14="http://schemas.microsoft.com/office/powerpoint/2010/main" val="1120865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134B881-8EB7-439C-90E5-3D84388F96A7}" type="slidenum">
              <a:rPr lang="en-US" altLang="en-US"/>
              <a:pPr/>
              <a:t>‹#›</a:t>
            </a:fld>
            <a:endParaRPr lang="en-US" altLang="en-US"/>
          </a:p>
        </p:txBody>
      </p:sp>
    </p:spTree>
    <p:extLst>
      <p:ext uri="{BB962C8B-B14F-4D97-AF65-F5344CB8AC3E}">
        <p14:creationId xmlns:p14="http://schemas.microsoft.com/office/powerpoint/2010/main" val="384155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B95E099-6763-4A74-AC27-19402238BADC}" type="slidenum">
              <a:rPr lang="en-US" altLang="en-US"/>
              <a:pPr/>
              <a:t>‹#›</a:t>
            </a:fld>
            <a:endParaRPr lang="en-US" altLang="en-US"/>
          </a:p>
        </p:txBody>
      </p:sp>
    </p:spTree>
    <p:extLst>
      <p:ext uri="{BB962C8B-B14F-4D97-AF65-F5344CB8AC3E}">
        <p14:creationId xmlns:p14="http://schemas.microsoft.com/office/powerpoint/2010/main" val="301039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E3841C2-0CDF-416C-B28C-86DD9458FFED}" type="slidenum">
              <a:rPr lang="en-US" altLang="en-US"/>
              <a:pPr/>
              <a:t>‹#›</a:t>
            </a:fld>
            <a:endParaRPr lang="en-US" altLang="en-US"/>
          </a:p>
        </p:txBody>
      </p:sp>
    </p:spTree>
    <p:extLst>
      <p:ext uri="{BB962C8B-B14F-4D97-AF65-F5344CB8AC3E}">
        <p14:creationId xmlns:p14="http://schemas.microsoft.com/office/powerpoint/2010/main" val="135313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D327E89-254B-497B-A327-AC4C1C703640}" type="slidenum">
              <a:rPr lang="en-US" altLang="en-US"/>
              <a:pPr/>
              <a:t>‹#›</a:t>
            </a:fld>
            <a:endParaRPr lang="en-US" altLang="en-US"/>
          </a:p>
        </p:txBody>
      </p:sp>
    </p:spTree>
    <p:extLst>
      <p:ext uri="{BB962C8B-B14F-4D97-AF65-F5344CB8AC3E}">
        <p14:creationId xmlns:p14="http://schemas.microsoft.com/office/powerpoint/2010/main" val="31099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54F389B-C234-4706-8C42-C1DB3B289472}" type="slidenum">
              <a:rPr lang="en-US" altLang="en-US"/>
              <a:pPr/>
              <a:t>‹#›</a:t>
            </a:fld>
            <a:endParaRPr lang="en-US" altLang="en-US"/>
          </a:p>
        </p:txBody>
      </p:sp>
    </p:spTree>
    <p:extLst>
      <p:ext uri="{BB962C8B-B14F-4D97-AF65-F5344CB8AC3E}">
        <p14:creationId xmlns:p14="http://schemas.microsoft.com/office/powerpoint/2010/main" val="336793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654419A-662B-4395-AB6D-CFA31B472368}" type="slidenum">
              <a:rPr lang="en-US" altLang="en-US"/>
              <a:pPr/>
              <a:t>‹#›</a:t>
            </a:fld>
            <a:endParaRPr lang="en-US" altLang="en-US"/>
          </a:p>
        </p:txBody>
      </p:sp>
    </p:spTree>
    <p:extLst>
      <p:ext uri="{BB962C8B-B14F-4D97-AF65-F5344CB8AC3E}">
        <p14:creationId xmlns:p14="http://schemas.microsoft.com/office/powerpoint/2010/main" val="769041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6A51C66-74DF-428F-BBB0-EA000B3A7606}" type="slidenum">
              <a:rPr lang="en-US" altLang="en-US"/>
              <a:pPr/>
              <a:t>‹#›</a:t>
            </a:fld>
            <a:endParaRPr lang="en-US" altLang="en-US"/>
          </a:p>
        </p:txBody>
      </p:sp>
    </p:spTree>
    <p:extLst>
      <p:ext uri="{BB962C8B-B14F-4D97-AF65-F5344CB8AC3E}">
        <p14:creationId xmlns:p14="http://schemas.microsoft.com/office/powerpoint/2010/main" val="324768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6C7B769-BDCE-471A-9A2C-3B0AA24B518F}" type="slidenum">
              <a:rPr lang="en-US" altLang="en-US"/>
              <a:pPr/>
              <a:t>‹#›</a:t>
            </a:fld>
            <a:endParaRPr lang="en-US" altLang="en-US"/>
          </a:p>
        </p:txBody>
      </p:sp>
    </p:spTree>
    <p:extLst>
      <p:ext uri="{BB962C8B-B14F-4D97-AF65-F5344CB8AC3E}">
        <p14:creationId xmlns:p14="http://schemas.microsoft.com/office/powerpoint/2010/main" val="269037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9B5F154-B7BC-40B8-BC39-BBB86B82453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rgbClr val="FFFFFF"/>
        </a:buClr>
        <a:buSzPct val="100000"/>
        <a:defRPr sz="3200" kern="1200">
          <a:solidFill>
            <a:schemeClr val="tx1"/>
          </a:solidFill>
          <a:latin typeface="+mj-lt"/>
          <a:ea typeface="+mj-ea"/>
          <a:cs typeface="+mj-cs"/>
        </a:defRPr>
      </a:lvl1pPr>
      <a:lvl2pPr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buClr>
          <a:srgbClr val="FFFFFF"/>
        </a:buClr>
        <a:buSzPct val="100000"/>
        <a:defRPr sz="3200">
          <a:solidFill>
            <a:schemeClr val="tx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SzPct val="10000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10000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SzPct val="10000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SzPct val="100000"/>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1"/>
        </a:buClr>
        <a:buSzPct val="10000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8676"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867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867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773767F-AF7D-4D63-A71B-A4E754F1126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kern="1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anose="020B0604020202020204" pitchFamily="34" charset="0"/>
        </a:defRPr>
      </a:lvl2pPr>
      <a:lvl3pPr algn="l" rtl="0" fontAlgn="base">
        <a:spcBef>
          <a:spcPct val="0"/>
        </a:spcBef>
        <a:spcAft>
          <a:spcPct val="0"/>
        </a:spcAft>
        <a:buClr>
          <a:schemeClr val="tx1"/>
        </a:buClr>
        <a:defRPr sz="3200">
          <a:solidFill>
            <a:schemeClr val="tx1"/>
          </a:solidFill>
          <a:latin typeface="Arial" panose="020B0604020202020204" pitchFamily="34" charset="0"/>
        </a:defRPr>
      </a:lvl3pPr>
      <a:lvl4pPr algn="l" rtl="0" fontAlgn="base">
        <a:spcBef>
          <a:spcPct val="0"/>
        </a:spcBef>
        <a:spcAft>
          <a:spcPct val="0"/>
        </a:spcAft>
        <a:buClr>
          <a:schemeClr val="tx1"/>
        </a:buClr>
        <a:defRPr sz="3200">
          <a:solidFill>
            <a:schemeClr val="tx1"/>
          </a:solidFill>
          <a:latin typeface="Arial" panose="020B0604020202020204" pitchFamily="34" charset="0"/>
        </a:defRPr>
      </a:lvl4pPr>
      <a:lvl5pPr algn="l" rtl="0" fontAlgn="base">
        <a:spcBef>
          <a:spcPct val="0"/>
        </a:spcBef>
        <a:spcAft>
          <a:spcPct val="0"/>
        </a:spcAft>
        <a:buClr>
          <a:schemeClr val="tx1"/>
        </a:buClr>
        <a:defRPr sz="3200">
          <a:solidFill>
            <a:schemeClr val="tx1"/>
          </a:solidFill>
          <a:latin typeface="Arial" panose="020B0604020202020204" pitchFamily="34" charset="0"/>
        </a:defRPr>
      </a:lvl5pPr>
      <a:lvl6pPr marL="457200" algn="l" rtl="0" fontAlgn="base">
        <a:spcBef>
          <a:spcPct val="0"/>
        </a:spcBef>
        <a:spcAft>
          <a:spcPct val="0"/>
        </a:spcAft>
        <a:buClr>
          <a:schemeClr val="tx1"/>
        </a:buClr>
        <a:defRPr sz="3200">
          <a:solidFill>
            <a:schemeClr val="tx1"/>
          </a:solidFill>
          <a:latin typeface="Arial" panose="020B0604020202020204" pitchFamily="34" charset="0"/>
        </a:defRPr>
      </a:lvl6pPr>
      <a:lvl7pPr marL="914400" algn="l" rtl="0" fontAlgn="base">
        <a:spcBef>
          <a:spcPct val="0"/>
        </a:spcBef>
        <a:spcAft>
          <a:spcPct val="0"/>
        </a:spcAft>
        <a:buClr>
          <a:schemeClr val="tx1"/>
        </a:buClr>
        <a:defRPr sz="3200">
          <a:solidFill>
            <a:schemeClr val="tx1"/>
          </a:solidFill>
          <a:latin typeface="Arial" panose="020B0604020202020204" pitchFamily="34" charset="0"/>
        </a:defRPr>
      </a:lvl7pPr>
      <a:lvl8pPr marL="1371600" algn="l" rtl="0" fontAlgn="base">
        <a:spcBef>
          <a:spcPct val="0"/>
        </a:spcBef>
        <a:spcAft>
          <a:spcPct val="0"/>
        </a:spcAft>
        <a:buClr>
          <a:schemeClr val="tx1"/>
        </a:buClr>
        <a:defRPr sz="3200">
          <a:solidFill>
            <a:schemeClr val="tx1"/>
          </a:solidFill>
          <a:latin typeface="Arial" panose="020B0604020202020204" pitchFamily="34" charset="0"/>
        </a:defRPr>
      </a:lvl8pPr>
      <a:lvl9pPr marL="1828800" algn="l" rtl="0" fontAlgn="base">
        <a:spcBef>
          <a:spcPct val="0"/>
        </a:spcBef>
        <a:spcAft>
          <a:spcPct val="0"/>
        </a:spcAft>
        <a:buClr>
          <a:schemeClr val="tx1"/>
        </a:buClr>
        <a:defRPr sz="32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3602566" y="2130426"/>
            <a:ext cx="8309685" cy="1470025"/>
          </a:xfrm>
        </p:spPr>
        <p:txBody>
          <a:bodyPr/>
          <a:lstStyle/>
          <a:p>
            <a:r>
              <a:rPr lang="en-US" altLang="en-US" sz="5400" b="1" dirty="0">
                <a:effectLst>
                  <a:outerShdw blurRad="38100" dist="38100" dir="2700000" algn="tl">
                    <a:srgbClr val="000000">
                      <a:alpha val="43137"/>
                    </a:srgbClr>
                  </a:outerShdw>
                </a:effectLst>
              </a:rPr>
              <a:t>George Town, Malaysia!</a:t>
            </a:r>
            <a:endParaRPr lang="en-US" altLang="en-US" sz="5400" b="1" dirty="0">
              <a:effectLst>
                <a:outerShdw blurRad="38100" dist="38100" dir="2700000" algn="tl">
                  <a:srgbClr val="000000">
                    <a:alpha val="43137"/>
                  </a:srgbClr>
                </a:outerShdw>
              </a:effectLst>
            </a:endParaRPr>
          </a:p>
        </p:txBody>
      </p:sp>
      <p:sp>
        <p:nvSpPr>
          <p:cNvPr id="54275" name="Rectangle 3"/>
          <p:cNvSpPr>
            <a:spLocks noGrp="1" noChangeArrowheads="1"/>
          </p:cNvSpPr>
          <p:nvPr>
            <p:ph type="subTitle" idx="1"/>
          </p:nvPr>
        </p:nvSpPr>
        <p:spPr/>
        <p:txBody>
          <a:bodyPr/>
          <a:lstStyle/>
          <a:p>
            <a:endParaRPr lang="en-US" altLang="en-US"/>
          </a:p>
        </p:txBody>
      </p:sp>
      <p:pic>
        <p:nvPicPr>
          <p:cNvPr id="2" name="Picture 1"/>
          <p:cNvPicPr>
            <a:picLocks noChangeAspect="1"/>
          </p:cNvPicPr>
          <p:nvPr/>
        </p:nvPicPr>
        <p:blipFill>
          <a:blip r:embed="rId2"/>
          <a:stretch>
            <a:fillRect/>
          </a:stretch>
        </p:blipFill>
        <p:spPr>
          <a:xfrm>
            <a:off x="0" y="4197350"/>
            <a:ext cx="12192000" cy="2660650"/>
          </a:xfrm>
          <a:prstGeom prst="rect">
            <a:avLst/>
          </a:prstGeom>
        </p:spPr>
      </p:pic>
      <p:pic>
        <p:nvPicPr>
          <p:cNvPr id="4" name="Picture 3"/>
          <p:cNvPicPr>
            <a:picLocks noChangeAspect="1"/>
          </p:cNvPicPr>
          <p:nvPr/>
        </p:nvPicPr>
        <p:blipFill>
          <a:blip r:embed="rId3"/>
          <a:stretch>
            <a:fillRect/>
          </a:stretch>
        </p:blipFill>
        <p:spPr>
          <a:xfrm>
            <a:off x="-1" y="1"/>
            <a:ext cx="12192001" cy="1193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0"/>
            <a:ext cx="3048001" cy="4271375"/>
          </a:xfrm>
        </p:spPr>
        <p:txBody>
          <a:bodyPr/>
          <a:lstStyle/>
          <a:p>
            <a:r>
              <a:rPr lang="en-US" dirty="0"/>
              <a:t>Sri </a:t>
            </a:r>
            <a:r>
              <a:rPr lang="en-US" dirty="0" err="1"/>
              <a:t>Aruloli</a:t>
            </a:r>
            <a:r>
              <a:rPr lang="en-US" dirty="0"/>
              <a:t> </a:t>
            </a:r>
            <a:r>
              <a:rPr lang="en-US" dirty="0" err="1"/>
              <a:t>Thirumurugan</a:t>
            </a:r>
            <a:r>
              <a:rPr lang="en-US" dirty="0"/>
              <a:t> Temple at Penang Hill is one of the oldest Hindu temples in Penang</a:t>
            </a:r>
            <a:r>
              <a:rPr lang="en-US"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99777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93433" cy="6858000"/>
          </a:xfrm>
          <a:prstGeom prst="rect">
            <a:avLst/>
          </a:prstGeom>
        </p:spPr>
      </p:pic>
    </p:spTree>
    <p:extLst>
      <p:ext uri="{BB962C8B-B14F-4D97-AF65-F5344CB8AC3E}">
        <p14:creationId xmlns:p14="http://schemas.microsoft.com/office/powerpoint/2010/main" val="1680144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976" y="0"/>
            <a:ext cx="4076024" cy="5035464"/>
          </a:xfrm>
        </p:spPr>
        <p:txBody>
          <a:bodyPr/>
          <a:lstStyle/>
          <a:p>
            <a:r>
              <a:rPr lang="en-US" dirty="0"/>
              <a:t>Wat </a:t>
            </a:r>
            <a:r>
              <a:rPr lang="en-US" dirty="0" err="1"/>
              <a:t>Chayamangkalaram</a:t>
            </a:r>
            <a:r>
              <a:rPr lang="en-US" dirty="0"/>
              <a:t> at </a:t>
            </a:r>
            <a:r>
              <a:rPr lang="en-US" dirty="0" err="1"/>
              <a:t>Pulau</a:t>
            </a:r>
            <a:r>
              <a:rPr lang="en-US" dirty="0"/>
              <a:t> </a:t>
            </a:r>
            <a:r>
              <a:rPr lang="en-US" dirty="0" err="1"/>
              <a:t>Tikus</a:t>
            </a:r>
            <a:r>
              <a:rPr lang="en-US" dirty="0"/>
              <a:t> was constructed in 1845 by the Thai community in George Town.</a:t>
            </a:r>
          </a:p>
        </p:txBody>
      </p:sp>
      <p:pic>
        <p:nvPicPr>
          <p:cNvPr id="4" name="Content Placeholder 3"/>
          <p:cNvPicPr>
            <a:picLocks noGrp="1" noChangeAspect="1"/>
          </p:cNvPicPr>
          <p:nvPr>
            <p:ph idx="1"/>
          </p:nvPr>
        </p:nvPicPr>
        <p:blipFill>
          <a:blip r:embed="rId2"/>
          <a:stretch>
            <a:fillRect/>
          </a:stretch>
        </p:blipFill>
        <p:spPr>
          <a:xfrm>
            <a:off x="0" y="0"/>
            <a:ext cx="8115976" cy="6858000"/>
          </a:xfrm>
          <a:prstGeom prst="rect">
            <a:avLst/>
          </a:prstGeom>
        </p:spPr>
      </p:pic>
    </p:spTree>
    <p:extLst>
      <p:ext uri="{BB962C8B-B14F-4D97-AF65-F5344CB8AC3E}">
        <p14:creationId xmlns:p14="http://schemas.microsoft.com/office/powerpoint/2010/main" val="361934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534603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0168" y="0"/>
            <a:ext cx="4221832" cy="4396636"/>
          </a:xfrm>
        </p:spPr>
        <p:txBody>
          <a:bodyPr/>
          <a:lstStyle/>
          <a:p>
            <a:r>
              <a:rPr lang="en-US" dirty="0"/>
              <a:t>Penang State Mosque at Air </a:t>
            </a:r>
            <a:r>
              <a:rPr lang="en-US" dirty="0" err="1"/>
              <a:t>Itam</a:t>
            </a:r>
            <a:r>
              <a:rPr lang="en-US" dirty="0"/>
              <a:t> Road serves as the main mosque in Penang.</a:t>
            </a:r>
          </a:p>
        </p:txBody>
      </p:sp>
      <p:pic>
        <p:nvPicPr>
          <p:cNvPr id="4" name="Content Placeholder 3"/>
          <p:cNvPicPr>
            <a:picLocks noGrp="1" noChangeAspect="1"/>
          </p:cNvPicPr>
          <p:nvPr>
            <p:ph idx="1"/>
          </p:nvPr>
        </p:nvPicPr>
        <p:blipFill>
          <a:blip r:embed="rId2"/>
          <a:stretch>
            <a:fillRect/>
          </a:stretch>
        </p:blipFill>
        <p:spPr>
          <a:xfrm>
            <a:off x="3428447" y="0"/>
            <a:ext cx="4541721" cy="6858000"/>
          </a:xfrm>
          <a:prstGeom prst="rect">
            <a:avLst/>
          </a:prstGeom>
        </p:spPr>
      </p:pic>
    </p:spTree>
    <p:extLst>
      <p:ext uri="{BB962C8B-B14F-4D97-AF65-F5344CB8AC3E}">
        <p14:creationId xmlns:p14="http://schemas.microsoft.com/office/powerpoint/2010/main" val="3987899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2979900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8980" y="424949"/>
            <a:ext cx="3403020" cy="3833899"/>
          </a:xfrm>
        </p:spPr>
        <p:txBody>
          <a:bodyPr/>
          <a:lstStyle/>
          <a:p>
            <a:r>
              <a:rPr lang="en-US" dirty="0"/>
              <a:t>The Church of the Assumption at Farquhar Street is the oldest Catholic church in George Town.</a:t>
            </a:r>
          </a:p>
        </p:txBody>
      </p:sp>
      <p:pic>
        <p:nvPicPr>
          <p:cNvPr id="4" name="Content Placeholder 3"/>
          <p:cNvPicPr>
            <a:picLocks noGrp="1" noChangeAspect="1"/>
          </p:cNvPicPr>
          <p:nvPr>
            <p:ph idx="1"/>
          </p:nvPr>
        </p:nvPicPr>
        <p:blipFill>
          <a:blip r:embed="rId2"/>
          <a:stretch>
            <a:fillRect/>
          </a:stretch>
        </p:blipFill>
        <p:spPr>
          <a:xfrm>
            <a:off x="0" y="588724"/>
            <a:ext cx="8788980" cy="5862181"/>
          </a:xfrm>
          <a:prstGeom prst="rect">
            <a:avLst/>
          </a:prstGeom>
        </p:spPr>
      </p:pic>
    </p:spTree>
    <p:extLst>
      <p:ext uri="{BB962C8B-B14F-4D97-AF65-F5344CB8AC3E}">
        <p14:creationId xmlns:p14="http://schemas.microsoft.com/office/powerpoint/2010/main" val="7041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93433" cy="6858000"/>
          </a:xfrm>
          <a:prstGeom prst="rect">
            <a:avLst/>
          </a:prstGeom>
        </p:spPr>
      </p:pic>
    </p:spTree>
    <p:extLst>
      <p:ext uri="{BB962C8B-B14F-4D97-AF65-F5344CB8AC3E}">
        <p14:creationId xmlns:p14="http://schemas.microsoft.com/office/powerpoint/2010/main" val="74330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7999"/>
          </a:xfrm>
          <a:prstGeom prst="rect">
            <a:avLst/>
          </a:prstGeom>
        </p:spPr>
      </p:pic>
    </p:spTree>
    <p:extLst>
      <p:ext uri="{BB962C8B-B14F-4D97-AF65-F5344CB8AC3E}">
        <p14:creationId xmlns:p14="http://schemas.microsoft.com/office/powerpoint/2010/main" val="290481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93433" cy="6858000"/>
          </a:xfrm>
          <a:prstGeom prst="rect">
            <a:avLst/>
          </a:prstGeom>
        </p:spPr>
      </p:pic>
    </p:spTree>
    <p:extLst>
      <p:ext uri="{BB962C8B-B14F-4D97-AF65-F5344CB8AC3E}">
        <p14:creationId xmlns:p14="http://schemas.microsoft.com/office/powerpoint/2010/main" val="3413027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55299" name="Rectangle 3"/>
          <p:cNvSpPr>
            <a:spLocks noGrp="1" noChangeArrowheads="1"/>
          </p:cNvSpPr>
          <p:nvPr>
            <p:ph type="body" idx="1"/>
          </p:nvPr>
        </p:nvSpPr>
        <p:spPr>
          <a:xfrm>
            <a:off x="9143999" y="588723"/>
            <a:ext cx="3048001" cy="6269276"/>
          </a:xfrm>
        </p:spPr>
        <p:txBody>
          <a:bodyPr/>
          <a:lstStyle/>
          <a:p>
            <a:r>
              <a:rPr lang="en-US" altLang="en-US" sz="2800" dirty="0"/>
              <a:t>George Town, the capital city of the Malaysian state of </a:t>
            </a:r>
            <a:r>
              <a:rPr lang="en-US" altLang="en-US" sz="2800" dirty="0" err="1"/>
              <a:t>Penang,is</a:t>
            </a:r>
            <a:r>
              <a:rPr lang="en-US" altLang="en-US" sz="2800" dirty="0"/>
              <a:t> located at the northeastern tip of Penang Island.</a:t>
            </a:r>
          </a:p>
          <a:p>
            <a:r>
              <a:rPr lang="en-US" altLang="en-US" sz="2800" dirty="0"/>
              <a:t>It is the second largest city in Malaysia.</a:t>
            </a:r>
            <a:endParaRPr lang="en-US"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3853651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93433" cy="6858000"/>
          </a:xfrm>
          <a:prstGeom prst="rect">
            <a:avLst/>
          </a:prstGeom>
        </p:spPr>
      </p:pic>
    </p:spTree>
    <p:extLst>
      <p:ext uri="{BB962C8B-B14F-4D97-AF65-F5344CB8AC3E}">
        <p14:creationId xmlns:p14="http://schemas.microsoft.com/office/powerpoint/2010/main" val="1733678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216717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7430" y="0"/>
            <a:ext cx="2974570" cy="5674290"/>
          </a:xfrm>
        </p:spPr>
        <p:txBody>
          <a:bodyPr/>
          <a:lstStyle/>
          <a:p>
            <a:r>
              <a:rPr lang="en-US" dirty="0" err="1"/>
              <a:t>Loh</a:t>
            </a:r>
            <a:r>
              <a:rPr lang="en-US" dirty="0"/>
              <a:t> Guan Lye Specialist Centre, at Macalister Road, is one of the many private hospitals located within the city.</a:t>
            </a:r>
          </a:p>
        </p:txBody>
      </p:sp>
      <p:pic>
        <p:nvPicPr>
          <p:cNvPr id="4" name="Content Placeholder 3"/>
          <p:cNvPicPr>
            <a:picLocks noGrp="1" noChangeAspect="1"/>
          </p:cNvPicPr>
          <p:nvPr>
            <p:ph idx="1"/>
          </p:nvPr>
        </p:nvPicPr>
        <p:blipFill>
          <a:blip r:embed="rId2"/>
          <a:stretch>
            <a:fillRect/>
          </a:stretch>
        </p:blipFill>
        <p:spPr>
          <a:xfrm>
            <a:off x="25556" y="0"/>
            <a:ext cx="9191874" cy="6858000"/>
          </a:xfrm>
          <a:prstGeom prst="rect">
            <a:avLst/>
          </a:prstGeom>
        </p:spPr>
      </p:pic>
    </p:spTree>
    <p:extLst>
      <p:ext uri="{BB962C8B-B14F-4D97-AF65-F5344CB8AC3E}">
        <p14:creationId xmlns:p14="http://schemas.microsoft.com/office/powerpoint/2010/main" val="2228047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82386" y="0"/>
            <a:ext cx="9143999" cy="6858000"/>
          </a:xfrm>
          <a:prstGeom prst="rect">
            <a:avLst/>
          </a:prstGeom>
        </p:spPr>
      </p:pic>
    </p:spTree>
    <p:extLst>
      <p:ext uri="{BB962C8B-B14F-4D97-AF65-F5344CB8AC3E}">
        <p14:creationId xmlns:p14="http://schemas.microsoft.com/office/powerpoint/2010/main" val="2983205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93433" cy="6858000"/>
          </a:xfrm>
          <a:prstGeom prst="rect">
            <a:avLst/>
          </a:prstGeom>
        </p:spPr>
      </p:pic>
    </p:spTree>
    <p:extLst>
      <p:ext uri="{BB962C8B-B14F-4D97-AF65-F5344CB8AC3E}">
        <p14:creationId xmlns:p14="http://schemas.microsoft.com/office/powerpoint/2010/main" val="134935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93433" cy="6858000"/>
          </a:xfrm>
          <a:prstGeom prst="rect">
            <a:avLst/>
          </a:prstGeom>
        </p:spPr>
      </p:pic>
    </p:spTree>
    <p:extLst>
      <p:ext uri="{BB962C8B-B14F-4D97-AF65-F5344CB8AC3E}">
        <p14:creationId xmlns:p14="http://schemas.microsoft.com/office/powerpoint/2010/main" val="1093821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275935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433" cy="6858000"/>
          </a:xfrm>
          <a:prstGeom prst="rect">
            <a:avLst/>
          </a:prstGeom>
        </p:spPr>
      </p:pic>
    </p:spTree>
    <p:extLst>
      <p:ext uri="{BB962C8B-B14F-4D97-AF65-F5344CB8AC3E}">
        <p14:creationId xmlns:p14="http://schemas.microsoft.com/office/powerpoint/2010/main" val="2043947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0"/>
            <a:ext cx="3048001" cy="4784942"/>
          </a:xfrm>
        </p:spPr>
        <p:txBody>
          <a:bodyPr/>
          <a:lstStyle/>
          <a:p>
            <a:r>
              <a:rPr lang="en-US" dirty="0" err="1"/>
              <a:t>Universiti</a:t>
            </a:r>
            <a:r>
              <a:rPr lang="en-US" dirty="0"/>
              <a:t> </a:t>
            </a:r>
            <a:r>
              <a:rPr lang="en-US" dirty="0" err="1"/>
              <a:t>Sains</a:t>
            </a:r>
            <a:r>
              <a:rPr lang="en-US" dirty="0"/>
              <a:t> Malaysia, at </a:t>
            </a:r>
            <a:r>
              <a:rPr lang="en-US" dirty="0" err="1"/>
              <a:t>Gelugor</a:t>
            </a:r>
            <a:r>
              <a:rPr lang="en-US" dirty="0"/>
              <a:t>, is the only public university in George Town.</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342562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0625"/>
            <a:ext cx="12192000" cy="6001643"/>
          </a:xfrm>
          <a:prstGeom prst="rect">
            <a:avLst/>
          </a:prstGeom>
        </p:spPr>
        <p:txBody>
          <a:bodyPr wrap="square">
            <a:spAutoFit/>
          </a:bodyPr>
          <a:lstStyle/>
          <a:p>
            <a:r>
              <a:rPr lang="en-US" sz="2400" dirty="0"/>
              <a:t>Established by Captain Francis Light of the British East India Company in 1786, George Town was one of the first British settlements in South-East Asia. Together with Singapore and Malacca, George Town was governed under the Straits Settlements, which later became a British crown colony in 1867. It was subjugated by the Empire of Japan during World War II, before being recaptured by the British at war's end. Shortly before Malaya attained independence from the British Empire in 1957, George Town was declared a city by Queen Elizabeth II, the first city in the country's modern history. In 2015, the entire Penang Island was also granted city status.</a:t>
            </a:r>
          </a:p>
          <a:p>
            <a:endParaRPr lang="en-US" sz="2400" dirty="0"/>
          </a:p>
          <a:p>
            <a:r>
              <a:rPr lang="en-US" sz="2400" dirty="0"/>
              <a:t>Due to the intermingling of the various ethnicities and religions that arrived on its shores during its heyday as a British </a:t>
            </a:r>
            <a:r>
              <a:rPr lang="en-US" sz="2400" dirty="0" err="1"/>
              <a:t>entrepôt</a:t>
            </a:r>
            <a:r>
              <a:rPr lang="en-US" sz="2400" dirty="0"/>
              <a:t>, George Town acquired a large assortment of colonial and Asian eclectic architectural styles</a:t>
            </a:r>
            <a:r>
              <a:rPr lang="en-US" sz="2400" dirty="0" smtClean="0"/>
              <a:t>. </a:t>
            </a:r>
            <a:r>
              <a:rPr lang="en-US" sz="2400" dirty="0"/>
              <a:t>It also gained a reputation as Malaysia's gastronomic capital, due to its unique and ubiquitous street food</a:t>
            </a:r>
            <a:r>
              <a:rPr lang="en-US" sz="2400" dirty="0" smtClean="0"/>
              <a:t>. </a:t>
            </a:r>
            <a:r>
              <a:rPr lang="en-US" sz="2400" dirty="0"/>
              <a:t>Moreover, the city hosts intangible cultural heritage, such as that of the Peranakan (formerly known as the Straits Chinese), a hybrid ethnicity which has left its mark on Penang's architecture and cuisine.</a:t>
            </a:r>
          </a:p>
        </p:txBody>
      </p:sp>
    </p:spTree>
    <p:extLst>
      <p:ext uri="{BB962C8B-B14F-4D97-AF65-F5344CB8AC3E}">
        <p14:creationId xmlns:p14="http://schemas.microsoft.com/office/powerpoint/2010/main" val="2592537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429412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696"/>
            <a:ext cx="12192000" cy="451871"/>
          </a:xfrm>
        </p:spPr>
        <p:txBody>
          <a:bodyPr/>
          <a:lstStyle/>
          <a:p>
            <a:r>
              <a:rPr lang="en-US" sz="2000" dirty="0"/>
              <a:t>A Rapid Penang bus navigating the narrow streets of Air </a:t>
            </a:r>
            <a:r>
              <a:rPr lang="en-US" sz="2000" dirty="0" err="1"/>
              <a:t>Itam</a:t>
            </a:r>
            <a:r>
              <a:rPr lang="en-US" sz="2000" dirty="0"/>
              <a:t>, west of George Town proper.</a:t>
            </a:r>
          </a:p>
        </p:txBody>
      </p:sp>
      <p:pic>
        <p:nvPicPr>
          <p:cNvPr id="4" name="Content Placeholder 3"/>
          <p:cNvPicPr>
            <a:picLocks noGrp="1" noChangeAspect="1"/>
          </p:cNvPicPr>
          <p:nvPr>
            <p:ph idx="1"/>
          </p:nvPr>
        </p:nvPicPr>
        <p:blipFill>
          <a:blip r:embed="rId2"/>
          <a:stretch>
            <a:fillRect/>
          </a:stretch>
        </p:blipFill>
        <p:spPr>
          <a:xfrm>
            <a:off x="1365337" y="720247"/>
            <a:ext cx="9215628" cy="6137753"/>
          </a:xfrm>
          <a:prstGeom prst="rect">
            <a:avLst/>
          </a:prstGeom>
        </p:spPr>
      </p:pic>
    </p:spTree>
    <p:extLst>
      <p:ext uri="{BB962C8B-B14F-4D97-AF65-F5344CB8AC3E}">
        <p14:creationId xmlns:p14="http://schemas.microsoft.com/office/powerpoint/2010/main" val="3176040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1150" y="187890"/>
            <a:ext cx="2897688" cy="5110618"/>
          </a:xfrm>
        </p:spPr>
        <p:txBody>
          <a:bodyPr/>
          <a:lstStyle/>
          <a:p>
            <a:r>
              <a:rPr lang="en-US" dirty="0"/>
              <a:t>A roadside </a:t>
            </a:r>
            <a:r>
              <a:rPr lang="en-US" dirty="0" err="1"/>
              <a:t>rojak</a:t>
            </a:r>
            <a:r>
              <a:rPr lang="en-US" dirty="0"/>
              <a:t> stall in George Town. Roadside hawker stalls are ubiquitous throughout the city.</a:t>
            </a:r>
          </a:p>
        </p:txBody>
      </p:sp>
      <p:pic>
        <p:nvPicPr>
          <p:cNvPr id="4" name="Content Placeholder 3"/>
          <p:cNvPicPr>
            <a:picLocks noGrp="1" noChangeAspect="1"/>
          </p:cNvPicPr>
          <p:nvPr>
            <p:ph idx="1"/>
          </p:nvPr>
        </p:nvPicPr>
        <p:blipFill>
          <a:blip r:embed="rId2"/>
          <a:stretch>
            <a:fillRect/>
          </a:stretch>
        </p:blipFill>
        <p:spPr>
          <a:xfrm>
            <a:off x="57151" y="0"/>
            <a:ext cx="9143999" cy="6858000"/>
          </a:xfrm>
          <a:prstGeom prst="rect">
            <a:avLst/>
          </a:prstGeom>
        </p:spPr>
      </p:pic>
    </p:spTree>
    <p:extLst>
      <p:ext uri="{BB962C8B-B14F-4D97-AF65-F5344CB8AC3E}">
        <p14:creationId xmlns:p14="http://schemas.microsoft.com/office/powerpoint/2010/main" val="456766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0"/>
            <a:ext cx="3048001" cy="4985360"/>
          </a:xfrm>
        </p:spPr>
        <p:txBody>
          <a:bodyPr/>
          <a:lstStyle/>
          <a:p>
            <a:r>
              <a:rPr lang="en-US" dirty="0"/>
              <a:t>A bowl of </a:t>
            </a:r>
            <a:r>
              <a:rPr lang="en-US" dirty="0" err="1"/>
              <a:t>asam</a:t>
            </a:r>
            <a:r>
              <a:rPr lang="en-US" dirty="0"/>
              <a:t> </a:t>
            </a:r>
            <a:r>
              <a:rPr lang="en-US" dirty="0" err="1"/>
              <a:t>laksa</a:t>
            </a:r>
            <a:r>
              <a:rPr lang="en-US" dirty="0"/>
              <a:t>, Penang's most famous hawker dish. It was ranked 7th. in CNN's list of the world's 50 best foods</a:t>
            </a:r>
            <a:r>
              <a:rPr lang="en-US"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10142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74156" cy="6858000"/>
          </a:xfrm>
          <a:prstGeom prst="rect">
            <a:avLst/>
          </a:prstGeom>
        </p:spPr>
      </p:pic>
    </p:spTree>
    <p:extLst>
      <p:ext uri="{BB962C8B-B14F-4D97-AF65-F5344CB8AC3E}">
        <p14:creationId xmlns:p14="http://schemas.microsoft.com/office/powerpoint/2010/main" val="1906689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8611" y="0"/>
            <a:ext cx="11046313" cy="6858000"/>
          </a:xfrm>
          <a:prstGeom prst="rect">
            <a:avLst/>
          </a:prstGeom>
        </p:spPr>
      </p:pic>
      <p:sp>
        <p:nvSpPr>
          <p:cNvPr id="2" name="Title 1"/>
          <p:cNvSpPr>
            <a:spLocks noGrp="1"/>
          </p:cNvSpPr>
          <p:nvPr>
            <p:ph type="title"/>
          </p:nvPr>
        </p:nvSpPr>
        <p:spPr>
          <a:xfrm>
            <a:off x="568611" y="0"/>
            <a:ext cx="10968567" cy="564606"/>
          </a:xfrm>
        </p:spPr>
        <p:txBody>
          <a:bodyPr/>
          <a:lstStyle/>
          <a:p>
            <a:r>
              <a:rPr lang="en-US" sz="2400" dirty="0">
                <a:solidFill>
                  <a:schemeClr val="bg1"/>
                </a:solidFill>
              </a:rPr>
              <a:t>Aerial view of </a:t>
            </a:r>
            <a:r>
              <a:rPr lang="en-US" sz="2400" dirty="0" err="1">
                <a:solidFill>
                  <a:schemeClr val="bg1"/>
                </a:solidFill>
              </a:rPr>
              <a:t>Tanjung</a:t>
            </a:r>
            <a:r>
              <a:rPr lang="en-US" sz="2400" dirty="0">
                <a:solidFill>
                  <a:schemeClr val="bg1"/>
                </a:solidFill>
              </a:rPr>
              <a:t> </a:t>
            </a:r>
            <a:r>
              <a:rPr lang="en-US" sz="2400" dirty="0" err="1">
                <a:solidFill>
                  <a:schemeClr val="bg1"/>
                </a:solidFill>
              </a:rPr>
              <a:t>Tokong</a:t>
            </a:r>
            <a:r>
              <a:rPr lang="en-US" sz="2400" dirty="0">
                <a:solidFill>
                  <a:schemeClr val="bg1"/>
                </a:solidFill>
              </a:rPr>
              <a:t> looking towards Gurney Drive, George Town.</a:t>
            </a:r>
          </a:p>
        </p:txBody>
      </p:sp>
    </p:spTree>
    <p:extLst>
      <p:ext uri="{BB962C8B-B14F-4D97-AF65-F5344CB8AC3E}">
        <p14:creationId xmlns:p14="http://schemas.microsoft.com/office/powerpoint/2010/main" val="3876259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6998" y="-47907"/>
            <a:ext cx="2053142" cy="5346418"/>
          </a:xfrm>
        </p:spPr>
        <p:txBody>
          <a:bodyPr/>
          <a:lstStyle/>
          <a:p>
            <a:r>
              <a:rPr lang="en-US" dirty="0"/>
              <a:t>Gurney Plaza, one of the more popular shopping malls in George Town.</a:t>
            </a:r>
          </a:p>
        </p:txBody>
      </p:sp>
      <p:pic>
        <p:nvPicPr>
          <p:cNvPr id="4" name="Content Placeholder 3"/>
          <p:cNvPicPr>
            <a:picLocks noGrp="1" noChangeAspect="1"/>
          </p:cNvPicPr>
          <p:nvPr>
            <p:ph idx="1"/>
          </p:nvPr>
        </p:nvPicPr>
        <p:blipFill>
          <a:blip r:embed="rId2"/>
          <a:stretch>
            <a:fillRect/>
          </a:stretch>
        </p:blipFill>
        <p:spPr>
          <a:xfrm>
            <a:off x="-1" y="0"/>
            <a:ext cx="10286999" cy="6858000"/>
          </a:xfrm>
          <a:prstGeom prst="rect">
            <a:avLst/>
          </a:prstGeom>
        </p:spPr>
      </p:pic>
    </p:spTree>
    <p:extLst>
      <p:ext uri="{BB962C8B-B14F-4D97-AF65-F5344CB8AC3E}">
        <p14:creationId xmlns:p14="http://schemas.microsoft.com/office/powerpoint/2010/main" val="1792239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921866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1039660"/>
            <a:ext cx="3371505" cy="4233796"/>
          </a:xfrm>
        </p:spPr>
        <p:txBody>
          <a:bodyPr/>
          <a:lstStyle/>
          <a:p>
            <a:r>
              <a:rPr lang="en-US" dirty="0"/>
              <a:t>The Jewish Cemetery at </a:t>
            </a:r>
            <a:r>
              <a:rPr lang="en-US" dirty="0" err="1"/>
              <a:t>Jalan</a:t>
            </a:r>
            <a:r>
              <a:rPr lang="en-US" dirty="0"/>
              <a:t> Zainal </a:t>
            </a:r>
            <a:r>
              <a:rPr lang="en-US" dirty="0" err="1"/>
              <a:t>Abidin</a:t>
            </a:r>
            <a:r>
              <a:rPr lang="en-US" dirty="0"/>
              <a:t> is believed to be the oldest in South-east Asia.</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682650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4711" y="0"/>
            <a:ext cx="10323871" cy="6858000"/>
          </a:xfrm>
          <a:prstGeom prst="rect">
            <a:avLst/>
          </a:prstGeom>
        </p:spPr>
      </p:pic>
      <p:sp>
        <p:nvSpPr>
          <p:cNvPr id="2" name="Title 1"/>
          <p:cNvSpPr>
            <a:spLocks noGrp="1"/>
          </p:cNvSpPr>
          <p:nvPr>
            <p:ph type="title"/>
          </p:nvPr>
        </p:nvSpPr>
        <p:spPr>
          <a:xfrm>
            <a:off x="1064711" y="0"/>
            <a:ext cx="10323871" cy="989556"/>
          </a:xfrm>
        </p:spPr>
        <p:txBody>
          <a:bodyPr/>
          <a:lstStyle/>
          <a:p>
            <a:r>
              <a:rPr lang="en-US" sz="2800" dirty="0">
                <a:effectLst>
                  <a:outerShdw blurRad="38100" dist="38100" dir="2700000" algn="tl">
                    <a:srgbClr val="000000">
                      <a:alpha val="43137"/>
                    </a:srgbClr>
                  </a:outerShdw>
                </a:effectLst>
              </a:rPr>
              <a:t>Residential properties in </a:t>
            </a:r>
            <a:r>
              <a:rPr lang="en-US" sz="2800" dirty="0" err="1">
                <a:effectLst>
                  <a:outerShdw blurRad="38100" dist="38100" dir="2700000" algn="tl">
                    <a:srgbClr val="000000">
                      <a:alpha val="43137"/>
                    </a:srgbClr>
                  </a:outerShdw>
                </a:effectLst>
              </a:rPr>
              <a:t>Gelugor</a:t>
            </a:r>
            <a:r>
              <a:rPr lang="en-US" sz="2800" dirty="0">
                <a:effectLst>
                  <a:outerShdw blurRad="38100" dist="38100" dir="2700000" algn="tl">
                    <a:srgbClr val="000000">
                      <a:alpha val="43137"/>
                    </a:srgbClr>
                  </a:outerShdw>
                </a:effectLst>
              </a:rPr>
              <a:t>, the southern-most suburb of George Town.</a:t>
            </a:r>
          </a:p>
        </p:txBody>
      </p:sp>
    </p:spTree>
    <p:extLst>
      <p:ext uri="{BB962C8B-B14F-4D97-AF65-F5344CB8AC3E}">
        <p14:creationId xmlns:p14="http://schemas.microsoft.com/office/powerpoint/2010/main" val="318214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9144000" y="1528267"/>
            <a:ext cx="3048000" cy="830997"/>
          </a:xfrm>
          <a:prstGeom prst="rect">
            <a:avLst/>
          </a:prstGeom>
        </p:spPr>
        <p:txBody>
          <a:bodyPr wrap="square">
            <a:spAutoFit/>
          </a:bodyPr>
          <a:lstStyle/>
          <a:p>
            <a:r>
              <a:rPr lang="en-US" sz="2400" dirty="0"/>
              <a:t>Satellite view of George Town.</a:t>
            </a:r>
          </a:p>
        </p:txBody>
      </p:sp>
    </p:spTree>
    <p:extLst>
      <p:ext uri="{BB962C8B-B14F-4D97-AF65-F5344CB8AC3E}">
        <p14:creationId xmlns:p14="http://schemas.microsoft.com/office/powerpoint/2010/main" val="2410618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9930" y="0"/>
            <a:ext cx="3052070" cy="4972833"/>
          </a:xfrm>
        </p:spPr>
        <p:txBody>
          <a:bodyPr/>
          <a:lstStyle/>
          <a:p>
            <a:r>
              <a:rPr lang="en-US" dirty="0"/>
              <a:t>Cheong </a:t>
            </a:r>
            <a:r>
              <a:rPr lang="en-US" dirty="0" err="1"/>
              <a:t>Fatt</a:t>
            </a:r>
            <a:r>
              <a:rPr lang="en-US" dirty="0"/>
              <a:t> </a:t>
            </a:r>
            <a:r>
              <a:rPr lang="en-US" dirty="0" err="1"/>
              <a:t>Tze</a:t>
            </a:r>
            <a:r>
              <a:rPr lang="en-US" dirty="0"/>
              <a:t> Mansion is also known as the 'Blue Mansion' due to its distinctive blue hue.</a:t>
            </a:r>
          </a:p>
        </p:txBody>
      </p:sp>
      <p:pic>
        <p:nvPicPr>
          <p:cNvPr id="4" name="Content Placeholder 3"/>
          <p:cNvPicPr>
            <a:picLocks noGrp="1" noChangeAspect="1"/>
          </p:cNvPicPr>
          <p:nvPr>
            <p:ph idx="1"/>
          </p:nvPr>
        </p:nvPicPr>
        <p:blipFill>
          <a:blip r:embed="rId2"/>
          <a:stretch>
            <a:fillRect/>
          </a:stretch>
        </p:blipFill>
        <p:spPr>
          <a:xfrm>
            <a:off x="-1" y="0"/>
            <a:ext cx="9139931" cy="6858000"/>
          </a:xfrm>
          <a:prstGeom prst="rect">
            <a:avLst/>
          </a:prstGeom>
        </p:spPr>
      </p:pic>
    </p:spTree>
    <p:extLst>
      <p:ext uri="{BB962C8B-B14F-4D97-AF65-F5344CB8AC3E}">
        <p14:creationId xmlns:p14="http://schemas.microsoft.com/office/powerpoint/2010/main" val="4059241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803" y="274638"/>
            <a:ext cx="3050197" cy="3996737"/>
          </a:xfrm>
        </p:spPr>
        <p:txBody>
          <a:bodyPr/>
          <a:lstStyle/>
          <a:p>
            <a:r>
              <a:rPr lang="en-US" dirty="0" err="1"/>
              <a:t>Penangites</a:t>
            </a:r>
            <a:r>
              <a:rPr lang="en-US" dirty="0"/>
              <a:t> celebrating Songkran in George Town.</a:t>
            </a:r>
          </a:p>
        </p:txBody>
      </p:sp>
      <p:pic>
        <p:nvPicPr>
          <p:cNvPr id="4" name="Content Placeholder 3"/>
          <p:cNvPicPr>
            <a:picLocks noGrp="1" noChangeAspect="1"/>
          </p:cNvPicPr>
          <p:nvPr>
            <p:ph idx="1"/>
          </p:nvPr>
        </p:nvPicPr>
        <p:blipFill>
          <a:blip r:embed="rId2"/>
          <a:stretch>
            <a:fillRect/>
          </a:stretch>
        </p:blipFill>
        <p:spPr>
          <a:xfrm>
            <a:off x="0" y="274638"/>
            <a:ext cx="9141803" cy="6088584"/>
          </a:xfrm>
          <a:prstGeom prst="rect">
            <a:avLst/>
          </a:prstGeom>
        </p:spPr>
      </p:pic>
    </p:spTree>
    <p:extLst>
      <p:ext uri="{BB962C8B-B14F-4D97-AF65-F5344CB8AC3E}">
        <p14:creationId xmlns:p14="http://schemas.microsoft.com/office/powerpoint/2010/main" val="3670635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1161" y="49170"/>
            <a:ext cx="3308875" cy="4247257"/>
          </a:xfrm>
        </p:spPr>
        <p:txBody>
          <a:bodyPr/>
          <a:lstStyle/>
          <a:p>
            <a:r>
              <a:rPr lang="en-US" dirty="0"/>
              <a:t>Ethnic Indians celebrating Thaipusam in George Town.</a:t>
            </a:r>
          </a:p>
        </p:txBody>
      </p:sp>
      <p:pic>
        <p:nvPicPr>
          <p:cNvPr id="4" name="Content Placeholder 3"/>
          <p:cNvPicPr>
            <a:picLocks noGrp="1" noChangeAspect="1"/>
          </p:cNvPicPr>
          <p:nvPr>
            <p:ph idx="1"/>
          </p:nvPr>
        </p:nvPicPr>
        <p:blipFill>
          <a:blip r:embed="rId2"/>
          <a:stretch>
            <a:fillRect/>
          </a:stretch>
        </p:blipFill>
        <p:spPr>
          <a:xfrm>
            <a:off x="0" y="400833"/>
            <a:ext cx="8981161" cy="5987441"/>
          </a:xfrm>
          <a:prstGeom prst="rect">
            <a:avLst/>
          </a:prstGeom>
        </p:spPr>
      </p:pic>
    </p:spTree>
    <p:extLst>
      <p:ext uri="{BB962C8B-B14F-4D97-AF65-F5344CB8AC3E}">
        <p14:creationId xmlns:p14="http://schemas.microsoft.com/office/powerpoint/2010/main" val="1622309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32" y="0"/>
            <a:ext cx="12191999" cy="6858000"/>
          </a:xfrm>
          <a:prstGeom prst="rect">
            <a:avLst/>
          </a:prstGeom>
        </p:spPr>
      </p:pic>
      <p:sp>
        <p:nvSpPr>
          <p:cNvPr id="2" name="Title 1"/>
          <p:cNvSpPr>
            <a:spLocks noGrp="1"/>
          </p:cNvSpPr>
          <p:nvPr>
            <p:ph type="title"/>
          </p:nvPr>
        </p:nvSpPr>
        <p:spPr>
          <a:xfrm>
            <a:off x="-4232" y="0"/>
            <a:ext cx="12191999" cy="726510"/>
          </a:xfrm>
        </p:spPr>
        <p:txBody>
          <a:bodyPr/>
          <a:lstStyle/>
          <a:p>
            <a:r>
              <a:rPr lang="en-US" dirty="0"/>
              <a:t>New Year celebrations at </a:t>
            </a:r>
            <a:r>
              <a:rPr lang="en-US" dirty="0" err="1"/>
              <a:t>Karpal</a:t>
            </a:r>
            <a:r>
              <a:rPr lang="en-US" dirty="0"/>
              <a:t> Singh Drive.</a:t>
            </a:r>
          </a:p>
        </p:txBody>
      </p:sp>
    </p:spTree>
    <p:extLst>
      <p:ext uri="{BB962C8B-B14F-4D97-AF65-F5344CB8AC3E}">
        <p14:creationId xmlns:p14="http://schemas.microsoft.com/office/powerpoint/2010/main" val="2909839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1"/>
            <a:ext cx="3048001" cy="4446741"/>
          </a:xfrm>
        </p:spPr>
        <p:txBody>
          <a:bodyPr/>
          <a:lstStyle/>
          <a:p>
            <a:r>
              <a:rPr lang="en-US" dirty="0" err="1"/>
              <a:t>Batu</a:t>
            </a:r>
            <a:r>
              <a:rPr lang="en-US" dirty="0"/>
              <a:t> </a:t>
            </a:r>
            <a:r>
              <a:rPr lang="en-US" dirty="0" err="1"/>
              <a:t>Ferringhi</a:t>
            </a:r>
            <a:r>
              <a:rPr lang="en-US" dirty="0"/>
              <a:t>, the most famous beach destination on Penang Island.</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473116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1"/>
            <a:ext cx="3221192" cy="6676373"/>
          </a:xfrm>
        </p:spPr>
        <p:txBody>
          <a:bodyPr/>
          <a:lstStyle/>
          <a:p>
            <a:r>
              <a:rPr lang="en-US" dirty="0"/>
              <a:t>The Penang Botanic Gardens Waterfall. It should be noted that public access to the waterfall is restricted and permission has to be obtained in advance from the Penang Water Authority.</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450537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1"/>
            <a:ext cx="3208666" cy="3858017"/>
          </a:xfrm>
        </p:spPr>
        <p:txBody>
          <a:bodyPr/>
          <a:lstStyle/>
          <a:p>
            <a:r>
              <a:rPr lang="en-US" dirty="0"/>
              <a:t>Air </a:t>
            </a:r>
            <a:r>
              <a:rPr lang="en-US" dirty="0" err="1"/>
              <a:t>Itam</a:t>
            </a:r>
            <a:r>
              <a:rPr lang="en-US" dirty="0"/>
              <a:t> Dam</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04666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1681" y="701458"/>
            <a:ext cx="3246245" cy="5154460"/>
          </a:xfrm>
        </p:spPr>
        <p:txBody>
          <a:bodyPr/>
          <a:lstStyle/>
          <a:p>
            <a:r>
              <a:rPr lang="en-US" dirty="0"/>
              <a:t>Fort Cornwallis was built in 1786 to protect Penang Island from sea-borne invasion. However, the fort has never been tested in combat.</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391349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82386" y="0"/>
            <a:ext cx="9143999" cy="6858000"/>
          </a:xfrm>
          <a:prstGeom prst="rect">
            <a:avLst/>
          </a:prstGeom>
        </p:spPr>
      </p:pic>
    </p:spTree>
    <p:extLst>
      <p:ext uri="{BB962C8B-B14F-4D97-AF65-F5344CB8AC3E}">
        <p14:creationId xmlns:p14="http://schemas.microsoft.com/office/powerpoint/2010/main" val="3915342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433" cy="6858000"/>
          </a:xfrm>
          <a:prstGeom prst="rect">
            <a:avLst/>
          </a:prstGeom>
        </p:spPr>
      </p:pic>
    </p:spTree>
    <p:extLst>
      <p:ext uri="{BB962C8B-B14F-4D97-AF65-F5344CB8AC3E}">
        <p14:creationId xmlns:p14="http://schemas.microsoft.com/office/powerpoint/2010/main" val="413539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9798" y="0"/>
            <a:ext cx="10332202"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2818" y="0"/>
            <a:ext cx="3569182" cy="5912285"/>
          </a:xfrm>
        </p:spPr>
        <p:txBody>
          <a:bodyPr/>
          <a:lstStyle/>
          <a:p>
            <a:r>
              <a:rPr lang="en-US" dirty="0"/>
              <a:t>Sun </a:t>
            </a:r>
            <a:r>
              <a:rPr lang="en-US" dirty="0" err="1"/>
              <a:t>Yat-sen</a:t>
            </a:r>
            <a:r>
              <a:rPr lang="en-US" dirty="0"/>
              <a:t> Museum, at Armenian Street, was where Dr. Sun plotted his plans against the Qing dynasty. The museum is also an example of the typical Peranakan townhouse.</a:t>
            </a:r>
          </a:p>
        </p:txBody>
      </p:sp>
      <p:pic>
        <p:nvPicPr>
          <p:cNvPr id="4" name="Content Placeholder 3"/>
          <p:cNvPicPr>
            <a:picLocks noGrp="1" noChangeAspect="1"/>
          </p:cNvPicPr>
          <p:nvPr>
            <p:ph idx="1"/>
          </p:nvPr>
        </p:nvPicPr>
        <p:blipFill>
          <a:blip r:embed="rId2"/>
          <a:stretch>
            <a:fillRect/>
          </a:stretch>
        </p:blipFill>
        <p:spPr>
          <a:xfrm>
            <a:off x="3480926" y="0"/>
            <a:ext cx="5141892" cy="6858000"/>
          </a:xfrm>
          <a:prstGeom prst="rect">
            <a:avLst/>
          </a:prstGeom>
        </p:spPr>
      </p:pic>
    </p:spTree>
    <p:extLst>
      <p:ext uri="{BB962C8B-B14F-4D97-AF65-F5344CB8AC3E}">
        <p14:creationId xmlns:p14="http://schemas.microsoft.com/office/powerpoint/2010/main" val="2533635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433" cy="6858000"/>
          </a:xfrm>
          <a:prstGeom prst="rect">
            <a:avLst/>
          </a:prstGeom>
        </p:spPr>
      </p:pic>
      <p:sp>
        <p:nvSpPr>
          <p:cNvPr id="5" name="Rectangle 4"/>
          <p:cNvSpPr/>
          <p:nvPr/>
        </p:nvSpPr>
        <p:spPr>
          <a:xfrm>
            <a:off x="-1" y="6209308"/>
            <a:ext cx="10293433" cy="707886"/>
          </a:xfrm>
          <a:prstGeom prst="rect">
            <a:avLst/>
          </a:prstGeom>
        </p:spPr>
        <p:txBody>
          <a:bodyPr wrap="square">
            <a:spAutoFit/>
          </a:bodyPr>
          <a:lstStyle/>
          <a:p>
            <a:r>
              <a:rPr lang="en-US" sz="2000" dirty="0" err="1">
                <a:solidFill>
                  <a:schemeClr val="bg1"/>
                </a:solidFill>
              </a:rPr>
              <a:t>Komtar</a:t>
            </a:r>
            <a:r>
              <a:rPr lang="en-US" sz="2000" dirty="0">
                <a:solidFill>
                  <a:schemeClr val="bg1"/>
                </a:solidFill>
              </a:rPr>
              <a:t> Tower, Penang's tallest skyscraper, was built in the 1970s. However, it has failed in its original purpose of </a:t>
            </a:r>
            <a:r>
              <a:rPr lang="en-US" sz="2000" dirty="0" err="1">
                <a:solidFill>
                  <a:schemeClr val="bg1"/>
                </a:solidFill>
              </a:rPr>
              <a:t>revitalising</a:t>
            </a:r>
            <a:r>
              <a:rPr lang="en-US" sz="2000" dirty="0">
                <a:solidFill>
                  <a:schemeClr val="bg1"/>
                </a:solidFill>
              </a:rPr>
              <a:t> George Town.</a:t>
            </a:r>
          </a:p>
        </p:txBody>
      </p:sp>
    </p:spTree>
    <p:extLst>
      <p:ext uri="{BB962C8B-B14F-4D97-AF65-F5344CB8AC3E}">
        <p14:creationId xmlns:p14="http://schemas.microsoft.com/office/powerpoint/2010/main" val="2654357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0"/>
            <a:ext cx="2945621" cy="5060516"/>
          </a:xfrm>
        </p:spPr>
        <p:txBody>
          <a:bodyPr/>
          <a:lstStyle/>
          <a:p>
            <a:r>
              <a:rPr lang="en-US" dirty="0"/>
              <a:t>The new Penang Hill Railway funicular train, which has been in use since 2011.</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250232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99" y="0"/>
            <a:ext cx="12298499" cy="762000"/>
          </a:xfrm>
        </p:spPr>
        <p:txBody>
          <a:bodyPr/>
          <a:lstStyle/>
          <a:p>
            <a:r>
              <a:rPr lang="en-US" dirty="0"/>
              <a:t>Passenger terminal of the Penang International Airport.</a:t>
            </a:r>
          </a:p>
        </p:txBody>
      </p:sp>
      <p:pic>
        <p:nvPicPr>
          <p:cNvPr id="4" name="Content Placeholder 3"/>
          <p:cNvPicPr>
            <a:picLocks noGrp="1" noChangeAspect="1"/>
          </p:cNvPicPr>
          <p:nvPr>
            <p:ph idx="1"/>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3596709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412" y="2197"/>
            <a:ext cx="3043588" cy="4845376"/>
          </a:xfrm>
        </p:spPr>
        <p:txBody>
          <a:bodyPr/>
          <a:lstStyle/>
          <a:p>
            <a:r>
              <a:rPr lang="en-US" dirty="0"/>
              <a:t>A Penang Ferry crossing the Penang Strait towards George Town.</a:t>
            </a:r>
          </a:p>
        </p:txBody>
      </p:sp>
      <p:pic>
        <p:nvPicPr>
          <p:cNvPr id="4" name="Content Placeholder 3"/>
          <p:cNvPicPr>
            <a:picLocks noGrp="1" noChangeAspect="1"/>
          </p:cNvPicPr>
          <p:nvPr>
            <p:ph idx="1"/>
          </p:nvPr>
        </p:nvPicPr>
        <p:blipFill>
          <a:blip r:embed="rId2"/>
          <a:stretch>
            <a:fillRect/>
          </a:stretch>
        </p:blipFill>
        <p:spPr>
          <a:xfrm>
            <a:off x="0" y="0"/>
            <a:ext cx="9148412" cy="6858000"/>
          </a:xfrm>
          <a:prstGeom prst="rect">
            <a:avLst/>
          </a:prstGeom>
        </p:spPr>
      </p:pic>
    </p:spTree>
    <p:extLst>
      <p:ext uri="{BB962C8B-B14F-4D97-AF65-F5344CB8AC3E}">
        <p14:creationId xmlns:p14="http://schemas.microsoft.com/office/powerpoint/2010/main" val="188846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9" y="0"/>
            <a:ext cx="3048001" cy="5787026"/>
          </a:xfrm>
        </p:spPr>
        <p:txBody>
          <a:bodyPr/>
          <a:lstStyle/>
          <a:p>
            <a:r>
              <a:rPr lang="en-US" dirty="0"/>
              <a:t>Beach Street still serves as the commercial heart of George Town. The bank buildings along the street were built in the same colonial architecture as in Shanghai.</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455591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36042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82386" y="0"/>
            <a:ext cx="9143999" cy="6858000"/>
          </a:xfrm>
          <a:prstGeom prst="rect">
            <a:avLst/>
          </a:prstGeom>
        </p:spPr>
      </p:pic>
    </p:spTree>
    <p:extLst>
      <p:ext uri="{BB962C8B-B14F-4D97-AF65-F5344CB8AC3E}">
        <p14:creationId xmlns:p14="http://schemas.microsoft.com/office/powerpoint/2010/main" val="1530277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Office Theme">
  <a:themeElements>
    <a:clrScheme name="Office Theme 2">
      <a:dk1>
        <a:srgbClr val="ABABAB"/>
      </a:dk1>
      <a:lt1>
        <a:srgbClr val="FFFFFF"/>
      </a:lt1>
      <a:dk2>
        <a:srgbClr val="336633"/>
      </a:dk2>
      <a:lt2>
        <a:srgbClr val="FFFFFF"/>
      </a:lt2>
      <a:accent1>
        <a:srgbClr val="A1BF4D"/>
      </a:accent1>
      <a:accent2>
        <a:srgbClr val="70B5CC"/>
      </a:accent2>
      <a:accent3>
        <a:srgbClr val="ADB8AD"/>
      </a:accent3>
      <a:accent4>
        <a:srgbClr val="DADADA"/>
      </a:accent4>
      <a:accent5>
        <a:srgbClr val="CDDCB2"/>
      </a:accent5>
      <a:accent6>
        <a:srgbClr val="65A4B9"/>
      </a:accent6>
      <a:hlink>
        <a:srgbClr val="8DD98D"/>
      </a:hlink>
      <a:folHlink>
        <a:srgbClr val="B8CBE6"/>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ABABAB"/>
        </a:dk1>
        <a:lt1>
          <a:srgbClr val="FFFFFF"/>
        </a:lt1>
        <a:dk2>
          <a:srgbClr val="336633"/>
        </a:dk2>
        <a:lt2>
          <a:srgbClr val="FFFFFF"/>
        </a:lt2>
        <a:accent1>
          <a:srgbClr val="66CC66"/>
        </a:accent1>
        <a:accent2>
          <a:srgbClr val="3DCC87"/>
        </a:accent2>
        <a:accent3>
          <a:srgbClr val="ADB8AD"/>
        </a:accent3>
        <a:accent4>
          <a:srgbClr val="DADADA"/>
        </a:accent4>
        <a:accent5>
          <a:srgbClr val="B8E2B8"/>
        </a:accent5>
        <a:accent6>
          <a:srgbClr val="36B97A"/>
        </a:accent6>
        <a:hlink>
          <a:srgbClr val="8DD98D"/>
        </a:hlink>
        <a:folHlink>
          <a:srgbClr val="82D9AF"/>
        </a:folHlink>
      </a:clrScheme>
      <a:clrMap bg1="dk2" tx1="lt1" bg2="dk1" tx2="lt2" accent1="accent1" accent2="accent2" accent3="accent3" accent4="accent4" accent5="accent5" accent6="accent6" hlink="hlink" folHlink="folHlink"/>
    </a:extraClrScheme>
    <a:extraClrScheme>
      <a:clrScheme name="Office Theme 2">
        <a:dk1>
          <a:srgbClr val="ABABAB"/>
        </a:dk1>
        <a:lt1>
          <a:srgbClr val="FFFFFF"/>
        </a:lt1>
        <a:dk2>
          <a:srgbClr val="336633"/>
        </a:dk2>
        <a:lt2>
          <a:srgbClr val="FFFFFF"/>
        </a:lt2>
        <a:accent1>
          <a:srgbClr val="A1BF4D"/>
        </a:accent1>
        <a:accent2>
          <a:srgbClr val="70B5CC"/>
        </a:accent2>
        <a:accent3>
          <a:srgbClr val="ADB8AD"/>
        </a:accent3>
        <a:accent4>
          <a:srgbClr val="DADADA"/>
        </a:accent4>
        <a:accent5>
          <a:srgbClr val="CDDCB2"/>
        </a:accent5>
        <a:accent6>
          <a:srgbClr val="65A4B9"/>
        </a:accent6>
        <a:hlink>
          <a:srgbClr val="8DD98D"/>
        </a:hlink>
        <a:folHlink>
          <a:srgbClr val="B8CBE6"/>
        </a:folHlink>
      </a:clrScheme>
      <a:clrMap bg1="dk2" tx1="lt1" bg2="dk1" tx2="lt2" accent1="accent1" accent2="accent2" accent3="accent3" accent4="accent4" accent5="accent5" accent6="accent6" hlink="hlink" folHlink="folHlink"/>
    </a:extraClrScheme>
    <a:extraClrScheme>
      <a:clrScheme name="Office Theme 3">
        <a:dk1>
          <a:srgbClr val="ABABAB"/>
        </a:dk1>
        <a:lt1>
          <a:srgbClr val="FFFFFF"/>
        </a:lt1>
        <a:dk2>
          <a:srgbClr val="336633"/>
        </a:dk2>
        <a:lt2>
          <a:srgbClr val="FFFFFF"/>
        </a:lt2>
        <a:accent1>
          <a:srgbClr val="E6ACCD"/>
        </a:accent1>
        <a:accent2>
          <a:srgbClr val="6CD96C"/>
        </a:accent2>
        <a:accent3>
          <a:srgbClr val="ADB8AD"/>
        </a:accent3>
        <a:accent4>
          <a:srgbClr val="DADADA"/>
        </a:accent4>
        <a:accent5>
          <a:srgbClr val="F0D2E3"/>
        </a:accent5>
        <a:accent6>
          <a:srgbClr val="61C461"/>
        </a:accent6>
        <a:hlink>
          <a:srgbClr val="EBC0A4"/>
        </a:hlink>
        <a:folHlink>
          <a:srgbClr val="D9C3E6"/>
        </a:folHlink>
      </a:clrScheme>
      <a:clrMap bg1="dk2" tx1="lt1" bg2="dk1" tx2="lt2" accent1="accent1" accent2="accent2" accent3="accent3" accent4="accent4" accent5="accent5" accent6="accent6" hlink="hlink" folHlink="folHlink"/>
    </a:extraClrScheme>
    <a:extraClrScheme>
      <a:clrScheme name="Office Theme 4">
        <a:dk1>
          <a:srgbClr val="ABABAB"/>
        </a:dk1>
        <a:lt1>
          <a:srgbClr val="FFFFFF"/>
        </a:lt1>
        <a:dk2>
          <a:srgbClr val="336633"/>
        </a:dk2>
        <a:lt2>
          <a:srgbClr val="FFFFFF"/>
        </a:lt2>
        <a:accent1>
          <a:srgbClr val="D9BA41"/>
        </a:accent1>
        <a:accent2>
          <a:srgbClr val="E68A8A"/>
        </a:accent2>
        <a:accent3>
          <a:srgbClr val="ADB8AD"/>
        </a:accent3>
        <a:accent4>
          <a:srgbClr val="DADADA"/>
        </a:accent4>
        <a:accent5>
          <a:srgbClr val="E9D9B0"/>
        </a:accent5>
        <a:accent6>
          <a:srgbClr val="D07D7D"/>
        </a:accent6>
        <a:hlink>
          <a:srgbClr val="CAC2F2"/>
        </a:hlink>
        <a:folHlink>
          <a:srgbClr val="8DD98D"/>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66CC66"/>
        </a:accent1>
        <a:accent2>
          <a:srgbClr val="3DCC87"/>
        </a:accent2>
        <a:accent3>
          <a:srgbClr val="FFFFFF"/>
        </a:accent3>
        <a:accent4>
          <a:srgbClr val="000000"/>
        </a:accent4>
        <a:accent5>
          <a:srgbClr val="B8E2B8"/>
        </a:accent5>
        <a:accent6>
          <a:srgbClr val="36B97A"/>
        </a:accent6>
        <a:hlink>
          <a:srgbClr val="8DD98D"/>
        </a:hlink>
        <a:folHlink>
          <a:srgbClr val="82D9A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A1BF4D"/>
        </a:accent1>
        <a:accent2>
          <a:srgbClr val="70B5CC"/>
        </a:accent2>
        <a:accent3>
          <a:srgbClr val="FFFFFF"/>
        </a:accent3>
        <a:accent4>
          <a:srgbClr val="000000"/>
        </a:accent4>
        <a:accent5>
          <a:srgbClr val="CDDCB2"/>
        </a:accent5>
        <a:accent6>
          <a:srgbClr val="65A4B9"/>
        </a:accent6>
        <a:hlink>
          <a:srgbClr val="8DD98D"/>
        </a:hlink>
        <a:folHlink>
          <a:srgbClr val="B8CBE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6ACCD"/>
        </a:accent1>
        <a:accent2>
          <a:srgbClr val="6CD96C"/>
        </a:accent2>
        <a:accent3>
          <a:srgbClr val="FFFFFF"/>
        </a:accent3>
        <a:accent4>
          <a:srgbClr val="000000"/>
        </a:accent4>
        <a:accent5>
          <a:srgbClr val="F0D2E3"/>
        </a:accent5>
        <a:accent6>
          <a:srgbClr val="61C461"/>
        </a:accent6>
        <a:hlink>
          <a:srgbClr val="EBC0A4"/>
        </a:hlink>
        <a:folHlink>
          <a:srgbClr val="D9C3E6"/>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D9BA41"/>
        </a:accent1>
        <a:accent2>
          <a:srgbClr val="E68A8A"/>
        </a:accent2>
        <a:accent3>
          <a:srgbClr val="FFFFFF"/>
        </a:accent3>
        <a:accent4>
          <a:srgbClr val="000000"/>
        </a:accent4>
        <a:accent5>
          <a:srgbClr val="E9D9B0"/>
        </a:accent5>
        <a:accent6>
          <a:srgbClr val="D07D7D"/>
        </a:accent6>
        <a:hlink>
          <a:srgbClr val="CAC2F2"/>
        </a:hlink>
        <a:folHlink>
          <a:srgbClr val="8DD98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AC3B86F5-9CD2-4DCA-9ED0-25B6C4D071B0}" vid="{F8ED2489-D167-4FD0-B84B-34EF9A36DF28}"/>
    </a:ext>
  </a:extLst>
</a:theme>
</file>

<file path=ppt/theme/theme2.xml><?xml version="1.0" encoding="utf-8"?>
<a:theme xmlns:a="http://schemas.openxmlformats.org/drawingml/2006/main" name="1_Default Design">
  <a:themeElements>
    <a:clrScheme name="1_Default Design 2">
      <a:dk1>
        <a:srgbClr val="ABABAB"/>
      </a:dk1>
      <a:lt1>
        <a:srgbClr val="FFFFFF"/>
      </a:lt1>
      <a:dk2>
        <a:srgbClr val="336633"/>
      </a:dk2>
      <a:lt2>
        <a:srgbClr val="FFFFFF"/>
      </a:lt2>
      <a:accent1>
        <a:srgbClr val="A1BF4D"/>
      </a:accent1>
      <a:accent2>
        <a:srgbClr val="70B5CC"/>
      </a:accent2>
      <a:accent3>
        <a:srgbClr val="ADB8AD"/>
      </a:accent3>
      <a:accent4>
        <a:srgbClr val="DADADA"/>
      </a:accent4>
      <a:accent5>
        <a:srgbClr val="CDDCB2"/>
      </a:accent5>
      <a:accent6>
        <a:srgbClr val="65A4B9"/>
      </a:accent6>
      <a:hlink>
        <a:srgbClr val="8DD98D"/>
      </a:hlink>
      <a:folHlink>
        <a:srgbClr val="B8CBE6"/>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ABABAB"/>
        </a:dk1>
        <a:lt1>
          <a:srgbClr val="FFFFFF"/>
        </a:lt1>
        <a:dk2>
          <a:srgbClr val="336633"/>
        </a:dk2>
        <a:lt2>
          <a:srgbClr val="FFFFFF"/>
        </a:lt2>
        <a:accent1>
          <a:srgbClr val="66CC66"/>
        </a:accent1>
        <a:accent2>
          <a:srgbClr val="3DCC87"/>
        </a:accent2>
        <a:accent3>
          <a:srgbClr val="ADB8AD"/>
        </a:accent3>
        <a:accent4>
          <a:srgbClr val="DADADA"/>
        </a:accent4>
        <a:accent5>
          <a:srgbClr val="B8E2B8"/>
        </a:accent5>
        <a:accent6>
          <a:srgbClr val="36B97A"/>
        </a:accent6>
        <a:hlink>
          <a:srgbClr val="8DD98D"/>
        </a:hlink>
        <a:folHlink>
          <a:srgbClr val="82D9AF"/>
        </a:folHlink>
      </a:clrScheme>
      <a:clrMap bg1="dk2" tx1="lt1" bg2="dk1" tx2="lt2" accent1="accent1" accent2="accent2" accent3="accent3" accent4="accent4" accent5="accent5" accent6="accent6" hlink="hlink" folHlink="folHlink"/>
    </a:extraClrScheme>
    <a:extraClrScheme>
      <a:clrScheme name="1_Default Design 2">
        <a:dk1>
          <a:srgbClr val="ABABAB"/>
        </a:dk1>
        <a:lt1>
          <a:srgbClr val="FFFFFF"/>
        </a:lt1>
        <a:dk2>
          <a:srgbClr val="336633"/>
        </a:dk2>
        <a:lt2>
          <a:srgbClr val="FFFFFF"/>
        </a:lt2>
        <a:accent1>
          <a:srgbClr val="A1BF4D"/>
        </a:accent1>
        <a:accent2>
          <a:srgbClr val="70B5CC"/>
        </a:accent2>
        <a:accent3>
          <a:srgbClr val="ADB8AD"/>
        </a:accent3>
        <a:accent4>
          <a:srgbClr val="DADADA"/>
        </a:accent4>
        <a:accent5>
          <a:srgbClr val="CDDCB2"/>
        </a:accent5>
        <a:accent6>
          <a:srgbClr val="65A4B9"/>
        </a:accent6>
        <a:hlink>
          <a:srgbClr val="8DD98D"/>
        </a:hlink>
        <a:folHlink>
          <a:srgbClr val="B8CBE6"/>
        </a:folHlink>
      </a:clrScheme>
      <a:clrMap bg1="dk2" tx1="lt1" bg2="dk1" tx2="lt2" accent1="accent1" accent2="accent2" accent3="accent3" accent4="accent4" accent5="accent5" accent6="accent6" hlink="hlink" folHlink="folHlink"/>
    </a:extraClrScheme>
    <a:extraClrScheme>
      <a:clrScheme name="1_Default Design 3">
        <a:dk1>
          <a:srgbClr val="ABABAB"/>
        </a:dk1>
        <a:lt1>
          <a:srgbClr val="FFFFFF"/>
        </a:lt1>
        <a:dk2>
          <a:srgbClr val="336633"/>
        </a:dk2>
        <a:lt2>
          <a:srgbClr val="FFFFFF"/>
        </a:lt2>
        <a:accent1>
          <a:srgbClr val="E6ACCD"/>
        </a:accent1>
        <a:accent2>
          <a:srgbClr val="6CD96C"/>
        </a:accent2>
        <a:accent3>
          <a:srgbClr val="ADB8AD"/>
        </a:accent3>
        <a:accent4>
          <a:srgbClr val="DADADA"/>
        </a:accent4>
        <a:accent5>
          <a:srgbClr val="F0D2E3"/>
        </a:accent5>
        <a:accent6>
          <a:srgbClr val="61C461"/>
        </a:accent6>
        <a:hlink>
          <a:srgbClr val="EBC0A4"/>
        </a:hlink>
        <a:folHlink>
          <a:srgbClr val="D9C3E6"/>
        </a:folHlink>
      </a:clrScheme>
      <a:clrMap bg1="dk2" tx1="lt1" bg2="dk1" tx2="lt2" accent1="accent1" accent2="accent2" accent3="accent3" accent4="accent4" accent5="accent5" accent6="accent6" hlink="hlink" folHlink="folHlink"/>
    </a:extraClrScheme>
    <a:extraClrScheme>
      <a:clrScheme name="1_Default Design 4">
        <a:dk1>
          <a:srgbClr val="ABABAB"/>
        </a:dk1>
        <a:lt1>
          <a:srgbClr val="FFFFFF"/>
        </a:lt1>
        <a:dk2>
          <a:srgbClr val="336633"/>
        </a:dk2>
        <a:lt2>
          <a:srgbClr val="FFFFFF"/>
        </a:lt2>
        <a:accent1>
          <a:srgbClr val="D9BA41"/>
        </a:accent1>
        <a:accent2>
          <a:srgbClr val="E68A8A"/>
        </a:accent2>
        <a:accent3>
          <a:srgbClr val="ADB8AD"/>
        </a:accent3>
        <a:accent4>
          <a:srgbClr val="DADADA"/>
        </a:accent4>
        <a:accent5>
          <a:srgbClr val="E9D9B0"/>
        </a:accent5>
        <a:accent6>
          <a:srgbClr val="D07D7D"/>
        </a:accent6>
        <a:hlink>
          <a:srgbClr val="CAC2F2"/>
        </a:hlink>
        <a:folHlink>
          <a:srgbClr val="8DD98D"/>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66CC66"/>
        </a:accent1>
        <a:accent2>
          <a:srgbClr val="3DCC87"/>
        </a:accent2>
        <a:accent3>
          <a:srgbClr val="FFFFFF"/>
        </a:accent3>
        <a:accent4>
          <a:srgbClr val="000000"/>
        </a:accent4>
        <a:accent5>
          <a:srgbClr val="B8E2B8"/>
        </a:accent5>
        <a:accent6>
          <a:srgbClr val="36B97A"/>
        </a:accent6>
        <a:hlink>
          <a:srgbClr val="8DD98D"/>
        </a:hlink>
        <a:folHlink>
          <a:srgbClr val="82D9A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A1BF4D"/>
        </a:accent1>
        <a:accent2>
          <a:srgbClr val="70B5CC"/>
        </a:accent2>
        <a:accent3>
          <a:srgbClr val="FFFFFF"/>
        </a:accent3>
        <a:accent4>
          <a:srgbClr val="000000"/>
        </a:accent4>
        <a:accent5>
          <a:srgbClr val="CDDCB2"/>
        </a:accent5>
        <a:accent6>
          <a:srgbClr val="65A4B9"/>
        </a:accent6>
        <a:hlink>
          <a:srgbClr val="8DD98D"/>
        </a:hlink>
        <a:folHlink>
          <a:srgbClr val="B8CBE6"/>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E6ACCD"/>
        </a:accent1>
        <a:accent2>
          <a:srgbClr val="6CD96C"/>
        </a:accent2>
        <a:accent3>
          <a:srgbClr val="FFFFFF"/>
        </a:accent3>
        <a:accent4>
          <a:srgbClr val="000000"/>
        </a:accent4>
        <a:accent5>
          <a:srgbClr val="F0D2E3"/>
        </a:accent5>
        <a:accent6>
          <a:srgbClr val="61C461"/>
        </a:accent6>
        <a:hlink>
          <a:srgbClr val="EBC0A4"/>
        </a:hlink>
        <a:folHlink>
          <a:srgbClr val="D9C3E6"/>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D9BA41"/>
        </a:accent1>
        <a:accent2>
          <a:srgbClr val="E68A8A"/>
        </a:accent2>
        <a:accent3>
          <a:srgbClr val="FFFFFF"/>
        </a:accent3>
        <a:accent4>
          <a:srgbClr val="000000"/>
        </a:accent4>
        <a:accent5>
          <a:srgbClr val="E9D9B0"/>
        </a:accent5>
        <a:accent6>
          <a:srgbClr val="D07D7D"/>
        </a:accent6>
        <a:hlink>
          <a:srgbClr val="CAC2F2"/>
        </a:hlink>
        <a:folHlink>
          <a:srgbClr val="8DD98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AC3B86F5-9CD2-4DCA-9ED0-25B6C4D071B0}" vid="{6B4F183E-D960-4891-A6CF-E653C9B19FC1}"/>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green compass</Template>
  <TotalTime>845</TotalTime>
  <Words>714</Words>
  <Application>Microsoft Office PowerPoint</Application>
  <PresentationFormat>Widescreen</PresentationFormat>
  <Paragraphs>34</Paragraphs>
  <Slides>54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54</vt:i4>
      </vt:variant>
    </vt:vector>
  </HeadingPairs>
  <TitlesOfParts>
    <vt:vector size="57" baseType="lpstr">
      <vt:lpstr>Arial</vt:lpstr>
      <vt:lpstr>Office Theme</vt:lpstr>
      <vt:lpstr>1_Default Design</vt:lpstr>
      <vt:lpstr>George Town, Malaysia!</vt:lpstr>
      <vt:lpstr>PowerPoint Presentation</vt:lpstr>
      <vt:lpstr>PowerPoint Presentation</vt:lpstr>
      <vt:lpstr>PowerPoint Presentation</vt:lpstr>
      <vt:lpstr>PowerPoint Presentation</vt:lpstr>
      <vt:lpstr>Beach Street still serves as the commercial heart of George Town. The bank buildings along the street were built in the same colonial architecture as in Shanghai.</vt:lpstr>
      <vt:lpstr>PowerPoint Presentation</vt:lpstr>
      <vt:lpstr>PowerPoint Presentation</vt:lpstr>
      <vt:lpstr>PowerPoint Presentation</vt:lpstr>
      <vt:lpstr>Sri Aruloli Thirumurugan Temple at Penang Hill is one of the oldest Hindu temples in Penang.</vt:lpstr>
      <vt:lpstr>PowerPoint Presentation</vt:lpstr>
      <vt:lpstr>Wat Chayamangkalaram at Pulau Tikus was constructed in 1845 by the Thai community in George Town.</vt:lpstr>
      <vt:lpstr>PowerPoint Presentation</vt:lpstr>
      <vt:lpstr>Penang State Mosque at Air Itam Road serves as the main mosque in Penang.</vt:lpstr>
      <vt:lpstr>PowerPoint Presentation</vt:lpstr>
      <vt:lpstr>The Church of the Assumption at Farquhar Street is the oldest Catholic church in George Town.</vt:lpstr>
      <vt:lpstr>PowerPoint Presentation</vt:lpstr>
      <vt:lpstr>PowerPoint Presentation</vt:lpstr>
      <vt:lpstr>PowerPoint Presentation</vt:lpstr>
      <vt:lpstr>PowerPoint Presentation</vt:lpstr>
      <vt:lpstr>PowerPoint Presentation</vt:lpstr>
      <vt:lpstr>PowerPoint Presentation</vt:lpstr>
      <vt:lpstr>Loh Guan Lye Specialist Centre, at Macalister Road, is one of the many private hospitals located within the city.</vt:lpstr>
      <vt:lpstr>PowerPoint Presentation</vt:lpstr>
      <vt:lpstr>PowerPoint Presentation</vt:lpstr>
      <vt:lpstr>PowerPoint Presentation</vt:lpstr>
      <vt:lpstr>PowerPoint Presentation</vt:lpstr>
      <vt:lpstr>PowerPoint Presentation</vt:lpstr>
      <vt:lpstr>Universiti Sains Malaysia, at Gelugor, is the only public university in George Town.</vt:lpstr>
      <vt:lpstr>PowerPoint Presentation</vt:lpstr>
      <vt:lpstr>A Rapid Penang bus navigating the narrow streets of Air Itam, west of George Town proper.</vt:lpstr>
      <vt:lpstr>A roadside rojak stall in George Town. Roadside hawker stalls are ubiquitous throughout the city.</vt:lpstr>
      <vt:lpstr>A bowl of asam laksa, Penang's most famous hawker dish. It was ranked 7th. in CNN's list of the world's 50 best foods.</vt:lpstr>
      <vt:lpstr>PowerPoint Presentation</vt:lpstr>
      <vt:lpstr>Aerial view of Tanjung Tokong looking towards Gurney Drive, George Town.</vt:lpstr>
      <vt:lpstr>Gurney Plaza, one of the more popular shopping malls in George Town.</vt:lpstr>
      <vt:lpstr>PowerPoint Presentation</vt:lpstr>
      <vt:lpstr>The Jewish Cemetery at Jalan Zainal Abidin is believed to be the oldest in South-east Asia.</vt:lpstr>
      <vt:lpstr>Residential properties in Gelugor, the southern-most suburb of George Town.</vt:lpstr>
      <vt:lpstr>Cheong Fatt Tze Mansion is also known as the 'Blue Mansion' due to its distinctive blue hue.</vt:lpstr>
      <vt:lpstr>Penangites celebrating Songkran in George Town.</vt:lpstr>
      <vt:lpstr>Ethnic Indians celebrating Thaipusam in George Town.</vt:lpstr>
      <vt:lpstr>New Year celebrations at Karpal Singh Drive.</vt:lpstr>
      <vt:lpstr>Batu Ferringhi, the most famous beach destination on Penang Island.</vt:lpstr>
      <vt:lpstr>The Penang Botanic Gardens Waterfall. It should be noted that public access to the waterfall is restricted and permission has to be obtained in advance from the Penang Water Authority.</vt:lpstr>
      <vt:lpstr>Air Itam Dam</vt:lpstr>
      <vt:lpstr>Fort Cornwallis was built in 1786 to protect Penang Island from sea-borne invasion. However, the fort has never been tested in combat.</vt:lpstr>
      <vt:lpstr>PowerPoint Presentation</vt:lpstr>
      <vt:lpstr>PowerPoint Presentation</vt:lpstr>
      <vt:lpstr>Sun Yat-sen Museum, at Armenian Street, was where Dr. Sun plotted his plans against the Qing dynasty. The museum is also an example of the typical Peranakan townhouse.</vt:lpstr>
      <vt:lpstr>PowerPoint Presentation</vt:lpstr>
      <vt:lpstr>The new Penang Hill Railway funicular train, which has been in use since 2011.</vt:lpstr>
      <vt:lpstr>Passenger terminal of the Penang International Airport.</vt:lpstr>
      <vt:lpstr>A Penang Ferry crossing the Penang Strait towards George Town.</vt:lpstr>
    </vt:vector>
  </TitlesOfParts>
  <Company>Indezine.com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Town, Malaysia!</dc:title>
  <dc:creator>Joseph Naumann</dc:creator>
  <cp:lastModifiedBy>Joseph Naumann</cp:lastModifiedBy>
  <cp:revision>10</cp:revision>
  <dcterms:created xsi:type="dcterms:W3CDTF">2017-02-22T05:07:07Z</dcterms:created>
  <dcterms:modified xsi:type="dcterms:W3CDTF">2017-02-22T19:13:05Z</dcterms:modified>
</cp:coreProperties>
</file>