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36"/>
  </p:notesMasterIdLst>
  <p:sldIdLst>
    <p:sldId id="256" r:id="rId2"/>
    <p:sldId id="311" r:id="rId3"/>
    <p:sldId id="257" r:id="rId4"/>
    <p:sldId id="312" r:id="rId5"/>
    <p:sldId id="258" r:id="rId6"/>
    <p:sldId id="313" r:id="rId7"/>
    <p:sldId id="319" r:id="rId8"/>
    <p:sldId id="259" r:id="rId9"/>
    <p:sldId id="260" r:id="rId10"/>
    <p:sldId id="314" r:id="rId11"/>
    <p:sldId id="261" r:id="rId12"/>
    <p:sldId id="315" r:id="rId13"/>
    <p:sldId id="322" r:id="rId14"/>
    <p:sldId id="339" r:id="rId15"/>
    <p:sldId id="340" r:id="rId16"/>
    <p:sldId id="341" r:id="rId17"/>
    <p:sldId id="342" r:id="rId18"/>
    <p:sldId id="343" r:id="rId19"/>
    <p:sldId id="327" r:id="rId20"/>
    <p:sldId id="336" r:id="rId21"/>
    <p:sldId id="337" r:id="rId22"/>
    <p:sldId id="338" r:id="rId23"/>
    <p:sldId id="316" r:id="rId24"/>
    <p:sldId id="262" r:id="rId25"/>
    <p:sldId id="263" r:id="rId26"/>
    <p:sldId id="323" r:id="rId27"/>
    <p:sldId id="328" r:id="rId28"/>
    <p:sldId id="333" r:id="rId29"/>
    <p:sldId id="264" r:id="rId30"/>
    <p:sldId id="265" r:id="rId31"/>
    <p:sldId id="266" r:id="rId32"/>
    <p:sldId id="267" r:id="rId33"/>
    <p:sldId id="268" r:id="rId34"/>
    <p:sldId id="269" r:id="rId35"/>
    <p:sldId id="271" r:id="rId36"/>
    <p:sldId id="270" r:id="rId37"/>
    <p:sldId id="272" r:id="rId38"/>
    <p:sldId id="274" r:id="rId39"/>
    <p:sldId id="275" r:id="rId40"/>
    <p:sldId id="276" r:id="rId41"/>
    <p:sldId id="277" r:id="rId42"/>
    <p:sldId id="318" r:id="rId43"/>
    <p:sldId id="320" r:id="rId44"/>
    <p:sldId id="317" r:id="rId45"/>
    <p:sldId id="326" r:id="rId46"/>
    <p:sldId id="324" r:id="rId47"/>
    <p:sldId id="278" r:id="rId48"/>
    <p:sldId id="372" r:id="rId49"/>
    <p:sldId id="368" r:id="rId50"/>
    <p:sldId id="325" r:id="rId51"/>
    <p:sldId id="364" r:id="rId52"/>
    <p:sldId id="365" r:id="rId53"/>
    <p:sldId id="367" r:id="rId54"/>
    <p:sldId id="370" r:id="rId55"/>
    <p:sldId id="279" r:id="rId56"/>
    <p:sldId id="366" r:id="rId57"/>
    <p:sldId id="369" r:id="rId58"/>
    <p:sldId id="280" r:id="rId59"/>
    <p:sldId id="304" r:id="rId60"/>
    <p:sldId id="281" r:id="rId61"/>
    <p:sldId id="357" r:id="rId62"/>
    <p:sldId id="358" r:id="rId63"/>
    <p:sldId id="359" r:id="rId64"/>
    <p:sldId id="360" r:id="rId65"/>
    <p:sldId id="361" r:id="rId66"/>
    <p:sldId id="362" r:id="rId67"/>
    <p:sldId id="363" r:id="rId68"/>
    <p:sldId id="282" r:id="rId69"/>
    <p:sldId id="283" r:id="rId70"/>
    <p:sldId id="305" r:id="rId71"/>
    <p:sldId id="306" r:id="rId72"/>
    <p:sldId id="284" r:id="rId73"/>
    <p:sldId id="353" r:id="rId74"/>
    <p:sldId id="354" r:id="rId75"/>
    <p:sldId id="355" r:id="rId76"/>
    <p:sldId id="356" r:id="rId77"/>
    <p:sldId id="285" r:id="rId78"/>
    <p:sldId id="286" r:id="rId79"/>
    <p:sldId id="287" r:id="rId80"/>
    <p:sldId id="307" r:id="rId81"/>
    <p:sldId id="308" r:id="rId82"/>
    <p:sldId id="288" r:id="rId83"/>
    <p:sldId id="289" r:id="rId84"/>
    <p:sldId id="348" r:id="rId85"/>
    <p:sldId id="349" r:id="rId86"/>
    <p:sldId id="290" r:id="rId87"/>
    <p:sldId id="291" r:id="rId88"/>
    <p:sldId id="350" r:id="rId89"/>
    <p:sldId id="292" r:id="rId90"/>
    <p:sldId id="351" r:id="rId91"/>
    <p:sldId id="352" r:id="rId92"/>
    <p:sldId id="293" r:id="rId93"/>
    <p:sldId id="294" r:id="rId94"/>
    <p:sldId id="309" r:id="rId95"/>
    <p:sldId id="310" r:id="rId96"/>
    <p:sldId id="295" r:id="rId97"/>
    <p:sldId id="346" r:id="rId98"/>
    <p:sldId id="296" r:id="rId99"/>
    <p:sldId id="329" r:id="rId100"/>
    <p:sldId id="335" r:id="rId101"/>
    <p:sldId id="334" r:id="rId102"/>
    <p:sldId id="297" r:id="rId103"/>
    <p:sldId id="298" r:id="rId104"/>
    <p:sldId id="345" r:id="rId105"/>
    <p:sldId id="299" r:id="rId106"/>
    <p:sldId id="300" r:id="rId107"/>
    <p:sldId id="347" r:id="rId108"/>
    <p:sldId id="301" r:id="rId109"/>
    <p:sldId id="303" r:id="rId110"/>
    <p:sldId id="371" r:id="rId111"/>
    <p:sldId id="321" r:id="rId112"/>
    <p:sldId id="373" r:id="rId113"/>
    <p:sldId id="374" r:id="rId114"/>
    <p:sldId id="375" r:id="rId115"/>
    <p:sldId id="330" r:id="rId116"/>
    <p:sldId id="381" r:id="rId117"/>
    <p:sldId id="331" r:id="rId118"/>
    <p:sldId id="376" r:id="rId119"/>
    <p:sldId id="377" r:id="rId120"/>
    <p:sldId id="378" r:id="rId121"/>
    <p:sldId id="379" r:id="rId122"/>
    <p:sldId id="380" r:id="rId123"/>
    <p:sldId id="332" r:id="rId124"/>
    <p:sldId id="382" r:id="rId125"/>
    <p:sldId id="383" r:id="rId126"/>
    <p:sldId id="384" r:id="rId127"/>
    <p:sldId id="385" r:id="rId128"/>
    <p:sldId id="344" r:id="rId129"/>
    <p:sldId id="387" r:id="rId130"/>
    <p:sldId id="386" r:id="rId131"/>
    <p:sldId id="388" r:id="rId132"/>
    <p:sldId id="389" r:id="rId133"/>
    <p:sldId id="390" r:id="rId134"/>
    <p:sldId id="302"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F3"/>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94709" autoAdjust="0"/>
  </p:normalViewPr>
  <p:slideViewPr>
    <p:cSldViewPr>
      <p:cViewPr varScale="1">
        <p:scale>
          <a:sx n="102" d="100"/>
          <a:sy n="102" d="100"/>
        </p:scale>
        <p:origin x="-110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E5536C-BA19-40E0-8382-A535CFF3D9D0}" type="datetimeFigureOut">
              <a:rPr lang="en-US" smtClean="0"/>
              <a:pPr/>
              <a:t>3/15/2016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247603-2C84-477F-A74D-EB2418E69EAB}" type="slidenum">
              <a:rPr lang="en-US" smtClean="0"/>
              <a:pPr/>
              <a:t>‹#›</a:t>
            </a:fld>
            <a:endParaRPr lang="en-US"/>
          </a:p>
        </p:txBody>
      </p:sp>
    </p:spTree>
    <p:extLst>
      <p:ext uri="{BB962C8B-B14F-4D97-AF65-F5344CB8AC3E}">
        <p14:creationId xmlns:p14="http://schemas.microsoft.com/office/powerpoint/2010/main" val="316452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artifact shows the influence of Indian culture in Southeast Asia, also through trade. Found in </a:t>
            </a:r>
            <a:r>
              <a:rPr lang="en-US" baseline="0" dirty="0" err="1" smtClean="0"/>
              <a:t>Butuan</a:t>
            </a:r>
            <a:r>
              <a:rPr lang="en-US" baseline="0" dirty="0" smtClean="0"/>
              <a:t>, Philippines.</a:t>
            </a:r>
          </a:p>
          <a:p>
            <a:r>
              <a:rPr lang="en-US" baseline="0" dirty="0" smtClean="0"/>
              <a:t>=Even after it lost control over the area during the 900s , Chinese migrants and merchants continued to make a strong impact on the region.</a:t>
            </a:r>
          </a:p>
          <a:p>
            <a:endParaRPr lang="en-US" dirty="0"/>
          </a:p>
        </p:txBody>
      </p:sp>
      <p:sp>
        <p:nvSpPr>
          <p:cNvPr id="4" name="Slide Number Placeholder 3"/>
          <p:cNvSpPr>
            <a:spLocks noGrp="1"/>
          </p:cNvSpPr>
          <p:nvPr>
            <p:ph type="sldNum" sz="quarter" idx="10"/>
          </p:nvPr>
        </p:nvSpPr>
        <p:spPr/>
        <p:txBody>
          <a:bodyPr/>
          <a:lstStyle/>
          <a:p>
            <a:fld id="{E8247603-2C84-477F-A74D-EB2418E69EAB}" type="slidenum">
              <a:rPr lang="en-US" smtClean="0"/>
              <a:pPr/>
              <a:t>3</a:t>
            </a:fld>
            <a:endParaRPr lang="en-US"/>
          </a:p>
        </p:txBody>
      </p:sp>
    </p:spTree>
    <p:extLst>
      <p:ext uri="{BB962C8B-B14F-4D97-AF65-F5344CB8AC3E}">
        <p14:creationId xmlns:p14="http://schemas.microsoft.com/office/powerpoint/2010/main" val="303045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today,</a:t>
            </a:r>
            <a:r>
              <a:rPr lang="en-US" baseline="0" dirty="0" smtClean="0"/>
              <a:t> </a:t>
            </a:r>
            <a:r>
              <a:rPr lang="en-US" baseline="0" dirty="0" err="1" smtClean="0"/>
              <a:t>ung</a:t>
            </a:r>
            <a:r>
              <a:rPr lang="en-US" baseline="0" dirty="0" smtClean="0"/>
              <a:t> war </a:t>
            </a:r>
            <a:r>
              <a:rPr lang="en-US" baseline="0" dirty="0" err="1" smtClean="0"/>
              <a:t>sa</a:t>
            </a:r>
            <a:r>
              <a:rPr lang="en-US" baseline="0" dirty="0" smtClean="0"/>
              <a:t> </a:t>
            </a:r>
            <a:r>
              <a:rPr lang="en-US" baseline="0" dirty="0" err="1" smtClean="0"/>
              <a:t>bawat</a:t>
            </a:r>
            <a:r>
              <a:rPr lang="en-US" baseline="0" dirty="0" smtClean="0"/>
              <a:t> region at </a:t>
            </a:r>
            <a:r>
              <a:rPr lang="en-US" baseline="0" dirty="0" err="1" smtClean="0"/>
              <a:t>yung</a:t>
            </a:r>
            <a:r>
              <a:rPr lang="en-US" baseline="0" dirty="0" smtClean="0"/>
              <a:t> legacy of distrust among groups </a:t>
            </a:r>
            <a:r>
              <a:rPr lang="en-US" baseline="0" dirty="0" err="1" smtClean="0"/>
              <a:t>andun</a:t>
            </a:r>
            <a:r>
              <a:rPr lang="en-US" baseline="0" dirty="0" smtClean="0"/>
              <a:t> pa </a:t>
            </a:r>
            <a:r>
              <a:rPr lang="en-US" baseline="0" dirty="0" err="1" smtClean="0"/>
              <a:t>rin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8247603-2C84-477F-A74D-EB2418E69EAB}" type="slidenum">
              <a:rPr lang="en-US" smtClean="0"/>
              <a:pPr/>
              <a:t>5</a:t>
            </a:fld>
            <a:endParaRPr lang="en-US"/>
          </a:p>
        </p:txBody>
      </p:sp>
    </p:spTree>
    <p:extLst>
      <p:ext uri="{BB962C8B-B14F-4D97-AF65-F5344CB8AC3E}">
        <p14:creationId xmlns:p14="http://schemas.microsoft.com/office/powerpoint/2010/main" val="311943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=Ito ay </a:t>
            </a:r>
            <a:r>
              <a:rPr lang="en-US" dirty="0" err="1" smtClean="0"/>
              <a:t>naging</a:t>
            </a:r>
            <a:r>
              <a:rPr lang="en-US" baseline="0" dirty="0" smtClean="0"/>
              <a:t> scene of battle </a:t>
            </a:r>
            <a:r>
              <a:rPr lang="en-US" baseline="0" dirty="0" err="1" smtClean="0"/>
              <a:t>dahil</a:t>
            </a:r>
            <a:r>
              <a:rPr lang="en-US" baseline="0" dirty="0" smtClean="0"/>
              <a:t> </a:t>
            </a:r>
            <a:r>
              <a:rPr lang="en-US" baseline="0" dirty="0" err="1" smtClean="0"/>
              <a:t>sa</a:t>
            </a:r>
            <a:r>
              <a:rPr lang="en-US" baseline="0" dirty="0" smtClean="0"/>
              <a:t> Southeast Asia’s strategic location between Japan and India and </a:t>
            </a:r>
            <a:r>
              <a:rPr lang="en-US" baseline="0" dirty="0" err="1" smtClean="0"/>
              <a:t>dahil</a:t>
            </a:r>
            <a:r>
              <a:rPr lang="en-US" baseline="0" dirty="0" smtClean="0"/>
              <a:t> </a:t>
            </a:r>
            <a:r>
              <a:rPr lang="en-US" baseline="0" dirty="0" err="1" smtClean="0"/>
              <a:t>sa</a:t>
            </a:r>
            <a:r>
              <a:rPr lang="en-US" baseline="0" dirty="0" smtClean="0"/>
              <a:t> importance </a:t>
            </a:r>
            <a:r>
              <a:rPr lang="en-US" baseline="0" dirty="0" err="1" smtClean="0"/>
              <a:t>ng</a:t>
            </a:r>
            <a:r>
              <a:rPr lang="en-US" baseline="0" dirty="0" smtClean="0"/>
              <a:t> shipping routes that traverse dun </a:t>
            </a:r>
            <a:r>
              <a:rPr lang="en-US" baseline="0" dirty="0" err="1" smtClean="0"/>
              <a:t>lugar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8247603-2C84-477F-A74D-EB2418E69EAB}" type="slidenum">
              <a:rPr lang="en-US" smtClean="0"/>
              <a:pPr/>
              <a:t>8</a:t>
            </a:fld>
            <a:endParaRPr lang="en-US"/>
          </a:p>
        </p:txBody>
      </p:sp>
    </p:spTree>
    <p:extLst>
      <p:ext uri="{BB962C8B-B14F-4D97-AF65-F5344CB8AC3E}">
        <p14:creationId xmlns:p14="http://schemas.microsoft.com/office/powerpoint/2010/main" val="120669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247603-2C84-477F-A74D-EB2418E69EAB}" type="slidenum">
              <a:rPr lang="en-US" smtClean="0"/>
              <a:pPr/>
              <a:t>9</a:t>
            </a:fld>
            <a:endParaRPr lang="en-US"/>
          </a:p>
        </p:txBody>
      </p:sp>
    </p:spTree>
    <p:extLst>
      <p:ext uri="{BB962C8B-B14F-4D97-AF65-F5344CB8AC3E}">
        <p14:creationId xmlns:p14="http://schemas.microsoft.com/office/powerpoint/2010/main" val="240296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247603-2C84-477F-A74D-EB2418E69EAB}" type="slidenum">
              <a:rPr lang="en-US" smtClean="0"/>
              <a:pPr/>
              <a:t>94</a:t>
            </a:fld>
            <a:endParaRPr lang="en-US"/>
          </a:p>
        </p:txBody>
      </p:sp>
    </p:spTree>
    <p:extLst>
      <p:ext uri="{BB962C8B-B14F-4D97-AF65-F5344CB8AC3E}">
        <p14:creationId xmlns:p14="http://schemas.microsoft.com/office/powerpoint/2010/main" val="39636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A5642D14-1ED3-4547-97E5-38C7C57B4648}" type="datetimeFigureOut">
              <a:rPr lang="en-US" smtClean="0"/>
              <a:pPr/>
              <a:t>3/15/2016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08B96253-8208-49A6-B1D7-EB4725005650}"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642D14-1ED3-4547-97E5-38C7C57B4648}" type="datetimeFigureOut">
              <a:rPr lang="en-US" smtClean="0"/>
              <a:pPr/>
              <a:t>3/15/2016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96253-8208-49A6-B1D7-EB47250056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642D14-1ED3-4547-97E5-38C7C57B4648}" type="datetimeFigureOut">
              <a:rPr lang="en-US" smtClean="0"/>
              <a:pPr/>
              <a:t>3/15/2016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96253-8208-49A6-B1D7-EB47250056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5642D14-1ED3-4547-97E5-38C7C57B4648}" type="datetimeFigureOut">
              <a:rPr lang="en-US" smtClean="0"/>
              <a:pPr/>
              <a:t>3/15/2016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96253-8208-49A6-B1D7-EB472500565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5642D14-1ED3-4547-97E5-38C7C57B4648}" type="datetimeFigureOut">
              <a:rPr lang="en-US" smtClean="0"/>
              <a:pPr/>
              <a:t>3/15/2016</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08B96253-8208-49A6-B1D7-EB472500565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5642D14-1ED3-4547-97E5-38C7C57B4648}" type="datetimeFigureOut">
              <a:rPr lang="en-US" smtClean="0"/>
              <a:pPr/>
              <a:t>3/15/2016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96253-8208-49A6-B1D7-EB4725005650}"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5642D14-1ED3-4547-97E5-38C7C57B4648}" type="datetimeFigureOut">
              <a:rPr lang="en-US" smtClean="0"/>
              <a:pPr/>
              <a:t>3/15/2016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B96253-8208-49A6-B1D7-EB4725005650}"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5642D14-1ED3-4547-97E5-38C7C57B4648}" type="datetimeFigureOut">
              <a:rPr lang="en-US" smtClean="0"/>
              <a:pPr/>
              <a:t>3/15/2016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B96253-8208-49A6-B1D7-EB47250056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42D14-1ED3-4547-97E5-38C7C57B4648}" type="datetimeFigureOut">
              <a:rPr lang="en-US" smtClean="0"/>
              <a:pPr/>
              <a:t>3/15/2016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B96253-8208-49A6-B1D7-EB47250056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5642D14-1ED3-4547-97E5-38C7C57B4648}" type="datetimeFigureOut">
              <a:rPr lang="en-US" smtClean="0"/>
              <a:pPr/>
              <a:t>3/15/2016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96253-8208-49A6-B1D7-EB4725005650}"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5642D14-1ED3-4547-97E5-38C7C57B4648}" type="datetimeFigureOut">
              <a:rPr lang="en-US" smtClean="0"/>
              <a:pPr/>
              <a:t>3/15/2016</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08B96253-8208-49A6-B1D7-EB4725005650}"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9FFF3"/>
            </a:gs>
            <a:gs pos="53000">
              <a:srgbClr val="CCFF99"/>
            </a:gs>
            <a:gs pos="83000">
              <a:srgbClr val="CCFF99"/>
            </a:gs>
            <a:gs pos="100000">
              <a:srgbClr val="92D050"/>
            </a:gs>
          </a:gsLst>
          <a:lin ang="5400000" scaled="1"/>
          <a:tileRect/>
        </a:gra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A5642D14-1ED3-4547-97E5-38C7C57B4648}" type="datetimeFigureOut">
              <a:rPr lang="en-US" smtClean="0"/>
              <a:pPr/>
              <a:t>3/15/2016</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8B96253-8208-49A6-B1D7-EB47250056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en.wikipedia.org/wiki/File:Southeast_Asia_(orthographic_projection).sv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3.bp.blogspot.com/-y-HYe3uoMmo/T1wh8M2tYhI/AAAAAAAAFzw/I96o6kgYIFM/s1600/Bangku+curry+mee+air+Itam.JPG" TargetMode="Externa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hyperlink" Target="http://2.bp.blogspot.com/-83K77Ru97W8/T1zJrcP4EPI/AAAAAAAAF1g/jfPRAzEVRWc/s1600/hmong+women+at+market+buying+mandarin+oranges+in+sapa+vietnam.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thai-food-online.co.uk/shopping/shopdisplaycategories.asp?id=3&amp;cat=Rice+and+Noodles"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File:Golden_Belt_usually_worn_by_the_Hindu,_Brahmi_Caste,_found_in_Butuan_Archeological_Digs.jp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1.bp.blogspot.com/-SK4_Xe2GzAo/T1wgY8cm69I/AAAAAAAAFyw/hm6fKN-7TOo/s1600/spices+in+penang+market.JPG"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hyperlink" Target="http://www.uncorneredmarket.com/photos/picture/3138635309/"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www.uncorneredmarket.com/photos/picture/3188045664/" TargetMode="External"/><Relationship Id="rId7" Type="http://schemas.openxmlformats.org/officeDocument/2006/relationships/hyperlink" Target="http://3.bp.blogspot.com/-KGDuJcHcXQA/T1wlz3dxGpI/AAAAAAAAF1I/T0zfMNgN0y0/s1600/roast+chicken.jpg" TargetMode="External"/><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hyperlink" Target="http://www.uncorneredmarket.com/photos/picture/3188058804/" TargetMode="Externa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3.bp.blogspot.com/-T_jzWoKhBow/T1wgNLUSD3I/AAAAAAAAFyo/Uxx_2ekpKHU/s1600/southeast+asian+ingredients+spices+and+herbs.jpg"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File:COLLECTIE_TROPENMUSEUM_Een_Koranschool_op_Java_TMnr_10002385.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3200400"/>
            <a:ext cx="8229600" cy="3048000"/>
          </a:xfrm>
        </p:spPr>
        <p:txBody>
          <a:bodyPr/>
          <a:lstStyle/>
          <a:p>
            <a:endParaRPr lang="en-US" dirty="0"/>
          </a:p>
        </p:txBody>
      </p:sp>
      <p:sp>
        <p:nvSpPr>
          <p:cNvPr id="2" name="Title 1"/>
          <p:cNvSpPr>
            <a:spLocks noGrp="1"/>
          </p:cNvSpPr>
          <p:nvPr>
            <p:ph type="ctrTitle"/>
          </p:nvPr>
        </p:nvSpPr>
        <p:spPr>
          <a:xfrm>
            <a:off x="609600" y="567345"/>
            <a:ext cx="8229600" cy="1832955"/>
          </a:xfrm>
        </p:spPr>
        <p:txBody>
          <a:bodyPr>
            <a:normAutofit fontScale="90000"/>
          </a:bodyPr>
          <a:lstStyle/>
          <a:p>
            <a:r>
              <a:rPr sz="8000" b="1" dirty="0" smtClean="0">
                <a:ln w="19050">
                  <a:solidFill>
                    <a:schemeClr val="accent1"/>
                  </a:solidFill>
                </a:ln>
                <a:solidFill>
                  <a:schemeClr val="accent1">
                    <a:lumMod val="20000"/>
                    <a:lumOff val="80000"/>
                  </a:schemeClr>
                </a:solidFill>
              </a:rPr>
              <a:t>Atlas of </a:t>
            </a:r>
            <a:br>
              <a:rPr sz="8000" b="1" dirty="0" smtClean="0">
                <a:ln w="19050">
                  <a:solidFill>
                    <a:schemeClr val="accent1"/>
                  </a:solidFill>
                </a:ln>
                <a:solidFill>
                  <a:schemeClr val="accent1">
                    <a:lumMod val="20000"/>
                    <a:lumOff val="80000"/>
                  </a:schemeClr>
                </a:solidFill>
              </a:rPr>
            </a:br>
            <a:r>
              <a:rPr sz="8000" b="1" dirty="0" smtClean="0">
                <a:ln w="19050">
                  <a:solidFill>
                    <a:schemeClr val="accent1"/>
                  </a:solidFill>
                </a:ln>
                <a:solidFill>
                  <a:schemeClr val="accent1">
                    <a:lumMod val="20000"/>
                    <a:lumOff val="80000"/>
                  </a:schemeClr>
                </a:solidFill>
              </a:rPr>
              <a:t>Southeast Asia</a:t>
            </a:r>
            <a:endParaRPr lang="en-US" sz="8000" b="1" dirty="0">
              <a:ln w="19050">
                <a:solidFill>
                  <a:schemeClr val="accent1"/>
                </a:solidFill>
              </a:ln>
              <a:solidFill>
                <a:schemeClr val="accent1">
                  <a:lumMod val="20000"/>
                  <a:lumOff val="80000"/>
                </a:schemeClr>
              </a:solidFill>
            </a:endParaRPr>
          </a:p>
        </p:txBody>
      </p:sp>
      <p:pic>
        <p:nvPicPr>
          <p:cNvPr id="4" name="Picture 3" descr="Southeast Asia (orthographic projection).svg">
            <a:hlinkClick r:id="rId2"/>
          </p:cNvPr>
          <p:cNvPicPr/>
          <p:nvPr/>
        </p:nvPicPr>
        <p:blipFill>
          <a:blip r:embed="rId3" cstate="print"/>
          <a:srcRect/>
          <a:stretch>
            <a:fillRect/>
          </a:stretch>
        </p:blipFill>
        <p:spPr bwMode="auto">
          <a:xfrm>
            <a:off x="2819400" y="2667000"/>
            <a:ext cx="35052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826599"/>
            <a:ext cx="3124200" cy="3669202"/>
          </a:xfrm>
        </p:spPr>
        <p:txBody>
          <a:bodyPr>
            <a:normAutofit/>
          </a:bodyPr>
          <a:lstStyle/>
          <a:p>
            <a:r>
              <a:rPr lang="en-US" sz="3600" b="1" dirty="0" smtClean="0">
                <a:solidFill>
                  <a:schemeClr val="tx1"/>
                </a:solidFill>
              </a:rPr>
              <a:t>Tet Offensive</a:t>
            </a:r>
            <a:r>
              <a:rPr lang="en-US" b="1" dirty="0" smtClean="0">
                <a:solidFill>
                  <a:schemeClr val="tx1"/>
                </a:solidFill>
              </a:rPr>
              <a:t/>
            </a:r>
            <a:br>
              <a:rPr lang="en-US" b="1" dirty="0" smtClean="0">
                <a:solidFill>
                  <a:schemeClr val="tx1"/>
                </a:solidFill>
              </a:rPr>
            </a:br>
            <a:r>
              <a:rPr lang="en-US" sz="3600" u="sng" dirty="0">
                <a:solidFill>
                  <a:schemeClr val="tx1"/>
                </a:solidFill>
              </a:rPr>
              <a:t/>
            </a:r>
            <a:br>
              <a:rPr lang="en-US" sz="3600" u="sng" dirty="0">
                <a:solidFill>
                  <a:schemeClr val="tx1"/>
                </a:solidFill>
              </a:rPr>
            </a:br>
            <a:r>
              <a:rPr lang="en-US" sz="2800" dirty="0" smtClean="0">
                <a:solidFill>
                  <a:schemeClr val="tx1"/>
                </a:solidFill>
              </a:rPr>
              <a:t>This was a surprise setback for the U.S. and South Vietnamese forces.</a:t>
            </a:r>
            <a:endParaRPr lang="en-US" sz="2800" dirty="0">
              <a:solidFill>
                <a:schemeClr val="tx1"/>
              </a:solidFill>
            </a:endParaRPr>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a:off x="914400" y="0"/>
            <a:ext cx="5105401" cy="6869601"/>
          </a:xfrm>
          <a:prstGeom prst="rect">
            <a:avLst/>
          </a:prstGeom>
        </p:spPr>
      </p:pic>
    </p:spTree>
    <p:extLst>
      <p:ext uri="{BB962C8B-B14F-4D97-AF65-F5344CB8AC3E}">
        <p14:creationId xmlns:p14="http://schemas.microsoft.com/office/powerpoint/2010/main" val="10387012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0" y="301760"/>
            <a:ext cx="9144000" cy="6105832"/>
          </a:xfrm>
          <a:prstGeom prst="rect">
            <a:avLst/>
          </a:prstGeom>
        </p:spPr>
      </p:pic>
    </p:spTree>
    <p:extLst>
      <p:ext uri="{BB962C8B-B14F-4D97-AF65-F5344CB8AC3E}">
        <p14:creationId xmlns:p14="http://schemas.microsoft.com/office/powerpoint/2010/main" val="2824904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533400" y="23246"/>
            <a:ext cx="7958484" cy="6834753"/>
          </a:xfrm>
          <a:prstGeom prst="rect">
            <a:avLst/>
          </a:prstGeom>
        </p:spPr>
      </p:pic>
    </p:spTree>
    <p:extLst>
      <p:ext uri="{BB962C8B-B14F-4D97-AF65-F5344CB8AC3E}">
        <p14:creationId xmlns:p14="http://schemas.microsoft.com/office/powerpoint/2010/main" val="9297836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Vietnam</a:t>
            </a:r>
            <a:endParaRPr lang="en-US" sz="4800" dirty="0"/>
          </a:p>
        </p:txBody>
      </p:sp>
      <p:sp>
        <p:nvSpPr>
          <p:cNvPr id="3" name="Content Placeholder 2"/>
          <p:cNvSpPr>
            <a:spLocks noGrp="1"/>
          </p:cNvSpPr>
          <p:nvPr>
            <p:ph sz="quarter" idx="1"/>
          </p:nvPr>
        </p:nvSpPr>
        <p:spPr>
          <a:xfrm>
            <a:off x="457200" y="1447800"/>
            <a:ext cx="4572000" cy="5181600"/>
          </a:xfrm>
        </p:spPr>
        <p:txBody>
          <a:bodyPr>
            <a:normAutofit lnSpcReduction="10000"/>
          </a:bodyPr>
          <a:lstStyle/>
          <a:p>
            <a:endParaRPr lang="en-US" dirty="0" smtClean="0"/>
          </a:p>
          <a:p>
            <a:r>
              <a:rPr lang="en-US" sz="3200" b="1" dirty="0" err="1" smtClean="0">
                <a:solidFill>
                  <a:schemeClr val="accent2"/>
                </a:solidFill>
              </a:rPr>
              <a:t>Banh</a:t>
            </a:r>
            <a:r>
              <a:rPr lang="en-US" sz="3200" b="1" dirty="0" smtClean="0">
                <a:solidFill>
                  <a:schemeClr val="accent2"/>
                </a:solidFill>
              </a:rPr>
              <a:t> mi</a:t>
            </a:r>
            <a:r>
              <a:rPr lang="en-US" sz="2400" b="1" dirty="0" smtClean="0">
                <a:solidFill>
                  <a:schemeClr val="accent2"/>
                </a:solidFill>
              </a:rPr>
              <a:t> </a:t>
            </a:r>
            <a:r>
              <a:rPr lang="en-US" sz="2400" dirty="0" smtClean="0"/>
              <a:t>(a kind of Vietnamese </a:t>
            </a:r>
            <a:r>
              <a:rPr lang="en-US" sz="2400" dirty="0" err="1" smtClean="0"/>
              <a:t>po’boy</a:t>
            </a:r>
            <a:r>
              <a:rPr lang="en-US" sz="2400" dirty="0" smtClean="0"/>
              <a:t> with meat, pate, hot peppers, and pickled vegetables) and strong, sweet coffee serve as reminders of Vietnam’s French colonial past.</a:t>
            </a:r>
          </a:p>
          <a:p>
            <a:r>
              <a:rPr lang="en-US" sz="2400" b="1" dirty="0" smtClean="0">
                <a:solidFill>
                  <a:schemeClr val="accent2"/>
                </a:solidFill>
              </a:rPr>
              <a:t>Rau </a:t>
            </a:r>
            <a:r>
              <a:rPr lang="en-US" sz="2400" b="1" dirty="0" err="1" smtClean="0">
                <a:solidFill>
                  <a:schemeClr val="accent2"/>
                </a:solidFill>
              </a:rPr>
              <a:t>thom</a:t>
            </a:r>
            <a:r>
              <a:rPr lang="en-US" sz="2400" b="1" dirty="0" smtClean="0">
                <a:solidFill>
                  <a:schemeClr val="accent2"/>
                </a:solidFill>
              </a:rPr>
              <a:t> </a:t>
            </a:r>
            <a:r>
              <a:rPr lang="en-US" sz="2400" dirty="0" smtClean="0"/>
              <a:t>– fresh herbs</a:t>
            </a:r>
          </a:p>
          <a:p>
            <a:r>
              <a:rPr lang="en-US" b="1" dirty="0" smtClean="0">
                <a:solidFill>
                  <a:schemeClr val="accent2"/>
                </a:solidFill>
              </a:rPr>
              <a:t>Rau song </a:t>
            </a:r>
            <a:r>
              <a:rPr lang="en-US" dirty="0" smtClean="0"/>
              <a:t>– a table salad includes a plateful of herbs, along with lettuces, cucumbers, </a:t>
            </a:r>
            <a:r>
              <a:rPr lang="en-US" dirty="0" err="1" smtClean="0"/>
              <a:t>mung</a:t>
            </a:r>
            <a:r>
              <a:rPr lang="en-US" dirty="0" smtClean="0"/>
              <a:t> bean sprouts, and sometimes pickled vegetables; it is served at every meal.</a:t>
            </a:r>
            <a:endParaRPr lang="en-US" dirty="0"/>
          </a:p>
        </p:txBody>
      </p:sp>
      <p:pic>
        <p:nvPicPr>
          <p:cNvPr id="21506" name="Picture 2"/>
          <p:cNvPicPr>
            <a:picLocks noGrp="1" noChangeAspect="1" noChangeArrowheads="1"/>
          </p:cNvPicPr>
          <p:nvPr>
            <p:ph sz="quarter" idx="2"/>
          </p:nvPr>
        </p:nvPicPr>
        <p:blipFill>
          <a:blip r:embed="rId2" cstate="print"/>
          <a:srcRect/>
          <a:stretch>
            <a:fillRect/>
          </a:stretch>
        </p:blipFill>
        <p:spPr bwMode="auto">
          <a:xfrm>
            <a:off x="5029200" y="914400"/>
            <a:ext cx="3749675" cy="2419554"/>
          </a:xfrm>
          <a:prstGeom prst="rect">
            <a:avLst/>
          </a:prstGeom>
          <a:noFill/>
          <a:ln w="9525">
            <a:noFill/>
            <a:miter lim="800000"/>
            <a:headEnd/>
            <a:tailEnd/>
          </a:ln>
          <a:effectLst/>
        </p:spPr>
      </p:pic>
      <p:pic>
        <p:nvPicPr>
          <p:cNvPr id="215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3352801"/>
            <a:ext cx="251460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509" name="Picture 5"/>
          <p:cNvPicPr>
            <a:picLocks noChangeAspect="1" noChangeArrowheads="1"/>
          </p:cNvPicPr>
          <p:nvPr/>
        </p:nvPicPr>
        <p:blipFill>
          <a:blip r:embed="rId4" cstate="print"/>
          <a:srcRect/>
          <a:stretch>
            <a:fillRect/>
          </a:stretch>
        </p:blipFill>
        <p:spPr bwMode="auto">
          <a:xfrm>
            <a:off x="5334000" y="4800600"/>
            <a:ext cx="3276600" cy="169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Vietnam</a:t>
            </a:r>
            <a:endParaRPr lang="en-US" sz="4800" dirty="0"/>
          </a:p>
        </p:txBody>
      </p:sp>
      <p:sp>
        <p:nvSpPr>
          <p:cNvPr id="4" name="Content Placeholder 3"/>
          <p:cNvSpPr>
            <a:spLocks noGrp="1"/>
          </p:cNvSpPr>
          <p:nvPr>
            <p:ph sz="quarter" idx="2"/>
          </p:nvPr>
        </p:nvSpPr>
        <p:spPr>
          <a:xfrm>
            <a:off x="4267200" y="1066800"/>
            <a:ext cx="4358640" cy="5410200"/>
          </a:xfrm>
        </p:spPr>
        <p:txBody>
          <a:bodyPr>
            <a:normAutofit lnSpcReduction="10000"/>
          </a:bodyPr>
          <a:lstStyle/>
          <a:p>
            <a:endParaRPr lang="en-US" dirty="0" smtClean="0"/>
          </a:p>
          <a:p>
            <a:r>
              <a:rPr lang="en-US" dirty="0" smtClean="0"/>
              <a:t>Vietnamese cooking uses little fat or oil for frying similar to Chinese cooking</a:t>
            </a:r>
          </a:p>
          <a:p>
            <a:r>
              <a:rPr lang="en-US" dirty="0" smtClean="0"/>
              <a:t>Instead of using soy sauce for seasoning, </a:t>
            </a:r>
            <a:r>
              <a:rPr lang="en-US" b="1" dirty="0" err="1" smtClean="0">
                <a:solidFill>
                  <a:schemeClr val="accent2"/>
                </a:solidFill>
              </a:rPr>
              <a:t>nuoc</a:t>
            </a:r>
            <a:r>
              <a:rPr lang="en-US" b="1" dirty="0" smtClean="0">
                <a:solidFill>
                  <a:schemeClr val="accent2"/>
                </a:solidFill>
              </a:rPr>
              <a:t> </a:t>
            </a:r>
            <a:r>
              <a:rPr lang="en-US" b="1" dirty="0" err="1" smtClean="0">
                <a:solidFill>
                  <a:schemeClr val="accent2"/>
                </a:solidFill>
              </a:rPr>
              <a:t>mam</a:t>
            </a:r>
            <a:r>
              <a:rPr lang="en-US" b="1" dirty="0" smtClean="0">
                <a:solidFill>
                  <a:schemeClr val="accent2"/>
                </a:solidFill>
              </a:rPr>
              <a:t> </a:t>
            </a:r>
            <a:r>
              <a:rPr lang="en-US" dirty="0" smtClean="0"/>
              <a:t>(fish sauce) is used as the main flavoring in almost every dish.</a:t>
            </a:r>
          </a:p>
          <a:p>
            <a:r>
              <a:rPr lang="en-US" b="1" dirty="0" smtClean="0">
                <a:solidFill>
                  <a:schemeClr val="accent2"/>
                </a:solidFill>
              </a:rPr>
              <a:t>Pho</a:t>
            </a:r>
            <a:r>
              <a:rPr lang="en-US" dirty="0" smtClean="0"/>
              <a:t> – is a type of soup in which noodles, beef, chicken, or pork are added, and the soup is then garnished with basil, bean sprouts, and other seasonings.</a:t>
            </a:r>
            <a:endParaRPr lang="en-US" dirty="0"/>
          </a:p>
        </p:txBody>
      </p:sp>
      <p:pic>
        <p:nvPicPr>
          <p:cNvPr id="22530" name="Picture 2"/>
          <p:cNvPicPr>
            <a:picLocks noGrp="1" noChangeAspect="1" noChangeArrowheads="1"/>
          </p:cNvPicPr>
          <p:nvPr>
            <p:ph sz="quarter" idx="1"/>
          </p:nvPr>
        </p:nvPicPr>
        <p:blipFill>
          <a:blip r:embed="rId2" cstate="print"/>
          <a:srcRect/>
          <a:stretch>
            <a:fillRect/>
          </a:stretch>
        </p:blipFill>
        <p:spPr bwMode="auto">
          <a:xfrm>
            <a:off x="914400" y="1752600"/>
            <a:ext cx="3200400" cy="2232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191000"/>
            <a:ext cx="3012511" cy="2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0"/>
            <a:ext cx="45887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bwMode="auto">
          <a:xfrm>
            <a:off x="5037973" y="7776"/>
            <a:ext cx="4106028" cy="685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05400" y="2438400"/>
            <a:ext cx="1524000" cy="369332"/>
          </a:xfrm>
          <a:prstGeom prst="rect">
            <a:avLst/>
          </a:prstGeom>
          <a:noFill/>
        </p:spPr>
        <p:txBody>
          <a:bodyPr wrap="square" rtlCol="0">
            <a:spAutoFit/>
          </a:bodyPr>
          <a:lstStyle/>
          <a:p>
            <a:r>
              <a:rPr lang="en-US" dirty="0" smtClean="0"/>
              <a:t>Gemstones</a:t>
            </a:r>
            <a:endParaRPr lang="en-US" dirty="0"/>
          </a:p>
        </p:txBody>
      </p:sp>
    </p:spTree>
    <p:extLst>
      <p:ext uri="{BB962C8B-B14F-4D97-AF65-F5344CB8AC3E}">
        <p14:creationId xmlns:p14="http://schemas.microsoft.com/office/powerpoint/2010/main" val="35854809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Vietnam</a:t>
            </a:r>
            <a:endParaRPr lang="en-US" sz="4800" dirty="0"/>
          </a:p>
        </p:txBody>
      </p:sp>
      <p:sp>
        <p:nvSpPr>
          <p:cNvPr id="3" name="Content Placeholder 2"/>
          <p:cNvSpPr>
            <a:spLocks noGrp="1"/>
          </p:cNvSpPr>
          <p:nvPr>
            <p:ph sz="quarter" idx="1"/>
          </p:nvPr>
        </p:nvSpPr>
        <p:spPr>
          <a:xfrm>
            <a:off x="914400" y="1447800"/>
            <a:ext cx="3810000" cy="4572000"/>
          </a:xfrm>
        </p:spPr>
        <p:txBody>
          <a:bodyPr/>
          <a:lstStyle/>
          <a:p>
            <a:endParaRPr lang="en-US" dirty="0" smtClean="0"/>
          </a:p>
          <a:p>
            <a:r>
              <a:rPr lang="en-US" dirty="0" smtClean="0"/>
              <a:t>Vietnamese </a:t>
            </a:r>
            <a:r>
              <a:rPr lang="en-US" dirty="0" smtClean="0">
                <a:solidFill>
                  <a:srgbClr val="FF0000"/>
                </a:solidFill>
              </a:rPr>
              <a:t>spring rolls </a:t>
            </a:r>
            <a:r>
              <a:rPr lang="en-US" dirty="0" smtClean="0"/>
              <a:t>are an alternative to Chinese egg rolls.</a:t>
            </a:r>
          </a:p>
          <a:p>
            <a:r>
              <a:rPr lang="en-US" sz="2800" b="1" dirty="0" err="1" smtClean="0">
                <a:solidFill>
                  <a:schemeClr val="accent2"/>
                </a:solidFill>
              </a:rPr>
              <a:t>Bahn</a:t>
            </a:r>
            <a:r>
              <a:rPr lang="en-US" sz="2800" b="1" dirty="0" smtClean="0">
                <a:solidFill>
                  <a:schemeClr val="accent2"/>
                </a:solidFill>
              </a:rPr>
              <a:t> </a:t>
            </a:r>
            <a:r>
              <a:rPr lang="en-US" sz="2800" b="1" dirty="0" err="1" smtClean="0">
                <a:solidFill>
                  <a:schemeClr val="accent2"/>
                </a:solidFill>
              </a:rPr>
              <a:t>trang</a:t>
            </a:r>
            <a:r>
              <a:rPr lang="en-US" sz="2800" b="1" dirty="0" smtClean="0">
                <a:solidFill>
                  <a:schemeClr val="accent2"/>
                </a:solidFill>
              </a:rPr>
              <a:t> </a:t>
            </a:r>
            <a:r>
              <a:rPr lang="en-US" dirty="0" smtClean="0"/>
              <a:t>are paper-thin, white crepes that have a </a:t>
            </a:r>
            <a:r>
              <a:rPr lang="en-US" dirty="0" err="1" smtClean="0"/>
              <a:t>criss</a:t>
            </a:r>
            <a:r>
              <a:rPr lang="en-US" dirty="0" smtClean="0"/>
              <a:t>-cross pattern from the trays on which they are dried.</a:t>
            </a:r>
          </a:p>
          <a:p>
            <a:endParaRPr lang="en-US" dirty="0"/>
          </a:p>
        </p:txBody>
      </p:sp>
      <p:pic>
        <p:nvPicPr>
          <p:cNvPr id="23554" name="Picture 2"/>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bwMode="auto">
          <a:xfrm>
            <a:off x="5334000" y="2286000"/>
            <a:ext cx="2531125" cy="1899356"/>
          </a:xfrm>
          <a:prstGeom prst="rect">
            <a:avLst/>
          </a:prstGeom>
          <a:ln>
            <a:noFill/>
          </a:ln>
          <a:effectLst>
            <a:outerShdw blurRad="292100" dist="139700" dir="2700000" algn="tl" rotWithShape="0">
              <a:srgbClr val="333333">
                <a:alpha val="65000"/>
              </a:srgbClr>
            </a:outerShdw>
          </a:effectLst>
        </p:spPr>
      </p:pic>
      <p:pic>
        <p:nvPicPr>
          <p:cNvPr id="2355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114800"/>
            <a:ext cx="3175000" cy="238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Vietnam</a:t>
            </a:r>
            <a:endParaRPr lang="en-US" sz="4800" dirty="0"/>
          </a:p>
        </p:txBody>
      </p:sp>
      <p:sp>
        <p:nvSpPr>
          <p:cNvPr id="4" name="Content Placeholder 3"/>
          <p:cNvSpPr>
            <a:spLocks noGrp="1"/>
          </p:cNvSpPr>
          <p:nvPr>
            <p:ph sz="quarter" idx="2"/>
          </p:nvPr>
        </p:nvSpPr>
        <p:spPr>
          <a:xfrm>
            <a:off x="4191000" y="1447800"/>
            <a:ext cx="4491990" cy="4876800"/>
          </a:xfrm>
        </p:spPr>
        <p:txBody>
          <a:bodyPr>
            <a:normAutofit/>
          </a:bodyPr>
          <a:lstStyle/>
          <a:p>
            <a:r>
              <a:rPr lang="en-US" sz="3200" b="1" dirty="0" smtClean="0">
                <a:solidFill>
                  <a:schemeClr val="accent2"/>
                </a:solidFill>
              </a:rPr>
              <a:t>Rice flour </a:t>
            </a:r>
            <a:r>
              <a:rPr lang="en-US" dirty="0" smtClean="0"/>
              <a:t>is a crucial item in a Vietnamese kitchen.</a:t>
            </a:r>
          </a:p>
          <a:p>
            <a:r>
              <a:rPr lang="en-US" dirty="0" smtClean="0"/>
              <a:t>The flour is the main element of a Vietnamese pancake/crepe, </a:t>
            </a:r>
            <a:r>
              <a:rPr lang="en-US" dirty="0" err="1" smtClean="0"/>
              <a:t>banh</a:t>
            </a:r>
            <a:r>
              <a:rPr lang="en-US" dirty="0" smtClean="0"/>
              <a:t> </a:t>
            </a:r>
            <a:r>
              <a:rPr lang="en-US" dirty="0" err="1" smtClean="0"/>
              <a:t>Xeo</a:t>
            </a:r>
            <a:r>
              <a:rPr lang="en-US" dirty="0" smtClean="0"/>
              <a:t>.</a:t>
            </a:r>
          </a:p>
          <a:p>
            <a:endParaRPr lang="en-US" dirty="0" smtClean="0"/>
          </a:p>
          <a:p>
            <a:r>
              <a:rPr lang="en-US" b="1" dirty="0" smtClean="0">
                <a:solidFill>
                  <a:schemeClr val="accent2"/>
                </a:solidFill>
              </a:rPr>
              <a:t>Fruits</a:t>
            </a:r>
            <a:r>
              <a:rPr lang="en-US" dirty="0" smtClean="0"/>
              <a:t> are an integral part of each meal – bananas, mangoes, papayas, oranges, coconuts, and pineapple are all popular.</a:t>
            </a:r>
          </a:p>
          <a:p>
            <a:endParaRPr lang="en-US" dirty="0"/>
          </a:p>
        </p:txBody>
      </p:sp>
      <p:pic>
        <p:nvPicPr>
          <p:cNvPr id="24578" name="Picture 2"/>
          <p:cNvPicPr>
            <a:picLocks noGrp="1" noChangeAspect="1" noChangeArrowheads="1"/>
          </p:cNvPicPr>
          <p:nvPr>
            <p:ph sz="quarter" idx="1"/>
          </p:nvPr>
        </p:nvPicPr>
        <p:blipFill>
          <a:blip r:embed="rId2" cstate="print"/>
          <a:srcRect/>
          <a:stretch>
            <a:fillRect/>
          </a:stretch>
        </p:blipFill>
        <p:spPr bwMode="auto">
          <a:xfrm>
            <a:off x="457200" y="1905000"/>
            <a:ext cx="3749675" cy="2488020"/>
          </a:xfrm>
          <a:prstGeom prst="rect">
            <a:avLst/>
          </a:prstGeom>
          <a:ln>
            <a:noFill/>
          </a:ln>
          <a:effectLst>
            <a:outerShdw blurRad="292100" dist="139700" dir="2700000" algn="tl" rotWithShape="0">
              <a:srgbClr val="333333">
                <a:alpha val="65000"/>
              </a:srgbClr>
            </a:outerShdw>
          </a:effectLst>
        </p:spPr>
      </p:pic>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600575"/>
            <a:ext cx="2590800"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sz="quarter" idx="1"/>
          </p:nvPr>
        </p:nvPicPr>
        <p:blipFill rotWithShape="1">
          <a:blip r:embed="rId2" cstate="screen">
            <a:extLst>
              <a:ext uri="{28A0092B-C50C-407E-A947-70E740481C1C}">
                <a14:useLocalDpi xmlns:a14="http://schemas.microsoft.com/office/drawing/2010/main"/>
              </a:ext>
            </a:extLst>
          </a:blip>
          <a:srcRect/>
          <a:stretch/>
        </p:blipFill>
        <p:spPr bwMode="auto">
          <a:xfrm>
            <a:off x="6220" y="9331"/>
            <a:ext cx="4618653" cy="684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bwMode="auto">
          <a:xfrm>
            <a:off x="4737584" y="0"/>
            <a:ext cx="443596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3852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smtClean="0">
                <a:solidFill>
                  <a:schemeClr val="accent2"/>
                </a:solidFill>
                <a:latin typeface="Comic Sans MS" pitchFamily="66" charset="0"/>
              </a:rPr>
              <a:t>Vietnam</a:t>
            </a:r>
            <a:endParaRPr lang="en-US" sz="4800" dirty="0"/>
          </a:p>
        </p:txBody>
      </p:sp>
      <p:sp>
        <p:nvSpPr>
          <p:cNvPr id="3" name="Content Placeholder 2"/>
          <p:cNvSpPr>
            <a:spLocks noGrp="1"/>
          </p:cNvSpPr>
          <p:nvPr>
            <p:ph sz="quarter" idx="1"/>
          </p:nvPr>
        </p:nvSpPr>
        <p:spPr>
          <a:xfrm>
            <a:off x="914400" y="1447800"/>
            <a:ext cx="4419600" cy="4572000"/>
          </a:xfrm>
        </p:spPr>
        <p:txBody>
          <a:bodyPr/>
          <a:lstStyle/>
          <a:p>
            <a:endParaRPr lang="en-US" sz="2800" b="1" dirty="0" smtClean="0">
              <a:solidFill>
                <a:schemeClr val="accent2"/>
              </a:solidFill>
            </a:endParaRPr>
          </a:p>
          <a:p>
            <a:r>
              <a:rPr lang="en-US" sz="3600" b="1" dirty="0" smtClean="0">
                <a:solidFill>
                  <a:schemeClr val="accent2"/>
                </a:solidFill>
              </a:rPr>
              <a:t>Vietnamese coffee </a:t>
            </a:r>
            <a:r>
              <a:rPr lang="en-US" sz="2800" dirty="0" smtClean="0"/>
              <a:t>is made with condensed milk to make the drink sweet.</a:t>
            </a:r>
            <a:endParaRPr lang="en-US" dirty="0" smtClean="0"/>
          </a:p>
          <a:p>
            <a:endParaRPr lang="en-US" dirty="0" smtClean="0"/>
          </a:p>
          <a:p>
            <a:endParaRPr lang="en-US" dirty="0" smtClean="0"/>
          </a:p>
          <a:p>
            <a:r>
              <a:rPr lang="en-US" sz="3600" b="1" dirty="0" smtClean="0">
                <a:solidFill>
                  <a:schemeClr val="accent2"/>
                </a:solidFill>
              </a:rPr>
              <a:t>Hot green tea </a:t>
            </a:r>
            <a:r>
              <a:rPr lang="en-US" sz="2800" dirty="0" smtClean="0"/>
              <a:t>is very popular as well.</a:t>
            </a:r>
            <a:endParaRPr lang="en-US" dirty="0"/>
          </a:p>
        </p:txBody>
      </p:sp>
      <p:pic>
        <p:nvPicPr>
          <p:cNvPr id="25602" name="Picture 2"/>
          <p:cNvPicPr>
            <a:picLocks noGrp="1" noChangeAspect="1" noChangeArrowheads="1"/>
          </p:cNvPicPr>
          <p:nvPr>
            <p:ph sz="quarter" idx="2"/>
          </p:nvPr>
        </p:nvPicPr>
        <p:blipFill>
          <a:blip r:embed="rId2" cstate="print"/>
          <a:srcRect/>
          <a:stretch>
            <a:fillRect/>
          </a:stretch>
        </p:blipFill>
        <p:spPr bwMode="auto">
          <a:xfrm>
            <a:off x="5638800" y="685800"/>
            <a:ext cx="2857500" cy="3352800"/>
          </a:xfrm>
          <a:prstGeom prst="rect">
            <a:avLst/>
          </a:prstGeom>
          <a:ln>
            <a:noFill/>
          </a:ln>
          <a:effectLst>
            <a:outerShdw blurRad="292100" dist="139700" dir="2700000" algn="tl" rotWithShape="0">
              <a:srgbClr val="333333">
                <a:alpha val="65000"/>
              </a:srgbClr>
            </a:outerShdw>
          </a:effectLst>
        </p:spPr>
      </p:pic>
      <p:pic>
        <p:nvPicPr>
          <p:cNvPr id="2560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343400"/>
            <a:ext cx="2747962" cy="18319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Dining Etiquette</a:t>
            </a:r>
            <a:endParaRPr lang="en-US" dirty="0">
              <a:solidFill>
                <a:schemeClr val="tx1"/>
              </a:solidFill>
            </a:endParaRPr>
          </a:p>
        </p:txBody>
      </p:sp>
      <p:sp>
        <p:nvSpPr>
          <p:cNvPr id="3" name="Content Placeholder 2"/>
          <p:cNvSpPr>
            <a:spLocks noGrp="1"/>
          </p:cNvSpPr>
          <p:nvPr>
            <p:ph sz="quarter" idx="1"/>
          </p:nvPr>
        </p:nvSpPr>
        <p:spPr>
          <a:xfrm>
            <a:off x="609600" y="1447800"/>
            <a:ext cx="8153400" cy="5105400"/>
          </a:xfrm>
        </p:spPr>
        <p:txBody>
          <a:bodyPr>
            <a:normAutofit lnSpcReduction="10000"/>
          </a:bodyPr>
          <a:lstStyle/>
          <a:p>
            <a:r>
              <a:rPr lang="en-US" dirty="0" smtClean="0"/>
              <a:t>You should wait until you are showed your seat at the table.</a:t>
            </a:r>
          </a:p>
          <a:p>
            <a:r>
              <a:rPr lang="en-US" dirty="0" smtClean="0"/>
              <a:t>The elderly usually sit before the others.</a:t>
            </a:r>
          </a:p>
          <a:p>
            <a:r>
              <a:rPr lang="en-US" dirty="0" smtClean="0"/>
              <a:t>The Vietnamese use chopsticks and rice bowls as their eating utensils.</a:t>
            </a:r>
          </a:p>
          <a:p>
            <a:r>
              <a:rPr lang="en-US" dirty="0" smtClean="0"/>
              <a:t>The Chopsticks must be kept on the table or a chopstick rest after taking a few mouthfuls and at the end of the meal.</a:t>
            </a:r>
          </a:p>
          <a:p>
            <a:r>
              <a:rPr lang="en-US" dirty="0" smtClean="0"/>
              <a:t> The rice bowls should be held up closer to the mouth otherwise it is considered idleness.</a:t>
            </a:r>
          </a:p>
          <a:p>
            <a:r>
              <a:rPr lang="en-US" dirty="0" smtClean="0"/>
              <a:t> </a:t>
            </a:r>
            <a:r>
              <a:rPr lang="en-US" b="1" dirty="0" smtClean="0"/>
              <a:t>Vietnamese etiquette</a:t>
            </a:r>
            <a:r>
              <a:rPr lang="en-US" dirty="0" smtClean="0"/>
              <a:t> demands that spoons should be held with the left hand while eating soup.</a:t>
            </a:r>
          </a:p>
          <a:p>
            <a:r>
              <a:rPr lang="en-US" dirty="0" smtClean="0"/>
              <a:t>It is polite to finish every food item on the platter.</a:t>
            </a:r>
          </a:p>
          <a:p>
            <a:r>
              <a:rPr lang="en-US" dirty="0" smtClean="0"/>
              <a:t>Toothpicks should be used with the mouth covered.</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lstStyle/>
          <a:p>
            <a:r>
              <a:rPr lang="en-US" b="1" dirty="0" smtClean="0">
                <a:solidFill>
                  <a:schemeClr val="accent1"/>
                </a:solidFill>
                <a:latin typeface="Kristen ITC" pitchFamily="66" charset="0"/>
              </a:rPr>
              <a:t>History</a:t>
            </a:r>
            <a:endParaRPr lang="en-US" dirty="0"/>
          </a:p>
        </p:txBody>
      </p:sp>
      <p:sp>
        <p:nvSpPr>
          <p:cNvPr id="3" name="Content Placeholder 2"/>
          <p:cNvSpPr>
            <a:spLocks noGrp="1"/>
          </p:cNvSpPr>
          <p:nvPr>
            <p:ph sz="quarter" idx="1"/>
          </p:nvPr>
        </p:nvSpPr>
        <p:spPr>
          <a:xfrm>
            <a:off x="381000" y="1143000"/>
            <a:ext cx="8305800" cy="5334000"/>
          </a:xfrm>
        </p:spPr>
        <p:txBody>
          <a:bodyPr>
            <a:noAutofit/>
          </a:bodyPr>
          <a:lstStyle/>
          <a:p>
            <a:r>
              <a:rPr lang="en-US" sz="2800" b="1" dirty="0" smtClean="0"/>
              <a:t>1997</a:t>
            </a:r>
            <a:r>
              <a:rPr lang="en-US" sz="2800" dirty="0" smtClean="0"/>
              <a:t> – A monetary collapse in Thailand sparked a general economic crisis in several nations in the region; the results were most severe in Indonesia, which underwent economic, political, and social turmoil in the late1990’s.</a:t>
            </a:r>
          </a:p>
          <a:p>
            <a:endParaRPr lang="en-US" sz="2800" dirty="0" smtClean="0"/>
          </a:p>
          <a:p>
            <a:r>
              <a:rPr lang="en-US" sz="2800" dirty="0" smtClean="0"/>
              <a:t>Religions, ethnicity, and language are diverse throughout Southeast Asia. There are dozens of religions, including </a:t>
            </a:r>
            <a:r>
              <a:rPr lang="en-US" sz="2800" u="sng" dirty="0" smtClean="0"/>
              <a:t>Buddhism</a:t>
            </a:r>
            <a:r>
              <a:rPr lang="en-US" sz="2800" dirty="0" smtClean="0"/>
              <a:t>, </a:t>
            </a:r>
            <a:r>
              <a:rPr lang="en-US" sz="2800" u="sng" dirty="0" smtClean="0"/>
              <a:t>Confucianism</a:t>
            </a:r>
            <a:r>
              <a:rPr lang="en-US" sz="2800" dirty="0" smtClean="0"/>
              <a:t>, </a:t>
            </a:r>
            <a:r>
              <a:rPr lang="en-US" sz="2800" u="sng" dirty="0" smtClean="0"/>
              <a:t>Hinduism</a:t>
            </a:r>
            <a:r>
              <a:rPr lang="en-US" sz="2800" dirty="0" smtClean="0"/>
              <a:t>, </a:t>
            </a:r>
            <a:r>
              <a:rPr lang="en-US" sz="2800" u="sng" dirty="0" smtClean="0"/>
              <a:t>Islam</a:t>
            </a:r>
            <a:r>
              <a:rPr lang="en-US" sz="2800" dirty="0" smtClean="0"/>
              <a:t>, and </a:t>
            </a:r>
            <a:r>
              <a:rPr lang="en-US" sz="2800" u="sng" dirty="0" smtClean="0"/>
              <a:t>Roman Catholicism</a:t>
            </a:r>
            <a:r>
              <a:rPr lang="en-US" sz="2800" dirty="0" smtClean="0"/>
              <a:t>. Hundreds of languages are spoken throughout.</a:t>
            </a:r>
            <a:endParaRPr lang="en-US" sz="28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chemeClr val="tx1">
                    <a:lumMod val="95000"/>
                    <a:lumOff val="5000"/>
                  </a:schemeClr>
                </a:solidFill>
              </a:rPr>
              <a:t>Myanmar (Burma)</a:t>
            </a:r>
            <a:endParaRPr lang="en-US" sz="4400" b="1" dirty="0">
              <a:solidFill>
                <a:schemeClr val="tx1">
                  <a:lumMod val="95000"/>
                  <a:lumOff val="5000"/>
                </a:schemeClr>
              </a:solidFill>
            </a:endParaRPr>
          </a:p>
        </p:txBody>
      </p:sp>
      <p:sp>
        <p:nvSpPr>
          <p:cNvPr id="3" name="Text Placeholder 2"/>
          <p:cNvSpPr>
            <a:spLocks noGrp="1"/>
          </p:cNvSpPr>
          <p:nvPr>
            <p:ph type="body" idx="1"/>
          </p:nvPr>
        </p:nvSpPr>
        <p:spPr/>
        <p:txBody>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2514600"/>
            <a:ext cx="8184066" cy="426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10312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4358640" cy="1143000"/>
          </a:xfrm>
        </p:spPr>
        <p:txBody>
          <a:bodyPr>
            <a:normAutofit/>
          </a:bodyPr>
          <a:lstStyle/>
          <a:p>
            <a:r>
              <a:rPr lang="en-US" sz="3600" dirty="0" smtClean="0"/>
              <a:t>Myanmar (Burma)</a:t>
            </a:r>
            <a:endParaRPr lang="en-US" sz="3600" dirty="0"/>
          </a:p>
        </p:txBody>
      </p:sp>
      <p:pic>
        <p:nvPicPr>
          <p:cNvPr id="5" name="Content Placeholder 4"/>
          <p:cNvPicPr>
            <a:picLocks noGrp="1" noChangeAspect="1"/>
          </p:cNvPicPr>
          <p:nvPr>
            <p:ph sz="quarter" idx="2"/>
          </p:nvPr>
        </p:nvPicPr>
        <p:blipFill>
          <a:blip r:embed="rId2"/>
          <a:stretch>
            <a:fillRect/>
          </a:stretch>
        </p:blipFill>
        <p:spPr>
          <a:xfrm>
            <a:off x="3987610" y="0"/>
            <a:ext cx="5156391" cy="6858000"/>
          </a:xfrm>
          <a:prstGeom prst="rect">
            <a:avLst/>
          </a:prstGeom>
        </p:spPr>
      </p:pic>
      <p:pic>
        <p:nvPicPr>
          <p:cNvPr id="32770" name="Picture 2"/>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5698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0576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33794"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10668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1235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6220"/>
            <a:ext cx="4272626" cy="6864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bwMode="auto">
          <a:xfrm>
            <a:off x="4267200" y="381000"/>
            <a:ext cx="4895556"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787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35842"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565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5954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Cambodia</a:t>
            </a:r>
            <a:endParaRPr lang="en-US" sz="4800" b="1" dirty="0"/>
          </a:p>
        </p:txBody>
      </p:sp>
      <p:sp>
        <p:nvSpPr>
          <p:cNvPr id="3" name="Text Placeholder 2"/>
          <p:cNvSpPr>
            <a:spLocks noGrp="1"/>
          </p:cNvSpPr>
          <p:nvPr>
            <p:ph type="body" idx="1"/>
          </p:nvPr>
        </p:nvSpPr>
        <p:spPr/>
        <p:txBody>
          <a:bodyPr/>
          <a:lstStyle/>
          <a:p>
            <a:endParaRPr lang="en-US"/>
          </a:p>
        </p:txBody>
      </p:sp>
      <p:pic>
        <p:nvPicPr>
          <p:cNvPr id="368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8356" y="2514600"/>
            <a:ext cx="7866044"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19368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41986"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533400" y="0"/>
            <a:ext cx="80492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5001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sz="quarter" idx="1"/>
          </p:nvPr>
        </p:nvPicPr>
        <p:blipFill>
          <a:blip r:embed="rId2"/>
          <a:stretch>
            <a:fillRect/>
          </a:stretch>
        </p:blipFill>
        <p:spPr>
          <a:xfrm>
            <a:off x="228600" y="25831"/>
            <a:ext cx="8611644" cy="6858000"/>
          </a:xfrm>
          <a:prstGeom prst="rect">
            <a:avLst/>
          </a:prstGeom>
        </p:spPr>
      </p:pic>
    </p:spTree>
    <p:extLst>
      <p:ext uri="{BB962C8B-B14F-4D97-AF65-F5344CB8AC3E}">
        <p14:creationId xmlns:p14="http://schemas.microsoft.com/office/powerpoint/2010/main" val="32323314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533400" y="13995"/>
            <a:ext cx="7985683" cy="6836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4785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1555" y="609600"/>
            <a:ext cx="9145555" cy="551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8207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381000" y="28414"/>
            <a:ext cx="8432714" cy="6848959"/>
          </a:xfrm>
          <a:prstGeom prst="rect">
            <a:avLst/>
          </a:prstGeom>
        </p:spPr>
      </p:pic>
      <p:sp>
        <p:nvSpPr>
          <p:cNvPr id="6" name="TextBox 5"/>
          <p:cNvSpPr txBox="1"/>
          <p:nvPr/>
        </p:nvSpPr>
        <p:spPr>
          <a:xfrm>
            <a:off x="2057400" y="5638800"/>
            <a:ext cx="1905000" cy="369332"/>
          </a:xfrm>
          <a:prstGeom prst="rect">
            <a:avLst/>
          </a:prstGeom>
          <a:noFill/>
        </p:spPr>
        <p:txBody>
          <a:bodyPr wrap="square" rtlCol="0">
            <a:spAutoFit/>
          </a:bodyPr>
          <a:lstStyle/>
          <a:p>
            <a:r>
              <a:rPr lang="en-US" dirty="0" smtClean="0"/>
              <a:t>Singapore</a:t>
            </a:r>
            <a:endParaRPr lang="en-US" dirty="0"/>
          </a:p>
        </p:txBody>
      </p:sp>
      <p:cxnSp>
        <p:nvCxnSpPr>
          <p:cNvPr id="8" name="Straight Arrow Connector 7"/>
          <p:cNvCxnSpPr/>
          <p:nvPr/>
        </p:nvCxnSpPr>
        <p:spPr>
          <a:xfrm flipV="1">
            <a:off x="2971800" y="3962045"/>
            <a:ext cx="381000" cy="16005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1876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304800"/>
            <a:ext cx="9144000" cy="629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0452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457200" y="13996"/>
            <a:ext cx="81997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5665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304800" y="0"/>
            <a:ext cx="85582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68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b="1" dirty="0" smtClean="0"/>
              <a:t>Laos</a:t>
            </a:r>
            <a:endParaRPr lang="en-US" sz="5400" b="1" dirty="0"/>
          </a:p>
        </p:txBody>
      </p:sp>
      <p:sp>
        <p:nvSpPr>
          <p:cNvPr id="5" name="Text Placeholder 4"/>
          <p:cNvSpPr>
            <a:spLocks noGrp="1"/>
          </p:cNvSpPr>
          <p:nvPr>
            <p:ph type="body" idx="1"/>
          </p:nvPr>
        </p:nvSpPr>
        <p:spPr/>
        <p:txBody>
          <a:bodyPr/>
          <a:lstStyle/>
          <a:p>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4500" y="2514600"/>
            <a:ext cx="5715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6315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990600" y="0"/>
            <a:ext cx="701756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17949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295399" y="1554"/>
            <a:ext cx="5935555" cy="685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06871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76400" y="12441"/>
            <a:ext cx="5683581" cy="684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1982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00200" y="15551"/>
            <a:ext cx="5876456" cy="684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4361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Brunei</a:t>
            </a:r>
            <a:endParaRPr lang="en-US" sz="4800" b="1"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16699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85800" y="0"/>
            <a:ext cx="76820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24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0" y="-1"/>
            <a:ext cx="9144000" cy="6863699"/>
          </a:xfrm>
          <a:prstGeom prst="rect">
            <a:avLst/>
          </a:prstGeom>
        </p:spPr>
      </p:pic>
    </p:spTree>
    <p:extLst>
      <p:ext uri="{BB962C8B-B14F-4D97-AF65-F5344CB8AC3E}">
        <p14:creationId xmlns:p14="http://schemas.microsoft.com/office/powerpoint/2010/main" val="3383781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915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6220"/>
            <a:ext cx="8163822" cy="685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2885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09600" y="0"/>
            <a:ext cx="77546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85161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990600"/>
          </a:xfrm>
        </p:spPr>
        <p:txBody>
          <a:bodyPr/>
          <a:lstStyle/>
          <a:p>
            <a:r>
              <a:rPr lang="en-US" dirty="0" smtClean="0"/>
              <a:t>Population Density</a:t>
            </a:r>
            <a:endParaRPr lang="en-US" dirty="0"/>
          </a:p>
        </p:txBody>
      </p:sp>
      <p:pic>
        <p:nvPicPr>
          <p:cNvPr id="522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0216" y="1010868"/>
            <a:ext cx="9123784" cy="5847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70398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74498"/>
            <a:ext cx="9144000" cy="647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9228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743200"/>
            <a:ext cx="6400800" cy="2971800"/>
          </a:xfrm>
        </p:spPr>
        <p:txBody>
          <a:bodyPr>
            <a:normAutofit fontScale="92500" lnSpcReduction="20000"/>
          </a:bodyPr>
          <a:lstStyle/>
          <a:p>
            <a:r>
              <a:rPr lang="en-US" sz="3600" b="1" dirty="0" smtClean="0">
                <a:solidFill>
                  <a:schemeClr val="accent2">
                    <a:lumMod val="60000"/>
                    <a:lumOff val="40000"/>
                  </a:schemeClr>
                </a:solidFill>
              </a:rPr>
              <a:t>Prepared by:</a:t>
            </a:r>
          </a:p>
          <a:p>
            <a:endParaRPr lang="en-US" dirty="0" smtClean="0">
              <a:solidFill>
                <a:schemeClr val="accent2">
                  <a:lumMod val="50000"/>
                </a:schemeClr>
              </a:solidFill>
            </a:endParaRPr>
          </a:p>
          <a:p>
            <a:r>
              <a:rPr lang="en-US" dirty="0" err="1" smtClean="0">
                <a:solidFill>
                  <a:schemeClr val="accent2">
                    <a:lumMod val="50000"/>
                  </a:schemeClr>
                </a:solidFill>
              </a:rPr>
              <a:t>Analiza</a:t>
            </a:r>
            <a:r>
              <a:rPr lang="en-US" dirty="0" smtClean="0">
                <a:solidFill>
                  <a:schemeClr val="accent2">
                    <a:lumMod val="50000"/>
                  </a:schemeClr>
                </a:solidFill>
              </a:rPr>
              <a:t> </a:t>
            </a:r>
            <a:r>
              <a:rPr lang="en-US" dirty="0" err="1" smtClean="0">
                <a:solidFill>
                  <a:schemeClr val="accent2">
                    <a:lumMod val="50000"/>
                  </a:schemeClr>
                </a:solidFill>
              </a:rPr>
              <a:t>Amandy</a:t>
            </a:r>
            <a:endParaRPr lang="en-US" dirty="0" smtClean="0">
              <a:solidFill>
                <a:schemeClr val="accent2">
                  <a:lumMod val="50000"/>
                </a:schemeClr>
              </a:solidFill>
            </a:endParaRPr>
          </a:p>
          <a:p>
            <a:r>
              <a:rPr lang="en-US" dirty="0" smtClean="0">
                <a:solidFill>
                  <a:schemeClr val="accent2">
                    <a:lumMod val="50000"/>
                  </a:schemeClr>
                </a:solidFill>
              </a:rPr>
              <a:t>Merry Grace B. </a:t>
            </a:r>
            <a:r>
              <a:rPr lang="en-US" dirty="0" err="1" smtClean="0">
                <a:solidFill>
                  <a:schemeClr val="accent2">
                    <a:lumMod val="50000"/>
                  </a:schemeClr>
                </a:solidFill>
              </a:rPr>
              <a:t>Cariño</a:t>
            </a:r>
            <a:endParaRPr lang="en-US" dirty="0" smtClean="0">
              <a:solidFill>
                <a:schemeClr val="accent2">
                  <a:lumMod val="50000"/>
                </a:schemeClr>
              </a:solidFill>
            </a:endParaRPr>
          </a:p>
          <a:p>
            <a:r>
              <a:rPr lang="en-US" dirty="0" smtClean="0">
                <a:solidFill>
                  <a:schemeClr val="accent2">
                    <a:lumMod val="50000"/>
                  </a:schemeClr>
                </a:solidFill>
              </a:rPr>
              <a:t>Candice Dale </a:t>
            </a:r>
            <a:endParaRPr lang="en-US" dirty="0" smtClean="0">
              <a:solidFill>
                <a:schemeClr val="accent2">
                  <a:lumMod val="50000"/>
                </a:schemeClr>
              </a:solidFill>
            </a:endParaRPr>
          </a:p>
          <a:p>
            <a:r>
              <a:rPr lang="en-US" dirty="0" err="1" smtClean="0">
                <a:solidFill>
                  <a:schemeClr val="accent2">
                    <a:lumMod val="50000"/>
                  </a:schemeClr>
                </a:solidFill>
              </a:rPr>
              <a:t>Donagift</a:t>
            </a:r>
            <a:r>
              <a:rPr lang="en-US" dirty="0" smtClean="0">
                <a:solidFill>
                  <a:schemeClr val="accent2">
                    <a:lumMod val="50000"/>
                  </a:schemeClr>
                </a:solidFill>
              </a:rPr>
              <a:t> </a:t>
            </a:r>
            <a:r>
              <a:rPr lang="en-US" dirty="0" smtClean="0">
                <a:solidFill>
                  <a:schemeClr val="accent2">
                    <a:lumMod val="50000"/>
                  </a:schemeClr>
                </a:solidFill>
              </a:rPr>
              <a:t>Reyes</a:t>
            </a:r>
          </a:p>
          <a:p>
            <a:r>
              <a:rPr lang="en-US" dirty="0" smtClean="0">
                <a:solidFill>
                  <a:schemeClr val="accent2">
                    <a:lumMod val="50000"/>
                  </a:schemeClr>
                </a:solidFill>
                <a:sym typeface="Wingdings" pitchFamily="2" charset="2"/>
              </a:rPr>
              <a:t>  </a:t>
            </a:r>
            <a:r>
              <a:rPr lang="en-US" dirty="0" smtClean="0">
                <a:solidFill>
                  <a:schemeClr val="accent2">
                    <a:lumMod val="50000"/>
                  </a:schemeClr>
                </a:solidFill>
                <a:sym typeface="Wingdings" pitchFamily="2" charset="2"/>
              </a:rPr>
              <a:t> </a:t>
            </a:r>
            <a:r>
              <a:rPr lang="en-US" dirty="0" smtClean="0">
                <a:solidFill>
                  <a:schemeClr val="accent2">
                    <a:lumMod val="50000"/>
                  </a:schemeClr>
                </a:solidFill>
              </a:rPr>
              <a:t>  </a:t>
            </a:r>
            <a:endParaRPr lang="en-US" dirty="0">
              <a:solidFill>
                <a:schemeClr val="accent2">
                  <a:lumMod val="50000"/>
                </a:schemeClr>
              </a:solidFill>
            </a:endParaRPr>
          </a:p>
        </p:txBody>
      </p:sp>
      <p:sp>
        <p:nvSpPr>
          <p:cNvPr id="3" name="Title 2"/>
          <p:cNvSpPr>
            <a:spLocks noGrp="1"/>
          </p:cNvSpPr>
          <p:nvPr>
            <p:ph type="ctrTitle"/>
          </p:nvPr>
        </p:nvSpPr>
        <p:spPr/>
        <p:txBody>
          <a:bodyPr>
            <a:normAutofit/>
          </a:bodyPr>
          <a:lstStyle/>
          <a:p>
            <a:r>
              <a:rPr sz="6000" b="1" smtClean="0">
                <a:solidFill>
                  <a:srgbClr val="7030A0"/>
                </a:solidFill>
                <a:latin typeface="Eras Medium ITC" pitchFamily="34" charset="0"/>
              </a:rPr>
              <a:t>Thank you =)</a:t>
            </a:r>
            <a:endParaRPr lang="en-US" sz="6000" b="1" dirty="0">
              <a:solidFill>
                <a:srgbClr val="7030A0"/>
              </a:solidFill>
              <a:latin typeface="Eras Medium ITC" pitchFamily="34" charset="0"/>
            </a:endParaRPr>
          </a:p>
        </p:txBody>
      </p:sp>
      <p:sp>
        <p:nvSpPr>
          <p:cNvPr id="4" name="TextBox 3"/>
          <p:cNvSpPr txBox="1"/>
          <p:nvPr/>
        </p:nvSpPr>
        <p:spPr>
          <a:xfrm>
            <a:off x="1752600" y="5943600"/>
            <a:ext cx="5715000" cy="369332"/>
          </a:xfrm>
          <a:prstGeom prst="rect">
            <a:avLst/>
          </a:prstGeom>
          <a:noFill/>
        </p:spPr>
        <p:txBody>
          <a:bodyPr wrap="square" rtlCol="0">
            <a:spAutoFit/>
          </a:bodyPr>
          <a:lstStyle/>
          <a:p>
            <a:pPr algn="ctr"/>
            <a:r>
              <a:rPr lang="en-US" dirty="0" smtClean="0"/>
              <a:t>Map additions by Joe </a:t>
            </a:r>
            <a:r>
              <a:rPr lang="en-US" dirty="0" err="1" smtClean="0"/>
              <a:t>Naumann</a:t>
            </a:r>
            <a:r>
              <a:rPr lang="en-US" dirty="0" smtClean="0"/>
              <a:t>, UMSL</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a:ext>
            </a:extLst>
          </a:blip>
          <a:stretch>
            <a:fillRect/>
          </a:stretch>
        </p:blipFill>
        <p:spPr>
          <a:xfrm>
            <a:off x="609600" y="128636"/>
            <a:ext cx="8504695" cy="6576964"/>
          </a:xfrm>
        </p:spPr>
      </p:pic>
      <p:sp>
        <p:nvSpPr>
          <p:cNvPr id="2" name="Title 1"/>
          <p:cNvSpPr>
            <a:spLocks noGrp="1"/>
          </p:cNvSpPr>
          <p:nvPr>
            <p:ph type="title"/>
          </p:nvPr>
        </p:nvSpPr>
        <p:spPr>
          <a:xfrm>
            <a:off x="-457200" y="6172200"/>
            <a:ext cx="7772400" cy="685800"/>
          </a:xfrm>
        </p:spPr>
        <p:txBody>
          <a:bodyPr>
            <a:normAutofit fontScale="90000"/>
          </a:bodyPr>
          <a:lstStyle/>
          <a:p>
            <a:pPr algn="ctr"/>
            <a:r>
              <a:rPr lang="en-US" dirty="0" smtClean="0"/>
              <a:t>Tectonic Plate Boundaries</a:t>
            </a:r>
            <a:endParaRPr lang="en-US" dirty="0"/>
          </a:p>
        </p:txBody>
      </p:sp>
    </p:spTree>
    <p:extLst>
      <p:ext uri="{BB962C8B-B14F-4D97-AF65-F5344CB8AC3E}">
        <p14:creationId xmlns:p14="http://schemas.microsoft.com/office/powerpoint/2010/main" val="3305303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1461405" y="0"/>
            <a:ext cx="7650307" cy="6858000"/>
          </a:xfrm>
          <a:prstGeom prst="rect">
            <a:avLst/>
          </a:prstGeom>
        </p:spPr>
      </p:pic>
    </p:spTree>
    <p:extLst>
      <p:ext uri="{BB962C8B-B14F-4D97-AF65-F5344CB8AC3E}">
        <p14:creationId xmlns:p14="http://schemas.microsoft.com/office/powerpoint/2010/main" val="2945841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0" y="314878"/>
            <a:ext cx="9124627" cy="6521166"/>
          </a:xfrm>
          <a:prstGeom prst="rect">
            <a:avLst/>
          </a:prstGeom>
        </p:spPr>
      </p:pic>
      <p:sp>
        <p:nvSpPr>
          <p:cNvPr id="6" name="TextBox 5"/>
          <p:cNvSpPr txBox="1"/>
          <p:nvPr/>
        </p:nvSpPr>
        <p:spPr>
          <a:xfrm>
            <a:off x="7010400" y="914400"/>
            <a:ext cx="1676400" cy="381000"/>
          </a:xfrm>
          <a:prstGeom prst="rect">
            <a:avLst/>
          </a:prstGeom>
          <a:solidFill>
            <a:schemeClr val="bg1"/>
          </a:solidFill>
        </p:spPr>
        <p:txBody>
          <a:bodyPr wrap="square" rtlCol="0">
            <a:spAutoFit/>
          </a:bodyPr>
          <a:lstStyle/>
          <a:p>
            <a:r>
              <a:rPr lang="en-US" dirty="0" smtClean="0">
                <a:solidFill>
                  <a:schemeClr val="tx1">
                    <a:lumMod val="95000"/>
                    <a:lumOff val="5000"/>
                  </a:schemeClr>
                </a:solidFill>
              </a:rPr>
              <a:t>Petroleum</a:t>
            </a:r>
            <a:endParaRPr lang="en-US" dirty="0">
              <a:solidFill>
                <a:schemeClr val="tx1">
                  <a:lumMod val="95000"/>
                  <a:lumOff val="5000"/>
                </a:schemeClr>
              </a:solidFill>
            </a:endParaRPr>
          </a:p>
        </p:txBody>
      </p:sp>
      <p:sp>
        <p:nvSpPr>
          <p:cNvPr id="7" name="TextBox 6"/>
          <p:cNvSpPr txBox="1"/>
          <p:nvPr/>
        </p:nvSpPr>
        <p:spPr>
          <a:xfrm>
            <a:off x="7010400" y="1295400"/>
            <a:ext cx="1676400" cy="369332"/>
          </a:xfrm>
          <a:prstGeom prst="rect">
            <a:avLst/>
          </a:prstGeom>
          <a:solidFill>
            <a:schemeClr val="bg1"/>
          </a:solidFill>
        </p:spPr>
        <p:txBody>
          <a:bodyPr wrap="square" rtlCol="0">
            <a:spAutoFit/>
          </a:bodyPr>
          <a:lstStyle/>
          <a:p>
            <a:r>
              <a:rPr lang="en-US" dirty="0" smtClean="0"/>
              <a:t>Natural Gas</a:t>
            </a:r>
            <a:endParaRPr lang="en-US" dirty="0"/>
          </a:p>
        </p:txBody>
      </p:sp>
      <p:sp>
        <p:nvSpPr>
          <p:cNvPr id="8" name="TextBox 7"/>
          <p:cNvSpPr txBox="1"/>
          <p:nvPr/>
        </p:nvSpPr>
        <p:spPr>
          <a:xfrm>
            <a:off x="7010400" y="1828800"/>
            <a:ext cx="1676400" cy="369332"/>
          </a:xfrm>
          <a:prstGeom prst="rect">
            <a:avLst/>
          </a:prstGeom>
          <a:solidFill>
            <a:schemeClr val="bg1"/>
          </a:solidFill>
        </p:spPr>
        <p:txBody>
          <a:bodyPr wrap="square" rtlCol="0">
            <a:spAutoFit/>
          </a:bodyPr>
          <a:lstStyle/>
          <a:p>
            <a:r>
              <a:rPr lang="en-US" dirty="0" smtClean="0"/>
              <a:t>Minor Basins</a:t>
            </a:r>
            <a:endParaRPr lang="en-US" dirty="0"/>
          </a:p>
        </p:txBody>
      </p:sp>
    </p:spTree>
    <p:extLst>
      <p:ext uri="{BB962C8B-B14F-4D97-AF65-F5344CB8AC3E}">
        <p14:creationId xmlns:p14="http://schemas.microsoft.com/office/powerpoint/2010/main" val="549917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0" y="-45143"/>
            <a:ext cx="9144000" cy="6903144"/>
          </a:xfrm>
          <a:prstGeom prst="rect">
            <a:avLst/>
          </a:prstGeom>
        </p:spPr>
      </p:pic>
    </p:spTree>
    <p:extLst>
      <p:ext uri="{BB962C8B-B14F-4D97-AF65-F5344CB8AC3E}">
        <p14:creationId xmlns:p14="http://schemas.microsoft.com/office/powerpoint/2010/main" val="354330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Zone of Conflicting Claims: the South China Sea</a:t>
            </a:r>
            <a:endParaRPr lang="en-US" dirty="0"/>
          </a:p>
        </p:txBody>
      </p:sp>
      <p:sp>
        <p:nvSpPr>
          <p:cNvPr id="3" name="Text Placeholder 2"/>
          <p:cNvSpPr>
            <a:spLocks noGrp="1"/>
          </p:cNvSpPr>
          <p:nvPr>
            <p:ph type="body" idx="2"/>
          </p:nvPr>
        </p:nvSpPr>
        <p:spPr>
          <a:xfrm>
            <a:off x="152400" y="1600200"/>
            <a:ext cx="4495800" cy="5105400"/>
          </a:xfrm>
        </p:spPr>
        <p:txBody>
          <a:bodyPr>
            <a:noAutofit/>
          </a:bodyPr>
          <a:lstStyle/>
          <a:p>
            <a:r>
              <a:rPr lang="en-US" sz="2000" dirty="0" smtClean="0"/>
              <a:t>China, the Philippines, and Vietnam have overlapping claims to parts of the South China Sea. It is believed that large oil deposits may be found beneath the ocean floor. China has constructed artificial islands in the South China </a:t>
            </a:r>
            <a:r>
              <a:rPr lang="en-US" sz="2000" smtClean="0"/>
              <a:t>Sea and </a:t>
            </a:r>
            <a:r>
              <a:rPr lang="en-US" sz="2000" dirty="0" smtClean="0"/>
              <a:t>claimed control of the surrounding waters. In 2015, the U.S. navy has sent ships through the waters claimed by China because the U.S. does not recognize Chinese sovereignty over those waters. China has protested those actions.</a:t>
            </a:r>
            <a:endParaRPr lang="en-US" sz="2000" dirty="0"/>
          </a:p>
        </p:txBody>
      </p:sp>
      <p:pic>
        <p:nvPicPr>
          <p:cNvPr id="5" name="Content Placeholder 4"/>
          <p:cNvPicPr>
            <a:picLocks noGrp="1" noChangeAspect="1"/>
          </p:cNvPicPr>
          <p:nvPr>
            <p:ph sz="quarter" idx="1"/>
          </p:nvPr>
        </p:nvPicPr>
        <p:blipFill rotWithShape="1">
          <a:blip r:embed="rId2" cstate="screen">
            <a:extLst>
              <a:ext uri="{28A0092B-C50C-407E-A947-70E740481C1C}">
                <a14:useLocalDpi xmlns:a14="http://schemas.microsoft.com/office/drawing/2010/main"/>
              </a:ext>
            </a:extLst>
          </a:blip>
          <a:srcRect/>
          <a:stretch/>
        </p:blipFill>
        <p:spPr>
          <a:xfrm>
            <a:off x="4755553" y="1727953"/>
            <a:ext cx="4357294" cy="5130047"/>
          </a:xfrm>
          <a:prstGeom prst="rect">
            <a:avLst/>
          </a:prstGeom>
        </p:spPr>
      </p:pic>
      <p:sp>
        <p:nvSpPr>
          <p:cNvPr id="6" name="7-Point Star 5"/>
          <p:cNvSpPr/>
          <p:nvPr/>
        </p:nvSpPr>
        <p:spPr>
          <a:xfrm>
            <a:off x="6934200" y="3657600"/>
            <a:ext cx="45719" cy="45719"/>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Point Star 7"/>
          <p:cNvSpPr/>
          <p:nvPr/>
        </p:nvSpPr>
        <p:spPr>
          <a:xfrm>
            <a:off x="6781800" y="2895600"/>
            <a:ext cx="914400" cy="10668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218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0" y="273050"/>
            <a:ext cx="9144000" cy="6364224"/>
          </a:xfrm>
          <a:prstGeom prst="rect">
            <a:avLst/>
          </a:prstGeom>
        </p:spPr>
      </p:pic>
    </p:spTree>
    <p:extLst>
      <p:ext uri="{BB962C8B-B14F-4D97-AF65-F5344CB8AC3E}">
        <p14:creationId xmlns:p14="http://schemas.microsoft.com/office/powerpoint/2010/main" val="16966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configuration</a:t>
            </a:r>
            <a:endParaRPr lang="en-US" dirty="0"/>
          </a:p>
        </p:txBody>
      </p:sp>
      <p:pic>
        <p:nvPicPr>
          <p:cNvPr id="4" name="Content Placeholder 3"/>
          <p:cNvPicPr>
            <a:picLocks noGrp="1" noChangeAspect="1"/>
          </p:cNvPicPr>
          <p:nvPr>
            <p:ph sz="quarter" idx="1"/>
          </p:nvPr>
        </p:nvPicPr>
        <p:blipFill>
          <a:blip r:embed="rId2"/>
          <a:stretch>
            <a:fillRect/>
          </a:stretch>
        </p:blipFill>
        <p:spPr>
          <a:xfrm>
            <a:off x="0" y="1593056"/>
            <a:ext cx="9144000" cy="4750594"/>
          </a:xfrm>
          <a:prstGeom prst="rect">
            <a:avLst/>
          </a:prstGeom>
        </p:spPr>
      </p:pic>
    </p:spTree>
    <p:extLst>
      <p:ext uri="{BB962C8B-B14F-4D97-AF65-F5344CB8AC3E}">
        <p14:creationId xmlns:p14="http://schemas.microsoft.com/office/powerpoint/2010/main" val="44169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0" y="846011"/>
            <a:ext cx="9144000" cy="4709160"/>
          </a:xfrm>
          <a:prstGeom prst="rect">
            <a:avLst/>
          </a:prstGeom>
        </p:spPr>
      </p:pic>
    </p:spTree>
    <p:extLst>
      <p:ext uri="{BB962C8B-B14F-4D97-AF65-F5344CB8AC3E}">
        <p14:creationId xmlns:p14="http://schemas.microsoft.com/office/powerpoint/2010/main" val="3221390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9" y="0"/>
            <a:ext cx="9102671" cy="838200"/>
          </a:xfrm>
        </p:spPr>
        <p:txBody>
          <a:bodyPr>
            <a:normAutofit/>
          </a:bodyPr>
          <a:lstStyle/>
          <a:p>
            <a:pPr algn="ctr"/>
            <a:r>
              <a:rPr lang="en-US" sz="2800" dirty="0" smtClean="0"/>
              <a:t>Coral Reefs: Very important in the ocean ecosystem.</a:t>
            </a:r>
            <a:endParaRPr lang="en-US" sz="2800" dirty="0"/>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41329" y="1131341"/>
            <a:ext cx="9115586" cy="5726659"/>
          </a:xfrm>
          <a:prstGeom prst="rect">
            <a:avLst/>
          </a:prstGeom>
        </p:spPr>
      </p:pic>
    </p:spTree>
    <p:extLst>
      <p:ext uri="{BB962C8B-B14F-4D97-AF65-F5344CB8AC3E}">
        <p14:creationId xmlns:p14="http://schemas.microsoft.com/office/powerpoint/2010/main" val="582556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a:xfrm>
            <a:off x="381000" y="1600200"/>
            <a:ext cx="2438400" cy="4495800"/>
          </a:xfrm>
        </p:spPr>
        <p:txBody>
          <a:bodyPr>
            <a:normAutofit/>
          </a:bodyPr>
          <a:lstStyle/>
          <a:p>
            <a:pPr algn="ctr"/>
            <a:r>
              <a:rPr lang="en-US" sz="2400" b="1" dirty="0" smtClean="0"/>
              <a:t>Mineral Resources</a:t>
            </a:r>
            <a:endParaRPr lang="en-US" sz="2400" b="1" dirty="0"/>
          </a:p>
        </p:txBody>
      </p:sp>
      <p:pic>
        <p:nvPicPr>
          <p:cNvPr id="5" name="Content Placeholder 4"/>
          <p:cNvPicPr>
            <a:picLocks noGrp="1" noChangeAspect="1"/>
          </p:cNvPicPr>
          <p:nvPr>
            <p:ph sz="quarter" idx="1"/>
          </p:nvPr>
        </p:nvPicPr>
        <p:blipFill>
          <a:blip r:embed="rId2"/>
          <a:stretch>
            <a:fillRect/>
          </a:stretch>
        </p:blipFill>
        <p:spPr>
          <a:xfrm>
            <a:off x="3109785" y="0"/>
            <a:ext cx="6034215" cy="6858000"/>
          </a:xfrm>
          <a:prstGeom prst="rect">
            <a:avLst/>
          </a:prstGeom>
        </p:spPr>
      </p:pic>
    </p:spTree>
    <p:extLst>
      <p:ext uri="{BB962C8B-B14F-4D97-AF65-F5344CB8AC3E}">
        <p14:creationId xmlns:p14="http://schemas.microsoft.com/office/powerpoint/2010/main" val="3663548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FF0000"/>
                </a:solidFill>
              </a:rPr>
              <a:t>Southeast Asian Cultures</a:t>
            </a:r>
            <a:endParaRPr lang="en-US" sz="5400" b="1" dirty="0">
              <a:solidFill>
                <a:srgbClr val="FF0000"/>
              </a:solidFill>
            </a:endParaRPr>
          </a:p>
        </p:txBody>
      </p:sp>
      <p:sp>
        <p:nvSpPr>
          <p:cNvPr id="3" name="Text Placeholder 2"/>
          <p:cNvSpPr>
            <a:spLocks noGrp="1"/>
          </p:cNvSpPr>
          <p:nvPr>
            <p:ph type="body"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2667000"/>
            <a:ext cx="561975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877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chemeClr val="accent2"/>
                </a:solidFill>
                <a:latin typeface="Kristen ITC" pitchFamily="66" charset="0"/>
              </a:rPr>
              <a:t>The People</a:t>
            </a:r>
            <a:endParaRPr lang="en-US" sz="6000" b="1" dirty="0">
              <a:solidFill>
                <a:schemeClr val="accent2"/>
              </a:solidFill>
              <a:latin typeface="Kristen ITC" pitchFamily="66" charset="0"/>
            </a:endParaRPr>
          </a:p>
        </p:txBody>
      </p:sp>
      <p:sp>
        <p:nvSpPr>
          <p:cNvPr id="3" name="Content Placeholder 2"/>
          <p:cNvSpPr>
            <a:spLocks noGrp="1"/>
          </p:cNvSpPr>
          <p:nvPr>
            <p:ph sz="quarter" idx="1"/>
          </p:nvPr>
        </p:nvSpPr>
        <p:spPr/>
        <p:txBody>
          <a:bodyPr>
            <a:normAutofit/>
          </a:bodyPr>
          <a:lstStyle/>
          <a:p>
            <a:r>
              <a:rPr lang="en-US" sz="2800" dirty="0" smtClean="0"/>
              <a:t>Southeast Asia is one of the </a:t>
            </a:r>
            <a:r>
              <a:rPr lang="en-US" sz="2800" b="1" dirty="0" smtClean="0"/>
              <a:t>world’s great melting pots.</a:t>
            </a:r>
          </a:p>
          <a:p>
            <a:endParaRPr lang="en-US" sz="2800" dirty="0" smtClean="0"/>
          </a:p>
          <a:p>
            <a:r>
              <a:rPr lang="en-US" sz="2800" dirty="0" smtClean="0"/>
              <a:t> Its diverse peoples moved into the region in search of a better life and greater security.</a:t>
            </a:r>
          </a:p>
        </p:txBody>
      </p:sp>
      <p:pic>
        <p:nvPicPr>
          <p:cNvPr id="5" name="Content Placeholder 4" descr="two old ladies serving siam laksa in penang">
            <a:hlinkClick r:id="rId2"/>
          </p:cNvPr>
          <p:cNvPicPr>
            <a:picLocks noGrp="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bwMode="auto">
          <a:xfrm>
            <a:off x="5029200" y="3886200"/>
            <a:ext cx="3749675" cy="24980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descr="hmong market in sapa vietnam">
            <a:hlinkClick r:id="rId4"/>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1447800"/>
            <a:ext cx="2895600" cy="24447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p:txBody>
          <a:bodyPr>
            <a:normAutofit/>
          </a:bodyPr>
          <a:lstStyle/>
          <a:p>
            <a:endParaRPr lang="en-US" sz="2800" dirty="0" smtClean="0"/>
          </a:p>
          <a:p>
            <a:r>
              <a:rPr lang="en-US" sz="2800" dirty="0" smtClean="0"/>
              <a:t>More than three-quarters of Southeast  Asia population is agriculture-based.</a:t>
            </a:r>
          </a:p>
          <a:p>
            <a:endParaRPr lang="en-US" sz="2800" dirty="0" smtClean="0"/>
          </a:p>
          <a:p>
            <a:r>
              <a:rPr lang="en-US" sz="2800" dirty="0" smtClean="0"/>
              <a:t>Much </a:t>
            </a:r>
            <a:r>
              <a:rPr lang="en-US" sz="2800" b="1" u="sng" dirty="0" smtClean="0">
                <a:solidFill>
                  <a:srgbClr val="C00000"/>
                </a:solidFill>
              </a:rPr>
              <a:t>fish</a:t>
            </a:r>
            <a:r>
              <a:rPr lang="en-US" sz="2800" dirty="0" smtClean="0"/>
              <a:t> is consumed in this region, reflecting the long coastlines and river environments of Southeast Asia.</a:t>
            </a:r>
            <a:endParaRPr lang="en-US" sz="2800" dirty="0"/>
          </a:p>
        </p:txBody>
      </p:sp>
      <p:pic>
        <p:nvPicPr>
          <p:cNvPr id="5" name="Picture 4" descr="fishes-market-go-vap-district-vietnam-saigon"/>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143000"/>
            <a:ext cx="23622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fish-market-national-geographic-vietnam-saigon"/>
          <p:cNvPicPr/>
          <p:nvPr/>
        </p:nvPicPr>
        <p:blipFill>
          <a:blip r:embed="rId3" cstate="print"/>
          <a:srcRect/>
          <a:stretch>
            <a:fillRect/>
          </a:stretch>
        </p:blipFill>
        <p:spPr bwMode="auto">
          <a:xfrm>
            <a:off x="533400" y="3733800"/>
            <a:ext cx="2514600" cy="269811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a:off x="0" y="221639"/>
            <a:ext cx="9144000" cy="6602782"/>
          </a:xfrm>
          <a:prstGeom prst="rect">
            <a:avLst/>
          </a:prstGeom>
        </p:spPr>
      </p:pic>
    </p:spTree>
    <p:extLst>
      <p:ext uri="{BB962C8B-B14F-4D97-AF65-F5344CB8AC3E}">
        <p14:creationId xmlns:p14="http://schemas.microsoft.com/office/powerpoint/2010/main" val="377548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0" y="455568"/>
            <a:ext cx="9144000" cy="6100354"/>
          </a:xfrm>
          <a:prstGeom prst="rect">
            <a:avLst/>
          </a:prstGeom>
        </p:spPr>
      </p:pic>
    </p:spTree>
    <p:extLst>
      <p:ext uri="{BB962C8B-B14F-4D97-AF65-F5344CB8AC3E}">
        <p14:creationId xmlns:p14="http://schemas.microsoft.com/office/powerpoint/2010/main" val="2621692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pic>
        <p:nvPicPr>
          <p:cNvPr id="5" name="Content Placeholder 4"/>
          <p:cNvPicPr>
            <a:picLocks noGrp="1" noChangeAspect="1"/>
          </p:cNvPicPr>
          <p:nvPr>
            <p:ph sz="quarter" idx="1"/>
          </p:nvPr>
        </p:nvPicPr>
        <p:blipFill>
          <a:blip r:embed="rId2"/>
          <a:stretch>
            <a:fillRect/>
          </a:stretch>
        </p:blipFill>
        <p:spPr>
          <a:xfrm>
            <a:off x="381000" y="10236"/>
            <a:ext cx="8398790" cy="6855513"/>
          </a:xfrm>
          <a:prstGeom prst="rect">
            <a:avLst/>
          </a:prstGeom>
        </p:spPr>
      </p:pic>
    </p:spTree>
    <p:extLst>
      <p:ext uri="{BB962C8B-B14F-4D97-AF65-F5344CB8AC3E}">
        <p14:creationId xmlns:p14="http://schemas.microsoft.com/office/powerpoint/2010/main" val="3969614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2"/>
          </p:nvPr>
        </p:nvSpPr>
        <p:spPr>
          <a:xfrm>
            <a:off x="914400" y="685800"/>
            <a:ext cx="2362200" cy="5410200"/>
          </a:xfrm>
        </p:spPr>
        <p:txBody>
          <a:bodyPr>
            <a:normAutofit lnSpcReduction="10000"/>
          </a:bodyPr>
          <a:lstStyle/>
          <a:p>
            <a:pPr>
              <a:buFont typeface="Wingdings" pitchFamily="2" charset="2"/>
              <a:buChar char="v"/>
            </a:pPr>
            <a:endParaRPr lang="en-US" dirty="0" smtClean="0"/>
          </a:p>
          <a:p>
            <a:endParaRPr lang="en-US" dirty="0" smtClean="0"/>
          </a:p>
          <a:p>
            <a:endParaRPr lang="en-US" sz="2800" dirty="0" smtClean="0"/>
          </a:p>
          <a:p>
            <a:pPr>
              <a:buFont typeface="Wingdings" pitchFamily="2" charset="2"/>
              <a:buChar char="Ø"/>
            </a:pPr>
            <a:r>
              <a:rPr lang="en-US" sz="2800" dirty="0" smtClean="0"/>
              <a:t>  </a:t>
            </a:r>
            <a:r>
              <a:rPr lang="en-US" sz="3200" dirty="0" smtClean="0"/>
              <a:t>The staple food throughout the region is </a:t>
            </a:r>
            <a:r>
              <a:rPr lang="en-US" sz="3200" b="1" dirty="0" smtClean="0">
                <a:solidFill>
                  <a:srgbClr val="C00000"/>
                </a:solidFill>
              </a:rPr>
              <a:t>RICE</a:t>
            </a:r>
            <a:r>
              <a:rPr lang="en-US" sz="3200" dirty="0" smtClean="0"/>
              <a:t>, which has been cultivated for  thousands of years.</a:t>
            </a:r>
            <a:endParaRPr lang="en-US" sz="3200" dirty="0"/>
          </a:p>
        </p:txBody>
      </p:sp>
      <p:pic>
        <p:nvPicPr>
          <p:cNvPr id="5" name="Content Placeholder 4" descr="Thai Rice">
            <a:hlinkClick r:id="rId2"/>
          </p:cNvPr>
          <p:cNvPicPr>
            <a:picLocks noGrp="1"/>
          </p:cNvPicPr>
          <p:nvPr>
            <p:ph sz="quarter" idx="1"/>
          </p:nvPr>
        </p:nvPicPr>
        <p:blipFill>
          <a:blip r:embed="rId3" cstate="print"/>
          <a:srcRect/>
          <a:stretch>
            <a:fillRect/>
          </a:stretch>
        </p:blipFill>
        <p:spPr bwMode="auto">
          <a:xfrm>
            <a:off x="3352800" y="762000"/>
            <a:ext cx="5410200"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chemeClr val="accent1"/>
                </a:solidFill>
                <a:latin typeface="Kristen ITC" pitchFamily="66" charset="0"/>
              </a:rPr>
              <a:t>History</a:t>
            </a:r>
            <a:endParaRPr lang="en-US" sz="6600" b="1" dirty="0">
              <a:solidFill>
                <a:schemeClr val="accent1"/>
              </a:solidFill>
              <a:latin typeface="Kristen ITC" pitchFamily="66" charset="0"/>
            </a:endParaRPr>
          </a:p>
        </p:txBody>
      </p:sp>
      <p:sp>
        <p:nvSpPr>
          <p:cNvPr id="3" name="Text Placeholder 2"/>
          <p:cNvSpPr>
            <a:spLocks noGrp="1"/>
          </p:cNvSpPr>
          <p:nvPr>
            <p:ph type="body" idx="2"/>
          </p:nvPr>
        </p:nvSpPr>
        <p:spPr>
          <a:xfrm>
            <a:off x="983672" y="1600200"/>
            <a:ext cx="1905000" cy="4495800"/>
          </a:xfrm>
        </p:spPr>
        <p:txBody>
          <a:bodyPr>
            <a:normAutofit fontScale="92500"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1900" dirty="0" smtClean="0"/>
              <a:t>A golden vestment similar to those worn by the Hindu </a:t>
            </a:r>
            <a:r>
              <a:rPr lang="en-US" sz="1900" b="1" dirty="0" smtClean="0">
                <a:solidFill>
                  <a:schemeClr val="accent1"/>
                </a:solidFill>
              </a:rPr>
              <a:t>Brahmin </a:t>
            </a:r>
            <a:r>
              <a:rPr lang="en-US" sz="1900" dirty="0" smtClean="0"/>
              <a:t>Caste.</a:t>
            </a:r>
            <a:endParaRPr lang="en-US" sz="1900" dirty="0"/>
          </a:p>
        </p:txBody>
      </p:sp>
      <p:sp>
        <p:nvSpPr>
          <p:cNvPr id="4" name="Content Placeholder 3"/>
          <p:cNvSpPr>
            <a:spLocks noGrp="1"/>
          </p:cNvSpPr>
          <p:nvPr>
            <p:ph sz="quarter" idx="1"/>
          </p:nvPr>
        </p:nvSpPr>
        <p:spPr/>
        <p:txBody>
          <a:bodyPr>
            <a:normAutofit fontScale="92500" lnSpcReduction="10000"/>
          </a:bodyPr>
          <a:lstStyle/>
          <a:p>
            <a:r>
              <a:rPr lang="en-US" dirty="0" smtClean="0"/>
              <a:t>1</a:t>
            </a:r>
            <a:r>
              <a:rPr lang="en-US" baseline="30000" dirty="0" smtClean="0"/>
              <a:t>st</a:t>
            </a:r>
            <a:r>
              <a:rPr lang="en-US" dirty="0" smtClean="0"/>
              <a:t> Century AD – traders from India and China were vying for a foothold in the region, drawn there by its rich abundance of minerals, spices, and forest products.</a:t>
            </a:r>
          </a:p>
          <a:p>
            <a:endParaRPr lang="en-US" dirty="0" smtClean="0"/>
          </a:p>
          <a:p>
            <a:r>
              <a:rPr lang="en-US" dirty="0" smtClean="0"/>
              <a:t>For the next 13</a:t>
            </a:r>
            <a:r>
              <a:rPr lang="en-US" baseline="30000" dirty="0" smtClean="0"/>
              <a:t>th</a:t>
            </a:r>
            <a:r>
              <a:rPr lang="en-US" dirty="0" smtClean="0"/>
              <a:t> or 14</a:t>
            </a:r>
            <a:r>
              <a:rPr lang="en-US" baseline="30000" dirty="0" smtClean="0"/>
              <a:t>th</a:t>
            </a:r>
            <a:r>
              <a:rPr lang="en-US" dirty="0" smtClean="0"/>
              <a:t> centuries – India’s influence dominated, except in what is now Vietnam. </a:t>
            </a:r>
          </a:p>
          <a:p>
            <a:endParaRPr lang="en-US" dirty="0" smtClean="0"/>
          </a:p>
          <a:p>
            <a:r>
              <a:rPr lang="en-US" dirty="0" smtClean="0"/>
              <a:t>Although there is some small Indian influence seen in the cuisine, China maintained a political foothold in Vietnam for a thousand years.</a:t>
            </a:r>
            <a:endParaRPr lang="en-US" dirty="0"/>
          </a:p>
        </p:txBody>
      </p:sp>
      <p:pic>
        <p:nvPicPr>
          <p:cNvPr id="5" name="Picture 4" descr="http://upload.wikimedia.org/wikipedia/commons/c/c7/Golden_Belt_usually_worn_by_the_Hindu%2C_Brahmi_Caste%2C_found_in_Butuan_Archeological_Digs.jpg">
            <a:hlinkClick r:id="rId3"/>
          </p:cNvPr>
          <p:cNvPicPr/>
          <p:nvPr/>
        </p:nvPicPr>
        <p:blipFill>
          <a:blip r:embed="rId4" cstate="print"/>
          <a:srcRect/>
          <a:stretch>
            <a:fillRect/>
          </a:stretch>
        </p:blipFill>
        <p:spPr bwMode="auto">
          <a:xfrm>
            <a:off x="990600" y="1600200"/>
            <a:ext cx="1905000" cy="33528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normAutofit fontScale="92500" lnSpcReduction="20000"/>
          </a:bodyPr>
          <a:lstStyle/>
          <a:p>
            <a:r>
              <a:rPr lang="en-US" sz="2800" dirty="0" smtClean="0"/>
              <a:t>In Asia, there are different styles of eating food. In India and the Middle East, as well as Southeast Asia, people typically </a:t>
            </a:r>
            <a:r>
              <a:rPr lang="en-US" sz="2800" b="1" dirty="0" smtClean="0">
                <a:solidFill>
                  <a:srgbClr val="C00000"/>
                </a:solidFill>
              </a:rPr>
              <a:t>eat with their hands</a:t>
            </a:r>
            <a:r>
              <a:rPr lang="en-US" sz="2800" dirty="0" smtClean="0"/>
              <a:t>.</a:t>
            </a:r>
          </a:p>
          <a:p>
            <a:endParaRPr lang="en-US" dirty="0" smtClean="0"/>
          </a:p>
          <a:p>
            <a:r>
              <a:rPr lang="en-US" sz="3000" dirty="0" smtClean="0"/>
              <a:t>It is a very direct way to experience the texture of the food, and people wash their hands before and after each meal.</a:t>
            </a:r>
            <a:endParaRPr lang="en-US" sz="3000" dirty="0"/>
          </a:p>
        </p:txBody>
      </p:sp>
      <p:pic>
        <p:nvPicPr>
          <p:cNvPr id="2050" name="Picture 2"/>
          <p:cNvPicPr>
            <a:picLocks noGrp="1" noChangeAspect="1" noChangeArrowheads="1"/>
          </p:cNvPicPr>
          <p:nvPr>
            <p:ph sz="quarter" idx="2"/>
          </p:nvPr>
        </p:nvPicPr>
        <p:blipFill>
          <a:blip r:embed="rId2" cstate="print"/>
          <a:srcRect/>
          <a:stretch>
            <a:fillRect/>
          </a:stretch>
        </p:blipFill>
        <p:spPr bwMode="auto">
          <a:xfrm>
            <a:off x="4876800" y="3048000"/>
            <a:ext cx="3749675" cy="3387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914400"/>
            <a:ext cx="2590800" cy="201787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82562"/>
          </a:xfrm>
        </p:spPr>
        <p:txBody>
          <a:bodyPr>
            <a:normAutofit fontScale="90000"/>
          </a:bodyPr>
          <a:lstStyle/>
          <a:p>
            <a:endParaRPr lang="en-US" dirty="0"/>
          </a:p>
        </p:txBody>
      </p:sp>
      <p:sp>
        <p:nvSpPr>
          <p:cNvPr id="3" name="Content Placeholder 2"/>
          <p:cNvSpPr>
            <a:spLocks noGrp="1"/>
          </p:cNvSpPr>
          <p:nvPr>
            <p:ph sz="quarter" idx="1"/>
          </p:nvPr>
        </p:nvSpPr>
        <p:spPr>
          <a:xfrm>
            <a:off x="914400" y="685800"/>
            <a:ext cx="7772400" cy="5334000"/>
          </a:xfrm>
        </p:spPr>
        <p:txBody>
          <a:bodyPr>
            <a:normAutofit/>
          </a:bodyPr>
          <a:lstStyle/>
          <a:p>
            <a:r>
              <a:rPr lang="en-US" sz="2800" dirty="0" smtClean="0"/>
              <a:t>Normally, only the right hand is used, so that one knows to keep it especially clean.</a:t>
            </a:r>
          </a:p>
          <a:p>
            <a:endParaRPr lang="en-US" sz="2800" dirty="0" smtClean="0"/>
          </a:p>
          <a:p>
            <a:r>
              <a:rPr lang="en-US" sz="2800" dirty="0" smtClean="0"/>
              <a:t>Generally, the foods to be eaten are placed on plates in the center of the mat or table, and people take food in small portions as they eat.</a:t>
            </a:r>
          </a:p>
          <a:p>
            <a:endParaRPr lang="en-US" sz="2800" dirty="0" smtClean="0"/>
          </a:p>
          <a:p>
            <a:r>
              <a:rPr lang="en-US" sz="2800" dirty="0" smtClean="0"/>
              <a:t>The exception to this pattern is Vietnam, where the influence of China was much stronger than anywhere else in Southeast Asia.</a:t>
            </a:r>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488950"/>
          </a:xfrm>
        </p:spPr>
        <p:txBody>
          <a:bodyPr>
            <a:normAutofit fontScale="90000"/>
          </a:bodyPr>
          <a:lstStyle/>
          <a:p>
            <a:endParaRPr lang="en-US" dirty="0"/>
          </a:p>
        </p:txBody>
      </p:sp>
      <p:sp>
        <p:nvSpPr>
          <p:cNvPr id="3" name="Text Placeholder 2"/>
          <p:cNvSpPr>
            <a:spLocks noGrp="1"/>
          </p:cNvSpPr>
          <p:nvPr>
            <p:ph type="body" idx="2"/>
          </p:nvPr>
        </p:nvSpPr>
        <p:spPr>
          <a:xfrm>
            <a:off x="914400" y="609600"/>
            <a:ext cx="3048000" cy="5943600"/>
          </a:xfrm>
        </p:spPr>
        <p:txBody>
          <a:bodyPr/>
          <a:lstStyle/>
          <a:p>
            <a:pPr>
              <a:buFont typeface="Wingdings" pitchFamily="2" charset="2"/>
              <a:buChar char="Ø"/>
            </a:pPr>
            <a:endParaRPr lang="en-US" sz="2400" dirty="0" smtClean="0"/>
          </a:p>
          <a:p>
            <a:pPr>
              <a:buFont typeface="Wingdings" pitchFamily="2" charset="2"/>
              <a:buChar char="Ø"/>
            </a:pPr>
            <a:endParaRPr lang="en-US" sz="2400" dirty="0" smtClean="0"/>
          </a:p>
          <a:p>
            <a:endParaRPr lang="en-US" sz="2400" dirty="0" smtClean="0"/>
          </a:p>
          <a:p>
            <a:pPr>
              <a:buFont typeface="Wingdings" pitchFamily="2" charset="2"/>
              <a:buChar char="Ø"/>
            </a:pPr>
            <a:r>
              <a:rPr lang="en-US" sz="2800" dirty="0" smtClean="0">
                <a:solidFill>
                  <a:srgbClr val="C00000"/>
                </a:solidFill>
              </a:rPr>
              <a:t> </a:t>
            </a:r>
            <a:r>
              <a:rPr lang="en-US" sz="3200" b="1" dirty="0" smtClean="0">
                <a:solidFill>
                  <a:srgbClr val="C00000"/>
                </a:solidFill>
              </a:rPr>
              <a:t>Chopsticks</a:t>
            </a:r>
            <a:r>
              <a:rPr lang="en-US" sz="3200" dirty="0" smtClean="0">
                <a:solidFill>
                  <a:srgbClr val="C00000"/>
                </a:solidFill>
              </a:rPr>
              <a:t> </a:t>
            </a:r>
            <a:r>
              <a:rPr lang="en-US" sz="3200" dirty="0" smtClean="0"/>
              <a:t>are the utensils of choice, and food is served onto individual plates or into individual bowls.</a:t>
            </a:r>
          </a:p>
          <a:p>
            <a:endParaRPr lang="en-US" dirty="0"/>
          </a:p>
        </p:txBody>
      </p:sp>
      <p:sp>
        <p:nvSpPr>
          <p:cNvPr id="4" name="Content Placeholder 3"/>
          <p:cNvSpPr>
            <a:spLocks noGrp="1"/>
          </p:cNvSpPr>
          <p:nvPr>
            <p:ph sz="quarter" idx="1"/>
          </p:nvPr>
        </p:nvSpPr>
        <p:spPr/>
        <p:txBody>
          <a:bodyPr/>
          <a:lstStyle/>
          <a:p>
            <a:pPr>
              <a:buNone/>
            </a:pPr>
            <a:endParaRPr lang="en-US" dirty="0" smtClean="0"/>
          </a:p>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4267200" y="381000"/>
            <a:ext cx="3962400" cy="5943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2"/>
          </p:nvPr>
        </p:nvSpPr>
        <p:spPr>
          <a:xfrm>
            <a:off x="609600" y="1600200"/>
            <a:ext cx="2286000" cy="4495800"/>
          </a:xfrm>
        </p:spPr>
        <p:txBody>
          <a:bodyPr/>
          <a:lstStyle/>
          <a:p>
            <a:endParaRPr lang="en-US" dirty="0"/>
          </a:p>
        </p:txBody>
      </p:sp>
      <p:sp>
        <p:nvSpPr>
          <p:cNvPr id="4" name="Content Placeholder 3"/>
          <p:cNvSpPr>
            <a:spLocks noGrp="1"/>
          </p:cNvSpPr>
          <p:nvPr>
            <p:ph sz="quarter" idx="1"/>
          </p:nvPr>
        </p:nvSpPr>
        <p:spPr>
          <a:xfrm>
            <a:off x="2971800" y="838200"/>
            <a:ext cx="5715000" cy="5867400"/>
          </a:xfrm>
        </p:spPr>
        <p:txBody>
          <a:bodyPr>
            <a:normAutofit/>
          </a:bodyPr>
          <a:lstStyle/>
          <a:p>
            <a:endParaRPr lang="en-US" dirty="0" smtClean="0"/>
          </a:p>
          <a:p>
            <a:pPr>
              <a:buNone/>
            </a:pPr>
            <a:endParaRPr lang="en-US" dirty="0" smtClean="0"/>
          </a:p>
          <a:p>
            <a:pPr>
              <a:buNone/>
            </a:pPr>
            <a:endParaRPr lang="en-US" dirty="0" smtClean="0"/>
          </a:p>
          <a:p>
            <a:r>
              <a:rPr lang="en-US" sz="3600" dirty="0" smtClean="0"/>
              <a:t>Today, the influence of Western cultures is found not only in the use of tables and chairs in many modern Southeast Asian households, but also in the use of </a:t>
            </a:r>
            <a:r>
              <a:rPr lang="en-US" sz="3600" b="1" dirty="0" smtClean="0">
                <a:solidFill>
                  <a:srgbClr val="C00000"/>
                </a:solidFill>
              </a:rPr>
              <a:t>SPOONS</a:t>
            </a:r>
            <a:r>
              <a:rPr lang="en-US" sz="3600" dirty="0" smtClean="0"/>
              <a:t> and </a:t>
            </a:r>
            <a:r>
              <a:rPr lang="en-US" sz="3600" b="1" dirty="0" smtClean="0">
                <a:solidFill>
                  <a:srgbClr val="C00000"/>
                </a:solidFill>
              </a:rPr>
              <a:t>FORKS</a:t>
            </a:r>
            <a:r>
              <a:rPr lang="en-US" sz="3600" dirty="0" smtClean="0"/>
              <a:t>.</a:t>
            </a:r>
          </a:p>
          <a:p>
            <a:endParaRPr lang="en-US" dirty="0" smtClean="0"/>
          </a:p>
          <a:p>
            <a:pPr>
              <a:buNone/>
            </a:pPr>
            <a:endParaRPr lang="en-US" dirty="0"/>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1600200"/>
            <a:ext cx="23622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914400" y="1143000"/>
            <a:ext cx="4495800" cy="4876800"/>
          </a:xfrm>
        </p:spPr>
        <p:txBody>
          <a:bodyPr>
            <a:normAutofit/>
          </a:bodyPr>
          <a:lstStyle/>
          <a:p>
            <a:endParaRPr lang="en-US" dirty="0" smtClean="0"/>
          </a:p>
          <a:p>
            <a:r>
              <a:rPr lang="en-US" sz="3200" dirty="0" smtClean="0">
                <a:solidFill>
                  <a:srgbClr val="FF0000"/>
                </a:solidFill>
              </a:rPr>
              <a:t>Knives</a:t>
            </a:r>
            <a:r>
              <a:rPr lang="en-US" dirty="0" smtClean="0">
                <a:solidFill>
                  <a:srgbClr val="FF0000"/>
                </a:solidFill>
              </a:rPr>
              <a:t> </a:t>
            </a:r>
            <a:r>
              <a:rPr lang="en-US" dirty="0" smtClean="0"/>
              <a:t>are not necessary, since meat and vegetables are chopped into smaller portions before cooking or serving.</a:t>
            </a:r>
          </a:p>
          <a:p>
            <a:endParaRPr lang="en-US" dirty="0" smtClean="0"/>
          </a:p>
          <a:p>
            <a:r>
              <a:rPr lang="en-US" dirty="0" smtClean="0"/>
              <a:t>A </a:t>
            </a:r>
            <a:r>
              <a:rPr lang="en-US" b="1" dirty="0" smtClean="0">
                <a:solidFill>
                  <a:srgbClr val="FF0000"/>
                </a:solidFill>
              </a:rPr>
              <a:t>large spoon </a:t>
            </a:r>
            <a:r>
              <a:rPr lang="en-US" dirty="0" smtClean="0"/>
              <a:t>is held in the right hand, while the left hand is used to scoop food into the spoon.</a:t>
            </a:r>
            <a:endParaRPr lang="en-US" dirty="0"/>
          </a:p>
        </p:txBody>
      </p:sp>
      <p:pic>
        <p:nvPicPr>
          <p:cNvPr id="5123" name="Picture 3"/>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bwMode="auto">
          <a:xfrm>
            <a:off x="5394325" y="1371600"/>
            <a:ext cx="3749675" cy="4267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124" name="Picture 4"/>
          <p:cNvPicPr>
            <a:picLocks noChangeAspect="1" noChangeArrowheads="1"/>
          </p:cNvPicPr>
          <p:nvPr/>
        </p:nvPicPr>
        <p:blipFill>
          <a:blip r:embed="rId3" cstate="print"/>
          <a:srcRect/>
          <a:stretch>
            <a:fillRect/>
          </a:stretch>
        </p:blipFill>
        <p:spPr bwMode="auto">
          <a:xfrm rot="20314319">
            <a:off x="2909632" y="5096127"/>
            <a:ext cx="4299054" cy="101154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952501"/>
            <a:ext cx="7772400" cy="1333500"/>
          </a:xfrm>
        </p:spPr>
        <p:txBody>
          <a:bodyPr>
            <a:noAutofit/>
          </a:bodyPr>
          <a:lstStyle/>
          <a:p>
            <a:pPr algn="ctr"/>
            <a:r>
              <a:rPr lang="en-US" sz="9600" dirty="0" smtClean="0">
                <a:solidFill>
                  <a:schemeClr val="accent2"/>
                </a:solidFill>
                <a:latin typeface="Comic Sans MS" pitchFamily="66" charset="0"/>
              </a:rPr>
              <a:t>The Food</a:t>
            </a:r>
            <a:endParaRPr lang="en-US" sz="9600" dirty="0"/>
          </a:p>
        </p:txBody>
      </p:sp>
      <p:sp>
        <p:nvSpPr>
          <p:cNvPr id="3" name="Text Placeholder 2"/>
          <p:cNvSpPr>
            <a:spLocks noGrp="1"/>
          </p:cNvSpPr>
          <p:nvPr>
            <p:ph type="body" idx="1"/>
          </p:nvPr>
        </p:nvSpPr>
        <p:spPr>
          <a:xfrm>
            <a:off x="457200" y="2133600"/>
            <a:ext cx="5029200" cy="4724400"/>
          </a:xfrm>
        </p:spPr>
        <p:txBody>
          <a:bodyPr>
            <a:noAutofit/>
          </a:bodyPr>
          <a:lstStyle/>
          <a:p>
            <a:pPr>
              <a:buFont typeface="Wingdings" pitchFamily="2" charset="2"/>
              <a:buChar char="q"/>
            </a:pPr>
            <a:endParaRPr lang="en-US" sz="2000" dirty="0" smtClean="0"/>
          </a:p>
          <a:p>
            <a:pPr>
              <a:buFont typeface="Wingdings" pitchFamily="2" charset="2"/>
              <a:buChar char="q"/>
            </a:pPr>
            <a:r>
              <a:rPr lang="en-US" sz="2000" dirty="0" smtClean="0">
                <a:solidFill>
                  <a:schemeClr val="tx1"/>
                </a:solidFill>
              </a:rPr>
              <a:t>The rich culture of South East Asia lies at the tastiest food in the world and once known as the</a:t>
            </a:r>
          </a:p>
          <a:p>
            <a:pPr algn="ctr"/>
            <a:r>
              <a:rPr lang="en-US" sz="2800" b="1" dirty="0" smtClean="0">
                <a:solidFill>
                  <a:schemeClr val="accent2"/>
                </a:solidFill>
              </a:rPr>
              <a:t>“land of the spices”</a:t>
            </a:r>
            <a:endParaRPr lang="en-US" sz="2000" dirty="0" smtClean="0">
              <a:solidFill>
                <a:schemeClr val="tx1"/>
              </a:solidFill>
            </a:endParaRPr>
          </a:p>
          <a:p>
            <a:pPr>
              <a:buFont typeface="Wingdings" pitchFamily="2" charset="2"/>
              <a:buChar char="q"/>
            </a:pPr>
            <a:r>
              <a:rPr lang="en-US" sz="2000" dirty="0" smtClean="0">
                <a:solidFill>
                  <a:schemeClr val="tx1"/>
                </a:solidFill>
              </a:rPr>
              <a:t>the food of the Thais, Filipinos, Vietnamese, and Indonesians are among the most famous exotic creations. </a:t>
            </a:r>
          </a:p>
          <a:p>
            <a:endParaRPr lang="en-US" sz="2000" dirty="0" smtClean="0">
              <a:solidFill>
                <a:schemeClr val="tx1"/>
              </a:solidFill>
            </a:endParaRPr>
          </a:p>
          <a:p>
            <a:pPr>
              <a:buFont typeface="Wingdings" pitchFamily="2" charset="2"/>
              <a:buChar char="q"/>
            </a:pPr>
            <a:r>
              <a:rPr lang="en-US" sz="2000" dirty="0" smtClean="0">
                <a:solidFill>
                  <a:schemeClr val="tx1"/>
                </a:solidFill>
              </a:rPr>
              <a:t>Much of the identity of South East Asia lies on the different food that come from unique, yet common backgrounds following the influences of Indian, Chinese, and the European colonizers along with the local flavor.</a:t>
            </a:r>
            <a:br>
              <a:rPr lang="en-US" sz="2000" dirty="0" smtClean="0">
                <a:solidFill>
                  <a:schemeClr val="tx1"/>
                </a:solidFill>
              </a:rPr>
            </a:br>
            <a:endParaRPr lang="en-US" sz="2000" dirty="0">
              <a:solidFill>
                <a:schemeClr val="tx1"/>
              </a:solidFill>
            </a:endParaRPr>
          </a:p>
        </p:txBody>
      </p:sp>
      <p:pic>
        <p:nvPicPr>
          <p:cNvPr id="6" name="Picture 5" descr="spices and herbs at morning market in penang malaysia">
            <a:hlinkClick r:id="rId2"/>
          </p:cNvPr>
          <p:cNvPicPr/>
          <p:nvPr/>
        </p:nvPicPr>
        <p:blipFill>
          <a:blip r:embed="rId3" cstate="print"/>
          <a:srcRect/>
          <a:stretch>
            <a:fillRect/>
          </a:stretch>
        </p:blipFill>
        <p:spPr bwMode="auto">
          <a:xfrm>
            <a:off x="5638800" y="2667000"/>
            <a:ext cx="2971800"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eafood-fish-market-go-vap-district-vietnam-saigon"/>
          <p:cNvPicPr/>
          <p:nvPr/>
        </p:nvPicPr>
        <p:blipFill>
          <a:blip r:embed="rId2" cstate="screen">
            <a:extLst>
              <a:ext uri="{28A0092B-C50C-407E-A947-70E740481C1C}">
                <a14:useLocalDpi xmlns:a14="http://schemas.microsoft.com/office/drawing/2010/main"/>
              </a:ext>
            </a:extLst>
          </a:blip>
          <a:srcRect/>
          <a:stretch>
            <a:fillRect/>
          </a:stretch>
        </p:blipFill>
        <p:spPr bwMode="auto">
          <a:xfrm rot="21032914">
            <a:off x="4405784" y="4408143"/>
            <a:ext cx="2611710" cy="2231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noAutofit/>
          </a:bodyPr>
          <a:lstStyle/>
          <a:p>
            <a:pPr algn="ctr"/>
            <a:r>
              <a:rPr lang="en-US" sz="8000" dirty="0" smtClean="0">
                <a:solidFill>
                  <a:schemeClr val="accent2"/>
                </a:solidFill>
                <a:latin typeface="Comic Sans MS" pitchFamily="66" charset="0"/>
              </a:rPr>
              <a:t>The Food</a:t>
            </a:r>
            <a:endParaRPr lang="en-US" sz="8000" dirty="0">
              <a:solidFill>
                <a:schemeClr val="accent2"/>
              </a:solidFill>
              <a:latin typeface="Comic Sans MS" pitchFamily="66" charset="0"/>
            </a:endParaRPr>
          </a:p>
        </p:txBody>
      </p:sp>
      <p:sp>
        <p:nvSpPr>
          <p:cNvPr id="3" name="Text Placeholder 2"/>
          <p:cNvSpPr>
            <a:spLocks noGrp="1"/>
          </p:cNvSpPr>
          <p:nvPr>
            <p:ph type="body" idx="1"/>
          </p:nvPr>
        </p:nvSpPr>
        <p:spPr>
          <a:xfrm>
            <a:off x="722313" y="2547938"/>
            <a:ext cx="4002087" cy="4005262"/>
          </a:xfrm>
        </p:spPr>
        <p:txBody>
          <a:bodyPr>
            <a:normAutofit/>
          </a:bodyPr>
          <a:lstStyle/>
          <a:p>
            <a:pPr>
              <a:buFont typeface="Wingdings" pitchFamily="2" charset="2"/>
              <a:buChar char="v"/>
            </a:pPr>
            <a:endParaRPr lang="en-US" dirty="0" smtClean="0">
              <a:latin typeface="Comic Sans MS" pitchFamily="66" charset="0"/>
            </a:endParaRPr>
          </a:p>
          <a:p>
            <a:pPr>
              <a:buFont typeface="Wingdings" pitchFamily="2" charset="2"/>
              <a:buChar char="v"/>
            </a:pPr>
            <a:r>
              <a:rPr lang="en-US" dirty="0" smtClean="0">
                <a:solidFill>
                  <a:schemeClr val="tx1"/>
                </a:solidFill>
              </a:rPr>
              <a:t>Popular meals in Southeast Asia consists of:</a:t>
            </a:r>
          </a:p>
          <a:p>
            <a:pPr>
              <a:buFont typeface="Arial" pitchFamily="34" charset="0"/>
              <a:buChar char="•"/>
            </a:pPr>
            <a:r>
              <a:rPr lang="en-US" sz="2800" dirty="0" smtClean="0">
                <a:solidFill>
                  <a:schemeClr val="tx1"/>
                </a:solidFill>
              </a:rPr>
              <a:t> </a:t>
            </a:r>
            <a:r>
              <a:rPr lang="en-US" sz="2800" b="1" dirty="0" smtClean="0">
                <a:solidFill>
                  <a:schemeClr val="tx1"/>
                </a:solidFill>
              </a:rPr>
              <a:t> rice</a:t>
            </a:r>
          </a:p>
          <a:p>
            <a:pPr>
              <a:buFont typeface="Arial" pitchFamily="34" charset="0"/>
              <a:buChar char="•"/>
            </a:pPr>
            <a:r>
              <a:rPr lang="en-US" sz="2800" b="1" dirty="0" smtClean="0">
                <a:solidFill>
                  <a:schemeClr val="tx1"/>
                </a:solidFill>
              </a:rPr>
              <a:t>  fish</a:t>
            </a:r>
          </a:p>
          <a:p>
            <a:pPr>
              <a:buFont typeface="Arial" pitchFamily="34" charset="0"/>
              <a:buChar char="•"/>
            </a:pPr>
            <a:r>
              <a:rPr lang="en-US" sz="2800" b="1" dirty="0" smtClean="0">
                <a:solidFill>
                  <a:schemeClr val="tx1"/>
                </a:solidFill>
              </a:rPr>
              <a:t>  vegetables</a:t>
            </a:r>
          </a:p>
          <a:p>
            <a:pPr>
              <a:buFont typeface="Arial" pitchFamily="34" charset="0"/>
              <a:buChar char="•"/>
            </a:pPr>
            <a:r>
              <a:rPr lang="en-US" sz="2800" b="1" dirty="0" smtClean="0">
                <a:solidFill>
                  <a:schemeClr val="tx1"/>
                </a:solidFill>
              </a:rPr>
              <a:t>  fruits</a:t>
            </a:r>
          </a:p>
          <a:p>
            <a:pPr>
              <a:buFont typeface="Arial" pitchFamily="34" charset="0"/>
              <a:buChar char="•"/>
            </a:pPr>
            <a:r>
              <a:rPr lang="en-US" sz="2800" b="1" dirty="0" smtClean="0">
                <a:solidFill>
                  <a:schemeClr val="tx1"/>
                </a:solidFill>
              </a:rPr>
              <a:t>  spices</a:t>
            </a:r>
          </a:p>
          <a:p>
            <a:endParaRPr lang="en-US" dirty="0" smtClean="0"/>
          </a:p>
          <a:p>
            <a:pPr>
              <a:buFont typeface="Arial" pitchFamily="34" charset="0"/>
              <a:buChar char="•"/>
            </a:pPr>
            <a:endParaRPr lang="en-US" dirty="0" smtClean="0"/>
          </a:p>
          <a:p>
            <a:pPr>
              <a:buFont typeface="Wingdings" pitchFamily="2" charset="2"/>
              <a:buChar char="v"/>
            </a:pPr>
            <a:endParaRPr lang="en-US" dirty="0"/>
          </a:p>
        </p:txBody>
      </p:sp>
      <p:pic>
        <p:nvPicPr>
          <p:cNvPr id="5" name="Picture 4" descr="grocery-stand-national-geographic-vietnam-saigon"/>
          <p:cNvPicPr/>
          <p:nvPr/>
        </p:nvPicPr>
        <p:blipFill>
          <a:blip r:embed="rId3" cstate="print"/>
          <a:srcRect/>
          <a:stretch>
            <a:fillRect/>
          </a:stretch>
        </p:blipFill>
        <p:spPr bwMode="auto">
          <a:xfrm rot="675455">
            <a:off x="6406962" y="3497743"/>
            <a:ext cx="2514600" cy="2526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Streetside Soup in Rangoon">
            <a:hlinkClick r:id="rId4"/>
          </p:cNvPr>
          <p:cNvPicPr/>
          <p:nvPr/>
        </p:nvPicPr>
        <p:blipFill>
          <a:blip r:embed="rId5" cstate="screen">
            <a:extLst>
              <a:ext uri="{28A0092B-C50C-407E-A947-70E740481C1C}">
                <a14:useLocalDpi xmlns:a14="http://schemas.microsoft.com/office/drawing/2010/main"/>
              </a:ext>
            </a:extLst>
          </a:blip>
          <a:srcRect/>
          <a:stretch>
            <a:fillRect/>
          </a:stretch>
        </p:blipFill>
        <p:spPr bwMode="auto">
          <a:xfrm rot="21154212">
            <a:off x="4678228" y="2508246"/>
            <a:ext cx="2605280" cy="19941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Comic Sans MS" pitchFamily="66" charset="0"/>
              </a:rPr>
              <a:t>The Food</a:t>
            </a:r>
            <a:endParaRPr lang="en-US" dirty="0"/>
          </a:p>
        </p:txBody>
      </p:sp>
      <p:sp>
        <p:nvSpPr>
          <p:cNvPr id="3" name="Content Placeholder 2"/>
          <p:cNvSpPr>
            <a:spLocks noGrp="1"/>
          </p:cNvSpPr>
          <p:nvPr>
            <p:ph sz="quarter" idx="1"/>
          </p:nvPr>
        </p:nvSpPr>
        <p:spPr/>
        <p:txBody>
          <a:bodyPr>
            <a:normAutofit/>
          </a:bodyPr>
          <a:lstStyle/>
          <a:p>
            <a:pPr>
              <a:buNone/>
            </a:pPr>
            <a:endParaRPr lang="en-US" dirty="0" smtClean="0"/>
          </a:p>
          <a:p>
            <a:pPr>
              <a:buFont typeface="Wingdings" pitchFamily="2" charset="2"/>
              <a:buChar char="v"/>
            </a:pPr>
            <a:r>
              <a:rPr lang="en-US" sz="2400" dirty="0" smtClean="0">
                <a:solidFill>
                  <a:schemeClr val="accent2"/>
                </a:solidFill>
              </a:rPr>
              <a:t>Popular Products:</a:t>
            </a:r>
          </a:p>
          <a:p>
            <a:pPr>
              <a:buFont typeface="Arial" pitchFamily="34" charset="0"/>
              <a:buChar char="•"/>
            </a:pPr>
            <a:r>
              <a:rPr lang="en-US" sz="2800" b="1" dirty="0" smtClean="0"/>
              <a:t>Curry </a:t>
            </a:r>
          </a:p>
          <a:p>
            <a:pPr>
              <a:buFont typeface="Arial" pitchFamily="34" charset="0"/>
              <a:buChar char="•"/>
            </a:pPr>
            <a:r>
              <a:rPr lang="en-US" sz="2800" b="1" dirty="0" err="1" smtClean="0"/>
              <a:t>Satay</a:t>
            </a:r>
            <a:r>
              <a:rPr lang="en-US" sz="2800" dirty="0" smtClean="0"/>
              <a:t> (spiced or marinated meat on a stick that is barbequed)</a:t>
            </a:r>
          </a:p>
          <a:p>
            <a:pPr>
              <a:buFont typeface="Arial" pitchFamily="34" charset="0"/>
              <a:buChar char="•"/>
            </a:pPr>
            <a:r>
              <a:rPr lang="en-US" sz="2800" b="1" dirty="0" smtClean="0"/>
              <a:t>Sour fish soup</a:t>
            </a:r>
          </a:p>
          <a:p>
            <a:pPr>
              <a:buFont typeface="Arial" pitchFamily="34" charset="0"/>
              <a:buChar char="•"/>
            </a:pPr>
            <a:r>
              <a:rPr lang="en-US" sz="2800" b="1" dirty="0" smtClean="0"/>
              <a:t>Noodles</a:t>
            </a:r>
          </a:p>
          <a:p>
            <a:pPr>
              <a:buFont typeface="Arial" pitchFamily="34" charset="0"/>
              <a:buChar char="•"/>
            </a:pPr>
            <a:r>
              <a:rPr lang="en-US" sz="2800" b="1" dirty="0" smtClean="0"/>
              <a:t>Soy products</a:t>
            </a:r>
          </a:p>
          <a:p>
            <a:pPr>
              <a:buFont typeface="Arial" pitchFamily="34" charset="0"/>
              <a:buChar char="•"/>
            </a:pPr>
            <a:endParaRPr lang="en-US" dirty="0"/>
          </a:p>
        </p:txBody>
      </p:sp>
      <p:pic>
        <p:nvPicPr>
          <p:cNvPr id="5" name="Content Placeholder 4" descr="http://www.koreataste.org/mp/wp-content/uploads/2010/06/07_International-Food-in-Korea-IV_01.jpg"/>
          <p:cNvPicPr>
            <a:picLocks noGrp="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bwMode="auto">
          <a:xfrm>
            <a:off x="5105400" y="1066800"/>
            <a:ext cx="2971800" cy="1600200"/>
          </a:xfrm>
          <a:prstGeom prst="rect">
            <a:avLst/>
          </a:prstGeom>
          <a:ln>
            <a:noFill/>
          </a:ln>
          <a:effectLst>
            <a:outerShdw blurRad="292100" dist="139700" dir="2700000" algn="tl" rotWithShape="0">
              <a:srgbClr val="333333">
                <a:alpha val="65000"/>
              </a:srgbClr>
            </a:outerShdw>
          </a:effectLst>
        </p:spPr>
      </p:pic>
      <p:pic>
        <p:nvPicPr>
          <p:cNvPr id="6" name="Picture 5" descr="Burmese Morning Soup">
            <a:hlinkClick r:id="rId3" tooltip="&quot;Burmese Morning Soup&quot;"/>
          </p:cNvPr>
          <p:cNvPicPr/>
          <p:nvPr/>
        </p:nvPicPr>
        <p:blipFill>
          <a:blip r:embed="rId4" cstate="print"/>
          <a:srcRect/>
          <a:stretch>
            <a:fillRect/>
          </a:stretch>
        </p:blipFill>
        <p:spPr bwMode="auto">
          <a:xfrm>
            <a:off x="6477000" y="2590800"/>
            <a:ext cx="22860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Spicy Noodle Goodness">
            <a:hlinkClick r:id="rId5" tooltip="&quot;Spicy Noodle Goodness&quot;"/>
          </p:cNvPr>
          <p:cNvPicPr/>
          <p:nvPr/>
        </p:nvPicPr>
        <p:blipFill>
          <a:blip r:embed="rId6" cstate="print"/>
          <a:srcRect/>
          <a:stretch>
            <a:fillRect/>
          </a:stretch>
        </p:blipFill>
        <p:spPr bwMode="auto">
          <a:xfrm>
            <a:off x="4419600" y="2590800"/>
            <a:ext cx="2060121"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chicken cooking over open fire along asian street">
            <a:hlinkClick r:id="rId7"/>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29200" y="4572000"/>
            <a:ext cx="3048000" cy="20031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Comic Sans MS" pitchFamily="66" charset="0"/>
              </a:rPr>
              <a:t>The Food</a:t>
            </a:r>
            <a:endParaRPr lang="en-US" dirty="0"/>
          </a:p>
        </p:txBody>
      </p:sp>
      <p:sp>
        <p:nvSpPr>
          <p:cNvPr id="3" name="Content Placeholder 2"/>
          <p:cNvSpPr>
            <a:spLocks noGrp="1"/>
          </p:cNvSpPr>
          <p:nvPr>
            <p:ph sz="quarter" idx="1"/>
          </p:nvPr>
        </p:nvSpPr>
        <p:spPr>
          <a:xfrm>
            <a:off x="914400" y="1143000"/>
            <a:ext cx="4876800" cy="5105400"/>
          </a:xfrm>
        </p:spPr>
        <p:txBody>
          <a:bodyPr>
            <a:normAutofit fontScale="25000" lnSpcReduction="20000"/>
          </a:bodyPr>
          <a:lstStyle/>
          <a:p>
            <a:pPr>
              <a:buFont typeface="Wingdings" pitchFamily="2" charset="2"/>
              <a:buChar char="v"/>
            </a:pPr>
            <a:endParaRPr lang="en-US" sz="6400" dirty="0" smtClean="0"/>
          </a:p>
          <a:p>
            <a:pPr>
              <a:buFont typeface="Wingdings" pitchFamily="2" charset="2"/>
              <a:buChar char="v"/>
            </a:pPr>
            <a:r>
              <a:rPr lang="en-US" sz="6400" dirty="0" smtClean="0"/>
              <a:t>Common flavorings:</a:t>
            </a:r>
          </a:p>
          <a:p>
            <a:pPr>
              <a:buFont typeface="Wingdings" pitchFamily="2" charset="2"/>
              <a:buChar char="§"/>
            </a:pPr>
            <a:r>
              <a:rPr lang="en-US" sz="8000" b="1" dirty="0" smtClean="0"/>
              <a:t>Ginger</a:t>
            </a:r>
          </a:p>
          <a:p>
            <a:pPr>
              <a:buFont typeface="Wingdings" pitchFamily="2" charset="2"/>
              <a:buChar char="§"/>
            </a:pPr>
            <a:r>
              <a:rPr lang="en-US" sz="8000" b="1" dirty="0" smtClean="0"/>
              <a:t>Pepper</a:t>
            </a:r>
          </a:p>
          <a:p>
            <a:pPr>
              <a:buFont typeface="Wingdings" pitchFamily="2" charset="2"/>
              <a:buChar char="§"/>
            </a:pPr>
            <a:r>
              <a:rPr lang="en-US" sz="8000" b="1" dirty="0" smtClean="0"/>
              <a:t>Chile pepper</a:t>
            </a:r>
          </a:p>
          <a:p>
            <a:pPr>
              <a:buFont typeface="Wingdings" pitchFamily="2" charset="2"/>
              <a:buChar char="§"/>
            </a:pPr>
            <a:r>
              <a:rPr lang="en-US" sz="8000" b="1" dirty="0" smtClean="0"/>
              <a:t>Onions</a:t>
            </a:r>
          </a:p>
          <a:p>
            <a:pPr>
              <a:buFont typeface="Wingdings" pitchFamily="2" charset="2"/>
              <a:buChar char="§"/>
            </a:pPr>
            <a:r>
              <a:rPr lang="en-US" sz="8000" b="1" dirty="0" smtClean="0"/>
              <a:t>Garlic</a:t>
            </a:r>
          </a:p>
          <a:p>
            <a:pPr>
              <a:buFont typeface="Wingdings" pitchFamily="2" charset="2"/>
              <a:buChar char="§"/>
            </a:pPr>
            <a:r>
              <a:rPr lang="en-US" sz="8000" b="1" dirty="0" smtClean="0"/>
              <a:t>Soy sauce</a:t>
            </a:r>
          </a:p>
          <a:p>
            <a:pPr>
              <a:buFont typeface="Wingdings" pitchFamily="2" charset="2"/>
              <a:buChar char="§"/>
            </a:pPr>
            <a:r>
              <a:rPr lang="en-US" sz="8000" b="1" dirty="0" smtClean="0"/>
              <a:t>Fish sauce</a:t>
            </a:r>
          </a:p>
          <a:p>
            <a:pPr>
              <a:buFont typeface="Wingdings" pitchFamily="2" charset="2"/>
              <a:buChar char="§"/>
            </a:pPr>
            <a:r>
              <a:rPr lang="en-US" sz="8000" b="1" dirty="0" smtClean="0"/>
              <a:t>Fermented fish paste</a:t>
            </a:r>
          </a:p>
          <a:p>
            <a:pPr>
              <a:buFont typeface="Wingdings" pitchFamily="2" charset="2"/>
              <a:buChar char="§"/>
            </a:pPr>
            <a:r>
              <a:rPr lang="en-US" sz="8000" b="1" dirty="0" smtClean="0"/>
              <a:t>Turmeric</a:t>
            </a:r>
          </a:p>
          <a:p>
            <a:pPr>
              <a:buFont typeface="Wingdings" pitchFamily="2" charset="2"/>
              <a:buChar char="§"/>
            </a:pPr>
            <a:r>
              <a:rPr lang="en-US" sz="8000" b="1" dirty="0" smtClean="0"/>
              <a:t>Candlenut</a:t>
            </a:r>
          </a:p>
          <a:p>
            <a:pPr>
              <a:buFont typeface="Wingdings" pitchFamily="2" charset="2"/>
              <a:buChar char="§"/>
            </a:pPr>
            <a:r>
              <a:rPr lang="en-US" sz="8000" b="1" dirty="0" smtClean="0"/>
              <a:t>Lemongrass</a:t>
            </a:r>
          </a:p>
          <a:p>
            <a:pPr>
              <a:buFont typeface="Wingdings" pitchFamily="2" charset="2"/>
              <a:buChar char="§"/>
            </a:pPr>
            <a:r>
              <a:rPr lang="en-US" sz="8000" b="1" dirty="0" smtClean="0"/>
              <a:t>Cloves</a:t>
            </a:r>
          </a:p>
          <a:p>
            <a:pPr>
              <a:buFont typeface="Wingdings" pitchFamily="2" charset="2"/>
              <a:buChar char="§"/>
            </a:pPr>
            <a:r>
              <a:rPr lang="en-US" sz="8000" b="1" dirty="0" smtClean="0"/>
              <a:t>Nutmeg</a:t>
            </a:r>
          </a:p>
          <a:p>
            <a:pPr>
              <a:buFont typeface="Wingdings" pitchFamily="2" charset="2"/>
              <a:buChar char="§"/>
            </a:pPr>
            <a:r>
              <a:rPr lang="en-US" sz="8000" b="1" dirty="0" smtClean="0"/>
              <a:t>cinnamon</a:t>
            </a:r>
          </a:p>
          <a:p>
            <a:pPr>
              <a:buFont typeface="Wingdings" pitchFamily="2" charset="2"/>
              <a:buChar char="§"/>
            </a:pPr>
            <a:r>
              <a:rPr lang="en-US" sz="8000" b="1" dirty="0" smtClean="0"/>
              <a:t>Tamarind and lime</a:t>
            </a:r>
          </a:p>
          <a:p>
            <a:pPr>
              <a:buFont typeface="Wingdings" pitchFamily="2" charset="2"/>
              <a:buChar char="§"/>
            </a:pPr>
            <a:endParaRPr lang="en-US" dirty="0" smtClean="0"/>
          </a:p>
        </p:txBody>
      </p:sp>
      <p:pic>
        <p:nvPicPr>
          <p:cNvPr id="5" name="Content Placeholder 4" descr="list of Southeast Asian cooking Herbs and Spices">
            <a:hlinkClick r:id="rId2"/>
          </p:cNvPr>
          <p:cNvPicPr>
            <a:picLocks noGrp="1"/>
          </p:cNvPicPr>
          <p:nvPr>
            <p:ph sz="quarter" idx="2"/>
          </p:nvPr>
        </p:nvPicPr>
        <p:blipFill>
          <a:blip r:embed="rId3" cstate="print"/>
          <a:srcRect/>
          <a:stretch>
            <a:fillRect/>
          </a:stretch>
        </p:blipFill>
        <p:spPr bwMode="auto">
          <a:xfrm>
            <a:off x="4267200" y="1219200"/>
            <a:ext cx="4233047"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Comic Sans MS" pitchFamily="66" charset="0"/>
              </a:rPr>
              <a:t>The Food</a:t>
            </a:r>
            <a:endParaRPr lang="en-US" dirty="0"/>
          </a:p>
        </p:txBody>
      </p:sp>
      <p:sp>
        <p:nvSpPr>
          <p:cNvPr id="3" name="Content Placeholder 2"/>
          <p:cNvSpPr>
            <a:spLocks noGrp="1"/>
          </p:cNvSpPr>
          <p:nvPr>
            <p:ph sz="quarter" idx="1"/>
          </p:nvPr>
        </p:nvSpPr>
        <p:spPr>
          <a:xfrm>
            <a:off x="914400" y="1143000"/>
            <a:ext cx="4038600" cy="5334000"/>
          </a:xfrm>
        </p:spPr>
        <p:txBody>
          <a:bodyPr>
            <a:normAutofit fontScale="92500" lnSpcReduction="10000"/>
          </a:bodyPr>
          <a:lstStyle/>
          <a:p>
            <a:endParaRPr lang="en-US" b="1" dirty="0" smtClean="0"/>
          </a:p>
          <a:p>
            <a:r>
              <a:rPr lang="en-US" b="1" dirty="0" smtClean="0">
                <a:solidFill>
                  <a:schemeClr val="accent2"/>
                </a:solidFill>
              </a:rPr>
              <a:t>Coconut milk </a:t>
            </a:r>
            <a:r>
              <a:rPr lang="en-US" dirty="0" smtClean="0"/>
              <a:t>is often used to bind sharp flavors.</a:t>
            </a:r>
          </a:p>
          <a:p>
            <a:r>
              <a:rPr lang="en-US" b="1" dirty="0" smtClean="0">
                <a:solidFill>
                  <a:schemeClr val="accent2"/>
                </a:solidFill>
              </a:rPr>
              <a:t>Palm sugar </a:t>
            </a:r>
            <a:r>
              <a:rPr lang="en-US" dirty="0" smtClean="0"/>
              <a:t>is used to balance the spices</a:t>
            </a:r>
          </a:p>
          <a:p>
            <a:r>
              <a:rPr lang="en-US" b="1" dirty="0" smtClean="0">
                <a:solidFill>
                  <a:schemeClr val="accent2"/>
                </a:solidFill>
              </a:rPr>
              <a:t>Fish sauce </a:t>
            </a:r>
            <a:r>
              <a:rPr lang="en-US" dirty="0" smtClean="0"/>
              <a:t>is used in almost all Southeast Asian curries as well as in various forms of cooking fish and pork.</a:t>
            </a:r>
          </a:p>
          <a:p>
            <a:endParaRPr lang="en-US" b="1" dirty="0" smtClean="0"/>
          </a:p>
          <a:p>
            <a:r>
              <a:rPr lang="en-US" dirty="0" smtClean="0"/>
              <a:t>Unique combinations of  </a:t>
            </a:r>
            <a:r>
              <a:rPr lang="en-US" dirty="0" smtClean="0">
                <a:solidFill>
                  <a:schemeClr val="accent2"/>
                </a:solidFill>
              </a:rPr>
              <a:t>sweet and sour</a:t>
            </a:r>
            <a:r>
              <a:rPr lang="en-US" dirty="0" smtClean="0"/>
              <a:t>, </a:t>
            </a:r>
            <a:r>
              <a:rPr lang="en-US" dirty="0" smtClean="0">
                <a:solidFill>
                  <a:schemeClr val="accent2"/>
                </a:solidFill>
              </a:rPr>
              <a:t>hot and sour</a:t>
            </a:r>
            <a:r>
              <a:rPr lang="en-US" dirty="0" smtClean="0"/>
              <a:t>, or </a:t>
            </a:r>
            <a:r>
              <a:rPr lang="en-US" dirty="0" smtClean="0">
                <a:solidFill>
                  <a:schemeClr val="accent2"/>
                </a:solidFill>
              </a:rPr>
              <a:t>hot and sweet </a:t>
            </a:r>
            <a:r>
              <a:rPr lang="en-US" dirty="0" smtClean="0"/>
              <a:t>are common in various regions.</a:t>
            </a:r>
            <a:endParaRPr lang="en-US" dirty="0"/>
          </a:p>
        </p:txBody>
      </p:sp>
      <p:pic>
        <p:nvPicPr>
          <p:cNvPr id="6146" name="Picture 2"/>
          <p:cNvPicPr>
            <a:picLocks noGrp="1" noChangeAspect="1" noChangeArrowheads="1"/>
          </p:cNvPicPr>
          <p:nvPr>
            <p:ph sz="quarter" idx="2"/>
          </p:nvPr>
        </p:nvPicPr>
        <p:blipFill>
          <a:blip r:embed="rId2" cstate="print"/>
          <a:srcRect/>
          <a:stretch>
            <a:fillRect/>
          </a:stretch>
        </p:blipFill>
        <p:spPr bwMode="auto">
          <a:xfrm>
            <a:off x="5257800" y="533400"/>
            <a:ext cx="333375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p:cNvPicPr>
            <a:picLocks noChangeAspect="1" noChangeArrowheads="1"/>
          </p:cNvPicPr>
          <p:nvPr/>
        </p:nvPicPr>
        <p:blipFill>
          <a:blip r:embed="rId3" cstate="print"/>
          <a:srcRect/>
          <a:stretch>
            <a:fillRect/>
          </a:stretch>
        </p:blipFill>
        <p:spPr bwMode="auto">
          <a:xfrm>
            <a:off x="4953000" y="2514600"/>
            <a:ext cx="3920471"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8" name="Picture 4"/>
          <p:cNvPicPr>
            <a:picLocks noChangeAspect="1" noChangeArrowheads="1"/>
          </p:cNvPicPr>
          <p:nvPr/>
        </p:nvPicPr>
        <p:blipFill>
          <a:blip r:embed="rId4" cstate="print"/>
          <a:srcRect/>
          <a:stretch>
            <a:fillRect/>
          </a:stretch>
        </p:blipFill>
        <p:spPr bwMode="auto">
          <a:xfrm>
            <a:off x="5410200" y="4572000"/>
            <a:ext cx="3048000" cy="1847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63830" y="273050"/>
            <a:ext cx="3822970" cy="1143000"/>
          </a:xfrm>
        </p:spPr>
        <p:txBody>
          <a:bodyPr/>
          <a:lstStyle/>
          <a:p>
            <a:r>
              <a:rPr lang="en-US" b="1" dirty="0" smtClean="0">
                <a:solidFill>
                  <a:schemeClr val="tx1"/>
                </a:solidFill>
              </a:rPr>
              <a:t>   900 CE</a:t>
            </a:r>
            <a:endParaRPr lang="en-US" b="1" dirty="0">
              <a:solidFill>
                <a:schemeClr val="tx1"/>
              </a:solidFill>
            </a:endParaRPr>
          </a:p>
        </p:txBody>
      </p:sp>
      <p:pic>
        <p:nvPicPr>
          <p:cNvPr id="6" name="Picture 5"/>
          <p:cNvPicPr>
            <a:picLocks noChangeAspect="1"/>
          </p:cNvPicPr>
          <p:nvPr/>
        </p:nvPicPr>
        <p:blipFill>
          <a:blip r:embed="rId2"/>
          <a:stretch>
            <a:fillRect/>
          </a:stretch>
        </p:blipFill>
        <p:spPr>
          <a:xfrm>
            <a:off x="0" y="0"/>
            <a:ext cx="4863830" cy="6858000"/>
          </a:xfrm>
          <a:prstGeom prst="rect">
            <a:avLst/>
          </a:prstGeom>
        </p:spPr>
      </p:pic>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222457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Comic Sans MS" pitchFamily="66" charset="0"/>
              </a:rPr>
              <a:t>The Food</a:t>
            </a:r>
            <a:endParaRPr lang="en-US" dirty="0"/>
          </a:p>
        </p:txBody>
      </p:sp>
      <p:sp>
        <p:nvSpPr>
          <p:cNvPr id="3" name="Content Placeholder 2"/>
          <p:cNvSpPr>
            <a:spLocks noGrp="1"/>
          </p:cNvSpPr>
          <p:nvPr>
            <p:ph sz="quarter" idx="1"/>
          </p:nvPr>
        </p:nvSpPr>
        <p:spPr>
          <a:xfrm>
            <a:off x="914400" y="1447800"/>
            <a:ext cx="3749040" cy="5029200"/>
          </a:xfrm>
        </p:spPr>
        <p:txBody>
          <a:bodyPr>
            <a:normAutofit fontScale="92500" lnSpcReduction="10000"/>
          </a:bodyPr>
          <a:lstStyle/>
          <a:p>
            <a:pPr>
              <a:buFont typeface="Wingdings" pitchFamily="2" charset="2"/>
              <a:buChar char="v"/>
            </a:pPr>
            <a:r>
              <a:rPr lang="en-US" dirty="0" smtClean="0"/>
              <a:t>Popular vegetables are:</a:t>
            </a:r>
          </a:p>
          <a:p>
            <a:pPr>
              <a:buFont typeface="Wingdings" pitchFamily="2" charset="2"/>
              <a:buChar char="Ø"/>
            </a:pPr>
            <a:endParaRPr lang="en-US" dirty="0" smtClean="0"/>
          </a:p>
          <a:p>
            <a:pPr>
              <a:buFont typeface="Arial" pitchFamily="34" charset="0"/>
              <a:buChar char="•"/>
            </a:pPr>
            <a:r>
              <a:rPr lang="en-US" b="1" dirty="0" smtClean="0"/>
              <a:t>Sweet potatoes</a:t>
            </a:r>
          </a:p>
          <a:p>
            <a:pPr>
              <a:buFont typeface="Arial" pitchFamily="34" charset="0"/>
              <a:buChar char="•"/>
            </a:pPr>
            <a:r>
              <a:rPr lang="en-US" b="1" dirty="0" smtClean="0"/>
              <a:t>maize</a:t>
            </a:r>
          </a:p>
          <a:p>
            <a:pPr>
              <a:buFont typeface="Arial" pitchFamily="34" charset="0"/>
              <a:buChar char="•"/>
            </a:pPr>
            <a:r>
              <a:rPr lang="en-US" b="1" dirty="0" smtClean="0"/>
              <a:t>Taro</a:t>
            </a:r>
          </a:p>
          <a:p>
            <a:pPr>
              <a:buFont typeface="Arial" pitchFamily="34" charset="0"/>
              <a:buChar char="•"/>
            </a:pPr>
            <a:r>
              <a:rPr lang="en-US" b="1" dirty="0" smtClean="0"/>
              <a:t>Tapioca</a:t>
            </a:r>
          </a:p>
          <a:p>
            <a:pPr>
              <a:buFont typeface="Arial" pitchFamily="34" charset="0"/>
              <a:buChar char="•"/>
            </a:pPr>
            <a:r>
              <a:rPr lang="en-US" b="1" dirty="0" smtClean="0"/>
              <a:t>Legumes</a:t>
            </a:r>
          </a:p>
          <a:p>
            <a:pPr>
              <a:buFont typeface="Arial" pitchFamily="34" charset="0"/>
              <a:buChar char="•"/>
            </a:pPr>
            <a:r>
              <a:rPr lang="en-US" b="1" dirty="0" smtClean="0"/>
              <a:t>Blossoms</a:t>
            </a:r>
          </a:p>
          <a:p>
            <a:pPr>
              <a:buFont typeface="Arial" pitchFamily="34" charset="0"/>
              <a:buChar char="•"/>
            </a:pPr>
            <a:r>
              <a:rPr lang="en-US" b="1" dirty="0" smtClean="0"/>
              <a:t>Leaves of many green plants</a:t>
            </a:r>
          </a:p>
        </p:txBody>
      </p:sp>
      <p:sp>
        <p:nvSpPr>
          <p:cNvPr id="4" name="Content Placeholder 3"/>
          <p:cNvSpPr>
            <a:spLocks noGrp="1"/>
          </p:cNvSpPr>
          <p:nvPr>
            <p:ph sz="quarter" idx="2"/>
          </p:nvPr>
        </p:nvSpPr>
        <p:spPr/>
        <p:txBody>
          <a:bodyPr>
            <a:normAutofit fontScale="92500" lnSpcReduction="10000"/>
          </a:bodyPr>
          <a:lstStyle/>
          <a:p>
            <a:pPr>
              <a:buFont typeface="Wingdings" pitchFamily="2" charset="2"/>
              <a:buChar char="v"/>
            </a:pPr>
            <a:r>
              <a:rPr lang="en-US" dirty="0" smtClean="0"/>
              <a:t>Popular Fruits are:</a:t>
            </a:r>
          </a:p>
          <a:p>
            <a:pPr>
              <a:buFont typeface="Wingdings" pitchFamily="2" charset="2"/>
              <a:buChar char="v"/>
            </a:pPr>
            <a:endParaRPr lang="en-US" dirty="0" smtClean="0"/>
          </a:p>
          <a:p>
            <a:pPr>
              <a:buFont typeface="Wingdings" pitchFamily="2" charset="2"/>
              <a:buChar char="§"/>
            </a:pPr>
            <a:r>
              <a:rPr lang="en-US" b="1" dirty="0" smtClean="0"/>
              <a:t>Pineapple</a:t>
            </a:r>
          </a:p>
          <a:p>
            <a:pPr>
              <a:buFont typeface="Wingdings" pitchFamily="2" charset="2"/>
              <a:buChar char="§"/>
            </a:pPr>
            <a:r>
              <a:rPr lang="en-US" b="1" dirty="0" smtClean="0"/>
              <a:t>Coconut</a:t>
            </a:r>
          </a:p>
          <a:p>
            <a:pPr>
              <a:buFont typeface="Wingdings" pitchFamily="2" charset="2"/>
              <a:buChar char="§"/>
            </a:pPr>
            <a:r>
              <a:rPr lang="en-US" b="1" dirty="0" smtClean="0"/>
              <a:t>Star fruit</a:t>
            </a:r>
          </a:p>
          <a:p>
            <a:pPr>
              <a:buFont typeface="Wingdings" pitchFamily="2" charset="2"/>
              <a:buChar char="§"/>
            </a:pPr>
            <a:r>
              <a:rPr lang="en-US" b="1" dirty="0" smtClean="0"/>
              <a:t>Jackfruit</a:t>
            </a:r>
          </a:p>
          <a:p>
            <a:pPr>
              <a:buFont typeface="Wingdings" pitchFamily="2" charset="2"/>
              <a:buChar char="§"/>
            </a:pPr>
            <a:r>
              <a:rPr lang="en-US" b="1" dirty="0" smtClean="0"/>
              <a:t>Papaya</a:t>
            </a:r>
          </a:p>
          <a:p>
            <a:pPr>
              <a:buFont typeface="Wingdings" pitchFamily="2" charset="2"/>
              <a:buChar char="§"/>
            </a:pPr>
            <a:r>
              <a:rPr lang="en-US" b="1" dirty="0" smtClean="0"/>
              <a:t>Bananas</a:t>
            </a:r>
          </a:p>
          <a:p>
            <a:pPr>
              <a:buFont typeface="Wingdings" pitchFamily="2" charset="2"/>
              <a:buChar char="§"/>
            </a:pPr>
            <a:r>
              <a:rPr lang="en-US" b="1" dirty="0" err="1" smtClean="0"/>
              <a:t>Rambutan</a:t>
            </a:r>
            <a:endParaRPr lang="en-US" b="1" dirty="0" smtClean="0"/>
          </a:p>
          <a:p>
            <a:pPr>
              <a:buFont typeface="Wingdings" pitchFamily="2" charset="2"/>
              <a:buChar char="§"/>
            </a:pPr>
            <a:r>
              <a:rPr lang="en-US" b="1" dirty="0" err="1" smtClean="0"/>
              <a:t>Mangosteen</a:t>
            </a:r>
            <a:endParaRPr lang="en-US" b="1" dirty="0" smtClean="0"/>
          </a:p>
          <a:p>
            <a:pPr>
              <a:buFont typeface="Wingdings" pitchFamily="2" charset="2"/>
              <a:buChar char="§"/>
            </a:pPr>
            <a:r>
              <a:rPr lang="en-US" b="1" dirty="0" smtClean="0"/>
              <a:t>durian</a:t>
            </a:r>
            <a:endParaRPr lang="en-US"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Comic Sans MS" pitchFamily="66" charset="0"/>
              </a:rPr>
              <a:t>The Food</a:t>
            </a:r>
            <a:endParaRPr lang="en-US" dirty="0"/>
          </a:p>
        </p:txBody>
      </p:sp>
      <p:sp>
        <p:nvSpPr>
          <p:cNvPr id="3" name="Content Placeholder 2"/>
          <p:cNvSpPr>
            <a:spLocks noGrp="1"/>
          </p:cNvSpPr>
          <p:nvPr>
            <p:ph sz="quarter" idx="1"/>
          </p:nvPr>
        </p:nvSpPr>
        <p:spPr/>
        <p:txBody>
          <a:bodyPr/>
          <a:lstStyle/>
          <a:p>
            <a:endParaRPr lang="en-US" dirty="0" smtClean="0"/>
          </a:p>
          <a:p>
            <a:endParaRPr lang="en-US" dirty="0" smtClean="0"/>
          </a:p>
          <a:p>
            <a:r>
              <a:rPr lang="en-US" sz="3600" b="1" dirty="0" smtClean="0">
                <a:solidFill>
                  <a:schemeClr val="accent2"/>
                </a:solidFill>
              </a:rPr>
              <a:t>Tea and coffee </a:t>
            </a:r>
            <a:r>
              <a:rPr lang="en-US" sz="3200" dirty="0" smtClean="0"/>
              <a:t>are abundant throughout the region, although the popular drink with a meal is </a:t>
            </a:r>
            <a:r>
              <a:rPr lang="en-US" sz="3600" b="1" dirty="0" smtClean="0">
                <a:solidFill>
                  <a:schemeClr val="accent2"/>
                </a:solidFill>
              </a:rPr>
              <a:t>water</a:t>
            </a:r>
            <a:r>
              <a:rPr lang="en-US" sz="3200" dirty="0" smtClean="0"/>
              <a:t>.</a:t>
            </a:r>
            <a:endParaRPr lang="en-US" sz="3200" dirty="0"/>
          </a:p>
        </p:txBody>
      </p:sp>
      <p:pic>
        <p:nvPicPr>
          <p:cNvPr id="7170" name="Picture 2"/>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52600"/>
            <a:ext cx="3749675"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3" name="Picture 5"/>
          <p:cNvPicPr>
            <a:picLocks noChangeAspect="1" noChangeArrowheads="1"/>
          </p:cNvPicPr>
          <p:nvPr/>
        </p:nvPicPr>
        <p:blipFill>
          <a:blip r:embed="rId3" cstate="print"/>
          <a:srcRect/>
          <a:stretch>
            <a:fillRect/>
          </a:stretch>
        </p:blipFill>
        <p:spPr bwMode="auto">
          <a:xfrm>
            <a:off x="5257800" y="3733800"/>
            <a:ext cx="2466975"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sz="quarter" idx="1"/>
          </p:nvPr>
        </p:nvPicPr>
        <p:blipFill>
          <a:blip r:embed="rId2"/>
          <a:stretch>
            <a:fillRect/>
          </a:stretch>
        </p:blipFill>
        <p:spPr>
          <a:xfrm>
            <a:off x="607417" y="0"/>
            <a:ext cx="8079383" cy="6859292"/>
          </a:xfrm>
          <a:prstGeom prst="rect">
            <a:avLst/>
          </a:prstGeom>
        </p:spPr>
      </p:pic>
    </p:spTree>
    <p:extLst>
      <p:ext uri="{BB962C8B-B14F-4D97-AF65-F5344CB8AC3E}">
        <p14:creationId xmlns:p14="http://schemas.microsoft.com/office/powerpoint/2010/main" val="3170110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9041" y="152400"/>
            <a:ext cx="9153041" cy="6488490"/>
          </a:xfrm>
          <a:prstGeom prst="rect">
            <a:avLst/>
          </a:prstGeom>
        </p:spPr>
      </p:pic>
    </p:spTree>
    <p:extLst>
      <p:ext uri="{BB962C8B-B14F-4D97-AF65-F5344CB8AC3E}">
        <p14:creationId xmlns:p14="http://schemas.microsoft.com/office/powerpoint/2010/main" val="1282039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sz="quarter" idx="1"/>
          </p:nvPr>
        </p:nvPicPr>
        <p:blipFill>
          <a:blip r:embed="rId2"/>
          <a:stretch>
            <a:fillRect/>
          </a:stretch>
        </p:blipFill>
        <p:spPr>
          <a:xfrm>
            <a:off x="24539" y="24538"/>
            <a:ext cx="9072297" cy="6833461"/>
          </a:xfrm>
          <a:prstGeom prst="rect">
            <a:avLst/>
          </a:prstGeom>
        </p:spPr>
      </p:pic>
    </p:spTree>
    <p:extLst>
      <p:ext uri="{BB962C8B-B14F-4D97-AF65-F5344CB8AC3E}">
        <p14:creationId xmlns:p14="http://schemas.microsoft.com/office/powerpoint/2010/main" val="163225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11624" y="274638"/>
            <a:ext cx="9144000" cy="6089977"/>
          </a:xfrm>
          <a:prstGeom prst="rect">
            <a:avLst/>
          </a:prstGeom>
        </p:spPr>
      </p:pic>
    </p:spTree>
    <p:extLst>
      <p:ext uri="{BB962C8B-B14F-4D97-AF65-F5344CB8AC3E}">
        <p14:creationId xmlns:p14="http://schemas.microsoft.com/office/powerpoint/2010/main" val="2667073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6600" b="1" dirty="0" smtClean="0">
                <a:solidFill>
                  <a:srgbClr val="FF0000"/>
                </a:solidFill>
              </a:rPr>
              <a:t>Individual Countries</a:t>
            </a:r>
            <a:endParaRPr lang="en-US" sz="6600" b="1" dirty="0">
              <a:solidFill>
                <a:srgbClr val="FF0000"/>
              </a:solidFill>
            </a:endParaRPr>
          </a:p>
        </p:txBody>
      </p:sp>
      <p:sp>
        <p:nvSpPr>
          <p:cNvPr id="7" name="Text Placeholder 6"/>
          <p:cNvSpPr>
            <a:spLocks noGrp="1"/>
          </p:cNvSpPr>
          <p:nvPr>
            <p:ph type="body" idx="1"/>
          </p:nvPr>
        </p:nvSpPr>
        <p:spPr/>
        <p:txBody>
          <a:bodyPr/>
          <a:lstStyle/>
          <a:p>
            <a:endParaRPr lang="en-US" dirty="0"/>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82000" y="2590800"/>
            <a:ext cx="5357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V="1">
            <a:off x="2133600" y="3657600"/>
            <a:ext cx="3048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819400" y="4114800"/>
            <a:ext cx="3810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276600" y="5181600"/>
            <a:ext cx="381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62400" y="5181600"/>
            <a:ext cx="457200" cy="228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7679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chemeClr val="accent2"/>
                </a:solidFill>
                <a:latin typeface="Comic Sans MS" pitchFamily="66" charset="0"/>
              </a:rPr>
              <a:t>Indonesia</a:t>
            </a:r>
            <a:endParaRPr lang="en-US" sz="6600" b="1" dirty="0">
              <a:solidFill>
                <a:schemeClr val="accent2"/>
              </a:solidFill>
              <a:latin typeface="Comic Sans MS" pitchFamily="66" charset="0"/>
            </a:endParaRPr>
          </a:p>
        </p:txBody>
      </p:sp>
      <p:sp>
        <p:nvSpPr>
          <p:cNvPr id="3" name="Content Placeholder 2"/>
          <p:cNvSpPr>
            <a:spLocks noGrp="1"/>
          </p:cNvSpPr>
          <p:nvPr>
            <p:ph sz="quarter" idx="1"/>
          </p:nvPr>
        </p:nvSpPr>
        <p:spPr>
          <a:xfrm>
            <a:off x="914400" y="838200"/>
            <a:ext cx="3749040" cy="5791200"/>
          </a:xfrm>
        </p:spPr>
        <p:txBody>
          <a:bodyPr>
            <a:normAutofit fontScale="32500" lnSpcReduction="20000"/>
          </a:bodyPr>
          <a:lstStyle/>
          <a:p>
            <a:pPr>
              <a:buNone/>
            </a:pPr>
            <a:endParaRPr lang="en-US" sz="4400" dirty="0" smtClean="0"/>
          </a:p>
          <a:p>
            <a:endParaRPr lang="en-US" sz="4400" dirty="0" smtClean="0"/>
          </a:p>
          <a:p>
            <a:endParaRPr lang="en-US" sz="6000" dirty="0" smtClean="0"/>
          </a:p>
          <a:p>
            <a:r>
              <a:rPr lang="en-US" sz="6000" dirty="0" smtClean="0"/>
              <a:t>4</a:t>
            </a:r>
            <a:r>
              <a:rPr lang="en-US" sz="6000" baseline="30000" dirty="0" smtClean="0"/>
              <a:t>th</a:t>
            </a:r>
            <a:r>
              <a:rPr lang="en-US" sz="6000" dirty="0" smtClean="0"/>
              <a:t> most populous nation in the world.</a:t>
            </a:r>
          </a:p>
          <a:p>
            <a:endParaRPr lang="en-US" sz="6000" dirty="0" smtClean="0"/>
          </a:p>
          <a:p>
            <a:r>
              <a:rPr lang="en-US" sz="6000" dirty="0" smtClean="0"/>
              <a:t>A population that is 90 percent Muslim, with hundreds of tribes, subcultures, and languages.</a:t>
            </a:r>
          </a:p>
          <a:p>
            <a:pPr>
              <a:buNone/>
            </a:pPr>
            <a:endParaRPr lang="en-US" sz="6000" dirty="0" smtClean="0"/>
          </a:p>
          <a:p>
            <a:pPr>
              <a:buNone/>
            </a:pPr>
            <a:endParaRPr lang="en-US" sz="6000" dirty="0" smtClean="0"/>
          </a:p>
          <a:p>
            <a:r>
              <a:rPr lang="en-US" sz="6000" dirty="0" smtClean="0"/>
              <a:t>Language- </a:t>
            </a:r>
            <a:r>
              <a:rPr lang="en-US" sz="6000" dirty="0" err="1" smtClean="0">
                <a:solidFill>
                  <a:schemeClr val="accent2"/>
                </a:solidFill>
              </a:rPr>
              <a:t>Bahasa</a:t>
            </a:r>
            <a:r>
              <a:rPr lang="en-US" sz="6000" dirty="0" smtClean="0">
                <a:solidFill>
                  <a:schemeClr val="accent2"/>
                </a:solidFill>
              </a:rPr>
              <a:t> Indonesia</a:t>
            </a:r>
          </a:p>
          <a:p>
            <a:r>
              <a:rPr lang="en-US" sz="6000" dirty="0" smtClean="0"/>
              <a:t>Capital- </a:t>
            </a:r>
            <a:r>
              <a:rPr lang="en-US" sz="6000" dirty="0" smtClean="0">
                <a:solidFill>
                  <a:schemeClr val="accent2"/>
                </a:solidFill>
              </a:rPr>
              <a:t>Jakarta</a:t>
            </a:r>
          </a:p>
          <a:p>
            <a:pPr>
              <a:buNone/>
            </a:pPr>
            <a:endParaRPr lang="en-US" sz="7400" dirty="0" smtClean="0"/>
          </a:p>
          <a:p>
            <a:pPr>
              <a:buFont typeface="Wingdings" pitchFamily="2" charset="2"/>
              <a:buChar char="v"/>
            </a:pPr>
            <a:r>
              <a:rPr lang="en-US" sz="7400" b="1" dirty="0" smtClean="0"/>
              <a:t>Religion</a:t>
            </a:r>
          </a:p>
          <a:p>
            <a:pPr>
              <a:buFont typeface="Wingdings" pitchFamily="2" charset="2"/>
              <a:buChar char="§"/>
            </a:pPr>
            <a:r>
              <a:rPr lang="en-US" sz="2800" dirty="0" smtClean="0"/>
              <a:t>   </a:t>
            </a:r>
            <a:r>
              <a:rPr lang="en-US" sz="4100" dirty="0" smtClean="0">
                <a:solidFill>
                  <a:schemeClr val="accent2"/>
                </a:solidFill>
              </a:rPr>
              <a:t> </a:t>
            </a:r>
            <a:r>
              <a:rPr lang="en-US" sz="18500" b="1" dirty="0" smtClean="0">
                <a:solidFill>
                  <a:schemeClr val="accent2"/>
                </a:solidFill>
              </a:rPr>
              <a:t>Islam</a:t>
            </a:r>
          </a:p>
          <a:p>
            <a:endParaRPr lang="en-US" sz="2800" dirty="0" smtClean="0"/>
          </a:p>
          <a:p>
            <a:pPr>
              <a:buNone/>
            </a:pPr>
            <a:r>
              <a:rPr lang="en-US" sz="2800" dirty="0" smtClean="0"/>
              <a:t>                                                                                                                   </a:t>
            </a:r>
          </a:p>
        </p:txBody>
      </p:sp>
      <p:pic>
        <p:nvPicPr>
          <p:cNvPr id="5" name="Content Placeholder 4" descr="http://www.theywalk-amongus.co.uk/wp-content/uploads/2011/09/Indonesia-Flag.png"/>
          <p:cNvPicPr>
            <a:picLocks noGrp="1"/>
          </p:cNvPicPr>
          <p:nvPr>
            <p:ph sz="quarter" idx="2"/>
          </p:nvPr>
        </p:nvPicPr>
        <p:blipFill>
          <a:blip r:embed="rId2" cstate="print"/>
          <a:srcRect/>
          <a:stretch>
            <a:fillRect/>
          </a:stretch>
        </p:blipFill>
        <p:spPr bwMode="auto">
          <a:xfrm>
            <a:off x="5029200" y="2057400"/>
            <a:ext cx="3657599"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30722" name="Picture 2"/>
          <p:cNvPicPr>
            <a:picLocks noGrp="1" noChangeAspect="1" noChangeArrowheads="1"/>
          </p:cNvPicPr>
          <p:nvPr>
            <p:ph sz="quarter" idx="1"/>
          </p:nvPr>
        </p:nvPicPr>
        <p:blipFill rotWithShape="1">
          <a:blip r:embed="rId2" cstate="screen">
            <a:extLst>
              <a:ext uri="{28A0092B-C50C-407E-A947-70E740481C1C}">
                <a14:useLocalDpi xmlns:a14="http://schemas.microsoft.com/office/drawing/2010/main"/>
              </a:ext>
            </a:extLst>
          </a:blip>
          <a:srcRect b="9251"/>
          <a:stretch/>
        </p:blipFill>
        <p:spPr bwMode="auto">
          <a:xfrm>
            <a:off x="0" y="188859"/>
            <a:ext cx="9143999" cy="644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6334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26626" name="Picture 2"/>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293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96657"/>
            <a:ext cx="9144000" cy="375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72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ttp://upload.wikimedia.org/wikipedia/commons/thumb/a/a3/COLLECTIE_TROPENMUSEUM_Een_Koranschool_op_Java_TMnr_10002385.jpg/220px-COLLECTIE_TROPENMUSEUM_Een_Koranschool_op_Java_TMnr_10002385.jpg">
            <a:hlinkClick r:id="rId3"/>
          </p:cNvPr>
          <p:cNvPicPr/>
          <p:nvPr/>
        </p:nvPicPr>
        <p:blipFill>
          <a:blip r:embed="rId4" cstate="print"/>
          <a:srcRect/>
          <a:stretch>
            <a:fillRect/>
          </a:stretch>
        </p:blipFill>
        <p:spPr bwMode="auto">
          <a:xfrm>
            <a:off x="5562600" y="2362200"/>
            <a:ext cx="3007360" cy="2895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le 1"/>
          <p:cNvSpPr>
            <a:spLocks noGrp="1"/>
          </p:cNvSpPr>
          <p:nvPr>
            <p:ph type="title"/>
          </p:nvPr>
        </p:nvSpPr>
        <p:spPr>
          <a:xfrm>
            <a:off x="914400" y="228600"/>
            <a:ext cx="7772400" cy="1189038"/>
          </a:xfrm>
        </p:spPr>
        <p:txBody>
          <a:bodyPr/>
          <a:lstStyle/>
          <a:p>
            <a:r>
              <a:rPr lang="en-US" b="1" dirty="0" smtClean="0">
                <a:solidFill>
                  <a:schemeClr val="accent1"/>
                </a:solidFill>
                <a:latin typeface="Kristen ITC" pitchFamily="66" charset="0"/>
              </a:rPr>
              <a:t>History</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Throughout this long period, local kingdoms, such as Khmer empire, rose and fell, but the peoples of the region were never unified culturally.</a:t>
            </a:r>
          </a:p>
          <a:p>
            <a:endParaRPr lang="en-US" dirty="0" smtClean="0"/>
          </a:p>
          <a:p>
            <a:pPr>
              <a:lnSpc>
                <a:spcPct val="110000"/>
              </a:lnSpc>
              <a:spcBef>
                <a:spcPts val="0"/>
              </a:spcBef>
            </a:pPr>
            <a:r>
              <a:rPr lang="en-US" dirty="0" smtClean="0"/>
              <a:t>In the late 15</a:t>
            </a:r>
            <a:r>
              <a:rPr lang="en-US" baseline="30000" dirty="0" smtClean="0"/>
              <a:t>th</a:t>
            </a:r>
            <a:r>
              <a:rPr lang="en-US" dirty="0" smtClean="0"/>
              <a:t> century Islamic </a:t>
            </a:r>
          </a:p>
          <a:p>
            <a:pPr>
              <a:lnSpc>
                <a:spcPct val="110000"/>
              </a:lnSpc>
              <a:spcBef>
                <a:spcPts val="0"/>
              </a:spcBef>
              <a:buNone/>
            </a:pPr>
            <a:r>
              <a:rPr lang="en-US" dirty="0" smtClean="0"/>
              <a:t>    influences grew strong but were</a:t>
            </a:r>
          </a:p>
          <a:p>
            <a:pPr>
              <a:lnSpc>
                <a:spcPct val="110000"/>
              </a:lnSpc>
              <a:spcBef>
                <a:spcPts val="0"/>
              </a:spcBef>
              <a:buNone/>
            </a:pPr>
            <a:r>
              <a:rPr lang="en-US" dirty="0" smtClean="0"/>
              <a:t>    overshadowed by the arrival of </a:t>
            </a:r>
          </a:p>
          <a:p>
            <a:pPr>
              <a:lnSpc>
                <a:spcPct val="110000"/>
              </a:lnSpc>
              <a:spcBef>
                <a:spcPts val="0"/>
              </a:spcBef>
              <a:buNone/>
            </a:pPr>
            <a:r>
              <a:rPr lang="en-US" dirty="0" smtClean="0"/>
              <a:t>    Europeans, who established their</a:t>
            </a:r>
          </a:p>
          <a:p>
            <a:pPr>
              <a:lnSpc>
                <a:spcPct val="110000"/>
              </a:lnSpc>
              <a:spcBef>
                <a:spcPts val="0"/>
              </a:spcBef>
              <a:buNone/>
            </a:pPr>
            <a:r>
              <a:rPr lang="en-US" dirty="0" smtClean="0"/>
              <a:t>    power throughout Southeast Asia.</a:t>
            </a:r>
          </a:p>
          <a:p>
            <a:endParaRPr lang="en-US" dirty="0" smtClean="0"/>
          </a:p>
          <a:p>
            <a:r>
              <a:rPr lang="en-US" dirty="0" smtClean="0"/>
              <a:t>Only </a:t>
            </a:r>
            <a:r>
              <a:rPr lang="en-US" b="1" dirty="0" smtClean="0">
                <a:solidFill>
                  <a:srgbClr val="C00000"/>
                </a:solidFill>
              </a:rPr>
              <a:t>Thailand</a:t>
            </a:r>
            <a:r>
              <a:rPr lang="en-US" dirty="0" smtClean="0">
                <a:solidFill>
                  <a:srgbClr val="C00000"/>
                </a:solidFill>
              </a:rPr>
              <a:t> </a:t>
            </a:r>
            <a:r>
              <a:rPr lang="en-US" dirty="0" smtClean="0"/>
              <a:t>remained free of colonial occupation.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sz="quarter" idx="1"/>
          </p:nvPr>
        </p:nvPicPr>
        <p:blipFill>
          <a:blip r:embed="rId2"/>
          <a:stretch>
            <a:fillRect/>
          </a:stretch>
        </p:blipFill>
        <p:spPr>
          <a:xfrm>
            <a:off x="0" y="609600"/>
            <a:ext cx="9144000" cy="5339953"/>
          </a:xfrm>
          <a:prstGeom prst="rect">
            <a:avLst/>
          </a:prstGeom>
        </p:spPr>
      </p:pic>
    </p:spTree>
    <p:extLst>
      <p:ext uri="{BB962C8B-B14F-4D97-AF65-F5344CB8AC3E}">
        <p14:creationId xmlns:p14="http://schemas.microsoft.com/office/powerpoint/2010/main" val="2223747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066800"/>
          </a:xfrm>
        </p:spPr>
        <p:txBody>
          <a:bodyPr/>
          <a:lstStyle/>
          <a:p>
            <a:r>
              <a:rPr lang="en-US" dirty="0" smtClean="0"/>
              <a:t>Population Density</a:t>
            </a:r>
            <a:endParaRPr lang="en-US" dirty="0"/>
          </a:p>
        </p:txBody>
      </p:sp>
      <p:pic>
        <p:nvPicPr>
          <p:cNvPr id="22530"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1" y="1064419"/>
            <a:ext cx="9144001" cy="472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7071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304800"/>
            <a:ext cx="9144000" cy="629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3687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sz="quarter" idx="1"/>
          </p:nvPr>
        </p:nvPicPr>
        <p:blipFill rotWithShape="1">
          <a:blip r:embed="rId2" cstate="screen">
            <a:extLst>
              <a:ext uri="{28A0092B-C50C-407E-A947-70E740481C1C}">
                <a14:useLocalDpi xmlns:a14="http://schemas.microsoft.com/office/drawing/2010/main"/>
              </a:ext>
            </a:extLst>
          </a:blip>
          <a:srcRect/>
          <a:stretch/>
        </p:blipFill>
        <p:spPr bwMode="auto">
          <a:xfrm>
            <a:off x="13996" y="-1555"/>
            <a:ext cx="9130004" cy="240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396647"/>
            <a:ext cx="9144000" cy="4461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906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2656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chemeClr val="accent2"/>
                </a:solidFill>
                <a:latin typeface="Comic Sans MS" pitchFamily="66" charset="0"/>
              </a:rPr>
              <a:t>Indonesia</a:t>
            </a:r>
            <a:endParaRPr lang="en-US" sz="4800" dirty="0"/>
          </a:p>
        </p:txBody>
      </p:sp>
      <p:sp>
        <p:nvSpPr>
          <p:cNvPr id="3" name="Content Placeholder 2"/>
          <p:cNvSpPr>
            <a:spLocks noGrp="1"/>
          </p:cNvSpPr>
          <p:nvPr>
            <p:ph sz="quarter" idx="1"/>
          </p:nvPr>
        </p:nvSpPr>
        <p:spPr>
          <a:xfrm>
            <a:off x="914400" y="1447800"/>
            <a:ext cx="3749040" cy="5181600"/>
          </a:xfrm>
        </p:spPr>
        <p:txBody>
          <a:bodyPr>
            <a:normAutofit fontScale="92500"/>
          </a:bodyPr>
          <a:lstStyle/>
          <a:p>
            <a:endParaRPr lang="en-US" dirty="0" smtClean="0"/>
          </a:p>
          <a:p>
            <a:pPr>
              <a:buFont typeface="Wingdings" pitchFamily="2" charset="2"/>
              <a:buChar char="Ø"/>
            </a:pPr>
            <a:r>
              <a:rPr lang="en-US" sz="3000" b="1" dirty="0" err="1" smtClean="0">
                <a:solidFill>
                  <a:schemeClr val="accent2"/>
                </a:solidFill>
              </a:rPr>
              <a:t>Satay</a:t>
            </a:r>
            <a:r>
              <a:rPr lang="en-US" sz="3000" dirty="0" smtClean="0"/>
              <a:t> </a:t>
            </a:r>
            <a:r>
              <a:rPr lang="en-US" dirty="0" smtClean="0"/>
              <a:t>– a piece of grilled meat, poultry, or seafood served with spicy peanut sauce and an Indonesia’s best-known dish.</a:t>
            </a:r>
          </a:p>
          <a:p>
            <a:pPr>
              <a:buFont typeface="Wingdings" pitchFamily="2" charset="2"/>
              <a:buChar char="Ø"/>
            </a:pPr>
            <a:r>
              <a:rPr lang="en-US" dirty="0" smtClean="0"/>
              <a:t>One of the region’s most unique foods is the vegetarian </a:t>
            </a:r>
            <a:r>
              <a:rPr lang="en-US" sz="3000" b="1" dirty="0" err="1" smtClean="0">
                <a:solidFill>
                  <a:schemeClr val="accent2"/>
                </a:solidFill>
              </a:rPr>
              <a:t>tempeh</a:t>
            </a:r>
            <a:r>
              <a:rPr lang="en-US" sz="3000" b="1" dirty="0" smtClean="0">
                <a:solidFill>
                  <a:schemeClr val="accent2"/>
                </a:solidFill>
              </a:rPr>
              <a:t> or </a:t>
            </a:r>
            <a:r>
              <a:rPr lang="en-US" sz="3000" b="1" dirty="0" err="1" smtClean="0">
                <a:solidFill>
                  <a:schemeClr val="accent2"/>
                </a:solidFill>
              </a:rPr>
              <a:t>tempe</a:t>
            </a:r>
            <a:r>
              <a:rPr lang="en-US" sz="3000" b="1" dirty="0" smtClean="0">
                <a:solidFill>
                  <a:schemeClr val="accent2"/>
                </a:solidFill>
              </a:rPr>
              <a:t>- </a:t>
            </a:r>
            <a:r>
              <a:rPr lang="en-US" dirty="0" smtClean="0"/>
              <a:t>made from soybeans and was </a:t>
            </a:r>
            <a:r>
              <a:rPr lang="en-US" dirty="0" err="1" smtClean="0"/>
              <a:t>oroginally</a:t>
            </a:r>
            <a:r>
              <a:rPr lang="en-US" dirty="0" smtClean="0"/>
              <a:t> produced to be a food similar to China’s tofu.</a:t>
            </a:r>
          </a:p>
          <a:p>
            <a:pPr>
              <a:buFont typeface="Wingdings" pitchFamily="2" charset="2"/>
              <a:buChar char="Ø"/>
            </a:pPr>
            <a:endParaRPr lang="en-US" dirty="0"/>
          </a:p>
        </p:txBody>
      </p:sp>
      <p:pic>
        <p:nvPicPr>
          <p:cNvPr id="8195" name="Picture 3"/>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bwMode="auto">
          <a:xfrm>
            <a:off x="4800600" y="1600200"/>
            <a:ext cx="3749675" cy="2226051"/>
          </a:xfrm>
          <a:prstGeom prst="rect">
            <a:avLst/>
          </a:prstGeom>
          <a:ln>
            <a:noFill/>
          </a:ln>
          <a:effectLst>
            <a:outerShdw blurRad="292100" dist="139700" dir="2700000" algn="tl" rotWithShape="0">
              <a:srgbClr val="333333">
                <a:alpha val="65000"/>
              </a:srgbClr>
            </a:outerShdw>
          </a:effectLst>
        </p:spPr>
      </p:pic>
      <p:pic>
        <p:nvPicPr>
          <p:cNvPr id="8196" name="Picture 4"/>
          <p:cNvPicPr>
            <a:picLocks noChangeAspect="1" noChangeArrowheads="1"/>
          </p:cNvPicPr>
          <p:nvPr/>
        </p:nvPicPr>
        <p:blipFill>
          <a:blip r:embed="rId3" cstate="print"/>
          <a:srcRect/>
          <a:stretch>
            <a:fillRect/>
          </a:stretch>
        </p:blipFill>
        <p:spPr bwMode="auto">
          <a:xfrm>
            <a:off x="5257800" y="4191000"/>
            <a:ext cx="28575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sz="quarter" idx="1"/>
          </p:nvPr>
        </p:nvPicPr>
        <p:blipFill rotWithShape="1">
          <a:blip r:embed="rId2" cstate="screen">
            <a:extLst>
              <a:ext uri="{28A0092B-C50C-407E-A947-70E740481C1C}">
                <a14:useLocalDpi xmlns:a14="http://schemas.microsoft.com/office/drawing/2010/main"/>
              </a:ext>
            </a:extLst>
          </a:blip>
          <a:srcRect/>
          <a:stretch/>
        </p:blipFill>
        <p:spPr bwMode="auto">
          <a:xfrm>
            <a:off x="0" y="0"/>
            <a:ext cx="9181089" cy="460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14400" y="-9331"/>
            <a:ext cx="7772400" cy="609600"/>
          </a:xfrm>
        </p:spPr>
        <p:txBody>
          <a:bodyPr>
            <a:normAutofit fontScale="90000"/>
          </a:bodyPr>
          <a:lstStyle/>
          <a:p>
            <a:r>
              <a:rPr lang="en-US" dirty="0" smtClean="0">
                <a:solidFill>
                  <a:schemeClr val="tx1">
                    <a:lumMod val="95000"/>
                    <a:lumOff val="5000"/>
                  </a:schemeClr>
                </a:solidFill>
              </a:rPr>
              <a:t>Population Transmigration Policy</a:t>
            </a:r>
            <a:endParaRPr lang="en-US" dirty="0">
              <a:solidFill>
                <a:schemeClr val="tx1">
                  <a:lumMod val="95000"/>
                  <a:lumOff val="5000"/>
                </a:schemeClr>
              </a:solidFill>
            </a:endParaRPr>
          </a:p>
        </p:txBody>
      </p:sp>
      <p:sp>
        <p:nvSpPr>
          <p:cNvPr id="4" name="Content Placeholder 3"/>
          <p:cNvSpPr>
            <a:spLocks noGrp="1"/>
          </p:cNvSpPr>
          <p:nvPr>
            <p:ph sz="quarter" idx="2"/>
          </p:nvPr>
        </p:nvSpPr>
        <p:spPr>
          <a:xfrm>
            <a:off x="0" y="4648200"/>
            <a:ext cx="9144000" cy="2209800"/>
          </a:xfrm>
        </p:spPr>
        <p:txBody>
          <a:bodyPr>
            <a:normAutofit fontScale="70000" lnSpcReduction="20000"/>
          </a:bodyPr>
          <a:lstStyle/>
          <a:p>
            <a:pPr marL="0" indent="0">
              <a:buNone/>
            </a:pPr>
            <a:r>
              <a:rPr lang="en-US" dirty="0" smtClean="0"/>
              <a:t>The </a:t>
            </a:r>
            <a:r>
              <a:rPr lang="en-US" dirty="0"/>
              <a:t>transmigration program </a:t>
            </a:r>
            <a:r>
              <a:rPr lang="en-US" dirty="0" smtClean="0"/>
              <a:t>was </a:t>
            </a:r>
            <a:r>
              <a:rPr lang="en-US" dirty="0"/>
              <a:t>an initiative of the Dutch colonial government, and later continued by Indonesian government to move landless people from densely populated areas of Indonesia to less populous areas of the country. This involved moving people permanently from the island of Java, but also to a lesser extent from Bali and Madura, to less densely populated areas including Papua (ended in 2015 by president Joko Widodo), Kalimantan, Sumatra, and Sulawesi. The stated purpose of this program was to reduce the considerable poverty and overpopulation on Java, to provide opportunities for hard-working poor people, and to provide a workforce to better utilize the natural resources of the outer islands. The program, however, has been controversial as fears from native populations of "</a:t>
            </a:r>
            <a:r>
              <a:rPr lang="en-US" dirty="0" err="1"/>
              <a:t>Javanization</a:t>
            </a:r>
            <a:r>
              <a:rPr lang="en-US" dirty="0"/>
              <a:t>" and "Islamization</a:t>
            </a:r>
            <a:r>
              <a:rPr lang="en-US" dirty="0" smtClean="0"/>
              <a:t>" </a:t>
            </a:r>
            <a:r>
              <a:rPr lang="en-US" dirty="0"/>
              <a:t>have strengthened separatist movements and communal violence.</a:t>
            </a:r>
          </a:p>
        </p:txBody>
      </p:sp>
    </p:spTree>
    <p:extLst>
      <p:ext uri="{BB962C8B-B14F-4D97-AF65-F5344CB8AC3E}">
        <p14:creationId xmlns:p14="http://schemas.microsoft.com/office/powerpoint/2010/main" val="775532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27650" name="Picture 2"/>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20216" y="0"/>
            <a:ext cx="9144000" cy="2843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636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chemeClr val="accent2"/>
                </a:solidFill>
                <a:latin typeface="Comic Sans MS" pitchFamily="66" charset="0"/>
              </a:rPr>
              <a:t>Indonesia</a:t>
            </a:r>
            <a:endParaRPr lang="en-US" sz="4400" dirty="0"/>
          </a:p>
        </p:txBody>
      </p:sp>
      <p:sp>
        <p:nvSpPr>
          <p:cNvPr id="3" name="Content Placeholder 2"/>
          <p:cNvSpPr>
            <a:spLocks noGrp="1"/>
          </p:cNvSpPr>
          <p:nvPr>
            <p:ph sz="quarter" idx="1"/>
          </p:nvPr>
        </p:nvSpPr>
        <p:spPr>
          <a:xfrm>
            <a:off x="914400" y="1447800"/>
            <a:ext cx="3749040" cy="5029200"/>
          </a:xfrm>
        </p:spPr>
        <p:txBody>
          <a:bodyPr>
            <a:normAutofit lnSpcReduction="10000"/>
          </a:bodyPr>
          <a:lstStyle/>
          <a:p>
            <a:endParaRPr lang="en-US" dirty="0" smtClean="0"/>
          </a:p>
          <a:p>
            <a:r>
              <a:rPr lang="en-US" sz="2800" b="1" dirty="0" err="1" smtClean="0">
                <a:solidFill>
                  <a:schemeClr val="accent2"/>
                </a:solidFill>
              </a:rPr>
              <a:t>Gado-gado</a:t>
            </a:r>
            <a:r>
              <a:rPr lang="en-US" dirty="0" smtClean="0"/>
              <a:t> – a dish of mixed vegetables and salad with both tofu and </a:t>
            </a:r>
            <a:r>
              <a:rPr lang="en-US" dirty="0" err="1" smtClean="0"/>
              <a:t>tempeh</a:t>
            </a:r>
            <a:r>
              <a:rPr lang="en-US" dirty="0" smtClean="0"/>
              <a:t>, topped with a spicy peanut sauce, is one of the typical ways in which it is used.</a:t>
            </a:r>
          </a:p>
          <a:p>
            <a:r>
              <a:rPr lang="en-US" sz="3000" b="1" dirty="0" err="1" smtClean="0">
                <a:solidFill>
                  <a:schemeClr val="accent2"/>
                </a:solidFill>
              </a:rPr>
              <a:t>Sambal</a:t>
            </a:r>
            <a:r>
              <a:rPr lang="en-US" dirty="0" smtClean="0"/>
              <a:t>- a spicy sauce made from </a:t>
            </a:r>
            <a:r>
              <a:rPr lang="en-US" dirty="0" err="1" smtClean="0"/>
              <a:t>chiles</a:t>
            </a:r>
            <a:r>
              <a:rPr lang="en-US" dirty="0" smtClean="0"/>
              <a:t>, shrimp paste, and tomatoes, is available everywhere and is eaten with main dishes and snacks.</a:t>
            </a:r>
            <a:endParaRPr lang="en-US" dirty="0"/>
          </a:p>
        </p:txBody>
      </p:sp>
      <p:pic>
        <p:nvPicPr>
          <p:cNvPr id="9218" name="Picture 2"/>
          <p:cNvPicPr>
            <a:picLocks noGrp="1" noChangeAspect="1" noChangeArrowheads="1"/>
          </p:cNvPicPr>
          <p:nvPr>
            <p:ph sz="quarter" idx="2"/>
          </p:nvPr>
        </p:nvPicPr>
        <p:blipFill>
          <a:blip r:embed="rId2" cstate="print"/>
          <a:srcRect/>
          <a:stretch>
            <a:fillRect/>
          </a:stretch>
        </p:blipFill>
        <p:spPr bwMode="auto">
          <a:xfrm>
            <a:off x="4800600" y="1752600"/>
            <a:ext cx="3749675"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9" name="Picture 3"/>
          <p:cNvPicPr>
            <a:picLocks noChangeAspect="1" noChangeArrowheads="1"/>
          </p:cNvPicPr>
          <p:nvPr/>
        </p:nvPicPr>
        <p:blipFill>
          <a:blip r:embed="rId3" cstate="print"/>
          <a:srcRect/>
          <a:stretch>
            <a:fillRect/>
          </a:stretch>
        </p:blipFill>
        <p:spPr bwMode="auto">
          <a:xfrm>
            <a:off x="4800600" y="4191000"/>
            <a:ext cx="3810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Dining Etiquette</a:t>
            </a:r>
            <a:endParaRPr lang="en-US" b="1" dirty="0">
              <a:solidFill>
                <a:schemeClr val="tx1"/>
              </a:solidFill>
            </a:endParaRPr>
          </a:p>
        </p:txBody>
      </p:sp>
      <p:sp>
        <p:nvSpPr>
          <p:cNvPr id="3" name="Content Placeholder 2"/>
          <p:cNvSpPr>
            <a:spLocks noGrp="1"/>
          </p:cNvSpPr>
          <p:nvPr>
            <p:ph sz="quarter" idx="1"/>
          </p:nvPr>
        </p:nvSpPr>
        <p:spPr>
          <a:xfrm>
            <a:off x="914400" y="1447800"/>
            <a:ext cx="7315200" cy="4572000"/>
          </a:xfrm>
        </p:spPr>
        <p:txBody>
          <a:bodyPr>
            <a:normAutofit fontScale="85000" lnSpcReduction="10000"/>
          </a:bodyPr>
          <a:lstStyle/>
          <a:p>
            <a:r>
              <a:rPr lang="en-US" dirty="0" smtClean="0"/>
              <a:t>Wait to be shown to your place - as a guest you will have a specific position. </a:t>
            </a:r>
          </a:p>
          <a:p>
            <a:r>
              <a:rPr lang="en-US" dirty="0" smtClean="0"/>
              <a:t>Food is often taken from a shared dish in the middle. You will be served the food and it would not be considered rude if you helped yourself after that.</a:t>
            </a:r>
          </a:p>
          <a:p>
            <a:r>
              <a:rPr lang="en-US" dirty="0" smtClean="0"/>
              <a:t>If food is served buffet style then the guest is generally asked to help themselves first. It is considered polite that the guest insist others go before him/her but this would never happen.</a:t>
            </a:r>
          </a:p>
          <a:p>
            <a:r>
              <a:rPr lang="en-US" dirty="0" smtClean="0"/>
              <a:t>In formal situations, men are served before women. </a:t>
            </a:r>
          </a:p>
          <a:p>
            <a:r>
              <a:rPr lang="en-US" dirty="0" smtClean="0"/>
              <a:t>Wait to be invited to eat before you start. </a:t>
            </a:r>
          </a:p>
          <a:p>
            <a:r>
              <a:rPr lang="en-US" dirty="0" smtClean="0"/>
              <a:t>A fork and spoon are often the only utensils at the place setting. Depending on the situation some people may use their hands.</a:t>
            </a:r>
          </a:p>
          <a:p>
            <a:r>
              <a:rPr lang="en-US" dirty="0" smtClean="0"/>
              <a:t>Eat or pass food with your right hand only.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18082" y="-12915"/>
            <a:ext cx="7790153" cy="6870915"/>
          </a:xfrm>
          <a:prstGeom prst="rect">
            <a:avLst/>
          </a:prstGeom>
        </p:spPr>
      </p:pic>
      <p:sp>
        <p:nvSpPr>
          <p:cNvPr id="2" name="Title 1"/>
          <p:cNvSpPr>
            <a:spLocks noGrp="1"/>
          </p:cNvSpPr>
          <p:nvPr>
            <p:ph type="title"/>
          </p:nvPr>
        </p:nvSpPr>
        <p:spPr>
          <a:xfrm rot="5400000">
            <a:off x="5006268" y="2851042"/>
            <a:ext cx="6656523" cy="1143000"/>
          </a:xfrm>
        </p:spPr>
        <p:txBody>
          <a:bodyPr/>
          <a:lstStyle/>
          <a:p>
            <a:pPr algn="ctr"/>
            <a:r>
              <a:rPr lang="en-US" dirty="0" smtClean="0">
                <a:solidFill>
                  <a:schemeClr val="tx1"/>
                </a:solidFill>
              </a:rPr>
              <a:t>Imperialist Colonial Period</a:t>
            </a:r>
            <a:endParaRPr lang="en-US" dirty="0">
              <a:solidFill>
                <a:schemeClr val="tx1"/>
              </a:solidFill>
            </a:endParaRPr>
          </a:p>
        </p:txBody>
      </p:sp>
    </p:spTree>
    <p:extLst>
      <p:ext uri="{BB962C8B-B14F-4D97-AF65-F5344CB8AC3E}">
        <p14:creationId xmlns:p14="http://schemas.microsoft.com/office/powerpoint/2010/main" val="3083372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chemeClr val="accent2"/>
                </a:solidFill>
                <a:latin typeface="Comic Sans MS" pitchFamily="66" charset="0"/>
              </a:rPr>
              <a:t>Malaysia</a:t>
            </a:r>
            <a:endParaRPr lang="en-US" sz="6600" b="1" dirty="0"/>
          </a:p>
        </p:txBody>
      </p:sp>
      <p:sp>
        <p:nvSpPr>
          <p:cNvPr id="3" name="Content Placeholder 2"/>
          <p:cNvSpPr>
            <a:spLocks noGrp="1"/>
          </p:cNvSpPr>
          <p:nvPr>
            <p:ph sz="quarter" idx="1"/>
          </p:nvPr>
        </p:nvSpPr>
        <p:spPr/>
        <p:txBody>
          <a:bodyPr>
            <a:normAutofit fontScale="77500" lnSpcReduction="20000"/>
          </a:bodyPr>
          <a:lstStyle/>
          <a:p>
            <a:endParaRPr lang="en-US" dirty="0" smtClean="0"/>
          </a:p>
          <a:p>
            <a:r>
              <a:rPr lang="en-US" sz="3300" dirty="0" smtClean="0"/>
              <a:t>Malaysia has been influenced by </a:t>
            </a:r>
            <a:r>
              <a:rPr lang="en-US" sz="3300" dirty="0" smtClean="0">
                <a:solidFill>
                  <a:schemeClr val="accent2"/>
                </a:solidFill>
              </a:rPr>
              <a:t>Chinese</a:t>
            </a:r>
            <a:r>
              <a:rPr lang="en-US" sz="3300" dirty="0" smtClean="0"/>
              <a:t>, </a:t>
            </a:r>
            <a:r>
              <a:rPr lang="en-US" sz="3300" dirty="0" smtClean="0">
                <a:solidFill>
                  <a:schemeClr val="accent2"/>
                </a:solidFill>
              </a:rPr>
              <a:t>Indian</a:t>
            </a:r>
            <a:r>
              <a:rPr lang="en-US" sz="3300" dirty="0" smtClean="0"/>
              <a:t>, and </a:t>
            </a:r>
            <a:r>
              <a:rPr lang="en-US" sz="3300" dirty="0" smtClean="0">
                <a:solidFill>
                  <a:schemeClr val="accent2"/>
                </a:solidFill>
              </a:rPr>
              <a:t>Arabic roots</a:t>
            </a:r>
            <a:r>
              <a:rPr lang="en-US" sz="3300" dirty="0" smtClean="0"/>
              <a:t>.</a:t>
            </a:r>
          </a:p>
          <a:p>
            <a:endParaRPr lang="en-US" dirty="0" smtClean="0"/>
          </a:p>
          <a:p>
            <a:r>
              <a:rPr lang="en-US" sz="2800" dirty="0" smtClean="0"/>
              <a:t>Language- </a:t>
            </a:r>
            <a:r>
              <a:rPr lang="en-US" sz="2800" dirty="0" smtClean="0">
                <a:solidFill>
                  <a:schemeClr val="accent2"/>
                </a:solidFill>
              </a:rPr>
              <a:t>Malay</a:t>
            </a:r>
          </a:p>
          <a:p>
            <a:r>
              <a:rPr lang="en-US" sz="2800" dirty="0" smtClean="0"/>
              <a:t>Capital- </a:t>
            </a:r>
            <a:r>
              <a:rPr lang="en-US" sz="2800" dirty="0" smtClean="0">
                <a:solidFill>
                  <a:schemeClr val="accent2"/>
                </a:solidFill>
              </a:rPr>
              <a:t>Kuala Lumpur</a:t>
            </a:r>
          </a:p>
          <a:p>
            <a:pPr>
              <a:buNone/>
            </a:pPr>
            <a:endParaRPr lang="en-US" sz="4000" dirty="0" smtClean="0"/>
          </a:p>
          <a:p>
            <a:pPr>
              <a:buFont typeface="Wingdings" pitchFamily="2" charset="2"/>
              <a:buChar char="v"/>
            </a:pPr>
            <a:r>
              <a:rPr lang="en-US" sz="4000" b="1" dirty="0" smtClean="0"/>
              <a:t>Religion</a:t>
            </a:r>
          </a:p>
          <a:p>
            <a:pPr>
              <a:buFont typeface="Wingdings" pitchFamily="2" charset="2"/>
              <a:buChar char="§"/>
            </a:pPr>
            <a:r>
              <a:rPr lang="en-US" sz="1100" dirty="0" smtClean="0"/>
              <a:t>   </a:t>
            </a:r>
            <a:r>
              <a:rPr lang="en-US" sz="1800" dirty="0" smtClean="0">
                <a:solidFill>
                  <a:schemeClr val="accent2"/>
                </a:solidFill>
              </a:rPr>
              <a:t> </a:t>
            </a:r>
            <a:r>
              <a:rPr lang="en-US" sz="9600" b="1" dirty="0" smtClean="0">
                <a:solidFill>
                  <a:schemeClr val="accent2"/>
                </a:solidFill>
              </a:rPr>
              <a:t>Islam</a:t>
            </a:r>
          </a:p>
          <a:p>
            <a:pPr>
              <a:buNone/>
            </a:pPr>
            <a:endParaRPr lang="en-US" dirty="0" smtClean="0"/>
          </a:p>
          <a:p>
            <a:pPr>
              <a:buNone/>
            </a:pPr>
            <a:endParaRPr lang="en-US" dirty="0"/>
          </a:p>
        </p:txBody>
      </p:sp>
      <p:pic>
        <p:nvPicPr>
          <p:cNvPr id="5" name="Content Placeholder 4" descr="Malaysia National Flag"/>
          <p:cNvPicPr>
            <a:picLocks noGrp="1"/>
          </p:cNvPicPr>
          <p:nvPr>
            <p:ph sz="quarter" idx="2"/>
          </p:nvPr>
        </p:nvPicPr>
        <p:blipFill>
          <a:blip r:embed="rId2" cstate="print"/>
          <a:srcRect/>
          <a:stretch>
            <a:fillRect/>
          </a:stretch>
        </p:blipFill>
        <p:spPr bwMode="auto">
          <a:xfrm>
            <a:off x="4953000" y="2133600"/>
            <a:ext cx="3749675" cy="29287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914400"/>
            <a:ext cx="9144000" cy="507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842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1066800"/>
            <a:ext cx="9144000" cy="484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395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7410"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12441" y="0"/>
            <a:ext cx="9156441" cy="372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767575"/>
            <a:ext cx="9144000" cy="3057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95600" y="4114800"/>
            <a:ext cx="4038600" cy="369332"/>
          </a:xfrm>
          <a:prstGeom prst="rect">
            <a:avLst/>
          </a:prstGeom>
          <a:noFill/>
        </p:spPr>
        <p:txBody>
          <a:bodyPr wrap="square" rtlCol="0">
            <a:spAutoFit/>
          </a:bodyPr>
          <a:lstStyle/>
          <a:p>
            <a:r>
              <a:rPr lang="en-US" dirty="0" smtClean="0"/>
              <a:t>Population Density</a:t>
            </a:r>
            <a:endParaRPr lang="en-US" dirty="0"/>
          </a:p>
        </p:txBody>
      </p:sp>
    </p:spTree>
    <p:extLst>
      <p:ext uri="{BB962C8B-B14F-4D97-AF65-F5344CB8AC3E}">
        <p14:creationId xmlns:p14="http://schemas.microsoft.com/office/powerpoint/2010/main" val="4122210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8434"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838200"/>
            <a:ext cx="9150220" cy="5093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7572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9458"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381000" y="1555"/>
            <a:ext cx="8428338" cy="685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3516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20482"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228600"/>
            <a:ext cx="9144000" cy="634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351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21506"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914400"/>
            <a:ext cx="9144000" cy="5084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856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Malaysia</a:t>
            </a:r>
            <a:endParaRPr lang="en-US" sz="4800" dirty="0"/>
          </a:p>
        </p:txBody>
      </p:sp>
      <p:sp>
        <p:nvSpPr>
          <p:cNvPr id="3" name="Content Placeholder 2"/>
          <p:cNvSpPr>
            <a:spLocks noGrp="1"/>
          </p:cNvSpPr>
          <p:nvPr>
            <p:ph sz="quarter" idx="1"/>
          </p:nvPr>
        </p:nvSpPr>
        <p:spPr/>
        <p:txBody>
          <a:bodyPr>
            <a:normAutofit/>
          </a:bodyPr>
          <a:lstStyle/>
          <a:p>
            <a:r>
              <a:rPr lang="en-US" sz="2800" dirty="0" smtClean="0"/>
              <a:t>Majority of Malays are Muslims who consume rice, but not pork or alcohol.</a:t>
            </a:r>
          </a:p>
          <a:p>
            <a:endParaRPr lang="en-US" dirty="0" smtClean="0"/>
          </a:p>
          <a:p>
            <a:r>
              <a:rPr lang="en-US" dirty="0" smtClean="0"/>
              <a:t>However, similar to its Thai neighbors in the north, </a:t>
            </a:r>
            <a:r>
              <a:rPr lang="en-US" dirty="0" smtClean="0">
                <a:solidFill>
                  <a:schemeClr val="accent2"/>
                </a:solidFill>
              </a:rPr>
              <a:t>Malay cooking</a:t>
            </a:r>
            <a:r>
              <a:rPr lang="en-US" dirty="0" smtClean="0"/>
              <a:t> extensively uses </a:t>
            </a:r>
            <a:r>
              <a:rPr lang="en-US" sz="2800" b="1" dirty="0" err="1" smtClean="0">
                <a:solidFill>
                  <a:schemeClr val="accent2"/>
                </a:solidFill>
              </a:rPr>
              <a:t>chile</a:t>
            </a:r>
            <a:r>
              <a:rPr lang="en-US" sz="2800" b="1" dirty="0" smtClean="0">
                <a:solidFill>
                  <a:schemeClr val="accent2"/>
                </a:solidFill>
              </a:rPr>
              <a:t> peppers </a:t>
            </a:r>
            <a:r>
              <a:rPr lang="en-US" dirty="0" smtClean="0"/>
              <a:t>and thick </a:t>
            </a:r>
            <a:r>
              <a:rPr lang="en-US" sz="2800" b="1" dirty="0" smtClean="0">
                <a:solidFill>
                  <a:schemeClr val="accent2"/>
                </a:solidFill>
              </a:rPr>
              <a:t>coconut milk</a:t>
            </a:r>
            <a:r>
              <a:rPr lang="en-US" dirty="0" smtClean="0"/>
              <a:t>.</a:t>
            </a:r>
            <a:endParaRPr lang="en-US" dirty="0"/>
          </a:p>
        </p:txBody>
      </p:sp>
      <p:pic>
        <p:nvPicPr>
          <p:cNvPr id="10242" name="Picture 2"/>
          <p:cNvPicPr>
            <a:picLocks noGrp="1" noChangeAspect="1" noChangeArrowheads="1"/>
          </p:cNvPicPr>
          <p:nvPr>
            <p:ph sz="quarter" idx="2"/>
          </p:nvPr>
        </p:nvPicPr>
        <p:blipFill>
          <a:blip r:embed="rId2" cstate="print"/>
          <a:srcRect/>
          <a:stretch>
            <a:fillRect/>
          </a:stretch>
        </p:blipFill>
        <p:spPr bwMode="auto">
          <a:xfrm>
            <a:off x="5105400" y="1066800"/>
            <a:ext cx="3749675" cy="23505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43" name="Picture 3"/>
          <p:cNvPicPr>
            <a:picLocks noChangeAspect="1" noChangeArrowheads="1"/>
          </p:cNvPicPr>
          <p:nvPr/>
        </p:nvPicPr>
        <p:blipFill>
          <a:blip r:embed="rId3" cstate="print"/>
          <a:srcRect/>
          <a:stretch>
            <a:fillRect/>
          </a:stretch>
        </p:blipFill>
        <p:spPr bwMode="auto">
          <a:xfrm>
            <a:off x="5105400" y="3657600"/>
            <a:ext cx="3810000" cy="2647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Malaysia</a:t>
            </a:r>
            <a:endParaRPr lang="en-US" sz="4800" dirty="0"/>
          </a:p>
        </p:txBody>
      </p:sp>
      <p:sp>
        <p:nvSpPr>
          <p:cNvPr id="3" name="Content Placeholder 2"/>
          <p:cNvSpPr>
            <a:spLocks noGrp="1"/>
          </p:cNvSpPr>
          <p:nvPr>
            <p:ph sz="quarter" idx="1"/>
          </p:nvPr>
        </p:nvSpPr>
        <p:spPr/>
        <p:txBody>
          <a:bodyPr>
            <a:normAutofit/>
          </a:bodyPr>
          <a:lstStyle/>
          <a:p>
            <a:endParaRPr lang="en-US" dirty="0" smtClean="0"/>
          </a:p>
          <a:p>
            <a:endParaRPr lang="en-US" dirty="0"/>
          </a:p>
        </p:txBody>
      </p:sp>
      <p:sp>
        <p:nvSpPr>
          <p:cNvPr id="4" name="Content Placeholder 3"/>
          <p:cNvSpPr>
            <a:spLocks noGrp="1"/>
          </p:cNvSpPr>
          <p:nvPr>
            <p:ph sz="quarter" idx="2"/>
          </p:nvPr>
        </p:nvSpPr>
        <p:spPr>
          <a:xfrm>
            <a:off x="4933950" y="990600"/>
            <a:ext cx="3749040" cy="5334000"/>
          </a:xfrm>
        </p:spPr>
        <p:txBody>
          <a:bodyPr>
            <a:normAutofit/>
          </a:bodyPr>
          <a:lstStyle/>
          <a:p>
            <a:endParaRPr lang="en-US" dirty="0" smtClean="0"/>
          </a:p>
          <a:p>
            <a:r>
              <a:rPr lang="en-US" dirty="0" smtClean="0"/>
              <a:t>East Asian spices contribute flavor to many of the sauces.</a:t>
            </a:r>
          </a:p>
          <a:p>
            <a:endParaRPr lang="en-US" dirty="0" smtClean="0"/>
          </a:p>
          <a:p>
            <a:r>
              <a:rPr lang="en-US" dirty="0" smtClean="0">
                <a:solidFill>
                  <a:schemeClr val="accent2"/>
                </a:solidFill>
              </a:rPr>
              <a:t>Malaysian dishes </a:t>
            </a:r>
            <a:r>
              <a:rPr lang="en-US" dirty="0" smtClean="0"/>
              <a:t>are typically seasoned with </a:t>
            </a:r>
            <a:r>
              <a:rPr lang="en-US" b="1" dirty="0" smtClean="0">
                <a:solidFill>
                  <a:schemeClr val="accent2"/>
                </a:solidFill>
              </a:rPr>
              <a:t>curry</a:t>
            </a:r>
            <a:r>
              <a:rPr lang="en-US" dirty="0" smtClean="0"/>
              <a:t>, </a:t>
            </a:r>
            <a:r>
              <a:rPr lang="en-US" b="1" dirty="0" smtClean="0">
                <a:solidFill>
                  <a:schemeClr val="accent2"/>
                </a:solidFill>
              </a:rPr>
              <a:t>shallots</a:t>
            </a:r>
            <a:r>
              <a:rPr lang="en-US" dirty="0" smtClean="0"/>
              <a:t>, </a:t>
            </a:r>
            <a:r>
              <a:rPr lang="en-US" b="1" dirty="0" smtClean="0">
                <a:solidFill>
                  <a:schemeClr val="accent2"/>
                </a:solidFill>
              </a:rPr>
              <a:t>garlic</a:t>
            </a:r>
            <a:r>
              <a:rPr lang="en-US" dirty="0" smtClean="0"/>
              <a:t>, </a:t>
            </a:r>
            <a:r>
              <a:rPr lang="en-US" b="1" dirty="0" smtClean="0">
                <a:solidFill>
                  <a:schemeClr val="accent2"/>
                </a:solidFill>
              </a:rPr>
              <a:t>shrimp paste</a:t>
            </a:r>
            <a:r>
              <a:rPr lang="en-US" dirty="0" smtClean="0"/>
              <a:t>, </a:t>
            </a:r>
            <a:r>
              <a:rPr lang="en-US" b="1" dirty="0" smtClean="0">
                <a:solidFill>
                  <a:schemeClr val="accent2"/>
                </a:solidFill>
              </a:rPr>
              <a:t>tamarind</a:t>
            </a:r>
            <a:r>
              <a:rPr lang="en-US" dirty="0" smtClean="0"/>
              <a:t>, lemongrass, or </a:t>
            </a:r>
            <a:r>
              <a:rPr lang="en-US" b="1" dirty="0" smtClean="0">
                <a:solidFill>
                  <a:schemeClr val="accent2"/>
                </a:solidFill>
              </a:rPr>
              <a:t>coconut milk</a:t>
            </a:r>
            <a:r>
              <a:rPr lang="en-US" dirty="0" smtClean="0"/>
              <a:t>.</a:t>
            </a: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762000" y="2209800"/>
            <a:ext cx="4024838"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95126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Dining Etiquette</a:t>
            </a:r>
            <a:endParaRPr lang="en-US" dirty="0"/>
          </a:p>
        </p:txBody>
      </p:sp>
      <p:sp>
        <p:nvSpPr>
          <p:cNvPr id="3" name="Content Placeholder 2"/>
          <p:cNvSpPr>
            <a:spLocks noGrp="1"/>
          </p:cNvSpPr>
          <p:nvPr>
            <p:ph sz="quarter" idx="1"/>
          </p:nvPr>
        </p:nvSpPr>
        <p:spPr>
          <a:xfrm>
            <a:off x="914400" y="1447800"/>
            <a:ext cx="7848600" cy="4572000"/>
          </a:xfrm>
        </p:spPr>
        <p:txBody>
          <a:bodyPr>
            <a:normAutofit/>
          </a:bodyPr>
          <a:lstStyle/>
          <a:p>
            <a:pPr lvl="0"/>
            <a:r>
              <a:rPr lang="en-US" dirty="0" smtClean="0"/>
              <a:t>Each grain of rice is sacred, you must clean your place. Hence, you only scoop enough rice for your own consumption and not too much.</a:t>
            </a:r>
          </a:p>
          <a:p>
            <a:pPr lvl="0"/>
            <a:r>
              <a:rPr lang="en-US" dirty="0" smtClean="0"/>
              <a:t>Do not chew and talk at the same time. Take each morsel in small bites and do not swallow in big bites.</a:t>
            </a:r>
          </a:p>
          <a:p>
            <a:pPr lvl="0"/>
            <a:r>
              <a:rPr lang="en-US" dirty="0" smtClean="0"/>
              <a:t>If there were two guests suddenly reaching out for the same dish, the elder would be given the honor to go first.</a:t>
            </a:r>
          </a:p>
          <a:p>
            <a:pPr lvl="0"/>
            <a:r>
              <a:rPr lang="en-US" dirty="0" smtClean="0"/>
              <a:t>If you tasted something and did not like it, do not place it back in the communal dish. Put it aside your own plate.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a:xfrm>
            <a:off x="914400" y="1447800"/>
            <a:ext cx="7696200" cy="4572000"/>
          </a:xfrm>
        </p:spPr>
        <p:txBody>
          <a:bodyPr>
            <a:normAutofit fontScale="92500" lnSpcReduction="10000"/>
          </a:bodyPr>
          <a:lstStyle/>
          <a:p>
            <a:pPr lvl="0"/>
            <a:r>
              <a:rPr lang="en-US" dirty="0" smtClean="0"/>
              <a:t>Bones, shells and inedible residue may be placed on a special platter provided. Failing which, you put on the side of your plate.</a:t>
            </a:r>
          </a:p>
          <a:p>
            <a:pPr lvl="0"/>
            <a:r>
              <a:rPr lang="en-US" dirty="0" smtClean="0"/>
              <a:t>Food cannot be placed on its own on the floor as a sign of respect for the provision that God provides. Also, you must never point at the food (or anyone) using your foot.</a:t>
            </a:r>
          </a:p>
          <a:p>
            <a:pPr lvl="0"/>
            <a:r>
              <a:rPr lang="en-US" dirty="0" smtClean="0"/>
              <a:t>Even though the drinks are offered simultaneously, it is better to drink only after you clean your plate.</a:t>
            </a:r>
          </a:p>
          <a:p>
            <a:pPr lvl="0"/>
            <a:r>
              <a:rPr lang="en-US" dirty="0" smtClean="0"/>
              <a:t>Burping or belching is okay for men (they must cover their mouths while doing so) but farting is a big no-no.</a:t>
            </a:r>
          </a:p>
          <a:p>
            <a:r>
              <a:rPr lang="en-US" dirty="0" smtClean="0"/>
              <a:t>You may arrive between fifteen to thirty minutes ahead. It is nice to bring an extra dish as a contribution to the feast (like a potluck party). You must also ensure that the food you bring is </a:t>
            </a:r>
            <a:r>
              <a:rPr lang="en-US" i="1" dirty="0" err="1" smtClean="0"/>
              <a:t>halal</a:t>
            </a:r>
            <a:r>
              <a:rPr lang="en-US" dirty="0" smtClean="0"/>
              <a:t>.</a:t>
            </a:r>
          </a:p>
          <a:p>
            <a:pPr lvl="0"/>
            <a:endParaRPr lang="en-US" dirty="0" smtClean="0"/>
          </a:p>
          <a:p>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chemeClr val="accent2"/>
                </a:solidFill>
                <a:latin typeface="Comic Sans MS" pitchFamily="66" charset="0"/>
              </a:rPr>
              <a:t>Singapore</a:t>
            </a:r>
            <a:endParaRPr lang="en-US" sz="6600" dirty="0"/>
          </a:p>
        </p:txBody>
      </p:sp>
      <p:sp>
        <p:nvSpPr>
          <p:cNvPr id="3" name="Content Placeholder 2"/>
          <p:cNvSpPr>
            <a:spLocks noGrp="1"/>
          </p:cNvSpPr>
          <p:nvPr>
            <p:ph sz="quarter" idx="1"/>
          </p:nvPr>
        </p:nvSpPr>
        <p:spPr>
          <a:xfrm>
            <a:off x="457200" y="1447800"/>
            <a:ext cx="4206240" cy="4572000"/>
          </a:xfrm>
        </p:spPr>
        <p:txBody>
          <a:bodyPr>
            <a:normAutofit fontScale="77500" lnSpcReduction="20000"/>
          </a:bodyPr>
          <a:lstStyle/>
          <a:p>
            <a:pPr>
              <a:buFont typeface="Wingdings" pitchFamily="2" charset="2"/>
              <a:buChar char="v"/>
            </a:pPr>
            <a:r>
              <a:rPr lang="en-US" sz="3100" dirty="0" smtClean="0"/>
              <a:t>Cooking- known as </a:t>
            </a:r>
            <a:r>
              <a:rPr lang="en-US" sz="3100" b="1" dirty="0" smtClean="0">
                <a:solidFill>
                  <a:schemeClr val="accent2"/>
                </a:solidFill>
              </a:rPr>
              <a:t>Straits Chinese</a:t>
            </a:r>
            <a:r>
              <a:rPr lang="en-US" sz="3100" dirty="0" smtClean="0"/>
              <a:t>, </a:t>
            </a:r>
            <a:r>
              <a:rPr lang="en-US" sz="3100" b="1" dirty="0" smtClean="0">
                <a:solidFill>
                  <a:schemeClr val="accent2"/>
                </a:solidFill>
              </a:rPr>
              <a:t>Baba</a:t>
            </a:r>
            <a:r>
              <a:rPr lang="en-US" sz="3100" dirty="0" smtClean="0"/>
              <a:t>, or </a:t>
            </a:r>
            <a:r>
              <a:rPr lang="en-US" sz="3100" b="1" dirty="0" err="1" smtClean="0">
                <a:solidFill>
                  <a:schemeClr val="accent2"/>
                </a:solidFill>
              </a:rPr>
              <a:t>Peranakan</a:t>
            </a:r>
            <a:r>
              <a:rPr lang="en-US" sz="3100" b="1" dirty="0" smtClean="0">
                <a:solidFill>
                  <a:schemeClr val="accent2"/>
                </a:solidFill>
              </a:rPr>
              <a:t> cuisine</a:t>
            </a:r>
            <a:r>
              <a:rPr lang="en-US" sz="3100" dirty="0" smtClean="0"/>
              <a:t>, or </a:t>
            </a:r>
            <a:r>
              <a:rPr lang="en-US" sz="3100" b="1" dirty="0" err="1" smtClean="0">
                <a:solidFill>
                  <a:schemeClr val="accent2"/>
                </a:solidFill>
              </a:rPr>
              <a:t>Nonya</a:t>
            </a:r>
            <a:r>
              <a:rPr lang="en-US" sz="3100" b="1" dirty="0" smtClean="0">
                <a:solidFill>
                  <a:schemeClr val="accent2"/>
                </a:solidFill>
              </a:rPr>
              <a:t> cooking </a:t>
            </a:r>
            <a:r>
              <a:rPr lang="en-US" sz="3100" dirty="0" smtClean="0"/>
              <a:t>– is a mixture of Chinese and Malay traditions.</a:t>
            </a:r>
          </a:p>
          <a:p>
            <a:pPr>
              <a:buFont typeface="Wingdings" pitchFamily="2" charset="2"/>
              <a:buChar char="v"/>
            </a:pPr>
            <a:endParaRPr lang="en-US" sz="1800" dirty="0" smtClean="0"/>
          </a:p>
          <a:p>
            <a:pPr>
              <a:buNone/>
            </a:pPr>
            <a:endParaRPr lang="en-US" sz="1800" dirty="0" smtClean="0"/>
          </a:p>
          <a:p>
            <a:r>
              <a:rPr lang="en-US" dirty="0" smtClean="0"/>
              <a:t>Language-</a:t>
            </a:r>
            <a:r>
              <a:rPr lang="en-US" dirty="0" smtClean="0">
                <a:solidFill>
                  <a:schemeClr val="accent2"/>
                </a:solidFill>
              </a:rPr>
              <a:t>Chinese Malay</a:t>
            </a:r>
          </a:p>
          <a:p>
            <a:r>
              <a:rPr lang="en-US" dirty="0" smtClean="0"/>
              <a:t>Capital-</a:t>
            </a:r>
            <a:r>
              <a:rPr lang="en-US" dirty="0" smtClean="0">
                <a:solidFill>
                  <a:schemeClr val="accent2"/>
                </a:solidFill>
              </a:rPr>
              <a:t>Singapore City</a:t>
            </a:r>
          </a:p>
          <a:p>
            <a:pPr>
              <a:buNone/>
            </a:pPr>
            <a:endParaRPr lang="en-US" sz="3200" dirty="0" smtClean="0"/>
          </a:p>
          <a:p>
            <a:pPr>
              <a:buFont typeface="Wingdings" pitchFamily="2" charset="2"/>
              <a:buChar char="v"/>
            </a:pPr>
            <a:r>
              <a:rPr lang="en-US" sz="3200" b="1" dirty="0" smtClean="0"/>
              <a:t>Religion</a:t>
            </a:r>
          </a:p>
          <a:p>
            <a:pPr>
              <a:buFont typeface="Wingdings" pitchFamily="2" charset="2"/>
              <a:buChar char="§"/>
            </a:pPr>
            <a:r>
              <a:rPr lang="en-US" sz="1000" dirty="0" smtClean="0"/>
              <a:t>   </a:t>
            </a:r>
            <a:r>
              <a:rPr lang="en-US" sz="1400" dirty="0" smtClean="0">
                <a:solidFill>
                  <a:schemeClr val="accent2"/>
                </a:solidFill>
              </a:rPr>
              <a:t> </a:t>
            </a:r>
            <a:r>
              <a:rPr lang="en-US" sz="8000" b="1" dirty="0" smtClean="0">
                <a:solidFill>
                  <a:schemeClr val="accent2"/>
                </a:solidFill>
              </a:rPr>
              <a:t>Buddhism</a:t>
            </a:r>
          </a:p>
          <a:p>
            <a:pPr>
              <a:buFont typeface="Wingdings" pitchFamily="2" charset="2"/>
              <a:buChar char="v"/>
            </a:pPr>
            <a:endParaRPr lang="en-US" sz="2000" dirty="0" smtClean="0"/>
          </a:p>
          <a:p>
            <a:pPr>
              <a:buFont typeface="Wingdings" pitchFamily="2" charset="2"/>
              <a:buChar char="v"/>
            </a:pPr>
            <a:endParaRPr lang="en-US" sz="2000" dirty="0" smtClean="0"/>
          </a:p>
          <a:p>
            <a:pPr>
              <a:buFont typeface="Wingdings" pitchFamily="2" charset="2"/>
              <a:buChar char="v"/>
            </a:pPr>
            <a:endParaRPr lang="en-US" sz="2000" dirty="0"/>
          </a:p>
        </p:txBody>
      </p:sp>
      <p:pic>
        <p:nvPicPr>
          <p:cNvPr id="5" name="Content Placeholder 4" descr="http://1.bp.blogspot.com/-VVXG7rVvMic/Twyx2HkKanI/AAAAAAABB-8/-Bl9j-FiRw8/s320/Singapore_Flag.gif"/>
          <p:cNvPicPr>
            <a:picLocks noGrp="1"/>
          </p:cNvPicPr>
          <p:nvPr>
            <p:ph sz="quarter" idx="2"/>
          </p:nvPr>
        </p:nvPicPr>
        <p:blipFill>
          <a:blip r:embed="rId2" cstate="print"/>
          <a:srcRect/>
          <a:stretch>
            <a:fillRect/>
          </a:stretch>
        </p:blipFill>
        <p:spPr bwMode="auto">
          <a:xfrm>
            <a:off x="5105400" y="2133600"/>
            <a:ext cx="3505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1266" name="Picture 2"/>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21771" y="311212"/>
            <a:ext cx="9122229" cy="6199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15521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274644"/>
            <a:ext cx="9144000" cy="625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1625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3314" name="Picture 2"/>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1555" y="632725"/>
            <a:ext cx="9142445" cy="564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8694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4338"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457200"/>
            <a:ext cx="9144000" cy="5868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5694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Singapore</a:t>
            </a:r>
            <a:endParaRPr lang="en-US" sz="4800" dirty="0"/>
          </a:p>
        </p:txBody>
      </p:sp>
      <p:sp>
        <p:nvSpPr>
          <p:cNvPr id="3" name="Content Placeholder 2"/>
          <p:cNvSpPr>
            <a:spLocks noGrp="1"/>
          </p:cNvSpPr>
          <p:nvPr>
            <p:ph sz="quarter" idx="1"/>
          </p:nvPr>
        </p:nvSpPr>
        <p:spPr>
          <a:xfrm>
            <a:off x="609600" y="1447800"/>
            <a:ext cx="4191000" cy="5029200"/>
          </a:xfrm>
        </p:spPr>
        <p:txBody>
          <a:bodyPr>
            <a:normAutofit lnSpcReduction="10000"/>
          </a:bodyPr>
          <a:lstStyle/>
          <a:p>
            <a:endParaRPr lang="en-US" dirty="0" smtClean="0"/>
          </a:p>
          <a:p>
            <a:pPr>
              <a:buFont typeface="Wingdings" pitchFamily="2" charset="2"/>
              <a:buChar char="v"/>
            </a:pPr>
            <a:r>
              <a:rPr lang="en-US" b="1" dirty="0" err="1" smtClean="0">
                <a:solidFill>
                  <a:schemeClr val="accent2"/>
                </a:solidFill>
              </a:rPr>
              <a:t>Nonya</a:t>
            </a:r>
            <a:r>
              <a:rPr lang="en-US" b="1" dirty="0" smtClean="0">
                <a:solidFill>
                  <a:schemeClr val="accent2"/>
                </a:solidFill>
              </a:rPr>
              <a:t> cooking </a:t>
            </a:r>
            <a:r>
              <a:rPr lang="en-US" sz="2400" dirty="0" smtClean="0"/>
              <a:t>tends to be spicier and tangier than Chinese food but, unlike indigenous Malay cuisines, features the use of pork and noodles.</a:t>
            </a:r>
          </a:p>
          <a:p>
            <a:r>
              <a:rPr lang="en-US" sz="2400" b="1" dirty="0" err="1" smtClean="0">
                <a:solidFill>
                  <a:schemeClr val="accent2"/>
                </a:solidFill>
              </a:rPr>
              <a:t>Laksa</a:t>
            </a:r>
            <a:r>
              <a:rPr lang="en-US" sz="2400" dirty="0" smtClean="0"/>
              <a:t> – the rich coconut soup-noodle dish, is one of the best-known </a:t>
            </a:r>
            <a:r>
              <a:rPr lang="en-US" sz="2400" dirty="0" err="1" smtClean="0"/>
              <a:t>Nonya</a:t>
            </a:r>
            <a:r>
              <a:rPr lang="en-US" sz="2400" dirty="0" smtClean="0"/>
              <a:t> dishes.</a:t>
            </a:r>
          </a:p>
          <a:p>
            <a:r>
              <a:rPr lang="en-US" sz="2400" b="1" dirty="0" err="1" smtClean="0">
                <a:solidFill>
                  <a:schemeClr val="accent2"/>
                </a:solidFill>
              </a:rPr>
              <a:t>Otak</a:t>
            </a:r>
            <a:r>
              <a:rPr lang="en-US" sz="2400" b="1" dirty="0" smtClean="0">
                <a:solidFill>
                  <a:schemeClr val="accent2"/>
                </a:solidFill>
              </a:rPr>
              <a:t> </a:t>
            </a:r>
            <a:r>
              <a:rPr lang="en-US" sz="2400" b="1" dirty="0" err="1" smtClean="0">
                <a:solidFill>
                  <a:schemeClr val="accent2"/>
                </a:solidFill>
              </a:rPr>
              <a:t>otak</a:t>
            </a:r>
            <a:r>
              <a:rPr lang="en-US" sz="2400" b="1" dirty="0" smtClean="0">
                <a:solidFill>
                  <a:schemeClr val="accent2"/>
                </a:solidFill>
              </a:rPr>
              <a:t> </a:t>
            </a:r>
            <a:r>
              <a:rPr lang="en-US" sz="2400" dirty="0" smtClean="0"/>
              <a:t>– is mashed fish with coconut milk and </a:t>
            </a:r>
            <a:r>
              <a:rPr lang="en-US" sz="2400" dirty="0" err="1" smtClean="0"/>
              <a:t>chile</a:t>
            </a:r>
            <a:r>
              <a:rPr lang="en-US" sz="2400" dirty="0" smtClean="0"/>
              <a:t>, wrapped in banana leaf and grilled over coals.</a:t>
            </a:r>
            <a:endParaRPr lang="en-US" sz="2400" dirty="0"/>
          </a:p>
        </p:txBody>
      </p:sp>
      <p:pic>
        <p:nvPicPr>
          <p:cNvPr id="12290" name="Picture 2"/>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bwMode="auto">
          <a:xfrm>
            <a:off x="4876800" y="533400"/>
            <a:ext cx="3749675"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4" name="Picture 6"/>
          <p:cNvPicPr>
            <a:picLocks noChangeAspect="1" noChangeArrowheads="1"/>
          </p:cNvPicPr>
          <p:nvPr/>
        </p:nvPicPr>
        <p:blipFill>
          <a:blip r:embed="rId3" cstate="print"/>
          <a:srcRect/>
          <a:stretch>
            <a:fillRect/>
          </a:stretch>
        </p:blipFill>
        <p:spPr bwMode="auto">
          <a:xfrm>
            <a:off x="5257800" y="2590800"/>
            <a:ext cx="3200400"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5" name="Picture 7"/>
          <p:cNvPicPr>
            <a:picLocks noChangeAspect="1" noChangeArrowheads="1"/>
          </p:cNvPicPr>
          <p:nvPr/>
        </p:nvPicPr>
        <p:blipFill>
          <a:blip r:embed="rId4" cstate="print"/>
          <a:srcRect/>
          <a:stretch>
            <a:fillRect/>
          </a:stretch>
        </p:blipFill>
        <p:spPr bwMode="auto">
          <a:xfrm>
            <a:off x="5334000" y="4648200"/>
            <a:ext cx="3124200" cy="179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Singapore</a:t>
            </a:r>
            <a:endParaRPr lang="en-US" sz="4800" dirty="0"/>
          </a:p>
        </p:txBody>
      </p:sp>
      <p:sp>
        <p:nvSpPr>
          <p:cNvPr id="4" name="Content Placeholder 3"/>
          <p:cNvSpPr>
            <a:spLocks noGrp="1"/>
          </p:cNvSpPr>
          <p:nvPr>
            <p:ph sz="quarter" idx="2"/>
          </p:nvPr>
        </p:nvSpPr>
        <p:spPr>
          <a:xfrm>
            <a:off x="4724400" y="609600"/>
            <a:ext cx="3958590" cy="5791200"/>
          </a:xfrm>
        </p:spPr>
        <p:txBody>
          <a:bodyPr>
            <a:normAutofit/>
          </a:bodyPr>
          <a:lstStyle/>
          <a:p>
            <a:endParaRPr lang="en-US" dirty="0" smtClean="0"/>
          </a:p>
          <a:p>
            <a:r>
              <a:rPr lang="en-US" dirty="0" smtClean="0"/>
              <a:t>Singapore is particularly famous for its </a:t>
            </a:r>
            <a:r>
              <a:rPr lang="en-US" sz="2800" b="1" dirty="0" smtClean="0">
                <a:solidFill>
                  <a:schemeClr val="accent2"/>
                </a:solidFill>
              </a:rPr>
              <a:t>crab </a:t>
            </a:r>
            <a:r>
              <a:rPr lang="en-US" dirty="0" smtClean="0"/>
              <a:t>dishes.</a:t>
            </a:r>
          </a:p>
          <a:p>
            <a:endParaRPr lang="en-US" dirty="0" smtClean="0"/>
          </a:p>
          <a:p>
            <a:r>
              <a:rPr lang="en-US" b="1" dirty="0" smtClean="0">
                <a:solidFill>
                  <a:schemeClr val="accent2"/>
                </a:solidFill>
              </a:rPr>
              <a:t>Chile crab </a:t>
            </a:r>
            <a:r>
              <a:rPr lang="en-US" dirty="0" smtClean="0"/>
              <a:t>features pieces of shellfish smothered in tangy </a:t>
            </a:r>
            <a:r>
              <a:rPr lang="en-US" dirty="0" err="1" smtClean="0"/>
              <a:t>chile</a:t>
            </a:r>
            <a:r>
              <a:rPr lang="en-US" dirty="0" smtClean="0"/>
              <a:t> and tomato sauce.</a:t>
            </a:r>
          </a:p>
          <a:p>
            <a:r>
              <a:rPr lang="en-US" b="1" dirty="0" smtClean="0">
                <a:solidFill>
                  <a:schemeClr val="accent2"/>
                </a:solidFill>
              </a:rPr>
              <a:t>Black pepper crabs </a:t>
            </a:r>
            <a:r>
              <a:rPr lang="en-US" dirty="0" smtClean="0"/>
              <a:t>are seasoned in a thick black pepper and soy sauce.</a:t>
            </a:r>
            <a:endParaRPr lang="en-US" dirty="0"/>
          </a:p>
        </p:txBody>
      </p:sp>
      <p:pic>
        <p:nvPicPr>
          <p:cNvPr id="13314" name="Picture 2"/>
          <p:cNvPicPr>
            <a:picLocks noGrp="1" noChangeAspect="1" noChangeArrowheads="1"/>
          </p:cNvPicPr>
          <p:nvPr>
            <p:ph sz="quarter" idx="1"/>
          </p:nvPr>
        </p:nvPicPr>
        <p:blipFill>
          <a:blip r:embed="rId2" cstate="print"/>
          <a:srcRect/>
          <a:stretch>
            <a:fillRect/>
          </a:stretch>
        </p:blipFill>
        <p:spPr bwMode="auto">
          <a:xfrm>
            <a:off x="1371600" y="1676400"/>
            <a:ext cx="2619375"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5" name="Picture 3"/>
          <p:cNvPicPr>
            <a:picLocks noChangeAspect="1" noChangeArrowheads="1"/>
          </p:cNvPicPr>
          <p:nvPr/>
        </p:nvPicPr>
        <p:blipFill>
          <a:blip r:embed="rId3" cstate="print"/>
          <a:srcRect/>
          <a:stretch>
            <a:fillRect/>
          </a:stretch>
        </p:blipFill>
        <p:spPr bwMode="auto">
          <a:xfrm>
            <a:off x="762000" y="3810000"/>
            <a:ext cx="3810000" cy="2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Singapore</a:t>
            </a:r>
            <a:endParaRPr lang="en-US" sz="4800" dirty="0"/>
          </a:p>
        </p:txBody>
      </p:sp>
      <p:sp>
        <p:nvSpPr>
          <p:cNvPr id="3" name="Content Placeholder 2"/>
          <p:cNvSpPr>
            <a:spLocks noGrp="1"/>
          </p:cNvSpPr>
          <p:nvPr>
            <p:ph sz="quarter" idx="1"/>
          </p:nvPr>
        </p:nvSpPr>
        <p:spPr>
          <a:xfrm>
            <a:off x="914400" y="1447800"/>
            <a:ext cx="3749040" cy="5105400"/>
          </a:xfrm>
        </p:spPr>
        <p:txBody>
          <a:bodyPr>
            <a:normAutofit fontScale="92500" lnSpcReduction="10000"/>
          </a:bodyPr>
          <a:lstStyle/>
          <a:p>
            <a:pPr>
              <a:buNone/>
            </a:pPr>
            <a:endParaRPr lang="en-US" dirty="0" smtClean="0"/>
          </a:p>
          <a:p>
            <a:r>
              <a:rPr lang="en-US" dirty="0" smtClean="0"/>
              <a:t>The European influence can be seen in </a:t>
            </a:r>
            <a:r>
              <a:rPr lang="en-US" sz="3000" b="1" dirty="0" smtClean="0">
                <a:solidFill>
                  <a:schemeClr val="accent2"/>
                </a:solidFill>
              </a:rPr>
              <a:t>curry puffs </a:t>
            </a:r>
            <a:r>
              <a:rPr lang="en-US" dirty="0" smtClean="0"/>
              <a:t>(pastry parcels filled with curried potato and chicken or lamb),which are similar to England’s pastries.</a:t>
            </a:r>
          </a:p>
          <a:p>
            <a:endParaRPr lang="en-US" dirty="0" smtClean="0"/>
          </a:p>
          <a:p>
            <a:r>
              <a:rPr lang="en-US" sz="3000" b="1" dirty="0" err="1" smtClean="0">
                <a:solidFill>
                  <a:schemeClr val="accent2"/>
                </a:solidFill>
              </a:rPr>
              <a:t>Kaya</a:t>
            </a:r>
            <a:r>
              <a:rPr lang="en-US" sz="3000" dirty="0" smtClean="0"/>
              <a:t> </a:t>
            </a:r>
            <a:r>
              <a:rPr lang="en-US" dirty="0" smtClean="0"/>
              <a:t>– which is a sweet preserve most likely based on Europe’s imported jams, but made of coconut and egg. It is usually served with bread.</a:t>
            </a:r>
            <a:endParaRPr lang="en-US" dirty="0"/>
          </a:p>
        </p:txBody>
      </p:sp>
      <p:pic>
        <p:nvPicPr>
          <p:cNvPr id="14338" name="Picture 2"/>
          <p:cNvPicPr>
            <a:picLocks noGrp="1" noChangeAspect="1" noChangeArrowheads="1"/>
          </p:cNvPicPr>
          <p:nvPr>
            <p:ph sz="quarter" idx="2"/>
          </p:nvPr>
        </p:nvPicPr>
        <p:blipFill>
          <a:blip r:embed="rId2" cstate="print"/>
          <a:srcRect/>
          <a:stretch>
            <a:fillRect/>
          </a:stretch>
        </p:blipFill>
        <p:spPr bwMode="auto">
          <a:xfrm>
            <a:off x="4800600" y="1371600"/>
            <a:ext cx="3749675"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39" name="Picture 3"/>
          <p:cNvPicPr>
            <a:picLocks noChangeAspect="1" noChangeArrowheads="1"/>
          </p:cNvPicPr>
          <p:nvPr/>
        </p:nvPicPr>
        <p:blipFill>
          <a:blip r:embed="rId3" cstate="print"/>
          <a:srcRect/>
          <a:stretch>
            <a:fillRect/>
          </a:stretch>
        </p:blipFill>
        <p:spPr bwMode="auto">
          <a:xfrm>
            <a:off x="5257800" y="4114800"/>
            <a:ext cx="2748197"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latin typeface="Kristen ITC" pitchFamily="66" charset="0"/>
              </a:rPr>
              <a:t>History</a:t>
            </a:r>
            <a:endParaRPr lang="en-US" dirty="0"/>
          </a:p>
        </p:txBody>
      </p:sp>
      <p:sp>
        <p:nvSpPr>
          <p:cNvPr id="3" name="Content Placeholder 2"/>
          <p:cNvSpPr>
            <a:spLocks noGrp="1"/>
          </p:cNvSpPr>
          <p:nvPr>
            <p:ph sz="quarter" idx="1"/>
          </p:nvPr>
        </p:nvSpPr>
        <p:spPr/>
        <p:txBody>
          <a:bodyPr>
            <a:normAutofit/>
          </a:bodyPr>
          <a:lstStyle/>
          <a:p>
            <a:r>
              <a:rPr lang="en-US" sz="2800" dirty="0" smtClean="0"/>
              <a:t>Southeast Asia became the scene of battles between </a:t>
            </a:r>
            <a:r>
              <a:rPr lang="en-US" sz="2800" b="1" dirty="0" smtClean="0"/>
              <a:t>Allied </a:t>
            </a:r>
            <a:r>
              <a:rPr lang="en-US" sz="2800" dirty="0" smtClean="0"/>
              <a:t>and </a:t>
            </a:r>
            <a:r>
              <a:rPr lang="en-US" sz="2800" b="1" dirty="0" smtClean="0"/>
              <a:t>Japanese forces </a:t>
            </a:r>
            <a:r>
              <a:rPr lang="en-US" sz="2800" dirty="0" smtClean="0"/>
              <a:t>during World War II.</a:t>
            </a:r>
          </a:p>
          <a:p>
            <a:endParaRPr lang="en-US" sz="2800" dirty="0" smtClean="0"/>
          </a:p>
          <a:p>
            <a:r>
              <a:rPr lang="en-US" sz="2800" dirty="0" smtClean="0"/>
              <a:t>Since the war of the countries of Southeast Asia have reemerged as independent nations. They have been plagued by political turmoil, weak economies, ethnic strife, and social inequities, although the situation for most Southeast Asian nations improved in the 1980’s and 1990’s.</a:t>
            </a:r>
            <a:endParaRPr lang="en-US" sz="2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Dining Etiquette</a:t>
            </a:r>
            <a:endParaRPr lang="en-US" dirty="0">
              <a:solidFill>
                <a:schemeClr val="tx1"/>
              </a:solidFill>
            </a:endParaRPr>
          </a:p>
        </p:txBody>
      </p:sp>
      <p:sp>
        <p:nvSpPr>
          <p:cNvPr id="3" name="Content Placeholder 2"/>
          <p:cNvSpPr>
            <a:spLocks noGrp="1"/>
          </p:cNvSpPr>
          <p:nvPr>
            <p:ph sz="quarter" idx="1"/>
          </p:nvPr>
        </p:nvSpPr>
        <p:spPr>
          <a:xfrm>
            <a:off x="228600" y="1447800"/>
            <a:ext cx="8915400" cy="4876800"/>
          </a:xfrm>
        </p:spPr>
        <p:txBody>
          <a:bodyPr>
            <a:normAutofit/>
          </a:bodyPr>
          <a:lstStyle/>
          <a:p>
            <a:r>
              <a:rPr lang="en-US" sz="2800" dirty="0" smtClean="0"/>
              <a:t>1. Singaporeans don’t usually get appetizers or anything to drink. </a:t>
            </a:r>
          </a:p>
          <a:p>
            <a:r>
              <a:rPr lang="en-US" sz="2800" dirty="0" smtClean="0"/>
              <a:t>2. Singaporeans have their meal set on the table along with all of their other dishes with food. </a:t>
            </a:r>
          </a:p>
          <a:p>
            <a:r>
              <a:rPr lang="en-US" sz="2800" dirty="0" smtClean="0"/>
              <a:t>3. When you have finished eating your meal with any acquaintances, it would be polite in showing that you recognize their kindness by leaving some of your meal in the plate. </a:t>
            </a:r>
          </a:p>
          <a:p>
            <a:pPr>
              <a:buNone/>
            </a:pPr>
            <a:r>
              <a:rPr lang="en-US" dirty="0" smtClean="0"/>
              <a:t> </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533400"/>
            <a:ext cx="8305800" cy="5791200"/>
          </a:xfrm>
        </p:spPr>
        <p:txBody>
          <a:bodyPr>
            <a:normAutofit/>
          </a:bodyPr>
          <a:lstStyle/>
          <a:p>
            <a:r>
              <a:rPr lang="en-US" dirty="0" smtClean="0"/>
              <a:t>4. Apart from other Asian culture, in Singapore it is not favored to tip after the meal, which tries to impress other people around. </a:t>
            </a:r>
          </a:p>
          <a:p>
            <a:r>
              <a:rPr lang="en-US" dirty="0" smtClean="0"/>
              <a:t>5. When at a social dinner it is inappropriate to share your food with anyone. Also the plate you have shouldn’t be touching the eating utensils. </a:t>
            </a:r>
          </a:p>
          <a:p>
            <a:r>
              <a:rPr lang="en-US" dirty="0" smtClean="0"/>
              <a:t>6. It is kind and friendly for the host to get food from the main dishes available to everyone and put it in the guests’ dish. </a:t>
            </a:r>
          </a:p>
          <a:p>
            <a:r>
              <a:rPr lang="en-US" dirty="0" smtClean="0"/>
              <a:t>7. Singaporeans eat with chopsticks. They specifically use the thin end of  the chopsticks though. So when getting food from the big dish that is available to everyone they use the thick side of the chopsticks</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solidFill>
                  <a:schemeClr val="accent2"/>
                </a:solidFill>
                <a:latin typeface="Comic Sans MS" pitchFamily="66" charset="0"/>
              </a:rPr>
              <a:t>Thailand</a:t>
            </a:r>
            <a:endParaRPr lang="en-US" sz="6600" dirty="0"/>
          </a:p>
        </p:txBody>
      </p:sp>
      <p:sp>
        <p:nvSpPr>
          <p:cNvPr id="3" name="Content Placeholder 2"/>
          <p:cNvSpPr>
            <a:spLocks noGrp="1"/>
          </p:cNvSpPr>
          <p:nvPr>
            <p:ph sz="quarter" idx="1"/>
          </p:nvPr>
        </p:nvSpPr>
        <p:spPr/>
        <p:txBody>
          <a:bodyPr>
            <a:normAutofit fontScale="70000" lnSpcReduction="20000"/>
          </a:bodyPr>
          <a:lstStyle/>
          <a:p>
            <a:endParaRPr lang="en-US" b="1" dirty="0" smtClean="0">
              <a:solidFill>
                <a:schemeClr val="accent1"/>
              </a:solidFill>
            </a:endParaRPr>
          </a:p>
          <a:p>
            <a:pPr algn="ctr">
              <a:buNone/>
            </a:pPr>
            <a:r>
              <a:rPr lang="en-US" b="1" dirty="0" smtClean="0">
                <a:solidFill>
                  <a:schemeClr val="accent1"/>
                </a:solidFill>
              </a:rPr>
              <a:t>      </a:t>
            </a:r>
            <a:r>
              <a:rPr lang="en-US" sz="4600" b="1" dirty="0" smtClean="0">
                <a:solidFill>
                  <a:schemeClr val="accent1"/>
                </a:solidFill>
              </a:rPr>
              <a:t>“ Land of Smiles”</a:t>
            </a:r>
            <a:endParaRPr lang="en-US" sz="3400" b="1" dirty="0" smtClean="0">
              <a:solidFill>
                <a:schemeClr val="accent1"/>
              </a:solidFill>
            </a:endParaRPr>
          </a:p>
          <a:p>
            <a:pPr>
              <a:buNone/>
            </a:pPr>
            <a:endParaRPr lang="en-US" b="1" dirty="0" smtClean="0">
              <a:solidFill>
                <a:schemeClr val="accent1"/>
              </a:solidFill>
            </a:endParaRPr>
          </a:p>
          <a:p>
            <a:pPr>
              <a:buNone/>
            </a:pPr>
            <a:endParaRPr lang="en-US" b="1" dirty="0" smtClean="0">
              <a:solidFill>
                <a:schemeClr val="accent1"/>
              </a:solidFill>
            </a:endParaRPr>
          </a:p>
          <a:p>
            <a:pPr>
              <a:buNone/>
            </a:pPr>
            <a:endParaRPr lang="en-US" b="1" dirty="0" smtClean="0">
              <a:solidFill>
                <a:schemeClr val="accent1"/>
              </a:solidFill>
            </a:endParaRPr>
          </a:p>
          <a:p>
            <a:pPr>
              <a:buNone/>
            </a:pPr>
            <a:endParaRPr lang="en-US" sz="2900" b="1" dirty="0" smtClean="0">
              <a:solidFill>
                <a:schemeClr val="accent1"/>
              </a:solidFill>
            </a:endParaRPr>
          </a:p>
          <a:p>
            <a:r>
              <a:rPr lang="en-US" sz="2900" dirty="0" smtClean="0"/>
              <a:t>Language-</a:t>
            </a:r>
            <a:r>
              <a:rPr lang="en-US" sz="2900" dirty="0" smtClean="0">
                <a:solidFill>
                  <a:schemeClr val="accent2"/>
                </a:solidFill>
              </a:rPr>
              <a:t>Thai</a:t>
            </a:r>
          </a:p>
          <a:p>
            <a:r>
              <a:rPr lang="en-US" sz="2900" dirty="0" smtClean="0"/>
              <a:t>Capital- </a:t>
            </a:r>
            <a:r>
              <a:rPr lang="en-US" sz="2900" dirty="0" smtClean="0">
                <a:solidFill>
                  <a:schemeClr val="accent2"/>
                </a:solidFill>
              </a:rPr>
              <a:t>Bangkok</a:t>
            </a:r>
          </a:p>
          <a:p>
            <a:pPr>
              <a:buNone/>
            </a:pPr>
            <a:endParaRPr lang="en-US" sz="3200" dirty="0" smtClean="0"/>
          </a:p>
          <a:p>
            <a:pPr>
              <a:buFont typeface="Wingdings" pitchFamily="2" charset="2"/>
              <a:buChar char="v"/>
            </a:pPr>
            <a:r>
              <a:rPr lang="en-US" sz="3200" b="1" dirty="0" smtClean="0"/>
              <a:t>Religion</a:t>
            </a:r>
          </a:p>
          <a:p>
            <a:pPr>
              <a:buFont typeface="Wingdings" pitchFamily="2" charset="2"/>
              <a:buChar char="§"/>
            </a:pPr>
            <a:r>
              <a:rPr lang="en-US" sz="1000" dirty="0" smtClean="0"/>
              <a:t>   </a:t>
            </a:r>
            <a:r>
              <a:rPr lang="en-US" sz="1400" dirty="0" smtClean="0">
                <a:solidFill>
                  <a:schemeClr val="accent2"/>
                </a:solidFill>
              </a:rPr>
              <a:t> </a:t>
            </a:r>
            <a:r>
              <a:rPr lang="en-US" sz="8000" b="1" dirty="0" smtClean="0">
                <a:solidFill>
                  <a:schemeClr val="accent2"/>
                </a:solidFill>
              </a:rPr>
              <a:t>Buddhism</a:t>
            </a:r>
          </a:p>
          <a:p>
            <a:pPr>
              <a:buNone/>
            </a:pPr>
            <a:endParaRPr lang="en-US" b="1" dirty="0" smtClean="0">
              <a:solidFill>
                <a:schemeClr val="accent1"/>
              </a:solidFill>
            </a:endParaRPr>
          </a:p>
          <a:p>
            <a:pPr>
              <a:buNone/>
            </a:pPr>
            <a:endParaRPr lang="en-US" b="1" dirty="0" smtClean="0">
              <a:solidFill>
                <a:schemeClr val="accent1"/>
              </a:solidFill>
            </a:endParaRPr>
          </a:p>
        </p:txBody>
      </p:sp>
      <p:pic>
        <p:nvPicPr>
          <p:cNvPr id="5" name="Content Placeholder 4" descr="http://www.visit-thailand.info/images/thailand-flag.gif"/>
          <p:cNvPicPr>
            <a:picLocks noGrp="1"/>
          </p:cNvPicPr>
          <p:nvPr>
            <p:ph sz="quarter" idx="2"/>
          </p:nvPr>
        </p:nvPicPr>
        <p:blipFill>
          <a:blip r:embed="rId2" cstate="print"/>
          <a:srcRect/>
          <a:stretch>
            <a:fillRect/>
          </a:stretch>
        </p:blipFill>
        <p:spPr bwMode="auto">
          <a:xfrm>
            <a:off x="4953000" y="2133600"/>
            <a:ext cx="3749675" cy="29277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Thailand</a:t>
            </a:r>
            <a:endParaRPr lang="en-US" sz="4800" dirty="0"/>
          </a:p>
        </p:txBody>
      </p:sp>
      <p:sp>
        <p:nvSpPr>
          <p:cNvPr id="3" name="Content Placeholder 2"/>
          <p:cNvSpPr>
            <a:spLocks noGrp="1"/>
          </p:cNvSpPr>
          <p:nvPr>
            <p:ph sz="quarter" idx="1"/>
          </p:nvPr>
        </p:nvSpPr>
        <p:spPr>
          <a:xfrm>
            <a:off x="533400" y="1447800"/>
            <a:ext cx="5105400" cy="4876800"/>
          </a:xfrm>
        </p:spPr>
        <p:txBody>
          <a:bodyPr>
            <a:normAutofit/>
          </a:bodyPr>
          <a:lstStyle/>
          <a:p>
            <a:pPr>
              <a:buFont typeface="Wingdings" pitchFamily="2" charset="2"/>
              <a:buChar char="v"/>
            </a:pPr>
            <a:r>
              <a:rPr lang="en-US" sz="2200" dirty="0" smtClean="0"/>
              <a:t>Thailand can be broken into four regions :</a:t>
            </a:r>
          </a:p>
          <a:p>
            <a:pPr>
              <a:buFont typeface="Wingdings" pitchFamily="2" charset="2"/>
              <a:buChar char="v"/>
            </a:pPr>
            <a:endParaRPr lang="en-US" sz="2200" dirty="0" smtClean="0"/>
          </a:p>
          <a:p>
            <a:pPr>
              <a:buFont typeface="Arial" pitchFamily="34" charset="0"/>
              <a:buChar char="•"/>
            </a:pPr>
            <a:r>
              <a:rPr lang="en-US" dirty="0" smtClean="0"/>
              <a:t>The influences of neighboring Laos are reflected strongly in the northeastern region food,</a:t>
            </a:r>
          </a:p>
          <a:p>
            <a:pPr>
              <a:buFont typeface="Arial" pitchFamily="34" charset="0"/>
              <a:buChar char="•"/>
            </a:pPr>
            <a:r>
              <a:rPr lang="en-US" dirty="0" smtClean="0"/>
              <a:t>With glutinous rice being the staple food,</a:t>
            </a:r>
          </a:p>
          <a:p>
            <a:pPr>
              <a:buFont typeface="Arial" pitchFamily="34" charset="0"/>
              <a:buChar char="•"/>
            </a:pPr>
            <a:r>
              <a:rPr lang="en-US" dirty="0" smtClean="0"/>
              <a:t>Eaten both as a base for a meal and also as a dessert,</a:t>
            </a:r>
          </a:p>
          <a:p>
            <a:pPr>
              <a:buFont typeface="Arial" pitchFamily="34" charset="0"/>
              <a:buChar char="•"/>
            </a:pPr>
            <a:r>
              <a:rPr lang="en-US" dirty="0" smtClean="0"/>
              <a:t>Steamed with coconut milk and black beans.</a:t>
            </a:r>
          </a:p>
          <a:p>
            <a:endParaRPr lang="en-US" dirty="0"/>
          </a:p>
        </p:txBody>
      </p:sp>
      <p:pic>
        <p:nvPicPr>
          <p:cNvPr id="5" name="Content Placeholder 4" descr="Yam pla duk fu - popular dish in Thailand"/>
          <p:cNvPicPr>
            <a:picLocks noGrp="1"/>
          </p:cNvPicPr>
          <p:nvPr>
            <p:ph sz="quarter" idx="2"/>
          </p:nvPr>
        </p:nvPicPr>
        <p:blipFill>
          <a:blip r:embed="rId2" cstate="print"/>
          <a:srcRect/>
          <a:stretch>
            <a:fillRect/>
          </a:stretch>
        </p:blipFill>
        <p:spPr bwMode="auto">
          <a:xfrm>
            <a:off x="6172200" y="2057400"/>
            <a:ext cx="22098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sz="quarter" idx="1"/>
          </p:nvPr>
        </p:nvPicPr>
        <p:blipFill rotWithShape="1">
          <a:blip r:embed="rId2" cstate="screen">
            <a:extLst>
              <a:ext uri="{28A0092B-C50C-407E-A947-70E740481C1C}">
                <a14:useLocalDpi xmlns:a14="http://schemas.microsoft.com/office/drawing/2010/main"/>
              </a:ext>
            </a:extLst>
          </a:blip>
          <a:srcRect/>
          <a:stretch/>
        </p:blipFill>
        <p:spPr bwMode="auto">
          <a:xfrm>
            <a:off x="0" y="0"/>
            <a:ext cx="3545632" cy="684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bwMode="auto">
          <a:xfrm>
            <a:off x="3656648" y="0"/>
            <a:ext cx="54609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326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1" name="Picture 3"/>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8999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bwMode="auto">
          <a:xfrm>
            <a:off x="4800600" y="0"/>
            <a:ext cx="43222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00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Thailand</a:t>
            </a:r>
            <a:endParaRPr lang="en-US" sz="4800" dirty="0"/>
          </a:p>
        </p:txBody>
      </p:sp>
      <p:sp>
        <p:nvSpPr>
          <p:cNvPr id="3" name="Content Placeholder 2"/>
          <p:cNvSpPr>
            <a:spLocks noGrp="1"/>
          </p:cNvSpPr>
          <p:nvPr>
            <p:ph sz="quarter" idx="1"/>
          </p:nvPr>
        </p:nvSpPr>
        <p:spPr>
          <a:xfrm>
            <a:off x="914400" y="1219200"/>
            <a:ext cx="3886200" cy="5181600"/>
          </a:xfrm>
        </p:spPr>
        <p:txBody>
          <a:bodyPr>
            <a:normAutofit/>
          </a:bodyPr>
          <a:lstStyle/>
          <a:p>
            <a:endParaRPr lang="en-US" dirty="0" smtClean="0"/>
          </a:p>
          <a:p>
            <a:r>
              <a:rPr lang="en-US" b="1" dirty="0" err="1" smtClean="0">
                <a:solidFill>
                  <a:schemeClr val="accent2"/>
                </a:solidFill>
              </a:rPr>
              <a:t>Khanom</a:t>
            </a:r>
            <a:r>
              <a:rPr lang="en-US" b="1" dirty="0" smtClean="0">
                <a:solidFill>
                  <a:schemeClr val="accent2"/>
                </a:solidFill>
              </a:rPr>
              <a:t> </a:t>
            </a:r>
            <a:r>
              <a:rPr lang="en-US" b="1" dirty="0" err="1" smtClean="0">
                <a:solidFill>
                  <a:schemeClr val="accent2"/>
                </a:solidFill>
              </a:rPr>
              <a:t>Buang</a:t>
            </a:r>
            <a:r>
              <a:rPr lang="en-US" b="1" dirty="0" smtClean="0">
                <a:solidFill>
                  <a:schemeClr val="accent2"/>
                </a:solidFill>
              </a:rPr>
              <a:t> </a:t>
            </a:r>
            <a:r>
              <a:rPr lang="en-US" dirty="0" smtClean="0"/>
              <a:t>– popular regional dish, a thin crispy egg </a:t>
            </a:r>
            <a:r>
              <a:rPr lang="en-US" dirty="0" err="1" smtClean="0"/>
              <a:t>omelette</a:t>
            </a:r>
            <a:r>
              <a:rPr lang="en-US" dirty="0" smtClean="0"/>
              <a:t> stuffed with shrimp and bean sprouts.</a:t>
            </a:r>
          </a:p>
          <a:p>
            <a:r>
              <a:rPr lang="en-US" dirty="0" smtClean="0"/>
              <a:t>Northeastern food is highly spiced, with regional specialties like </a:t>
            </a:r>
            <a:r>
              <a:rPr lang="en-US" sz="2800" b="1" dirty="0" smtClean="0">
                <a:solidFill>
                  <a:schemeClr val="accent2"/>
                </a:solidFill>
              </a:rPr>
              <a:t>lap</a:t>
            </a:r>
            <a:r>
              <a:rPr lang="en-US" dirty="0" smtClean="0"/>
              <a:t>, spicy minced meat or chicken</a:t>
            </a:r>
          </a:p>
          <a:p>
            <a:r>
              <a:rPr lang="en-US" b="1" dirty="0" err="1" smtClean="0">
                <a:solidFill>
                  <a:schemeClr val="accent2"/>
                </a:solidFill>
              </a:rPr>
              <a:t>Som</a:t>
            </a:r>
            <a:r>
              <a:rPr lang="en-US" b="1" dirty="0" smtClean="0">
                <a:solidFill>
                  <a:schemeClr val="accent2"/>
                </a:solidFill>
              </a:rPr>
              <a:t> tam </a:t>
            </a:r>
            <a:r>
              <a:rPr lang="en-US" dirty="0" smtClean="0"/>
              <a:t>(papaya salad) and </a:t>
            </a:r>
            <a:r>
              <a:rPr lang="en-US" b="1" dirty="0" err="1" smtClean="0">
                <a:solidFill>
                  <a:schemeClr val="accent2"/>
                </a:solidFill>
              </a:rPr>
              <a:t>kai</a:t>
            </a:r>
            <a:r>
              <a:rPr lang="en-US" b="1" dirty="0" smtClean="0">
                <a:solidFill>
                  <a:schemeClr val="accent2"/>
                </a:solidFill>
              </a:rPr>
              <a:t> yang </a:t>
            </a:r>
            <a:r>
              <a:rPr lang="en-US" dirty="0" smtClean="0"/>
              <a:t>(barbequed chicken).</a:t>
            </a:r>
            <a:endParaRPr lang="en-US" dirty="0"/>
          </a:p>
        </p:txBody>
      </p:sp>
      <p:pic>
        <p:nvPicPr>
          <p:cNvPr id="15362" name="Picture 2"/>
          <p:cNvPicPr>
            <a:picLocks noGrp="1" noChangeAspect="1" noChangeArrowheads="1"/>
          </p:cNvPicPr>
          <p:nvPr>
            <p:ph sz="quarter" idx="2"/>
          </p:nvPr>
        </p:nvPicPr>
        <p:blipFill>
          <a:blip r:embed="rId2" cstate="print"/>
          <a:srcRect/>
          <a:stretch>
            <a:fillRect/>
          </a:stretch>
        </p:blipFill>
        <p:spPr bwMode="auto">
          <a:xfrm>
            <a:off x="5105400" y="609600"/>
            <a:ext cx="33528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3" name="Picture 3"/>
          <p:cNvPicPr>
            <a:picLocks noChangeAspect="1" noChangeArrowheads="1"/>
          </p:cNvPicPr>
          <p:nvPr/>
        </p:nvPicPr>
        <p:blipFill>
          <a:blip r:embed="rId3" cstate="print"/>
          <a:srcRect/>
          <a:stretch>
            <a:fillRect/>
          </a:stretch>
        </p:blipFill>
        <p:spPr bwMode="auto">
          <a:xfrm>
            <a:off x="5410200" y="2590800"/>
            <a:ext cx="2641600" cy="1600200"/>
          </a:xfrm>
          <a:prstGeom prst="rect">
            <a:avLst/>
          </a:prstGeom>
          <a:ln>
            <a:noFill/>
          </a:ln>
          <a:effectLst>
            <a:outerShdw blurRad="292100" dist="139700" dir="2700000" algn="tl" rotWithShape="0">
              <a:srgbClr val="333333">
                <a:alpha val="65000"/>
              </a:srgbClr>
            </a:outerShdw>
          </a:effectLst>
        </p:spPr>
      </p:pic>
      <p:pic>
        <p:nvPicPr>
          <p:cNvPr id="15364" name="Picture 4"/>
          <p:cNvPicPr>
            <a:picLocks noChangeAspect="1" noChangeArrowheads="1"/>
          </p:cNvPicPr>
          <p:nvPr/>
        </p:nvPicPr>
        <p:blipFill>
          <a:blip r:embed="rId4" cstate="print"/>
          <a:srcRect/>
          <a:stretch>
            <a:fillRect/>
          </a:stretch>
        </p:blipFill>
        <p:spPr bwMode="auto">
          <a:xfrm>
            <a:off x="4876800" y="4419600"/>
            <a:ext cx="17526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1800" y="4419600"/>
            <a:ext cx="19812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Thailand</a:t>
            </a:r>
            <a:endParaRPr lang="en-US" sz="4800" dirty="0"/>
          </a:p>
        </p:txBody>
      </p:sp>
      <p:sp>
        <p:nvSpPr>
          <p:cNvPr id="4" name="Content Placeholder 3"/>
          <p:cNvSpPr>
            <a:spLocks noGrp="1"/>
          </p:cNvSpPr>
          <p:nvPr>
            <p:ph sz="quarter" idx="2"/>
          </p:nvPr>
        </p:nvSpPr>
        <p:spPr>
          <a:xfrm>
            <a:off x="4933950" y="1447800"/>
            <a:ext cx="3749040" cy="5181600"/>
          </a:xfrm>
        </p:spPr>
        <p:txBody>
          <a:bodyPr>
            <a:normAutofit/>
          </a:bodyPr>
          <a:lstStyle/>
          <a:p>
            <a:r>
              <a:rPr lang="en-US" sz="2800" b="1" dirty="0" smtClean="0">
                <a:solidFill>
                  <a:schemeClr val="accent2"/>
                </a:solidFill>
              </a:rPr>
              <a:t>Freshwater fish </a:t>
            </a:r>
            <a:r>
              <a:rPr lang="en-US" sz="2400" dirty="0" smtClean="0"/>
              <a:t>and </a:t>
            </a:r>
            <a:r>
              <a:rPr lang="en-US" sz="2800" b="1" dirty="0" smtClean="0">
                <a:solidFill>
                  <a:schemeClr val="accent2"/>
                </a:solidFill>
              </a:rPr>
              <a:t>shrimp</a:t>
            </a:r>
            <a:r>
              <a:rPr lang="en-US" sz="2800" dirty="0" smtClean="0"/>
              <a:t> </a:t>
            </a:r>
            <a:r>
              <a:rPr lang="en-US" sz="2400" dirty="0" smtClean="0"/>
              <a:t>are the main sources of protein in Northeastern dishes, as meat is a scarce commodity.</a:t>
            </a:r>
          </a:p>
          <a:p>
            <a:endParaRPr lang="en-US" sz="2400" dirty="0" smtClean="0"/>
          </a:p>
          <a:p>
            <a:endParaRPr lang="en-US" sz="2400" dirty="0" smtClean="0"/>
          </a:p>
          <a:p>
            <a:r>
              <a:rPr lang="en-US" sz="2400" dirty="0" smtClean="0"/>
              <a:t>The </a:t>
            </a:r>
            <a:r>
              <a:rPr lang="en-US" sz="2800" b="1" dirty="0" smtClean="0">
                <a:solidFill>
                  <a:schemeClr val="accent2"/>
                </a:solidFill>
              </a:rPr>
              <a:t>central plains </a:t>
            </a:r>
            <a:r>
              <a:rPr lang="en-US" sz="2400" dirty="0" smtClean="0"/>
              <a:t>area is to be the cultural and economic heart of  Thailand due to the fertility of the land.</a:t>
            </a:r>
            <a:endParaRPr lang="en-US" sz="2400" dirty="0"/>
          </a:p>
        </p:txBody>
      </p:sp>
      <p:pic>
        <p:nvPicPr>
          <p:cNvPr id="16386" name="Picture 2"/>
          <p:cNvPicPr>
            <a:picLocks noGrp="1" noChangeAspect="1" noChangeArrowheads="1"/>
          </p:cNvPicPr>
          <p:nvPr>
            <p:ph sz="quarter" idx="1"/>
          </p:nvPr>
        </p:nvPicPr>
        <p:blipFill>
          <a:blip r:embed="rId2" cstate="print"/>
          <a:srcRect/>
          <a:stretch>
            <a:fillRect/>
          </a:stretch>
        </p:blipFill>
        <p:spPr bwMode="auto">
          <a:xfrm>
            <a:off x="609601" y="1524000"/>
            <a:ext cx="2057399"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1524000"/>
            <a:ext cx="18288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8" name="Picture 4"/>
          <p:cNvPicPr>
            <a:picLocks noChangeAspect="1" noChangeArrowheads="1"/>
          </p:cNvPicPr>
          <p:nvPr/>
        </p:nvPicPr>
        <p:blipFill>
          <a:blip r:embed="rId4" cstate="print"/>
          <a:srcRect/>
          <a:stretch>
            <a:fillRect/>
          </a:stretch>
        </p:blipFill>
        <p:spPr bwMode="auto">
          <a:xfrm>
            <a:off x="609600" y="4267200"/>
            <a:ext cx="4133850" cy="2362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0"/>
            <a:ext cx="38176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bwMode="auto">
          <a:xfrm>
            <a:off x="4328010" y="-6220"/>
            <a:ext cx="4823766" cy="6864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34200" y="381000"/>
            <a:ext cx="2057400" cy="369332"/>
          </a:xfrm>
          <a:prstGeom prst="rect">
            <a:avLst/>
          </a:prstGeom>
          <a:noFill/>
        </p:spPr>
        <p:txBody>
          <a:bodyPr wrap="square" rtlCol="0">
            <a:spAutoFit/>
          </a:bodyPr>
          <a:lstStyle/>
          <a:p>
            <a:r>
              <a:rPr lang="en-US" dirty="0" smtClean="0"/>
              <a:t>Land Use</a:t>
            </a:r>
            <a:endParaRPr lang="en-US" dirty="0"/>
          </a:p>
        </p:txBody>
      </p:sp>
    </p:spTree>
    <p:extLst>
      <p:ext uri="{BB962C8B-B14F-4D97-AF65-F5344CB8AC3E}">
        <p14:creationId xmlns:p14="http://schemas.microsoft.com/office/powerpoint/2010/main" val="38310577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Thailand</a:t>
            </a:r>
            <a:endParaRPr lang="en-US" sz="4800" dirty="0"/>
          </a:p>
        </p:txBody>
      </p:sp>
      <p:sp>
        <p:nvSpPr>
          <p:cNvPr id="3" name="Content Placeholder 2"/>
          <p:cNvSpPr>
            <a:spLocks noGrp="1"/>
          </p:cNvSpPr>
          <p:nvPr>
            <p:ph sz="quarter" idx="1"/>
          </p:nvPr>
        </p:nvSpPr>
        <p:spPr>
          <a:xfrm>
            <a:off x="914400" y="1219200"/>
            <a:ext cx="3749040" cy="4800600"/>
          </a:xfrm>
        </p:spPr>
        <p:txBody>
          <a:bodyPr>
            <a:normAutofit fontScale="92500" lnSpcReduction="10000"/>
          </a:bodyPr>
          <a:lstStyle/>
          <a:p>
            <a:endParaRPr lang="en-US" dirty="0" smtClean="0"/>
          </a:p>
          <a:p>
            <a:r>
              <a:rPr lang="en-US" sz="2800" b="1" dirty="0" smtClean="0">
                <a:solidFill>
                  <a:schemeClr val="accent2"/>
                </a:solidFill>
              </a:rPr>
              <a:t>Kin </a:t>
            </a:r>
            <a:r>
              <a:rPr lang="en-US" sz="2800" b="1" dirty="0" err="1" smtClean="0">
                <a:solidFill>
                  <a:schemeClr val="accent2"/>
                </a:solidFill>
              </a:rPr>
              <a:t>khao</a:t>
            </a:r>
            <a:r>
              <a:rPr lang="en-US" sz="2800" b="1" dirty="0" smtClean="0">
                <a:solidFill>
                  <a:schemeClr val="accent2"/>
                </a:solidFill>
              </a:rPr>
              <a:t> </a:t>
            </a:r>
            <a:r>
              <a:rPr lang="en-US" dirty="0" smtClean="0"/>
              <a:t>– Thai expression means </a:t>
            </a:r>
            <a:r>
              <a:rPr lang="en-US" dirty="0" smtClean="0">
                <a:solidFill>
                  <a:schemeClr val="accent2"/>
                </a:solidFill>
              </a:rPr>
              <a:t>“to eat” </a:t>
            </a:r>
            <a:r>
              <a:rPr lang="en-US" dirty="0" smtClean="0"/>
              <a:t>which literally translates as </a:t>
            </a:r>
            <a:r>
              <a:rPr lang="en-US" dirty="0" smtClean="0">
                <a:solidFill>
                  <a:schemeClr val="accent2"/>
                </a:solidFill>
              </a:rPr>
              <a:t>“to eat rice”</a:t>
            </a:r>
          </a:p>
          <a:p>
            <a:pPr>
              <a:buNone/>
            </a:pPr>
            <a:endParaRPr lang="en-US" dirty="0" smtClean="0">
              <a:solidFill>
                <a:schemeClr val="accent2"/>
              </a:solidFill>
            </a:endParaRPr>
          </a:p>
          <a:p>
            <a:pPr>
              <a:buFont typeface="Wingdings" pitchFamily="2" charset="2"/>
              <a:buChar char="v"/>
            </a:pPr>
            <a:r>
              <a:rPr lang="en-US" dirty="0" smtClean="0"/>
              <a:t>Traditional Thai cuisine</a:t>
            </a:r>
          </a:p>
          <a:p>
            <a:pPr>
              <a:buFont typeface="Arial" pitchFamily="34" charset="0"/>
              <a:buChar char="•"/>
            </a:pPr>
            <a:r>
              <a:rPr lang="en-US" sz="2200" dirty="0" smtClean="0"/>
              <a:t>Rice</a:t>
            </a:r>
          </a:p>
          <a:p>
            <a:pPr>
              <a:buFont typeface="Arial" pitchFamily="34" charset="0"/>
              <a:buChar char="•"/>
            </a:pPr>
            <a:r>
              <a:rPr lang="en-US" sz="2200" dirty="0" smtClean="0"/>
              <a:t>Fish</a:t>
            </a:r>
          </a:p>
          <a:p>
            <a:pPr>
              <a:buFont typeface="Arial" pitchFamily="34" charset="0"/>
              <a:buChar char="•"/>
            </a:pPr>
            <a:r>
              <a:rPr lang="en-US" sz="2200" dirty="0" smtClean="0"/>
              <a:t>Vegetables flavored with garlic</a:t>
            </a:r>
          </a:p>
          <a:p>
            <a:pPr>
              <a:buFont typeface="Arial" pitchFamily="34" charset="0"/>
              <a:buChar char="•"/>
            </a:pPr>
            <a:r>
              <a:rPr lang="en-US" sz="2200" dirty="0" smtClean="0"/>
              <a:t>Fish sauce</a:t>
            </a:r>
          </a:p>
          <a:p>
            <a:pPr>
              <a:buFont typeface="Arial" pitchFamily="34" charset="0"/>
              <a:buChar char="•"/>
            </a:pPr>
            <a:r>
              <a:rPr lang="en-US" sz="2200" dirty="0" smtClean="0"/>
              <a:t>Black pepper</a:t>
            </a:r>
          </a:p>
          <a:p>
            <a:pPr>
              <a:buFont typeface="Arial" pitchFamily="34" charset="0"/>
              <a:buChar char="•"/>
            </a:pPr>
            <a:r>
              <a:rPr lang="en-US" sz="2200" dirty="0" smtClean="0"/>
              <a:t>Abundance of fresh fruits</a:t>
            </a:r>
          </a:p>
          <a:p>
            <a:endParaRPr lang="en-US" dirty="0"/>
          </a:p>
        </p:txBody>
      </p:sp>
      <p:pic>
        <p:nvPicPr>
          <p:cNvPr id="17410" name="Picture 2"/>
          <p:cNvPicPr>
            <a:picLocks noGrp="1" noChangeAspect="1" noChangeArrowheads="1"/>
          </p:cNvPicPr>
          <p:nvPr>
            <p:ph sz="quarter" idx="2"/>
          </p:nvPr>
        </p:nvPicPr>
        <p:blipFill>
          <a:blip r:embed="rId2" cstate="print"/>
          <a:srcRect/>
          <a:stretch>
            <a:fillRect/>
          </a:stretch>
        </p:blipFill>
        <p:spPr bwMode="auto">
          <a:xfrm>
            <a:off x="4953000" y="3124200"/>
            <a:ext cx="3749675"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411" name="Picture 3"/>
          <p:cNvPicPr>
            <a:picLocks noChangeAspect="1" noChangeArrowheads="1"/>
          </p:cNvPicPr>
          <p:nvPr/>
        </p:nvPicPr>
        <p:blipFill>
          <a:blip r:embed="rId3" cstate="print"/>
          <a:srcRect/>
          <a:stretch>
            <a:fillRect/>
          </a:stretch>
        </p:blipFill>
        <p:spPr bwMode="auto">
          <a:xfrm>
            <a:off x="5257800" y="1066800"/>
            <a:ext cx="3352800" cy="198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latin typeface="Kristen ITC" pitchFamily="66" charset="0"/>
              </a:rPr>
              <a:t>History</a:t>
            </a:r>
            <a:endParaRPr lang="en-US" dirty="0"/>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3429000" y="273050"/>
            <a:ext cx="5715000" cy="6356350"/>
          </a:xfrm>
        </p:spPr>
        <p:txBody>
          <a:bodyPr>
            <a:normAutofit/>
          </a:bodyPr>
          <a:lstStyle/>
          <a:p>
            <a:r>
              <a:rPr lang="en-US" dirty="0" smtClean="0"/>
              <a:t>Throughout the 1960’s and early 1970’s,however,  there were open conflicts between communist and non-Communist factions, especially in Vietnam, Laos, and Cambodia. At one point, the U.S. had 500,000 troops in South Vietnam.</a:t>
            </a:r>
          </a:p>
          <a:p>
            <a:r>
              <a:rPr lang="en-US" dirty="0" smtClean="0"/>
              <a:t>1967 – Indonesia, Malaysia, Philippines, Singapore, and Thailand created the </a:t>
            </a:r>
            <a:r>
              <a:rPr lang="en-US" b="1" dirty="0" smtClean="0"/>
              <a:t>Association of Southeast Asian Nations (ASEAN)</a:t>
            </a:r>
            <a:r>
              <a:rPr lang="en-US" dirty="0" smtClean="0"/>
              <a:t>. </a:t>
            </a:r>
          </a:p>
          <a:p>
            <a:r>
              <a:rPr lang="en-US" dirty="0" smtClean="0"/>
              <a:t>Since then Brunei, Vietnam, Laos, Myanmar and Cambodia have joined ASEAN.</a:t>
            </a:r>
          </a:p>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04800" y="1828800"/>
            <a:ext cx="304800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0" y="0"/>
            <a:ext cx="37523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bwMode="auto">
          <a:xfrm>
            <a:off x="4574177" y="0"/>
            <a:ext cx="46024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734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10242"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133739" y="-6926"/>
            <a:ext cx="8857861" cy="684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57677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Thailand</a:t>
            </a:r>
            <a:endParaRPr lang="en-US" sz="4800" dirty="0"/>
          </a:p>
        </p:txBody>
      </p:sp>
      <p:sp>
        <p:nvSpPr>
          <p:cNvPr id="4" name="Content Placeholder 3"/>
          <p:cNvSpPr>
            <a:spLocks noGrp="1"/>
          </p:cNvSpPr>
          <p:nvPr>
            <p:ph sz="quarter" idx="2"/>
          </p:nvPr>
        </p:nvSpPr>
        <p:spPr>
          <a:xfrm>
            <a:off x="4419600" y="381000"/>
            <a:ext cx="4263390" cy="5943600"/>
          </a:xfrm>
        </p:spPr>
        <p:txBody>
          <a:bodyPr>
            <a:normAutofit/>
          </a:bodyPr>
          <a:lstStyle/>
          <a:p>
            <a:endParaRPr lang="en-US" dirty="0" smtClean="0"/>
          </a:p>
          <a:p>
            <a:r>
              <a:rPr lang="en-US" dirty="0" smtClean="0"/>
              <a:t>Northern curries are generally milder than elsewhere in Thailand, with the influence of neighboring countries such as Myanmar evident in dishes such as:</a:t>
            </a:r>
          </a:p>
          <a:p>
            <a:r>
              <a:rPr lang="en-US" sz="3000" b="1" dirty="0" err="1" smtClean="0">
                <a:solidFill>
                  <a:schemeClr val="accent2"/>
                </a:solidFill>
              </a:rPr>
              <a:t>Kaeng</a:t>
            </a:r>
            <a:r>
              <a:rPr lang="en-US" sz="3000" b="1" dirty="0" smtClean="0">
                <a:solidFill>
                  <a:schemeClr val="accent2"/>
                </a:solidFill>
              </a:rPr>
              <a:t> hang le </a:t>
            </a:r>
            <a:r>
              <a:rPr lang="en-US" dirty="0" smtClean="0"/>
              <a:t>– a pork curry with ginger, tamarind, and turmeric,</a:t>
            </a:r>
          </a:p>
          <a:p>
            <a:r>
              <a:rPr lang="en-US" sz="3000" b="1" dirty="0" err="1" smtClean="0">
                <a:solidFill>
                  <a:schemeClr val="accent2"/>
                </a:solidFill>
              </a:rPr>
              <a:t>Khao</a:t>
            </a:r>
            <a:r>
              <a:rPr lang="en-US" sz="3000" b="1" dirty="0" smtClean="0">
                <a:solidFill>
                  <a:schemeClr val="accent2"/>
                </a:solidFill>
              </a:rPr>
              <a:t> </a:t>
            </a:r>
            <a:r>
              <a:rPr lang="en-US" sz="3000" b="1" dirty="0" err="1" smtClean="0">
                <a:solidFill>
                  <a:schemeClr val="accent2"/>
                </a:solidFill>
              </a:rPr>
              <a:t>soi</a:t>
            </a:r>
            <a:r>
              <a:rPr lang="en-US" sz="3000" b="1" dirty="0" smtClean="0">
                <a:solidFill>
                  <a:schemeClr val="accent2"/>
                </a:solidFill>
              </a:rPr>
              <a:t> </a:t>
            </a:r>
            <a:r>
              <a:rPr lang="en-US" dirty="0" smtClean="0"/>
              <a:t>– a curry broth with egg noodles.</a:t>
            </a:r>
          </a:p>
          <a:p>
            <a:r>
              <a:rPr lang="en-US" sz="3000" b="1" dirty="0" smtClean="0">
                <a:solidFill>
                  <a:schemeClr val="accent2"/>
                </a:solidFill>
              </a:rPr>
              <a:t>Name</a:t>
            </a:r>
            <a:r>
              <a:rPr lang="en-US" dirty="0" smtClean="0"/>
              <a:t> – spicy pork sausage.</a:t>
            </a:r>
            <a:endParaRPr lang="en-US" dirty="0"/>
          </a:p>
        </p:txBody>
      </p:sp>
      <p:pic>
        <p:nvPicPr>
          <p:cNvPr id="18434" name="Picture 2"/>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533400" y="1828800"/>
            <a:ext cx="27432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3581400"/>
            <a:ext cx="22860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953000"/>
            <a:ext cx="2590800" cy="148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Thailand</a:t>
            </a:r>
            <a:endParaRPr lang="en-US" sz="4800" dirty="0"/>
          </a:p>
        </p:txBody>
      </p:sp>
      <p:sp>
        <p:nvSpPr>
          <p:cNvPr id="3" name="Content Placeholder 2"/>
          <p:cNvSpPr>
            <a:spLocks noGrp="1"/>
          </p:cNvSpPr>
          <p:nvPr>
            <p:ph sz="quarter" idx="1"/>
          </p:nvPr>
        </p:nvSpPr>
        <p:spPr>
          <a:xfrm>
            <a:off x="914400" y="1447800"/>
            <a:ext cx="4343400" cy="4876800"/>
          </a:xfrm>
        </p:spPr>
        <p:txBody>
          <a:bodyPr>
            <a:normAutofit/>
          </a:bodyPr>
          <a:lstStyle/>
          <a:p>
            <a:endParaRPr lang="en-US" dirty="0" smtClean="0"/>
          </a:p>
          <a:p>
            <a:r>
              <a:rPr lang="en-US" dirty="0" smtClean="0"/>
              <a:t>Southern food is characterized by local produce.</a:t>
            </a:r>
          </a:p>
          <a:p>
            <a:r>
              <a:rPr lang="en-US" b="1" dirty="0" smtClean="0">
                <a:solidFill>
                  <a:schemeClr val="accent2"/>
                </a:solidFill>
              </a:rPr>
              <a:t>Coconut</a:t>
            </a:r>
            <a:r>
              <a:rPr lang="en-US" dirty="0" smtClean="0"/>
              <a:t> has a prominent role in most dishes.</a:t>
            </a:r>
          </a:p>
          <a:p>
            <a:r>
              <a:rPr lang="en-US" b="1" dirty="0" smtClean="0">
                <a:solidFill>
                  <a:schemeClr val="accent2"/>
                </a:solidFill>
              </a:rPr>
              <a:t>Sato</a:t>
            </a:r>
            <a:r>
              <a:rPr lang="en-US" dirty="0" smtClean="0"/>
              <a:t> – bitter flavor provided by the pungent flat bean.</a:t>
            </a:r>
          </a:p>
          <a:p>
            <a:r>
              <a:rPr lang="en-US" b="1" dirty="0" err="1" smtClean="0">
                <a:solidFill>
                  <a:schemeClr val="accent2"/>
                </a:solidFill>
              </a:rPr>
              <a:t>Kaeng</a:t>
            </a:r>
            <a:r>
              <a:rPr lang="en-US" b="1" dirty="0" smtClean="0">
                <a:solidFill>
                  <a:schemeClr val="accent2"/>
                </a:solidFill>
              </a:rPr>
              <a:t> </a:t>
            </a:r>
            <a:r>
              <a:rPr lang="en-US" b="1" dirty="0" err="1" smtClean="0">
                <a:solidFill>
                  <a:schemeClr val="accent2"/>
                </a:solidFill>
              </a:rPr>
              <a:t>massaman</a:t>
            </a:r>
            <a:r>
              <a:rPr lang="en-US" b="1" dirty="0" smtClean="0">
                <a:solidFill>
                  <a:schemeClr val="accent2"/>
                </a:solidFill>
              </a:rPr>
              <a:t> </a:t>
            </a:r>
            <a:r>
              <a:rPr lang="en-US" dirty="0" smtClean="0"/>
              <a:t>– is a mild Indian-style curry with cardamom, cloves, and cinnamon</a:t>
            </a:r>
          </a:p>
        </p:txBody>
      </p:sp>
      <p:pic>
        <p:nvPicPr>
          <p:cNvPr id="19458" name="Picture 2"/>
          <p:cNvPicPr>
            <a:picLocks noGrp="1" noChangeAspect="1" noChangeArrowheads="1"/>
          </p:cNvPicPr>
          <p:nvPr>
            <p:ph sz="quarter" idx="2"/>
          </p:nvPr>
        </p:nvPicPr>
        <p:blipFill>
          <a:blip r:embed="rId2" cstate="print"/>
          <a:srcRect/>
          <a:stretch>
            <a:fillRect/>
          </a:stretch>
        </p:blipFill>
        <p:spPr bwMode="auto">
          <a:xfrm>
            <a:off x="5410200" y="1371600"/>
            <a:ext cx="30480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59" name="Picture 3"/>
          <p:cNvPicPr>
            <a:picLocks noChangeAspect="1" noChangeArrowheads="1"/>
          </p:cNvPicPr>
          <p:nvPr/>
        </p:nvPicPr>
        <p:blipFill>
          <a:blip r:embed="rId3" cstate="print"/>
          <a:srcRect/>
          <a:stretch>
            <a:fillRect/>
          </a:stretch>
        </p:blipFill>
        <p:spPr bwMode="auto">
          <a:xfrm>
            <a:off x="5257800" y="3352800"/>
            <a:ext cx="1676400" cy="3095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6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3581400"/>
            <a:ext cx="16764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Dining Etiquette</a:t>
            </a:r>
            <a:endParaRPr lang="en-US" b="1" dirty="0">
              <a:solidFill>
                <a:schemeClr val="tx1"/>
              </a:solidFill>
            </a:endParaRPr>
          </a:p>
        </p:txBody>
      </p:sp>
      <p:sp>
        <p:nvSpPr>
          <p:cNvPr id="3" name="Content Placeholder 2"/>
          <p:cNvSpPr>
            <a:spLocks noGrp="1"/>
          </p:cNvSpPr>
          <p:nvPr>
            <p:ph sz="quarter" idx="1"/>
          </p:nvPr>
        </p:nvSpPr>
        <p:spPr>
          <a:xfrm>
            <a:off x="914400" y="1447800"/>
            <a:ext cx="7772400" cy="4572000"/>
          </a:xfrm>
        </p:spPr>
        <p:txBody>
          <a:bodyPr>
            <a:normAutofit lnSpcReduction="10000"/>
          </a:bodyPr>
          <a:lstStyle/>
          <a:p>
            <a:endParaRPr lang="en-US" dirty="0" smtClean="0"/>
          </a:p>
          <a:p>
            <a:r>
              <a:rPr lang="en-US" dirty="0" smtClean="0"/>
              <a:t> A fork and spoon are the usual eating utensils. However, noodles are often eaten with chopsticks. </a:t>
            </a:r>
          </a:p>
          <a:p>
            <a:r>
              <a:rPr lang="en-US" dirty="0" smtClean="0"/>
              <a:t>The spoon is held in the right hand and the fork in the left. The fork is used to guide food on to the spoon. Sticky rice, a northern Thai delicacy, is often eaten with the fingers of the right hand. </a:t>
            </a:r>
          </a:p>
          <a:p>
            <a:r>
              <a:rPr lang="en-US" dirty="0" smtClean="0"/>
              <a:t>Most meals are served as buffets or with serving platters in the centre of the table family- style. </a:t>
            </a:r>
          </a:p>
          <a:p>
            <a:r>
              <a:rPr lang="en-US" dirty="0" smtClean="0"/>
              <a:t>You may begin eating as soon as you are served. </a:t>
            </a:r>
            <a:br>
              <a:rPr lang="en-US" dirty="0" smtClean="0"/>
            </a:br>
            <a:endParaRPr lang="en-US" dirty="0" smtClean="0"/>
          </a:p>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914400" y="1143000"/>
            <a:ext cx="7772400" cy="4876800"/>
          </a:xfrm>
        </p:spPr>
        <p:txBody>
          <a:bodyPr/>
          <a:lstStyle/>
          <a:p>
            <a:r>
              <a:rPr lang="en-US" dirty="0" smtClean="0"/>
              <a:t>Leave a little food on your plate after you have eaten to show that you are full. Finishing everything indicates that you are still hungry.</a:t>
            </a:r>
          </a:p>
          <a:p>
            <a:r>
              <a:rPr lang="en-US" dirty="0" smtClean="0"/>
              <a:t>Never leave rice on your plate as it is considered wasteful. The words for food and rice are the same. Rice has an almost mystical significance in addition to its humdrum 'daily bread' function. </a:t>
            </a:r>
          </a:p>
          <a:p>
            <a:r>
              <a:rPr lang="en-US" dirty="0" smtClean="0"/>
              <a:t>Never take the last bite from the serving bowl. </a:t>
            </a:r>
          </a:p>
          <a:p>
            <a:r>
              <a:rPr lang="en-US" dirty="0" smtClean="0"/>
              <a:t>Wait to be asked before taking a second helping. </a:t>
            </a:r>
          </a:p>
          <a:p>
            <a:r>
              <a:rPr lang="en-US" dirty="0" smtClean="0"/>
              <a:t> Do not lick your fingers.</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solidFill>
                  <a:schemeClr val="accent2"/>
                </a:solidFill>
                <a:latin typeface="Comic Sans MS" pitchFamily="66" charset="0"/>
              </a:rPr>
              <a:t>Vietnam</a:t>
            </a:r>
            <a:endParaRPr lang="en-US" sz="7200" dirty="0"/>
          </a:p>
        </p:txBody>
      </p:sp>
      <p:sp>
        <p:nvSpPr>
          <p:cNvPr id="3" name="Content Placeholder 2"/>
          <p:cNvSpPr>
            <a:spLocks noGrp="1"/>
          </p:cNvSpPr>
          <p:nvPr>
            <p:ph sz="quarter" idx="1"/>
          </p:nvPr>
        </p:nvSpPr>
        <p:spPr>
          <a:xfrm>
            <a:off x="457200" y="1447800"/>
            <a:ext cx="4206240" cy="5105400"/>
          </a:xfrm>
        </p:spPr>
        <p:txBody>
          <a:bodyPr>
            <a:normAutofit lnSpcReduction="10000"/>
          </a:bodyPr>
          <a:lstStyle/>
          <a:p>
            <a:r>
              <a:rPr lang="en-US" sz="2400" dirty="0" smtClean="0"/>
              <a:t>Vietnamese cuisine can be divided into three regional varieties. </a:t>
            </a:r>
            <a:r>
              <a:rPr lang="en-US" sz="2400" dirty="0" smtClean="0">
                <a:solidFill>
                  <a:schemeClr val="accent2"/>
                </a:solidFill>
              </a:rPr>
              <a:t>In a cool</a:t>
            </a:r>
            <a:r>
              <a:rPr lang="en-US" sz="2400" dirty="0" smtClean="0"/>
              <a:t>, </a:t>
            </a:r>
            <a:r>
              <a:rPr lang="en-US" sz="2400" dirty="0" smtClean="0">
                <a:solidFill>
                  <a:schemeClr val="accent2"/>
                </a:solidFill>
              </a:rPr>
              <a:t>mountainous north</a:t>
            </a:r>
            <a:r>
              <a:rPr lang="en-US" sz="2400" dirty="0" smtClean="0"/>
              <a:t>, </a:t>
            </a:r>
            <a:r>
              <a:rPr lang="en-US" sz="2400" dirty="0" smtClean="0">
                <a:solidFill>
                  <a:schemeClr val="accent2"/>
                </a:solidFill>
              </a:rPr>
              <a:t>in the city of Hanoi</a:t>
            </a:r>
            <a:r>
              <a:rPr lang="en-US" sz="2400" dirty="0" smtClean="0"/>
              <a:t>, a history of Chinese rule is evident in Cantonese-style stir-fries and simple, </a:t>
            </a:r>
            <a:r>
              <a:rPr lang="en-US" sz="2400" dirty="0" err="1" smtClean="0"/>
              <a:t>brothy</a:t>
            </a:r>
            <a:r>
              <a:rPr lang="en-US" sz="2400" dirty="0" smtClean="0"/>
              <a:t> soups.</a:t>
            </a:r>
          </a:p>
          <a:p>
            <a:r>
              <a:rPr lang="en-US" sz="2400" dirty="0" smtClean="0"/>
              <a:t>Language-</a:t>
            </a:r>
            <a:r>
              <a:rPr lang="en-US" sz="2400" dirty="0" smtClean="0">
                <a:solidFill>
                  <a:schemeClr val="accent2"/>
                </a:solidFill>
              </a:rPr>
              <a:t>Vietnamese</a:t>
            </a:r>
          </a:p>
          <a:p>
            <a:r>
              <a:rPr lang="en-US" sz="2400" dirty="0" smtClean="0"/>
              <a:t>Capital-</a:t>
            </a:r>
            <a:r>
              <a:rPr lang="en-US" sz="2400" dirty="0" smtClean="0">
                <a:solidFill>
                  <a:schemeClr val="accent2"/>
                </a:solidFill>
              </a:rPr>
              <a:t>Hanoi</a:t>
            </a:r>
          </a:p>
          <a:p>
            <a:pPr>
              <a:buNone/>
            </a:pPr>
            <a:endParaRPr lang="en-US" sz="2400" dirty="0" smtClean="0"/>
          </a:p>
          <a:p>
            <a:pPr>
              <a:buFont typeface="Wingdings" pitchFamily="2" charset="2"/>
              <a:buChar char="v"/>
            </a:pPr>
            <a:r>
              <a:rPr lang="en-US" sz="2400" b="1" dirty="0" smtClean="0"/>
              <a:t>Religion</a:t>
            </a:r>
          </a:p>
          <a:p>
            <a:pPr>
              <a:buFont typeface="Wingdings" pitchFamily="2" charset="2"/>
              <a:buChar char="§"/>
            </a:pPr>
            <a:r>
              <a:rPr lang="en-US" sz="800" dirty="0" smtClean="0"/>
              <a:t>   </a:t>
            </a:r>
            <a:r>
              <a:rPr lang="en-US" sz="1100" dirty="0" smtClean="0">
                <a:solidFill>
                  <a:schemeClr val="accent2"/>
                </a:solidFill>
              </a:rPr>
              <a:t> </a:t>
            </a:r>
            <a:r>
              <a:rPr lang="en-US" sz="6600" b="1" dirty="0" smtClean="0">
                <a:solidFill>
                  <a:schemeClr val="accent2"/>
                </a:solidFill>
              </a:rPr>
              <a:t>Buddhism</a:t>
            </a:r>
          </a:p>
          <a:p>
            <a:endParaRPr lang="en-US" sz="2400" dirty="0">
              <a:solidFill>
                <a:schemeClr val="accent2"/>
              </a:solidFill>
            </a:endParaRPr>
          </a:p>
        </p:txBody>
      </p:sp>
      <p:sp>
        <p:nvSpPr>
          <p:cNvPr id="4" name="Content Placeholder 3"/>
          <p:cNvSpPr>
            <a:spLocks noGrp="1"/>
          </p:cNvSpPr>
          <p:nvPr>
            <p:ph sz="quarter" idx="2"/>
          </p:nvPr>
        </p:nvSpPr>
        <p:spPr/>
        <p:txBody>
          <a:bodyPr>
            <a:normAutofit lnSpcReduction="10000"/>
          </a:bodyPr>
          <a:lstStyle/>
          <a:p>
            <a:endParaRPr lang="en-US" dirty="0" smtClean="0"/>
          </a:p>
          <a:p>
            <a:endParaRPr lang="en-US" dirty="0"/>
          </a:p>
        </p:txBody>
      </p:sp>
      <p:pic>
        <p:nvPicPr>
          <p:cNvPr id="5" name="Picture 4" descr="Vietnam's Flag"/>
          <p:cNvPicPr/>
          <p:nvPr/>
        </p:nvPicPr>
        <p:blipFill>
          <a:blip r:embed="rId2" cstate="print"/>
          <a:srcRect/>
          <a:stretch>
            <a:fillRect/>
          </a:stretch>
        </p:blipFill>
        <p:spPr bwMode="auto">
          <a:xfrm>
            <a:off x="4876800" y="2209800"/>
            <a:ext cx="38862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bwMode="auto">
          <a:xfrm>
            <a:off x="1371600" y="15551"/>
            <a:ext cx="62701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359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2"/>
                </a:solidFill>
                <a:latin typeface="Comic Sans MS" pitchFamily="66" charset="0"/>
              </a:rPr>
              <a:t>Vietnam</a:t>
            </a:r>
            <a:endParaRPr lang="en-US" sz="4800" dirty="0"/>
          </a:p>
        </p:txBody>
      </p:sp>
      <p:sp>
        <p:nvSpPr>
          <p:cNvPr id="3" name="Content Placeholder 2"/>
          <p:cNvSpPr>
            <a:spLocks noGrp="1"/>
          </p:cNvSpPr>
          <p:nvPr>
            <p:ph sz="quarter" idx="1"/>
          </p:nvPr>
        </p:nvSpPr>
        <p:spPr>
          <a:xfrm>
            <a:off x="381000" y="1524000"/>
            <a:ext cx="3886200" cy="4572000"/>
          </a:xfrm>
        </p:spPr>
        <p:txBody>
          <a:bodyPr>
            <a:normAutofit/>
          </a:bodyPr>
          <a:lstStyle/>
          <a:p>
            <a:pPr>
              <a:buFont typeface="Wingdings" pitchFamily="2" charset="2"/>
              <a:buChar char="v"/>
            </a:pPr>
            <a:r>
              <a:rPr lang="en-US" dirty="0" smtClean="0"/>
              <a:t> In the hot, steamy south, including the city of </a:t>
            </a:r>
            <a:r>
              <a:rPr lang="en-US" b="1" dirty="0" smtClean="0">
                <a:solidFill>
                  <a:schemeClr val="accent2"/>
                </a:solidFill>
              </a:rPr>
              <a:t>Ho Chi Minh City </a:t>
            </a:r>
            <a:r>
              <a:rPr lang="en-US" dirty="0" smtClean="0"/>
              <a:t>(formerly Saigon), tropical abundance is the rule: </a:t>
            </a:r>
            <a:r>
              <a:rPr lang="en-US" b="1" dirty="0" smtClean="0">
                <a:solidFill>
                  <a:schemeClr val="accent2"/>
                </a:solidFill>
              </a:rPr>
              <a:t>Seafood, Pork, and numerous fruits and vegetables </a:t>
            </a:r>
            <a:r>
              <a:rPr lang="en-US" dirty="0" smtClean="0"/>
              <a:t>are found in bold and spicy dishes, including curries influenced from nearby India.</a:t>
            </a:r>
          </a:p>
          <a:p>
            <a:pPr>
              <a:buFont typeface="Arial" pitchFamily="34" charset="0"/>
              <a:buChar char="•"/>
            </a:pPr>
            <a:endParaRPr lang="en-US" b="1" dirty="0">
              <a:solidFill>
                <a:schemeClr val="accent2"/>
              </a:solidFill>
            </a:endParaRPr>
          </a:p>
        </p:txBody>
      </p:sp>
      <p:pic>
        <p:nvPicPr>
          <p:cNvPr id="20482" name="Picture 2"/>
          <p:cNvPicPr>
            <a:picLocks noGrp="1" noChangeAspect="1" noChangeArrowheads="1"/>
          </p:cNvPicPr>
          <p:nvPr>
            <p:ph sz="quarter" idx="2"/>
          </p:nvPr>
        </p:nvPicPr>
        <p:blipFill>
          <a:blip r:embed="rId2" cstate="print"/>
          <a:srcRect/>
          <a:stretch>
            <a:fillRect/>
          </a:stretch>
        </p:blipFill>
        <p:spPr bwMode="auto">
          <a:xfrm>
            <a:off x="4724400" y="1524000"/>
            <a:ext cx="39624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sz="quarter" idx="1"/>
          </p:nvPr>
        </p:nvPicPr>
        <p:blipFill>
          <a:blip r:embed="rId2"/>
          <a:stretch>
            <a:fillRect/>
          </a:stretch>
        </p:blipFill>
        <p:spPr>
          <a:xfrm>
            <a:off x="0" y="29704"/>
            <a:ext cx="9144000" cy="6828295"/>
          </a:xfrm>
          <a:prstGeom prst="rect">
            <a:avLst/>
          </a:prstGeom>
        </p:spPr>
      </p:pic>
    </p:spTree>
    <p:extLst>
      <p:ext uri="{BB962C8B-B14F-4D97-AF65-F5344CB8AC3E}">
        <p14:creationId xmlns:p14="http://schemas.microsoft.com/office/powerpoint/2010/main" val="17134624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860</TotalTime>
  <Words>3093</Words>
  <Application>Microsoft Office PowerPoint</Application>
  <PresentationFormat>On-screen Show (4:3)</PresentationFormat>
  <Paragraphs>393</Paragraphs>
  <Slides>134</Slides>
  <Notes>5</Notes>
  <HiddenSlides>0</HiddenSlides>
  <MMClips>0</MMClips>
  <ScaleCrop>false</ScaleCrop>
  <HeadingPairs>
    <vt:vector size="4" baseType="variant">
      <vt:variant>
        <vt:lpstr>Theme</vt:lpstr>
      </vt:variant>
      <vt:variant>
        <vt:i4>1</vt:i4>
      </vt:variant>
      <vt:variant>
        <vt:lpstr>Slide Titles</vt:lpstr>
      </vt:variant>
      <vt:variant>
        <vt:i4>134</vt:i4>
      </vt:variant>
    </vt:vector>
  </HeadingPairs>
  <TitlesOfParts>
    <vt:vector size="135" baseType="lpstr">
      <vt:lpstr>Equity</vt:lpstr>
      <vt:lpstr>Atlas of  Southeast Asia</vt:lpstr>
      <vt:lpstr>Current configuration</vt:lpstr>
      <vt:lpstr>History</vt:lpstr>
      <vt:lpstr>   900 CE</vt:lpstr>
      <vt:lpstr>History</vt:lpstr>
      <vt:lpstr>Imperialist Colonial Period</vt:lpstr>
      <vt:lpstr>PowerPoint Presentation</vt:lpstr>
      <vt:lpstr>History</vt:lpstr>
      <vt:lpstr>History</vt:lpstr>
      <vt:lpstr>Tet Offensive  This was a surprise setback for the U.S. and South Vietnamese forces.</vt:lpstr>
      <vt:lpstr>History</vt:lpstr>
      <vt:lpstr>PowerPoint Presentation</vt:lpstr>
      <vt:lpstr>PowerPoint Presentation</vt:lpstr>
      <vt:lpstr>Tectonic Plate Boundaries</vt:lpstr>
      <vt:lpstr>PowerPoint Presentation</vt:lpstr>
      <vt:lpstr>PowerPoint Presentation</vt:lpstr>
      <vt:lpstr>PowerPoint Presentation</vt:lpstr>
      <vt:lpstr>Zone of Conflicting Claims: the South China Sea</vt:lpstr>
      <vt:lpstr>PowerPoint Presentation</vt:lpstr>
      <vt:lpstr>PowerPoint Presentation</vt:lpstr>
      <vt:lpstr>Coral Reefs: Very important in the ocean ecosystem.</vt:lpstr>
      <vt:lpstr>PowerPoint Presentation</vt:lpstr>
      <vt:lpstr>Southeast Asian Cultures</vt:lpstr>
      <vt:lpstr>The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Food</vt:lpstr>
      <vt:lpstr>The Food</vt:lpstr>
      <vt:lpstr>The Food</vt:lpstr>
      <vt:lpstr>The Food</vt:lpstr>
      <vt:lpstr>The Food</vt:lpstr>
      <vt:lpstr>The Food</vt:lpstr>
      <vt:lpstr>The Food</vt:lpstr>
      <vt:lpstr>PowerPoint Presentation</vt:lpstr>
      <vt:lpstr>PowerPoint Presentation</vt:lpstr>
      <vt:lpstr>PowerPoint Presentation</vt:lpstr>
      <vt:lpstr>PowerPoint Presentation</vt:lpstr>
      <vt:lpstr>Individual Countries</vt:lpstr>
      <vt:lpstr>Indonesia</vt:lpstr>
      <vt:lpstr>PowerPoint Presentation</vt:lpstr>
      <vt:lpstr>PowerPoint Presentation</vt:lpstr>
      <vt:lpstr>PowerPoint Presentation</vt:lpstr>
      <vt:lpstr>Population Density</vt:lpstr>
      <vt:lpstr>PowerPoint Presentation</vt:lpstr>
      <vt:lpstr>PowerPoint Presentation</vt:lpstr>
      <vt:lpstr>PowerPoint Presentation</vt:lpstr>
      <vt:lpstr>Indonesia</vt:lpstr>
      <vt:lpstr>Population Transmigration Policy</vt:lpstr>
      <vt:lpstr>PowerPoint Presentation</vt:lpstr>
      <vt:lpstr>Indonesia</vt:lpstr>
      <vt:lpstr>Dining Etiquette</vt:lpstr>
      <vt:lpstr>Malaysia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Malaysia</vt:lpstr>
      <vt:lpstr>Malaysia</vt:lpstr>
      <vt:lpstr>Dining Etiquette</vt:lpstr>
      <vt:lpstr>PowerPoint Presentation</vt:lpstr>
      <vt:lpstr>Singapore</vt:lpstr>
      <vt:lpstr>PowerPoint Presentation</vt:lpstr>
      <vt:lpstr>PowerPoint Presentation</vt:lpstr>
      <vt:lpstr>PowerPoint Presentation</vt:lpstr>
      <vt:lpstr>PowerPoint Presentation</vt:lpstr>
      <vt:lpstr>Singapore</vt:lpstr>
      <vt:lpstr>Singapore</vt:lpstr>
      <vt:lpstr>Singapore</vt:lpstr>
      <vt:lpstr>Dining Etiquette</vt:lpstr>
      <vt:lpstr>PowerPoint Presentation</vt:lpstr>
      <vt:lpstr>Thailand</vt:lpstr>
      <vt:lpstr>Thailand</vt:lpstr>
      <vt:lpstr>PowerPoint Presentation</vt:lpstr>
      <vt:lpstr>PowerPoint Presentation</vt:lpstr>
      <vt:lpstr>Thailand</vt:lpstr>
      <vt:lpstr>Thailand</vt:lpstr>
      <vt:lpstr>PowerPoint Presentation</vt:lpstr>
      <vt:lpstr>Thailand</vt:lpstr>
      <vt:lpstr>PowerPoint Presentation</vt:lpstr>
      <vt:lpstr>PowerPoint Presentation</vt:lpstr>
      <vt:lpstr>Thailand</vt:lpstr>
      <vt:lpstr>Thailand</vt:lpstr>
      <vt:lpstr>Dining Etiquette</vt:lpstr>
      <vt:lpstr>PowerPoint Presentation</vt:lpstr>
      <vt:lpstr>Vietnam</vt:lpstr>
      <vt:lpstr>PowerPoint Presentation</vt:lpstr>
      <vt:lpstr>Vietnam</vt:lpstr>
      <vt:lpstr>PowerPoint Presentation</vt:lpstr>
      <vt:lpstr>PowerPoint Presentation</vt:lpstr>
      <vt:lpstr>PowerPoint Presentation</vt:lpstr>
      <vt:lpstr>Vietnam</vt:lpstr>
      <vt:lpstr>Vietnam</vt:lpstr>
      <vt:lpstr>PowerPoint Presentation</vt:lpstr>
      <vt:lpstr>Vietnam</vt:lpstr>
      <vt:lpstr>Vietnam</vt:lpstr>
      <vt:lpstr>PowerPoint Presentation</vt:lpstr>
      <vt:lpstr>Vietnam</vt:lpstr>
      <vt:lpstr>Dining Etiquette</vt:lpstr>
      <vt:lpstr>Myanmar (Burma)</vt:lpstr>
      <vt:lpstr>Myanmar (Burma)</vt:lpstr>
      <vt:lpstr>PowerPoint Presentation</vt:lpstr>
      <vt:lpstr>PowerPoint Presentation</vt:lpstr>
      <vt:lpstr>PowerPoint Presentation</vt:lpstr>
      <vt:lpstr>Cambodia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Laos</vt:lpstr>
      <vt:lpstr>PowerPoint Presentation</vt:lpstr>
      <vt:lpstr>PowerPoint Presentation</vt:lpstr>
      <vt:lpstr>PowerPoint Presentation</vt:lpstr>
      <vt:lpstr>PowerPoint Presentation</vt:lpstr>
      <vt:lpstr>Brunei</vt:lpstr>
      <vt:lpstr>PowerPoint Presentation</vt:lpstr>
      <vt:lpstr>PowerPoint Presentation</vt:lpstr>
      <vt:lpstr>PowerPoint Presentation</vt:lpstr>
      <vt:lpstr>Population Density</vt:lpstr>
      <vt:lpstr>PowerPoint Presentation</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Southeast Asia</dc:title>
  <dc:creator>User</dc:creator>
  <cp:lastModifiedBy>Naumann, Joseph A.</cp:lastModifiedBy>
  <cp:revision>85</cp:revision>
  <dcterms:created xsi:type="dcterms:W3CDTF">2012-07-22T21:10:45Z</dcterms:created>
  <dcterms:modified xsi:type="dcterms:W3CDTF">2016-03-15T20:48:51Z</dcterms:modified>
</cp:coreProperties>
</file>