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7"/>
  </p:notesMasterIdLst>
  <p:sldIdLst>
    <p:sldId id="306" r:id="rId2"/>
    <p:sldId id="307" r:id="rId3"/>
    <p:sldId id="256" r:id="rId4"/>
    <p:sldId id="257" r:id="rId5"/>
    <p:sldId id="258" r:id="rId6"/>
    <p:sldId id="285" r:id="rId7"/>
    <p:sldId id="286" r:id="rId8"/>
    <p:sldId id="287" r:id="rId9"/>
    <p:sldId id="290" r:id="rId10"/>
    <p:sldId id="291" r:id="rId11"/>
    <p:sldId id="259" r:id="rId12"/>
    <p:sldId id="260" r:id="rId13"/>
    <p:sldId id="282" r:id="rId14"/>
    <p:sldId id="261" r:id="rId15"/>
    <p:sldId id="262" r:id="rId16"/>
    <p:sldId id="263" r:id="rId17"/>
    <p:sldId id="284" r:id="rId18"/>
    <p:sldId id="283" r:id="rId19"/>
    <p:sldId id="264" r:id="rId20"/>
    <p:sldId id="265" r:id="rId21"/>
    <p:sldId id="266" r:id="rId22"/>
    <p:sldId id="267" r:id="rId23"/>
    <p:sldId id="268" r:id="rId24"/>
    <p:sldId id="269" r:id="rId25"/>
    <p:sldId id="292" r:id="rId26"/>
    <p:sldId id="309" r:id="rId27"/>
    <p:sldId id="293" r:id="rId28"/>
    <p:sldId id="294" r:id="rId29"/>
    <p:sldId id="304" r:id="rId30"/>
    <p:sldId id="305" r:id="rId31"/>
    <p:sldId id="312" r:id="rId32"/>
    <p:sldId id="288" r:id="rId33"/>
    <p:sldId id="289" r:id="rId34"/>
    <p:sldId id="310" r:id="rId35"/>
    <p:sldId id="308" r:id="rId36"/>
    <p:sldId id="311" r:id="rId37"/>
    <p:sldId id="295" r:id="rId38"/>
    <p:sldId id="297" r:id="rId39"/>
    <p:sldId id="270" r:id="rId40"/>
    <p:sldId id="271" r:id="rId41"/>
    <p:sldId id="296" r:id="rId42"/>
    <p:sldId id="272" r:id="rId43"/>
    <p:sldId id="273" r:id="rId44"/>
    <p:sldId id="313" r:id="rId45"/>
    <p:sldId id="303" r:id="rId46"/>
    <p:sldId id="314" r:id="rId47"/>
    <p:sldId id="315" r:id="rId48"/>
    <p:sldId id="316" r:id="rId49"/>
    <p:sldId id="317" r:id="rId50"/>
    <p:sldId id="318" r:id="rId51"/>
    <p:sldId id="274" r:id="rId52"/>
    <p:sldId id="319" r:id="rId53"/>
    <p:sldId id="320" r:id="rId54"/>
    <p:sldId id="275" r:id="rId55"/>
    <p:sldId id="276" r:id="rId56"/>
    <p:sldId id="277" r:id="rId57"/>
    <p:sldId id="278" r:id="rId58"/>
    <p:sldId id="279" r:id="rId59"/>
    <p:sldId id="281" r:id="rId60"/>
    <p:sldId id="298" r:id="rId61"/>
    <p:sldId id="299" r:id="rId62"/>
    <p:sldId id="300" r:id="rId63"/>
    <p:sldId id="301" r:id="rId64"/>
    <p:sldId id="302" r:id="rId65"/>
    <p:sldId id="321" r:id="rId66"/>
  </p:sldIdLst>
  <p:sldSz cx="13004800" cy="9753600"/>
  <p:notesSz cx="6858000" cy="9144000"/>
  <p:defaultTextStyle>
    <a:lvl1pPr algn="ctr" defTabSz="584200">
      <a:defRPr sz="4000">
        <a:solidFill>
          <a:srgbClr val="FFFFFF"/>
        </a:solidFill>
        <a:latin typeface="+mn-lt"/>
        <a:ea typeface="+mn-ea"/>
        <a:cs typeface="+mn-cs"/>
        <a:sym typeface="Avenir Light"/>
      </a:defRPr>
    </a:lvl1pPr>
    <a:lvl2pPr indent="228600" algn="ctr" defTabSz="584200">
      <a:defRPr sz="4000">
        <a:solidFill>
          <a:srgbClr val="FFFFFF"/>
        </a:solidFill>
        <a:latin typeface="+mn-lt"/>
        <a:ea typeface="+mn-ea"/>
        <a:cs typeface="+mn-cs"/>
        <a:sym typeface="Avenir Light"/>
      </a:defRPr>
    </a:lvl2pPr>
    <a:lvl3pPr indent="457200" algn="ctr" defTabSz="584200">
      <a:defRPr sz="4000">
        <a:solidFill>
          <a:srgbClr val="FFFFFF"/>
        </a:solidFill>
        <a:latin typeface="+mn-lt"/>
        <a:ea typeface="+mn-ea"/>
        <a:cs typeface="+mn-cs"/>
        <a:sym typeface="Avenir Light"/>
      </a:defRPr>
    </a:lvl3pPr>
    <a:lvl4pPr indent="685800" algn="ctr" defTabSz="584200">
      <a:defRPr sz="4000">
        <a:solidFill>
          <a:srgbClr val="FFFFFF"/>
        </a:solidFill>
        <a:latin typeface="+mn-lt"/>
        <a:ea typeface="+mn-ea"/>
        <a:cs typeface="+mn-cs"/>
        <a:sym typeface="Avenir Light"/>
      </a:defRPr>
    </a:lvl4pPr>
    <a:lvl5pPr indent="914400" algn="ctr" defTabSz="584200">
      <a:defRPr sz="4000">
        <a:solidFill>
          <a:srgbClr val="FFFFFF"/>
        </a:solidFill>
        <a:latin typeface="+mn-lt"/>
        <a:ea typeface="+mn-ea"/>
        <a:cs typeface="+mn-cs"/>
        <a:sym typeface="Avenir Light"/>
      </a:defRPr>
    </a:lvl5pPr>
    <a:lvl6pPr indent="1143000" algn="ctr" defTabSz="584200">
      <a:defRPr sz="4000">
        <a:solidFill>
          <a:srgbClr val="FFFFFF"/>
        </a:solidFill>
        <a:latin typeface="+mn-lt"/>
        <a:ea typeface="+mn-ea"/>
        <a:cs typeface="+mn-cs"/>
        <a:sym typeface="Avenir Light"/>
      </a:defRPr>
    </a:lvl6pPr>
    <a:lvl7pPr indent="1371600" algn="ctr" defTabSz="584200">
      <a:defRPr sz="4000">
        <a:solidFill>
          <a:srgbClr val="FFFFFF"/>
        </a:solidFill>
        <a:latin typeface="+mn-lt"/>
        <a:ea typeface="+mn-ea"/>
        <a:cs typeface="+mn-cs"/>
        <a:sym typeface="Avenir Light"/>
      </a:defRPr>
    </a:lvl7pPr>
    <a:lvl8pPr indent="1600200" algn="ctr" defTabSz="584200">
      <a:defRPr sz="4000">
        <a:solidFill>
          <a:srgbClr val="FFFFFF"/>
        </a:solidFill>
        <a:latin typeface="+mn-lt"/>
        <a:ea typeface="+mn-ea"/>
        <a:cs typeface="+mn-cs"/>
        <a:sym typeface="Avenir Light"/>
      </a:defRPr>
    </a:lvl8pPr>
    <a:lvl9pPr indent="1828800" algn="ctr" defTabSz="584200">
      <a:defRPr sz="4000">
        <a:solidFill>
          <a:srgbClr val="FFFFFF"/>
        </a:solidFill>
        <a:latin typeface="+mn-lt"/>
        <a:ea typeface="+mn-ea"/>
        <a:cs typeface="+mn-cs"/>
        <a:sym typeface="Avenir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1E4E5C"/>
              </a:solidFill>
              <a:prstDash val="solid"/>
              <a:miter lim="400000"/>
            </a:ln>
          </a:left>
          <a:right>
            <a:ln w="12700" cap="flat">
              <a:solidFill>
                <a:srgbClr val="1E4E5C"/>
              </a:solidFill>
              <a:prstDash val="solid"/>
              <a:miter lim="400000"/>
            </a:ln>
          </a:right>
          <a:top>
            <a:ln w="12700" cap="flat">
              <a:solidFill>
                <a:srgbClr val="1E4E5C"/>
              </a:solidFill>
              <a:prstDash val="solid"/>
              <a:miter lim="400000"/>
            </a:ln>
          </a:top>
          <a:bottom>
            <a:ln w="12700" cap="flat">
              <a:solidFill>
                <a:srgbClr val="1E4E5C"/>
              </a:solidFill>
              <a:prstDash val="solid"/>
              <a:miter lim="400000"/>
            </a:ln>
          </a:bottom>
          <a:insideH>
            <a:ln w="12700" cap="flat">
              <a:solidFill>
                <a:srgbClr val="1E4E5C"/>
              </a:solidFill>
              <a:prstDash val="solid"/>
              <a:miter lim="400000"/>
            </a:ln>
          </a:insideH>
          <a:insideV>
            <a:ln w="12700" cap="flat">
              <a:solidFill>
                <a:srgbClr val="1E4E5C"/>
              </a:solidFill>
              <a:prstDash val="solid"/>
              <a:miter lim="400000"/>
            </a:ln>
          </a:insideV>
        </a:tcBdr>
        <a:fill>
          <a:solidFill>
            <a:srgbClr val="375A7D"/>
          </a:solidFill>
        </a:fill>
      </a:tcStyle>
    </a:wholeTbl>
    <a:band2H>
      <a:tcTxStyle/>
      <a:tcStyle>
        <a:tcBdr/>
        <a:fill>
          <a:solidFill>
            <a:srgbClr val="3B7499"/>
          </a:solidFill>
        </a:fill>
      </a:tcStyle>
    </a:band2H>
    <a:firstCol>
      <a:tcTxStyle b="off" i="off">
        <a:fontRef idx="minor">
          <a:srgbClr val="FFFFFF"/>
        </a:fontRef>
        <a:srgbClr val="FFFFFF"/>
      </a:tcTxStyle>
      <a:tcStyle>
        <a:tcBdr>
          <a:left>
            <a:ln w="12700" cap="flat">
              <a:solidFill>
                <a:srgbClr val="1E4E5C"/>
              </a:solidFill>
              <a:prstDash val="solid"/>
              <a:miter lim="400000"/>
            </a:ln>
          </a:left>
          <a:right>
            <a:ln w="12700" cap="flat">
              <a:solidFill>
                <a:srgbClr val="53D5FD"/>
              </a:solidFill>
              <a:prstDash val="solid"/>
              <a:miter lim="400000"/>
            </a:ln>
          </a:right>
          <a:top>
            <a:ln w="12700" cap="flat">
              <a:solidFill>
                <a:srgbClr val="1E4E5C"/>
              </a:solidFill>
              <a:prstDash val="solid"/>
              <a:miter lim="400000"/>
            </a:ln>
          </a:top>
          <a:bottom>
            <a:ln w="12700" cap="flat">
              <a:solidFill>
                <a:srgbClr val="1E4E5C"/>
              </a:solidFill>
              <a:prstDash val="solid"/>
              <a:miter lim="400000"/>
            </a:ln>
          </a:bottom>
          <a:insideH>
            <a:ln w="12700" cap="flat">
              <a:solidFill>
                <a:srgbClr val="1E4E5C"/>
              </a:solidFill>
              <a:prstDash val="solid"/>
              <a:miter lim="400000"/>
            </a:ln>
          </a:insideH>
          <a:insideV>
            <a:ln w="12700" cap="flat">
              <a:solidFill>
                <a:srgbClr val="1E4E5C"/>
              </a:solidFill>
              <a:prstDash val="solid"/>
              <a:miter lim="400000"/>
            </a:ln>
          </a:insideV>
        </a:tcBdr>
        <a:fill>
          <a:solidFill>
            <a:srgbClr val="1E3C6E"/>
          </a:solidFill>
        </a:fill>
      </a:tcStyle>
    </a:firstCol>
    <a:lastRow>
      <a:tcTxStyle b="off" i="off">
        <a:fontRef idx="minor">
          <a:srgbClr val="FFFFFF"/>
        </a:fontRef>
        <a:srgbClr val="FFFFFF"/>
      </a:tcTxStyle>
      <a:tcStyle>
        <a:tcBdr>
          <a:left>
            <a:ln w="12700" cap="flat">
              <a:solidFill>
                <a:srgbClr val="1E4E5C"/>
              </a:solidFill>
              <a:prstDash val="solid"/>
              <a:miter lim="400000"/>
            </a:ln>
          </a:left>
          <a:right>
            <a:ln w="12700" cap="flat">
              <a:solidFill>
                <a:srgbClr val="1E4E5C"/>
              </a:solidFill>
              <a:prstDash val="solid"/>
              <a:miter lim="400000"/>
            </a:ln>
          </a:right>
          <a:top>
            <a:ln w="12700" cap="flat">
              <a:solidFill>
                <a:srgbClr val="53D5FD"/>
              </a:solidFill>
              <a:prstDash val="solid"/>
              <a:miter lim="400000"/>
            </a:ln>
          </a:top>
          <a:bottom>
            <a:ln w="12700" cap="flat">
              <a:solidFill>
                <a:srgbClr val="1E4E5C"/>
              </a:solidFill>
              <a:prstDash val="solid"/>
              <a:miter lim="400000"/>
            </a:ln>
          </a:bottom>
          <a:insideH>
            <a:ln w="12700" cap="flat">
              <a:solidFill>
                <a:srgbClr val="1E4E5C"/>
              </a:solidFill>
              <a:prstDash val="solid"/>
              <a:miter lim="400000"/>
            </a:ln>
          </a:insideH>
          <a:insideV>
            <a:ln w="12700" cap="flat">
              <a:solidFill>
                <a:srgbClr val="1E4E5C"/>
              </a:solidFill>
              <a:prstDash val="solid"/>
              <a:miter lim="400000"/>
            </a:ln>
          </a:insideV>
        </a:tcBdr>
        <a:fill>
          <a:solidFill>
            <a:srgbClr val="1E3C6E"/>
          </a:solidFill>
        </a:fill>
      </a:tcStyle>
    </a:lastRow>
    <a:firstRow>
      <a:tcTxStyle b="off" i="off">
        <a:fontRef idx="minor">
          <a:srgbClr val="FFFFFF"/>
        </a:fontRef>
        <a:srgbClr val="FFFFFF"/>
      </a:tcTxStyle>
      <a:tcStyle>
        <a:tcBdr>
          <a:left>
            <a:ln w="12700" cap="flat">
              <a:solidFill>
                <a:srgbClr val="1E4E5C"/>
              </a:solidFill>
              <a:prstDash val="solid"/>
              <a:miter lim="400000"/>
            </a:ln>
          </a:left>
          <a:right>
            <a:ln w="12700" cap="flat">
              <a:solidFill>
                <a:srgbClr val="1E4E5C"/>
              </a:solidFill>
              <a:prstDash val="solid"/>
              <a:miter lim="400000"/>
            </a:ln>
          </a:right>
          <a:top>
            <a:ln w="12700" cap="flat">
              <a:solidFill>
                <a:srgbClr val="1E4E5C"/>
              </a:solidFill>
              <a:prstDash val="solid"/>
              <a:miter lim="400000"/>
            </a:ln>
          </a:top>
          <a:bottom>
            <a:ln w="12700" cap="flat">
              <a:solidFill>
                <a:srgbClr val="53D5FD"/>
              </a:solidFill>
              <a:prstDash val="solid"/>
              <a:miter lim="400000"/>
            </a:ln>
          </a:bottom>
          <a:insideH>
            <a:ln w="12700" cap="flat">
              <a:solidFill>
                <a:srgbClr val="1E4E5C"/>
              </a:solidFill>
              <a:prstDash val="solid"/>
              <a:miter lim="400000"/>
            </a:ln>
          </a:insideH>
          <a:insideV>
            <a:ln w="12700" cap="flat">
              <a:solidFill>
                <a:srgbClr val="1E4E5C"/>
              </a:solidFill>
              <a:prstDash val="solid"/>
              <a:miter lim="400000"/>
            </a:ln>
          </a:insideV>
        </a:tcBdr>
        <a:fill>
          <a:solidFill>
            <a:srgbClr val="1E3C6E"/>
          </a:solidFill>
        </a:fill>
      </a:tcStyle>
    </a:firstRow>
  </a:tblStyle>
  <a:tblStyle styleId="{C7B018BB-80A7-4F77-B60F-C8B233D01FF8}" styleName="">
    <a:tblBg/>
    <a:wholeTbl>
      <a:tcTxStyle b="off" i="off">
        <a:font>
          <a:latin typeface="Avenir Medium"/>
          <a:ea typeface="Avenir Medium"/>
          <a:cs typeface="Avenir Medium"/>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38100" cap="flat">
              <a:solidFill>
                <a:srgbClr val="000000"/>
              </a:solidFill>
              <a:prstDash val="solid"/>
              <a:miter lim="400000"/>
            </a:ln>
          </a:bottom>
          <a:insideH>
            <a:ln w="38100" cap="flat">
              <a:solidFill>
                <a:srgbClr val="000000"/>
              </a:solidFill>
              <a:prstDash val="solid"/>
              <a:miter lim="400000"/>
            </a:ln>
          </a:insideH>
          <a:insideV>
            <a:ln w="12700" cap="flat">
              <a:solidFill>
                <a:srgbClr val="000000"/>
              </a:solidFill>
              <a:prstDash val="solid"/>
              <a:miter lim="400000"/>
            </a:ln>
          </a:insideV>
        </a:tcBdr>
      </a:tcStyle>
    </a:wholeTbl>
    <a:band2H>
      <a:tcTxStyle/>
      <a:tcStyle>
        <a:tcBdr/>
        <a:fill>
          <a:solidFill>
            <a:srgbClr val="0A0A0A">
              <a:alpha val="92000"/>
            </a:srgbClr>
          </a:solidFill>
        </a:fill>
      </a:tcStyle>
    </a:band2H>
    <a:firstCol>
      <a:tcTxStyle b="off" i="off">
        <a:font>
          <a:latin typeface="Avenir Medium"/>
          <a:ea typeface="Avenir Medium"/>
          <a:cs typeface="Avenir Medium"/>
        </a:font>
        <a:srgbClr val="FFFFFF"/>
      </a:tcTxStyle>
      <a:tcStyle>
        <a:tcBdr>
          <a:left>
            <a:ln w="25400" cap="flat">
              <a:solidFill>
                <a:srgbClr val="000000"/>
              </a:solidFill>
              <a:prstDash val="solid"/>
              <a:miter lim="400000"/>
            </a:ln>
          </a:left>
          <a:right>
            <a:ln w="63500" cap="flat">
              <a:solidFill>
                <a:srgbClr val="000000"/>
              </a:solidFill>
              <a:prstDash val="solid"/>
              <a:miter lim="400000"/>
            </a:ln>
          </a:right>
          <a:top>
            <a:ln w="38100" cap="flat">
              <a:solidFill>
                <a:srgbClr val="000000"/>
              </a:solidFill>
              <a:prstDash val="solid"/>
              <a:miter lim="400000"/>
            </a:ln>
          </a:top>
          <a:bottom>
            <a:ln w="38100" cap="flat">
              <a:solidFill>
                <a:srgbClr val="000000"/>
              </a:solidFill>
              <a:prstDash val="solid"/>
              <a:miter lim="400000"/>
            </a:ln>
          </a:bottom>
          <a:insideH>
            <a:ln w="38100" cap="flat">
              <a:solidFill>
                <a:srgbClr val="000000"/>
              </a:solidFill>
              <a:prstDash val="solid"/>
              <a:miter lim="400000"/>
            </a:ln>
          </a:insideH>
          <a:insideV>
            <a:ln w="12700" cap="flat">
              <a:solidFill>
                <a:srgbClr val="000000"/>
              </a:solidFill>
              <a:prstDash val="solid"/>
              <a:miter lim="400000"/>
            </a:ln>
          </a:insideV>
        </a:tcBdr>
      </a:tcStyle>
    </a:firstCol>
    <a:lastRow>
      <a:tcTxStyle b="off" i="off">
        <a:font>
          <a:latin typeface="Avenir Medium"/>
          <a:ea typeface="Avenir Medium"/>
          <a:cs typeface="Avenir Medium"/>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63500" cap="flat">
              <a:solidFill>
                <a:srgbClr val="000000"/>
              </a:solidFill>
              <a:prstDash val="solid"/>
              <a:miter lim="400000"/>
            </a:ln>
          </a:top>
          <a:bottom>
            <a:ln w="254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tcStyle>
    </a:lastRow>
    <a:firstRow>
      <a:tcTxStyle b="off" i="off">
        <a:font>
          <a:latin typeface="Avenir Medium"/>
          <a:ea typeface="Avenir Medium"/>
          <a:cs typeface="Avenir Medium"/>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635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tcStyle>
    </a:firstRow>
  </a:tblStyle>
  <a:tblStyle styleId="{EEE7283C-3CF3-47DC-8721-378D4A62B228}" styleName="">
    <a:tblBg/>
    <a:wholeTbl>
      <a:tcTxStyle b="off" i="off">
        <a:fontRef idx="minor">
          <a:srgbClr val="FFFFFF"/>
        </a:fontRef>
        <a:srgbClr val="FFFFFF"/>
      </a:tcTxStyle>
      <a:tcStyle>
        <a:tcBdr>
          <a:left>
            <a:ln w="12700" cap="flat">
              <a:solidFill>
                <a:srgbClr val="1E4E5C"/>
              </a:solidFill>
              <a:prstDash val="solid"/>
              <a:miter lim="400000"/>
            </a:ln>
          </a:left>
          <a:right>
            <a:ln w="12700" cap="flat">
              <a:solidFill>
                <a:srgbClr val="1E4E5C"/>
              </a:solidFill>
              <a:prstDash val="solid"/>
              <a:miter lim="400000"/>
            </a:ln>
          </a:right>
          <a:top>
            <a:ln w="12700" cap="flat">
              <a:solidFill>
                <a:srgbClr val="1E4E5C"/>
              </a:solidFill>
              <a:prstDash val="solid"/>
              <a:miter lim="400000"/>
            </a:ln>
          </a:top>
          <a:bottom>
            <a:ln w="12700" cap="flat">
              <a:solidFill>
                <a:srgbClr val="1E4E5C"/>
              </a:solidFill>
              <a:prstDash val="solid"/>
              <a:miter lim="400000"/>
            </a:ln>
          </a:bottom>
          <a:insideH>
            <a:ln w="12700" cap="flat">
              <a:solidFill>
                <a:srgbClr val="1E4E5C"/>
              </a:solidFill>
              <a:prstDash val="solid"/>
              <a:miter lim="400000"/>
            </a:ln>
          </a:insideH>
          <a:insideV>
            <a:ln w="12700" cap="flat">
              <a:solidFill>
                <a:srgbClr val="1E4E5C"/>
              </a:solidFill>
              <a:prstDash val="solid"/>
              <a:miter lim="400000"/>
            </a:ln>
          </a:insideV>
        </a:tcBdr>
        <a:fill>
          <a:noFill/>
        </a:fill>
      </a:tcStyle>
    </a:wholeTbl>
    <a:band2H>
      <a:tcTxStyle/>
      <a:tcStyle>
        <a:tcBdr/>
        <a:fill>
          <a:solidFill>
            <a:srgbClr val="00EDFF">
              <a:alpha val="24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1E4E5C"/>
              </a:solidFill>
              <a:prstDash val="solid"/>
              <a:miter lim="400000"/>
            </a:ln>
          </a:insideV>
        </a:tcBdr>
        <a:fill>
          <a:solidFill>
            <a:srgbClr val="32829A"/>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noFill/>
              <a:miter lim="400000"/>
            </a:ln>
          </a:bottom>
          <a:insideH>
            <a:ln w="12700" cap="flat">
              <a:solidFill>
                <a:srgbClr val="00919C">
                  <a:alpha val="79000"/>
                </a:srgbClr>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00919C">
                  <a:alpha val="79000"/>
                </a:srgbClr>
              </a:solidFill>
              <a:prstDash val="solid"/>
              <a:miter lim="400000"/>
            </a:ln>
          </a:insideH>
          <a:insideV>
            <a:ln w="12700" cap="flat">
              <a:noFill/>
              <a:miter lim="400000"/>
            </a:ln>
          </a:insideV>
        </a:tcBdr>
        <a:fill>
          <a:solidFill>
            <a:srgbClr val="1E4E5C"/>
          </a:solidFill>
        </a:fill>
      </a:tcStyle>
    </a:firstRow>
  </a:tblStyle>
  <a:tblStyle styleId="{CF821DB8-F4EB-4A41-A1BA-3FCAFE7338EE}" styleName="">
    <a:tblBg/>
    <a:wholeTbl>
      <a:tcTxStyle b="off" i="off">
        <a:fontRef idx="minor">
          <a:srgbClr val="FFFFFF"/>
        </a:fontRef>
        <a:srgbClr val="FFFFFF"/>
      </a:tcTxStyle>
      <a:tcStyle>
        <a:tcBdr>
          <a:left>
            <a:ln w="12700" cap="flat">
              <a:noFill/>
              <a:miter lim="400000"/>
            </a:ln>
          </a:left>
          <a:right>
            <a:ln w="12700" cap="flat">
              <a:noFill/>
              <a:miter lim="400000"/>
            </a:ln>
          </a:right>
          <a:top>
            <a:ln w="25400" cap="rnd">
              <a:solidFill>
                <a:srgbClr val="4F4F4F"/>
              </a:solidFill>
              <a:custDash>
                <a:ds d="100000" sp="200000"/>
              </a:custDash>
              <a:miter lim="400000"/>
            </a:ln>
          </a:top>
          <a:bottom>
            <a:ln w="25400" cap="rnd">
              <a:solidFill>
                <a:srgbClr val="4F4F4F"/>
              </a:solidFill>
              <a:custDash>
                <a:ds d="100000" sp="200000"/>
              </a:custDash>
              <a:miter lim="400000"/>
            </a:ln>
          </a:bottom>
          <a:insideH>
            <a:ln w="25400" cap="rnd">
              <a:solidFill>
                <a:srgbClr val="4F4F4F"/>
              </a:solidFill>
              <a:custDash>
                <a:ds d="100000" sp="200000"/>
              </a:custDash>
              <a:miter lim="400000"/>
            </a:ln>
          </a:insideH>
          <a:insideV>
            <a:ln w="12700" cap="flat">
              <a:noFill/>
              <a:miter lim="400000"/>
            </a:ln>
          </a:insideV>
        </a:tcBdr>
        <a:fill>
          <a:noFill/>
        </a:fill>
      </a:tcStyle>
    </a:wholeTbl>
    <a:band2H>
      <a:tcTxStyle/>
      <a:tcStyle>
        <a:tcBdr/>
        <a:fill>
          <a:solidFill>
            <a:srgbClr val="6D6D6D">
              <a:alpha val="25000"/>
            </a:srgbClr>
          </a:solidFill>
        </a:fill>
      </a:tcStyle>
    </a:band2H>
    <a:firstCol>
      <a:tcTxStyle b="off" i="off">
        <a:fontRef idx="minor">
          <a:srgbClr val="FFFFFF"/>
        </a:fontRef>
        <a:srgbClr val="FFFFFF"/>
      </a:tcTxStyle>
      <a:tcStyle>
        <a:tcBdr>
          <a:left>
            <a:ln w="12700" cap="flat">
              <a:noFill/>
              <a:miter lim="400000"/>
            </a:ln>
          </a:left>
          <a:right>
            <a:ln w="25400" cap="flat">
              <a:noFill/>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noFill/>
              <a:miter lim="400000"/>
            </a:ln>
          </a:insideV>
        </a:tcBdr>
        <a:fill>
          <a:solidFill>
            <a:srgbClr val="808080">
              <a:alpha val="32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8100" cap="flat">
              <a:solidFill>
                <a:srgbClr val="000000"/>
              </a:solidFill>
              <a:prstDash val="solid"/>
              <a:miter lim="400000"/>
            </a:ln>
          </a:top>
          <a:bottom>
            <a:ln w="12700" cap="flat">
              <a:noFill/>
              <a:miter lim="400000"/>
            </a:ln>
          </a:bottom>
          <a:insideH>
            <a:ln w="12700" cap="flat">
              <a:solidFill>
                <a:srgbClr val="000000"/>
              </a:solidFill>
              <a:prstDash val="solid"/>
              <a:miter lim="400000"/>
            </a:ln>
          </a:insideH>
          <a:insideV>
            <a:ln w="12700" cap="flat">
              <a:noFill/>
              <a:miter lim="400000"/>
            </a:ln>
          </a:insideV>
        </a:tcBdr>
        <a:fill>
          <a:solidFill>
            <a:srgbClr val="941B00">
              <a:alpha val="80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noFill/>
              <a:miter lim="400000"/>
            </a:ln>
          </a:insideV>
        </a:tcBdr>
        <a:fill>
          <a:solidFill>
            <a:srgbClr val="CD2600">
              <a:alpha val="80000"/>
            </a:srgbClr>
          </a:solidFill>
        </a:fill>
      </a:tcStyle>
    </a:firstRow>
  </a:tblStyle>
  <a:tblStyle styleId="{33BA23B1-9221-436E-865A-0063620EA4FD}"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4F4F4F"/>
              </a:solidFill>
              <a:prstDash val="solid"/>
              <a:miter lim="400000"/>
            </a:ln>
          </a:top>
          <a:bottom>
            <a:ln w="12700" cap="flat">
              <a:solidFill>
                <a:srgbClr val="4F4F4F"/>
              </a:solidFill>
              <a:prstDash val="solid"/>
              <a:miter lim="400000"/>
            </a:ln>
          </a:bottom>
          <a:insideH>
            <a:ln w="12700" cap="flat">
              <a:solidFill>
                <a:srgbClr val="4F4F4F"/>
              </a:solidFill>
              <a:prstDash val="solid"/>
              <a:miter lim="400000"/>
            </a:ln>
          </a:insideH>
          <a:insideV>
            <a:ln w="12700" cap="flat">
              <a:noFill/>
              <a:miter lim="400000"/>
            </a:ln>
          </a:insideV>
        </a:tcBdr>
        <a:fill>
          <a:noFill/>
        </a:fill>
      </a:tcStyle>
    </a:wholeTbl>
    <a:band2H>
      <a:tcTxStyle/>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4F4F4F"/>
              </a:solidFill>
              <a:prstDash val="solid"/>
              <a:miter lim="400000"/>
            </a:ln>
          </a:top>
          <a:bottom>
            <a:ln w="12700" cap="flat">
              <a:solidFill>
                <a:srgbClr val="4F4F4F"/>
              </a:solidFill>
              <a:prstDash val="solid"/>
              <a:miter lim="400000"/>
            </a:ln>
          </a:bottom>
          <a:insideH>
            <a:ln w="12700" cap="flat">
              <a:solidFill>
                <a:srgbClr val="4F4F4F"/>
              </a:solidFill>
              <a:prstDash val="solid"/>
              <a:miter lim="400000"/>
            </a:ln>
          </a:insideH>
          <a:insideV>
            <a:ln w="12700" cap="flat">
              <a:noFill/>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808080"/>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808080"/>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797979"/>
              </a:solidFill>
              <a:custDash>
                <a:ds d="200000" sp="200000"/>
              </a:custDash>
              <a:miter lim="400000"/>
            </a:ln>
          </a:top>
          <a:bottom>
            <a:ln w="12700" cap="flat">
              <a:solidFill>
                <a:srgbClr val="797979"/>
              </a:solidFill>
              <a:custDash>
                <a:ds d="200000" sp="200000"/>
              </a:custDash>
              <a:miter lim="400000"/>
            </a:ln>
          </a:bottom>
          <a:insideH>
            <a:ln w="12700" cap="flat">
              <a:solidFill>
                <a:srgbClr val="797979"/>
              </a:solidFill>
              <a:custDash>
                <a:ds d="200000" sp="200000"/>
              </a:custDash>
              <a:miter lim="400000"/>
            </a:ln>
          </a:insideH>
          <a:insideV>
            <a:ln w="12700" cap="flat">
              <a:noFill/>
              <a:miter lim="400000"/>
            </a:ln>
          </a:insideV>
        </a:tcBdr>
        <a:fill>
          <a:noFill/>
        </a:fill>
      </a:tcStyle>
    </a:wholeTbl>
    <a:band2H>
      <a:tcTxStyle/>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solidFill>
                <a:srgbClr val="FFFFFF"/>
              </a:solidFill>
              <a:prstDash val="solid"/>
              <a:miter lim="400000"/>
            </a:ln>
          </a:right>
          <a:top>
            <a:ln w="12700" cap="flat">
              <a:solidFill>
                <a:srgbClr val="797979"/>
              </a:solidFill>
              <a:custDash>
                <a:ds d="200000" sp="200000"/>
              </a:custDash>
              <a:miter lim="400000"/>
            </a:ln>
          </a:top>
          <a:bottom>
            <a:ln w="12700" cap="flat">
              <a:solidFill>
                <a:srgbClr val="797979"/>
              </a:solidFill>
              <a:custDash>
                <a:ds d="200000" sp="200000"/>
              </a:custDash>
              <a:miter lim="400000"/>
            </a:ln>
          </a:bottom>
          <a:insideH>
            <a:ln w="12700" cap="flat">
              <a:solidFill>
                <a:srgbClr val="797979"/>
              </a:solidFill>
              <a:custDash>
                <a:ds d="200000" sp="200000"/>
              </a:custDash>
              <a:miter lim="400000"/>
            </a:ln>
          </a:insideH>
          <a:insideV>
            <a:ln w="12700" cap="flat">
              <a:noFill/>
              <a:miter lim="400000"/>
            </a:ln>
          </a:insideV>
        </a:tcBdr>
        <a:fill>
          <a:no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noFill/>
              <a:miter lim="400000"/>
            </a:ln>
          </a:bottom>
          <a:insideH>
            <a:ln w="12700" cap="flat">
              <a:solidFill>
                <a:srgbClr val="797979"/>
              </a:solidFill>
              <a:prstDash val="solid"/>
              <a:miter lim="400000"/>
            </a:ln>
          </a:insideH>
          <a:insideV>
            <a:ln w="12700" cap="flat">
              <a:noFill/>
              <a:miter lim="400000"/>
            </a:ln>
          </a:insideV>
        </a:tcBdr>
        <a:fill>
          <a:noFill/>
        </a:fill>
      </a:tcStyle>
    </a:lastRow>
    <a:firstRow>
      <a:tcTxStyle b="off" i="off">
        <a:fontRef idx="minor">
          <a:srgbClr val="55D7FF"/>
        </a:fontRef>
        <a:srgbClr val="55D7FF"/>
      </a:tcTxStyle>
      <a:tcStyle>
        <a:tcBdr>
          <a:left>
            <a:ln w="12700" cap="flat">
              <a:noFill/>
              <a:miter lim="400000"/>
            </a:ln>
          </a:left>
          <a:right>
            <a:ln w="12700" cap="flat">
              <a:noFill/>
              <a:miter lim="400000"/>
            </a:ln>
          </a:right>
          <a:top>
            <a:ln w="12700" cap="flat">
              <a:noFill/>
              <a:miter lim="400000"/>
            </a:ln>
          </a:top>
          <a:bottom>
            <a:ln w="12700" cap="flat">
              <a:solidFill>
                <a:srgbClr val="FFFFFF"/>
              </a:solidFill>
              <a:prstDash val="solid"/>
              <a:miter lim="400000"/>
            </a:ln>
          </a:bottom>
          <a:insideH>
            <a:ln w="12700" cap="flat">
              <a:solidFill>
                <a:srgbClr val="797979"/>
              </a:solidFill>
              <a:prstDash val="solid"/>
              <a:miter lim="400000"/>
            </a:ln>
          </a:insideH>
          <a:insideV>
            <a:ln w="12700" cap="flat">
              <a:noFill/>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9" d="100"/>
          <a:sy n="69" d="100"/>
        </p:scale>
        <p:origin x="-1230" y="-180"/>
      </p:cViewPr>
      <p:guideLst>
        <p:guide orient="horz" pos="3072"/>
        <p:guide pos="40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3" name="Shape 33"/>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34" name="Shape 34"/>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111303032"/>
      </p:ext>
    </p:extLst>
  </p:cSld>
  <p:clrMap bg1="lt1" tx1="dk1" bg2="lt2" tx2="dk2" accent1="accent1" accent2="accent2" accent3="accent3" accent4="accent4" accent5="accent5" accent6="accent6" hlink="hlink" folHlink="folHlink"/>
  <p:notesStyle>
    <a:lvl1pPr defTabSz="457200">
      <a:lnSpc>
        <a:spcPct val="125000"/>
      </a:lnSpc>
      <a:defRPr sz="2400">
        <a:latin typeface="Avenir Roman"/>
        <a:ea typeface="Avenir Roman"/>
        <a:cs typeface="Avenir Roman"/>
        <a:sym typeface="Avenir Roman"/>
      </a:defRPr>
    </a:lvl1pPr>
    <a:lvl2pPr indent="228600" defTabSz="457200">
      <a:lnSpc>
        <a:spcPct val="125000"/>
      </a:lnSpc>
      <a:defRPr sz="2400">
        <a:latin typeface="Avenir Roman"/>
        <a:ea typeface="Avenir Roman"/>
        <a:cs typeface="Avenir Roman"/>
        <a:sym typeface="Avenir Roman"/>
      </a:defRPr>
    </a:lvl2pPr>
    <a:lvl3pPr indent="457200" defTabSz="457200">
      <a:lnSpc>
        <a:spcPct val="125000"/>
      </a:lnSpc>
      <a:defRPr sz="2400">
        <a:latin typeface="Avenir Roman"/>
        <a:ea typeface="Avenir Roman"/>
        <a:cs typeface="Avenir Roman"/>
        <a:sym typeface="Avenir Roman"/>
      </a:defRPr>
    </a:lvl3pPr>
    <a:lvl4pPr indent="685800" defTabSz="457200">
      <a:lnSpc>
        <a:spcPct val="125000"/>
      </a:lnSpc>
      <a:defRPr sz="2400">
        <a:latin typeface="Avenir Roman"/>
        <a:ea typeface="Avenir Roman"/>
        <a:cs typeface="Avenir Roman"/>
        <a:sym typeface="Avenir Roman"/>
      </a:defRPr>
    </a:lvl4pPr>
    <a:lvl5pPr indent="914400" defTabSz="457200">
      <a:lnSpc>
        <a:spcPct val="125000"/>
      </a:lnSpc>
      <a:defRPr sz="2400">
        <a:latin typeface="Avenir Roman"/>
        <a:ea typeface="Avenir Roman"/>
        <a:cs typeface="Avenir Roman"/>
        <a:sym typeface="Avenir Roman"/>
      </a:defRPr>
    </a:lvl5pPr>
    <a:lvl6pPr indent="1143000" defTabSz="457200">
      <a:lnSpc>
        <a:spcPct val="125000"/>
      </a:lnSpc>
      <a:defRPr sz="2400">
        <a:latin typeface="Avenir Roman"/>
        <a:ea typeface="Avenir Roman"/>
        <a:cs typeface="Avenir Roman"/>
        <a:sym typeface="Avenir Roman"/>
      </a:defRPr>
    </a:lvl6pPr>
    <a:lvl7pPr indent="1371600" defTabSz="457200">
      <a:lnSpc>
        <a:spcPct val="125000"/>
      </a:lnSpc>
      <a:defRPr sz="2400">
        <a:latin typeface="Avenir Roman"/>
        <a:ea typeface="Avenir Roman"/>
        <a:cs typeface="Avenir Roman"/>
        <a:sym typeface="Avenir Roman"/>
      </a:defRPr>
    </a:lvl7pPr>
    <a:lvl8pPr indent="1600200" defTabSz="457200">
      <a:lnSpc>
        <a:spcPct val="125000"/>
      </a:lnSpc>
      <a:defRPr sz="2400">
        <a:latin typeface="Avenir Roman"/>
        <a:ea typeface="Avenir Roman"/>
        <a:cs typeface="Avenir Roman"/>
        <a:sym typeface="Avenir Roman"/>
      </a:defRPr>
    </a:lvl8pPr>
    <a:lvl9pPr indent="1828800" defTabSz="457200">
      <a:lnSpc>
        <a:spcPct val="125000"/>
      </a:lnSpc>
      <a:defRPr sz="2400">
        <a:latin typeface="Avenir Roman"/>
        <a:ea typeface="Avenir Roman"/>
        <a:cs typeface="Avenir Roman"/>
        <a:sym typeface="Avenir Roman"/>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660400" y="4292600"/>
            <a:ext cx="11684000" cy="2222500"/>
          </a:xfrm>
          <a:prstGeom prst="rect">
            <a:avLst/>
          </a:prstGeom>
        </p:spPr>
        <p:txBody>
          <a:bodyPr/>
          <a:lstStyle>
            <a:lvl1pPr>
              <a:defRPr sz="6200" spc="992"/>
            </a:lvl1pPr>
          </a:lstStyle>
          <a:p>
            <a:pPr lvl="0">
              <a:defRPr sz="1800" cap="none" spc="0">
                <a:solidFill>
                  <a:srgbClr val="000000"/>
                </a:solidFill>
              </a:defRPr>
            </a:pPr>
            <a:r>
              <a:rPr sz="6200" cap="all" spc="992">
                <a:solidFill>
                  <a:srgbClr val="FFFFFF"/>
                </a:solidFill>
              </a:rPr>
              <a:t>Title Text</a:t>
            </a:r>
          </a:p>
        </p:txBody>
      </p:sp>
      <p:sp>
        <p:nvSpPr>
          <p:cNvPr id="6" name="Shape 6"/>
          <p:cNvSpPr>
            <a:spLocks noGrp="1"/>
          </p:cNvSpPr>
          <p:nvPr>
            <p:ph type="body" idx="1"/>
          </p:nvPr>
        </p:nvSpPr>
        <p:spPr>
          <a:xfrm>
            <a:off x="660400" y="3416300"/>
            <a:ext cx="11684000" cy="889000"/>
          </a:xfrm>
          <a:prstGeom prst="rect">
            <a:avLst/>
          </a:prstGeom>
        </p:spPr>
        <p:txBody>
          <a:bodyPr anchor="b"/>
          <a:lstStyle>
            <a:lvl1pPr marL="0" indent="0">
              <a:spcBef>
                <a:spcPts val="0"/>
              </a:spcBef>
              <a:buClrTx/>
              <a:buSzTx/>
              <a:buNone/>
              <a:defRPr sz="2400" cap="all" spc="384">
                <a:solidFill>
                  <a:srgbClr val="55D7FF"/>
                </a:solidFill>
                <a:latin typeface="Avenir Book"/>
                <a:ea typeface="Avenir Book"/>
                <a:cs typeface="Avenir Book"/>
                <a:sym typeface="Avenir Book"/>
              </a:defRPr>
            </a:lvl1pPr>
            <a:lvl2pPr marL="0" indent="228600">
              <a:spcBef>
                <a:spcPts val="0"/>
              </a:spcBef>
              <a:buClrTx/>
              <a:buSzTx/>
              <a:buNone/>
              <a:defRPr sz="2400" cap="all" spc="384">
                <a:solidFill>
                  <a:srgbClr val="55D7FF"/>
                </a:solidFill>
                <a:latin typeface="Avenir Book"/>
                <a:ea typeface="Avenir Book"/>
                <a:cs typeface="Avenir Book"/>
                <a:sym typeface="Avenir Book"/>
              </a:defRPr>
            </a:lvl2pPr>
            <a:lvl3pPr marL="0" indent="457200">
              <a:spcBef>
                <a:spcPts val="0"/>
              </a:spcBef>
              <a:buClrTx/>
              <a:buSzTx/>
              <a:buNone/>
              <a:defRPr sz="2400" cap="all" spc="384">
                <a:solidFill>
                  <a:srgbClr val="55D7FF"/>
                </a:solidFill>
                <a:latin typeface="Avenir Book"/>
                <a:ea typeface="Avenir Book"/>
                <a:cs typeface="Avenir Book"/>
                <a:sym typeface="Avenir Book"/>
              </a:defRPr>
            </a:lvl3pPr>
            <a:lvl4pPr marL="0" indent="685800">
              <a:spcBef>
                <a:spcPts val="0"/>
              </a:spcBef>
              <a:buClrTx/>
              <a:buSzTx/>
              <a:buNone/>
              <a:defRPr sz="2400" cap="all" spc="384">
                <a:solidFill>
                  <a:srgbClr val="55D7FF"/>
                </a:solidFill>
                <a:latin typeface="Avenir Book"/>
                <a:ea typeface="Avenir Book"/>
                <a:cs typeface="Avenir Book"/>
                <a:sym typeface="Avenir Book"/>
              </a:defRPr>
            </a:lvl4pPr>
            <a:lvl5pPr marL="0" indent="914400">
              <a:spcBef>
                <a:spcPts val="0"/>
              </a:spcBef>
              <a:buClrTx/>
              <a:buSzTx/>
              <a:buNone/>
              <a:defRPr sz="2400" cap="all" spc="384">
                <a:solidFill>
                  <a:srgbClr val="55D7FF"/>
                </a:solidFill>
                <a:latin typeface="Avenir Book"/>
                <a:ea typeface="Avenir Book"/>
                <a:cs typeface="Avenir Book"/>
                <a:sym typeface="Avenir Book"/>
              </a:defRPr>
            </a:lvl5pPr>
          </a:lstStyle>
          <a:p>
            <a:pPr lvl="0">
              <a:defRPr sz="1800" cap="none" spc="0">
                <a:solidFill>
                  <a:srgbClr val="000000"/>
                </a:solidFill>
              </a:defRPr>
            </a:pPr>
            <a:r>
              <a:rPr sz="2400" cap="all" spc="384">
                <a:solidFill>
                  <a:srgbClr val="55D7FF"/>
                </a:solidFill>
              </a:rPr>
              <a:t>Body Level One</a:t>
            </a:r>
          </a:p>
          <a:p>
            <a:pPr lvl="1">
              <a:defRPr sz="1800" cap="none" spc="0">
                <a:solidFill>
                  <a:srgbClr val="000000"/>
                </a:solidFill>
              </a:defRPr>
            </a:pPr>
            <a:r>
              <a:rPr sz="2400" cap="all" spc="384">
                <a:solidFill>
                  <a:srgbClr val="55D7FF"/>
                </a:solidFill>
              </a:rPr>
              <a:t>Body Level Two</a:t>
            </a:r>
          </a:p>
          <a:p>
            <a:pPr lvl="2">
              <a:defRPr sz="1800" cap="none" spc="0">
                <a:solidFill>
                  <a:srgbClr val="000000"/>
                </a:solidFill>
              </a:defRPr>
            </a:pPr>
            <a:r>
              <a:rPr sz="2400" cap="all" spc="384">
                <a:solidFill>
                  <a:srgbClr val="55D7FF"/>
                </a:solidFill>
              </a:rPr>
              <a:t>Body Level Three</a:t>
            </a:r>
          </a:p>
          <a:p>
            <a:pPr lvl="3">
              <a:defRPr sz="1800" cap="none" spc="0">
                <a:solidFill>
                  <a:srgbClr val="000000"/>
                </a:solidFill>
              </a:defRPr>
            </a:pPr>
            <a:r>
              <a:rPr sz="2400" cap="all" spc="384">
                <a:solidFill>
                  <a:srgbClr val="55D7FF"/>
                </a:solidFill>
              </a:rPr>
              <a:t>Body Level Four</a:t>
            </a:r>
          </a:p>
          <a:p>
            <a:pPr lvl="4">
              <a:defRPr sz="1800" cap="none" spc="0">
                <a:solidFill>
                  <a:srgbClr val="000000"/>
                </a:solidFill>
              </a:defRPr>
            </a:pPr>
            <a:r>
              <a:rPr sz="2400" cap="all" spc="384">
                <a:solidFill>
                  <a:srgbClr val="55D7FF"/>
                </a:solidFill>
              </a:rPr>
              <a:t>Body Level Five</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hoto">
    <p:spTree>
      <p:nvGrpSpPr>
        <p:cNvPr id="1" name=""/>
        <p:cNvGrpSpPr/>
        <p:nvPr/>
      </p:nvGrpSpPr>
      <p:grpSpPr>
        <a:xfrm>
          <a:off x="0" y="0"/>
          <a:ext cx="0" cy="0"/>
          <a:chOff x="0" y="0"/>
          <a:chExt cx="0" cy="0"/>
        </a:xfrm>
      </p:grpSpPr>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8" name="Shape 8"/>
          <p:cNvSpPr>
            <a:spLocks noGrp="1"/>
          </p:cNvSpPr>
          <p:nvPr>
            <p:ph type="title"/>
          </p:nvPr>
        </p:nvSpPr>
        <p:spPr>
          <a:xfrm>
            <a:off x="660400" y="1003300"/>
            <a:ext cx="11684000" cy="1460500"/>
          </a:xfrm>
          <a:prstGeom prst="rect">
            <a:avLst/>
          </a:prstGeom>
        </p:spPr>
        <p:txBody>
          <a:bodyPr/>
          <a:lstStyle>
            <a:lvl1pPr>
              <a:defRPr sz="6200" spc="992"/>
            </a:lvl1pPr>
          </a:lstStyle>
          <a:p>
            <a:pPr lvl="0">
              <a:defRPr sz="1800" cap="none" spc="0">
                <a:solidFill>
                  <a:srgbClr val="000000"/>
                </a:solidFill>
              </a:defRPr>
            </a:pPr>
            <a:r>
              <a:rPr sz="6200" cap="all" spc="992">
                <a:solidFill>
                  <a:srgbClr val="FFFFFF"/>
                </a:solidFill>
              </a:rPr>
              <a:t>Title Text</a:t>
            </a:r>
          </a:p>
        </p:txBody>
      </p:sp>
      <p:sp>
        <p:nvSpPr>
          <p:cNvPr id="9" name="Shape 9"/>
          <p:cNvSpPr>
            <a:spLocks noGrp="1"/>
          </p:cNvSpPr>
          <p:nvPr>
            <p:ph type="body" idx="1"/>
          </p:nvPr>
        </p:nvSpPr>
        <p:spPr>
          <a:xfrm>
            <a:off x="660400" y="508000"/>
            <a:ext cx="11684000" cy="508000"/>
          </a:xfrm>
          <a:prstGeom prst="rect">
            <a:avLst/>
          </a:prstGeom>
        </p:spPr>
        <p:txBody>
          <a:bodyPr/>
          <a:lstStyle>
            <a:lvl1pPr marL="0" indent="0">
              <a:spcBef>
                <a:spcPts val="0"/>
              </a:spcBef>
              <a:buClrTx/>
              <a:buSzTx/>
              <a:buNone/>
              <a:defRPr sz="2400" cap="all" spc="384">
                <a:latin typeface="Avenir Book"/>
                <a:ea typeface="Avenir Book"/>
                <a:cs typeface="Avenir Book"/>
                <a:sym typeface="Avenir Book"/>
              </a:defRPr>
            </a:lvl1pPr>
            <a:lvl2pPr marL="0" indent="228600">
              <a:spcBef>
                <a:spcPts val="0"/>
              </a:spcBef>
              <a:buClrTx/>
              <a:buSzTx/>
              <a:buNone/>
              <a:defRPr sz="2400" cap="all" spc="384">
                <a:latin typeface="Avenir Book"/>
                <a:ea typeface="Avenir Book"/>
                <a:cs typeface="Avenir Book"/>
                <a:sym typeface="Avenir Book"/>
              </a:defRPr>
            </a:lvl2pPr>
            <a:lvl3pPr marL="0" indent="457200">
              <a:spcBef>
                <a:spcPts val="0"/>
              </a:spcBef>
              <a:buClrTx/>
              <a:buSzTx/>
              <a:buNone/>
              <a:defRPr sz="2400" cap="all" spc="384">
                <a:latin typeface="Avenir Book"/>
                <a:ea typeface="Avenir Book"/>
                <a:cs typeface="Avenir Book"/>
                <a:sym typeface="Avenir Book"/>
              </a:defRPr>
            </a:lvl3pPr>
            <a:lvl4pPr marL="0" indent="685800">
              <a:spcBef>
                <a:spcPts val="0"/>
              </a:spcBef>
              <a:buClrTx/>
              <a:buSzTx/>
              <a:buNone/>
              <a:defRPr sz="2400" cap="all" spc="384">
                <a:latin typeface="Avenir Book"/>
                <a:ea typeface="Avenir Book"/>
                <a:cs typeface="Avenir Book"/>
                <a:sym typeface="Avenir Book"/>
              </a:defRPr>
            </a:lvl4pPr>
            <a:lvl5pPr marL="0" indent="914400">
              <a:spcBef>
                <a:spcPts val="0"/>
              </a:spcBef>
              <a:buClrTx/>
              <a:buSzTx/>
              <a:buNone/>
              <a:defRPr sz="2400" cap="all" spc="384">
                <a:latin typeface="Avenir Book"/>
                <a:ea typeface="Avenir Book"/>
                <a:cs typeface="Avenir Book"/>
                <a:sym typeface="Avenir Book"/>
              </a:defRPr>
            </a:lvl5pPr>
          </a:lstStyle>
          <a:p>
            <a:pPr lvl="0">
              <a:defRPr sz="1800" cap="none" spc="0">
                <a:solidFill>
                  <a:srgbClr val="000000"/>
                </a:solidFill>
              </a:defRPr>
            </a:pPr>
            <a:r>
              <a:rPr sz="2400" cap="all" spc="384">
                <a:solidFill>
                  <a:srgbClr val="FFFFFF"/>
                </a:solidFill>
              </a:rPr>
              <a:t>Body Level One</a:t>
            </a:r>
          </a:p>
          <a:p>
            <a:pPr lvl="1">
              <a:defRPr sz="1800" cap="none" spc="0">
                <a:solidFill>
                  <a:srgbClr val="000000"/>
                </a:solidFill>
              </a:defRPr>
            </a:pPr>
            <a:r>
              <a:rPr sz="2400" cap="all" spc="384">
                <a:solidFill>
                  <a:srgbClr val="FFFFFF"/>
                </a:solidFill>
              </a:rPr>
              <a:t>Body Level Two</a:t>
            </a:r>
          </a:p>
          <a:p>
            <a:pPr lvl="2">
              <a:defRPr sz="1800" cap="none" spc="0">
                <a:solidFill>
                  <a:srgbClr val="000000"/>
                </a:solidFill>
              </a:defRPr>
            </a:pPr>
            <a:r>
              <a:rPr sz="2400" cap="all" spc="384">
                <a:solidFill>
                  <a:srgbClr val="FFFFFF"/>
                </a:solidFill>
              </a:rPr>
              <a:t>Body Level Three</a:t>
            </a:r>
          </a:p>
          <a:p>
            <a:pPr lvl="3">
              <a:defRPr sz="1800" cap="none" spc="0">
                <a:solidFill>
                  <a:srgbClr val="000000"/>
                </a:solidFill>
              </a:defRPr>
            </a:pPr>
            <a:r>
              <a:rPr sz="2400" cap="all" spc="384">
                <a:solidFill>
                  <a:srgbClr val="FFFFFF"/>
                </a:solidFill>
              </a:rPr>
              <a:t>Body Level Four</a:t>
            </a:r>
          </a:p>
          <a:p>
            <a:pPr lvl="4">
              <a:defRPr sz="1800" cap="none" spc="0">
                <a:solidFill>
                  <a:srgbClr val="000000"/>
                </a:solidFill>
              </a:defRPr>
            </a:pPr>
            <a:r>
              <a:rPr sz="2400" cap="all" spc="384">
                <a:solidFill>
                  <a:srgbClr val="FFFFFF"/>
                </a:solidFill>
              </a:rPr>
              <a:t>Body Level Five</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Horizontal Alt">
    <p:spTree>
      <p:nvGrpSpPr>
        <p:cNvPr id="1" name=""/>
        <p:cNvGrpSpPr/>
        <p:nvPr/>
      </p:nvGrpSpPr>
      <p:grpSpPr>
        <a:xfrm>
          <a:off x="0" y="0"/>
          <a:ext cx="0" cy="0"/>
          <a:chOff x="0" y="0"/>
          <a:chExt cx="0" cy="0"/>
        </a:xfrm>
      </p:grpSpPr>
      <p:sp>
        <p:nvSpPr>
          <p:cNvPr id="11" name="Shape 11"/>
          <p:cNvSpPr>
            <a:spLocks noGrp="1"/>
          </p:cNvSpPr>
          <p:nvPr>
            <p:ph type="title"/>
          </p:nvPr>
        </p:nvSpPr>
        <p:spPr>
          <a:xfrm>
            <a:off x="660400" y="1003300"/>
            <a:ext cx="11684000" cy="1460500"/>
          </a:xfrm>
          <a:prstGeom prst="rect">
            <a:avLst/>
          </a:prstGeom>
        </p:spPr>
        <p:txBody>
          <a:bodyPr/>
          <a:lstStyle>
            <a:lvl1pPr>
              <a:defRPr sz="6200" spc="992"/>
            </a:lvl1pPr>
          </a:lstStyle>
          <a:p>
            <a:pPr lvl="0">
              <a:defRPr sz="1800" cap="none" spc="0">
                <a:solidFill>
                  <a:srgbClr val="000000"/>
                </a:solidFill>
              </a:defRPr>
            </a:pPr>
            <a:r>
              <a:rPr sz="6200" cap="all" spc="992">
                <a:solidFill>
                  <a:srgbClr val="FFFFFF"/>
                </a:solidFill>
              </a:rPr>
              <a:t>Title Text</a:t>
            </a:r>
          </a:p>
        </p:txBody>
      </p:sp>
      <p:sp>
        <p:nvSpPr>
          <p:cNvPr id="12" name="Shape 12"/>
          <p:cNvSpPr>
            <a:spLocks noGrp="1"/>
          </p:cNvSpPr>
          <p:nvPr>
            <p:ph type="body" idx="1"/>
          </p:nvPr>
        </p:nvSpPr>
        <p:spPr>
          <a:xfrm>
            <a:off x="660400" y="508000"/>
            <a:ext cx="11684000" cy="508000"/>
          </a:xfrm>
          <a:prstGeom prst="rect">
            <a:avLst/>
          </a:prstGeom>
        </p:spPr>
        <p:txBody>
          <a:bodyPr/>
          <a:lstStyle>
            <a:lvl1pPr marL="0" indent="0">
              <a:spcBef>
                <a:spcPts val="0"/>
              </a:spcBef>
              <a:buClrTx/>
              <a:buSzTx/>
              <a:buNone/>
              <a:defRPr sz="2400" cap="all" spc="384">
                <a:latin typeface="Avenir Book"/>
                <a:ea typeface="Avenir Book"/>
                <a:cs typeface="Avenir Book"/>
                <a:sym typeface="Avenir Book"/>
              </a:defRPr>
            </a:lvl1pPr>
            <a:lvl2pPr marL="0" indent="228600">
              <a:spcBef>
                <a:spcPts val="0"/>
              </a:spcBef>
              <a:buClrTx/>
              <a:buSzTx/>
              <a:buNone/>
              <a:defRPr sz="2400" cap="all" spc="384">
                <a:latin typeface="Avenir Book"/>
                <a:ea typeface="Avenir Book"/>
                <a:cs typeface="Avenir Book"/>
                <a:sym typeface="Avenir Book"/>
              </a:defRPr>
            </a:lvl2pPr>
            <a:lvl3pPr marL="0" indent="457200">
              <a:spcBef>
                <a:spcPts val="0"/>
              </a:spcBef>
              <a:buClrTx/>
              <a:buSzTx/>
              <a:buNone/>
              <a:defRPr sz="2400" cap="all" spc="384">
                <a:latin typeface="Avenir Book"/>
                <a:ea typeface="Avenir Book"/>
                <a:cs typeface="Avenir Book"/>
                <a:sym typeface="Avenir Book"/>
              </a:defRPr>
            </a:lvl3pPr>
            <a:lvl4pPr marL="0" indent="685800">
              <a:spcBef>
                <a:spcPts val="0"/>
              </a:spcBef>
              <a:buClrTx/>
              <a:buSzTx/>
              <a:buNone/>
              <a:defRPr sz="2400" cap="all" spc="384">
                <a:latin typeface="Avenir Book"/>
                <a:ea typeface="Avenir Book"/>
                <a:cs typeface="Avenir Book"/>
                <a:sym typeface="Avenir Book"/>
              </a:defRPr>
            </a:lvl4pPr>
            <a:lvl5pPr marL="0" indent="914400">
              <a:spcBef>
                <a:spcPts val="0"/>
              </a:spcBef>
              <a:buClrTx/>
              <a:buSzTx/>
              <a:buNone/>
              <a:defRPr sz="2400" cap="all" spc="384">
                <a:latin typeface="Avenir Book"/>
                <a:ea typeface="Avenir Book"/>
                <a:cs typeface="Avenir Book"/>
                <a:sym typeface="Avenir Book"/>
              </a:defRPr>
            </a:lvl5pPr>
          </a:lstStyle>
          <a:p>
            <a:pPr lvl="0">
              <a:defRPr sz="1800" cap="none" spc="0">
                <a:solidFill>
                  <a:srgbClr val="000000"/>
                </a:solidFill>
              </a:defRPr>
            </a:pPr>
            <a:r>
              <a:rPr sz="2400" cap="all" spc="384">
                <a:solidFill>
                  <a:srgbClr val="FFFFFF"/>
                </a:solidFill>
              </a:rPr>
              <a:t>Body Level One</a:t>
            </a:r>
          </a:p>
          <a:p>
            <a:pPr lvl="1">
              <a:defRPr sz="1800" cap="none" spc="0">
                <a:solidFill>
                  <a:srgbClr val="000000"/>
                </a:solidFill>
              </a:defRPr>
            </a:pPr>
            <a:r>
              <a:rPr sz="2400" cap="all" spc="384">
                <a:solidFill>
                  <a:srgbClr val="FFFFFF"/>
                </a:solidFill>
              </a:rPr>
              <a:t>Body Level Two</a:t>
            </a:r>
          </a:p>
          <a:p>
            <a:pPr lvl="2">
              <a:defRPr sz="1800" cap="none" spc="0">
                <a:solidFill>
                  <a:srgbClr val="000000"/>
                </a:solidFill>
              </a:defRPr>
            </a:pPr>
            <a:r>
              <a:rPr sz="2400" cap="all" spc="384">
                <a:solidFill>
                  <a:srgbClr val="FFFFFF"/>
                </a:solidFill>
              </a:rPr>
              <a:t>Body Level Three</a:t>
            </a:r>
          </a:p>
          <a:p>
            <a:pPr lvl="3">
              <a:defRPr sz="1800" cap="none" spc="0">
                <a:solidFill>
                  <a:srgbClr val="000000"/>
                </a:solidFill>
              </a:defRPr>
            </a:pPr>
            <a:r>
              <a:rPr sz="2400" cap="all" spc="384">
                <a:solidFill>
                  <a:srgbClr val="FFFFFF"/>
                </a:solidFill>
              </a:rPr>
              <a:t>Body Level Four</a:t>
            </a:r>
          </a:p>
          <a:p>
            <a:pPr lvl="4">
              <a:defRPr sz="1800" cap="none" spc="0">
                <a:solidFill>
                  <a:srgbClr val="000000"/>
                </a:solidFill>
              </a:defRPr>
            </a:pPr>
            <a:r>
              <a:rPr sz="2400" cap="all" spc="384">
                <a:solidFill>
                  <a:srgbClr val="FFFFFF"/>
                </a:solidFill>
              </a:rPr>
              <a:t>Body Level Five</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4" name="Shape 14"/>
          <p:cNvSpPr>
            <a:spLocks noGrp="1"/>
          </p:cNvSpPr>
          <p:nvPr>
            <p:ph type="title"/>
          </p:nvPr>
        </p:nvSpPr>
        <p:spPr>
          <a:xfrm>
            <a:off x="660400" y="3759200"/>
            <a:ext cx="11684000" cy="2222500"/>
          </a:xfrm>
          <a:prstGeom prst="rect">
            <a:avLst/>
          </a:prstGeom>
        </p:spPr>
        <p:txBody>
          <a:bodyPr anchor="ctr"/>
          <a:lstStyle>
            <a:lvl1pPr>
              <a:defRPr sz="6200" spc="992"/>
            </a:lvl1pPr>
          </a:lstStyle>
          <a:p>
            <a:pPr lvl="0">
              <a:defRPr sz="1800" cap="none" spc="0">
                <a:solidFill>
                  <a:srgbClr val="000000"/>
                </a:solidFill>
              </a:defRPr>
            </a:pPr>
            <a:r>
              <a:rPr sz="6200" cap="all" spc="992">
                <a:solidFill>
                  <a:srgbClr val="FFFFFF"/>
                </a:solidFill>
              </a:rPr>
              <a:t>Title Text</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6" name="Shape 16"/>
          <p:cNvSpPr>
            <a:spLocks noGrp="1"/>
          </p:cNvSpPr>
          <p:nvPr>
            <p:ph type="title"/>
          </p:nvPr>
        </p:nvSpPr>
        <p:spPr>
          <a:xfrm>
            <a:off x="546100" y="4305300"/>
            <a:ext cx="5410200" cy="2984500"/>
          </a:xfrm>
          <a:prstGeom prst="rect">
            <a:avLst/>
          </a:prstGeom>
        </p:spPr>
        <p:txBody>
          <a:bodyPr/>
          <a:lstStyle/>
          <a:p>
            <a:pPr lvl="0">
              <a:defRPr sz="1800" cap="none" spc="0">
                <a:solidFill>
                  <a:srgbClr val="000000"/>
                </a:solidFill>
              </a:defRPr>
            </a:pPr>
            <a:r>
              <a:rPr sz="4500" cap="all" spc="720">
                <a:solidFill>
                  <a:srgbClr val="FFFFFF"/>
                </a:solidFill>
              </a:rPr>
              <a:t>Title Text</a:t>
            </a:r>
          </a:p>
        </p:txBody>
      </p:sp>
      <p:sp>
        <p:nvSpPr>
          <p:cNvPr id="17" name="Shape 17"/>
          <p:cNvSpPr>
            <a:spLocks noGrp="1"/>
          </p:cNvSpPr>
          <p:nvPr>
            <p:ph type="body" idx="1"/>
          </p:nvPr>
        </p:nvSpPr>
        <p:spPr>
          <a:xfrm>
            <a:off x="546100" y="3429000"/>
            <a:ext cx="5410200" cy="889000"/>
          </a:xfrm>
          <a:prstGeom prst="rect">
            <a:avLst/>
          </a:prstGeom>
        </p:spPr>
        <p:txBody>
          <a:bodyPr/>
          <a:lstStyle>
            <a:lvl1pPr marL="0" indent="0">
              <a:spcBef>
                <a:spcPts val="0"/>
              </a:spcBef>
              <a:buClrTx/>
              <a:buSzTx/>
              <a:buNone/>
              <a:defRPr sz="2400" cap="all" spc="384">
                <a:solidFill>
                  <a:srgbClr val="55D7FF"/>
                </a:solidFill>
                <a:latin typeface="Avenir Book"/>
                <a:ea typeface="Avenir Book"/>
                <a:cs typeface="Avenir Book"/>
                <a:sym typeface="Avenir Book"/>
              </a:defRPr>
            </a:lvl1pPr>
            <a:lvl2pPr marL="0" indent="228600">
              <a:spcBef>
                <a:spcPts val="0"/>
              </a:spcBef>
              <a:buClrTx/>
              <a:buSzTx/>
              <a:buNone/>
              <a:defRPr sz="2400" cap="all" spc="384">
                <a:solidFill>
                  <a:srgbClr val="55D7FF"/>
                </a:solidFill>
                <a:latin typeface="Avenir Book"/>
                <a:ea typeface="Avenir Book"/>
                <a:cs typeface="Avenir Book"/>
                <a:sym typeface="Avenir Book"/>
              </a:defRPr>
            </a:lvl2pPr>
            <a:lvl3pPr marL="0" indent="457200">
              <a:spcBef>
                <a:spcPts val="0"/>
              </a:spcBef>
              <a:buClrTx/>
              <a:buSzTx/>
              <a:buNone/>
              <a:defRPr sz="2400" cap="all" spc="384">
                <a:solidFill>
                  <a:srgbClr val="55D7FF"/>
                </a:solidFill>
                <a:latin typeface="Avenir Book"/>
                <a:ea typeface="Avenir Book"/>
                <a:cs typeface="Avenir Book"/>
                <a:sym typeface="Avenir Book"/>
              </a:defRPr>
            </a:lvl3pPr>
            <a:lvl4pPr marL="0" indent="685800">
              <a:spcBef>
                <a:spcPts val="0"/>
              </a:spcBef>
              <a:buClrTx/>
              <a:buSzTx/>
              <a:buNone/>
              <a:defRPr sz="2400" cap="all" spc="384">
                <a:solidFill>
                  <a:srgbClr val="55D7FF"/>
                </a:solidFill>
                <a:latin typeface="Avenir Book"/>
                <a:ea typeface="Avenir Book"/>
                <a:cs typeface="Avenir Book"/>
                <a:sym typeface="Avenir Book"/>
              </a:defRPr>
            </a:lvl4pPr>
            <a:lvl5pPr marL="0" indent="914400">
              <a:spcBef>
                <a:spcPts val="0"/>
              </a:spcBef>
              <a:buClrTx/>
              <a:buSzTx/>
              <a:buNone/>
              <a:defRPr sz="2400" cap="all" spc="384">
                <a:solidFill>
                  <a:srgbClr val="55D7FF"/>
                </a:solidFill>
                <a:latin typeface="Avenir Book"/>
                <a:ea typeface="Avenir Book"/>
                <a:cs typeface="Avenir Book"/>
                <a:sym typeface="Avenir Book"/>
              </a:defRPr>
            </a:lvl5pPr>
          </a:lstStyle>
          <a:p>
            <a:pPr lvl="0">
              <a:defRPr sz="1800" cap="none" spc="0">
                <a:solidFill>
                  <a:srgbClr val="000000"/>
                </a:solidFill>
              </a:defRPr>
            </a:pPr>
            <a:r>
              <a:rPr sz="2400" cap="all" spc="384">
                <a:solidFill>
                  <a:srgbClr val="55D7FF"/>
                </a:solidFill>
              </a:rPr>
              <a:t>Body Level One</a:t>
            </a:r>
          </a:p>
          <a:p>
            <a:pPr lvl="1">
              <a:defRPr sz="1800" cap="none" spc="0">
                <a:solidFill>
                  <a:srgbClr val="000000"/>
                </a:solidFill>
              </a:defRPr>
            </a:pPr>
            <a:r>
              <a:rPr sz="2400" cap="all" spc="384">
                <a:solidFill>
                  <a:srgbClr val="55D7FF"/>
                </a:solidFill>
              </a:rPr>
              <a:t>Body Level Two</a:t>
            </a:r>
          </a:p>
          <a:p>
            <a:pPr lvl="2">
              <a:defRPr sz="1800" cap="none" spc="0">
                <a:solidFill>
                  <a:srgbClr val="000000"/>
                </a:solidFill>
              </a:defRPr>
            </a:pPr>
            <a:r>
              <a:rPr sz="2400" cap="all" spc="384">
                <a:solidFill>
                  <a:srgbClr val="55D7FF"/>
                </a:solidFill>
              </a:rPr>
              <a:t>Body Level Three</a:t>
            </a:r>
          </a:p>
          <a:p>
            <a:pPr lvl="3">
              <a:defRPr sz="1800" cap="none" spc="0">
                <a:solidFill>
                  <a:srgbClr val="000000"/>
                </a:solidFill>
              </a:defRPr>
            </a:pPr>
            <a:r>
              <a:rPr sz="2400" cap="all" spc="384">
                <a:solidFill>
                  <a:srgbClr val="55D7FF"/>
                </a:solidFill>
              </a:rPr>
              <a:t>Body Level Four</a:t>
            </a:r>
          </a:p>
          <a:p>
            <a:pPr lvl="4">
              <a:defRPr sz="1800" cap="none" spc="0">
                <a:solidFill>
                  <a:srgbClr val="000000"/>
                </a:solidFill>
              </a:defRPr>
            </a:pPr>
            <a:r>
              <a:rPr sz="2400" cap="all" spc="384">
                <a:solidFill>
                  <a:srgbClr val="55D7FF"/>
                </a:solidFill>
              </a:rPr>
              <a:t>Body Level Five</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9" name="Shape 19"/>
          <p:cNvSpPr>
            <a:spLocks noGrp="1"/>
          </p:cNvSpPr>
          <p:nvPr>
            <p:ph type="title"/>
          </p:nvPr>
        </p:nvSpPr>
        <p:spPr>
          <a:prstGeom prst="rect">
            <a:avLst/>
          </a:prstGeom>
        </p:spPr>
        <p:txBody>
          <a:bodyPr/>
          <a:lstStyle/>
          <a:p>
            <a:pPr lvl="0">
              <a:defRPr sz="1800" cap="none" spc="0">
                <a:solidFill>
                  <a:srgbClr val="000000"/>
                </a:solidFill>
              </a:defRPr>
            </a:pPr>
            <a:r>
              <a:rPr sz="4500" cap="all" spc="720">
                <a:solidFill>
                  <a:srgbClr val="FFFFFF"/>
                </a:solidFill>
              </a:rPr>
              <a:t>Title Text</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pPr lvl="0">
              <a:defRPr sz="1800" cap="none" spc="0">
                <a:solidFill>
                  <a:srgbClr val="000000"/>
                </a:solidFill>
              </a:defRPr>
            </a:pPr>
            <a:r>
              <a:rPr sz="4500" cap="all" spc="720">
                <a:solidFill>
                  <a:srgbClr val="FFFFFF"/>
                </a:solidFill>
              </a:rPr>
              <a:t>Title Text</a:t>
            </a:r>
          </a:p>
        </p:txBody>
      </p:sp>
      <p:sp>
        <p:nvSpPr>
          <p:cNvPr id="22" name="Shape 22"/>
          <p:cNvSpPr>
            <a:spLocks noGrp="1"/>
          </p:cNvSpPr>
          <p:nvPr>
            <p:ph type="body" idx="1"/>
          </p:nvPr>
        </p:nvSpPr>
        <p:spPr>
          <a:prstGeom prst="rect">
            <a:avLst/>
          </a:prstGeom>
        </p:spPr>
        <p:txBody>
          <a:bodyPr/>
          <a:lstStyle/>
          <a:p>
            <a:pPr lvl="0">
              <a:defRPr sz="1800">
                <a:solidFill>
                  <a:srgbClr val="000000"/>
                </a:solidFill>
              </a:defRPr>
            </a:pPr>
            <a:r>
              <a:rPr sz="3600">
                <a:solidFill>
                  <a:srgbClr val="FFFFFF"/>
                </a:solidFill>
              </a:rPr>
              <a:t>Body Level One</a:t>
            </a:r>
          </a:p>
          <a:p>
            <a:pPr lvl="1">
              <a:defRPr sz="1800">
                <a:solidFill>
                  <a:srgbClr val="000000"/>
                </a:solidFill>
              </a:defRPr>
            </a:pPr>
            <a:r>
              <a:rPr sz="3600">
                <a:solidFill>
                  <a:srgbClr val="FFFFFF"/>
                </a:solidFill>
              </a:rPr>
              <a:t>Body Level Two</a:t>
            </a:r>
          </a:p>
          <a:p>
            <a:pPr lvl="2">
              <a:defRPr sz="1800">
                <a:solidFill>
                  <a:srgbClr val="000000"/>
                </a:solidFill>
              </a:defRPr>
            </a:pPr>
            <a:r>
              <a:rPr sz="3600">
                <a:solidFill>
                  <a:srgbClr val="FFFFFF"/>
                </a:solidFill>
              </a:rPr>
              <a:t>Body Level Three</a:t>
            </a:r>
          </a:p>
          <a:p>
            <a:pPr lvl="3">
              <a:defRPr sz="1800">
                <a:solidFill>
                  <a:srgbClr val="000000"/>
                </a:solidFill>
              </a:defRPr>
            </a:pPr>
            <a:r>
              <a:rPr sz="3600">
                <a:solidFill>
                  <a:srgbClr val="FFFFFF"/>
                </a:solidFill>
              </a:rPr>
              <a:t>Body Level Four</a:t>
            </a:r>
          </a:p>
          <a:p>
            <a:pPr lvl="4">
              <a:defRPr sz="1800">
                <a:solidFill>
                  <a:srgbClr val="000000"/>
                </a:solidFill>
              </a:defRPr>
            </a:pPr>
            <a:r>
              <a:rPr sz="3600">
                <a:solidFill>
                  <a:srgbClr val="FFFFFF"/>
                </a:solidFill>
              </a:rPr>
              <a:t>Body Level Five</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4" name="Shape 24"/>
          <p:cNvSpPr>
            <a:spLocks noGrp="1"/>
          </p:cNvSpPr>
          <p:nvPr>
            <p:ph type="title"/>
          </p:nvPr>
        </p:nvSpPr>
        <p:spPr>
          <a:xfrm>
            <a:off x="660400" y="609600"/>
            <a:ext cx="5080000" cy="1854200"/>
          </a:xfrm>
          <a:prstGeom prst="rect">
            <a:avLst/>
          </a:prstGeom>
        </p:spPr>
        <p:txBody>
          <a:bodyPr/>
          <a:lstStyle/>
          <a:p>
            <a:pPr lvl="0">
              <a:defRPr sz="1800" cap="none" spc="0">
                <a:solidFill>
                  <a:srgbClr val="000000"/>
                </a:solidFill>
              </a:defRPr>
            </a:pPr>
            <a:r>
              <a:rPr sz="4500" cap="all" spc="720">
                <a:solidFill>
                  <a:srgbClr val="FFFFFF"/>
                </a:solidFill>
              </a:rPr>
              <a:t>Title Text</a:t>
            </a:r>
          </a:p>
        </p:txBody>
      </p:sp>
      <p:sp>
        <p:nvSpPr>
          <p:cNvPr id="25" name="Shape 25"/>
          <p:cNvSpPr>
            <a:spLocks noGrp="1"/>
          </p:cNvSpPr>
          <p:nvPr>
            <p:ph type="body" idx="1"/>
          </p:nvPr>
        </p:nvSpPr>
        <p:spPr>
          <a:xfrm>
            <a:off x="660400" y="2819400"/>
            <a:ext cx="5080000" cy="6057900"/>
          </a:xfrm>
          <a:prstGeom prst="rect">
            <a:avLst/>
          </a:prstGeom>
        </p:spPr>
        <p:txBody>
          <a:bodyPr/>
          <a:lstStyle>
            <a:lvl1pPr marL="393700" indent="-393700">
              <a:spcBef>
                <a:spcPts val="3200"/>
              </a:spcBef>
              <a:defRPr sz="3000"/>
            </a:lvl1pPr>
            <a:lvl2pPr marL="787400" indent="-393700">
              <a:spcBef>
                <a:spcPts val="3200"/>
              </a:spcBef>
              <a:defRPr sz="3000"/>
            </a:lvl2pPr>
            <a:lvl3pPr marL="1181100" indent="-393700">
              <a:spcBef>
                <a:spcPts val="3200"/>
              </a:spcBef>
              <a:defRPr sz="3000"/>
            </a:lvl3pPr>
            <a:lvl4pPr marL="1574800" indent="-393700">
              <a:spcBef>
                <a:spcPts val="3200"/>
              </a:spcBef>
              <a:defRPr sz="3000"/>
            </a:lvl4pPr>
            <a:lvl5pPr marL="1968500" indent="-393700">
              <a:spcBef>
                <a:spcPts val="3200"/>
              </a:spcBef>
              <a:defRPr sz="3000"/>
            </a:lvl5pPr>
          </a:lstStyle>
          <a:p>
            <a:pPr lvl="0">
              <a:defRPr sz="1800">
                <a:solidFill>
                  <a:srgbClr val="000000"/>
                </a:solidFill>
              </a:defRPr>
            </a:pPr>
            <a:r>
              <a:rPr sz="3000">
                <a:solidFill>
                  <a:srgbClr val="FFFFFF"/>
                </a:solidFill>
              </a:rPr>
              <a:t>Body Level One</a:t>
            </a:r>
          </a:p>
          <a:p>
            <a:pPr lvl="1">
              <a:defRPr sz="1800">
                <a:solidFill>
                  <a:srgbClr val="000000"/>
                </a:solidFill>
              </a:defRPr>
            </a:pPr>
            <a:r>
              <a:rPr sz="3000">
                <a:solidFill>
                  <a:srgbClr val="FFFFFF"/>
                </a:solidFill>
              </a:rPr>
              <a:t>Body Level Two</a:t>
            </a:r>
          </a:p>
          <a:p>
            <a:pPr lvl="2">
              <a:defRPr sz="1800">
                <a:solidFill>
                  <a:srgbClr val="000000"/>
                </a:solidFill>
              </a:defRPr>
            </a:pPr>
            <a:r>
              <a:rPr sz="3000">
                <a:solidFill>
                  <a:srgbClr val="FFFFFF"/>
                </a:solidFill>
              </a:rPr>
              <a:t>Body Level Three</a:t>
            </a:r>
          </a:p>
          <a:p>
            <a:pPr lvl="3">
              <a:defRPr sz="1800">
                <a:solidFill>
                  <a:srgbClr val="000000"/>
                </a:solidFill>
              </a:defRPr>
            </a:pPr>
            <a:r>
              <a:rPr sz="3000">
                <a:solidFill>
                  <a:srgbClr val="FFFFFF"/>
                </a:solidFill>
              </a:rPr>
              <a:t>Body Level Four</a:t>
            </a:r>
          </a:p>
          <a:p>
            <a:pPr lvl="4">
              <a:defRPr sz="1800">
                <a:solidFill>
                  <a:srgbClr val="000000"/>
                </a:solidFill>
              </a:defRPr>
            </a:pPr>
            <a:r>
              <a:rPr sz="3000">
                <a:solidFill>
                  <a:srgbClr val="FFFFFF"/>
                </a:solidFill>
              </a:rPr>
              <a:t>Body Level Five</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7" name="Shape 27"/>
          <p:cNvSpPr>
            <a:spLocks noGrp="1"/>
          </p:cNvSpPr>
          <p:nvPr>
            <p:ph type="body" idx="1"/>
          </p:nvPr>
        </p:nvSpPr>
        <p:spPr>
          <a:xfrm>
            <a:off x="660400" y="1511300"/>
            <a:ext cx="11684000" cy="6718300"/>
          </a:xfrm>
          <a:prstGeom prst="rect">
            <a:avLst/>
          </a:prstGeom>
        </p:spPr>
        <p:txBody>
          <a:bodyPr/>
          <a:lstStyle/>
          <a:p>
            <a:pPr lvl="0">
              <a:defRPr sz="1800">
                <a:solidFill>
                  <a:srgbClr val="000000"/>
                </a:solidFill>
              </a:defRPr>
            </a:pPr>
            <a:r>
              <a:rPr sz="3600">
                <a:solidFill>
                  <a:srgbClr val="FFFFFF"/>
                </a:solidFill>
              </a:rPr>
              <a:t>Body Level One</a:t>
            </a:r>
          </a:p>
          <a:p>
            <a:pPr lvl="1">
              <a:defRPr sz="1800">
                <a:solidFill>
                  <a:srgbClr val="000000"/>
                </a:solidFill>
              </a:defRPr>
            </a:pPr>
            <a:r>
              <a:rPr sz="3600">
                <a:solidFill>
                  <a:srgbClr val="FFFFFF"/>
                </a:solidFill>
              </a:rPr>
              <a:t>Body Level Two</a:t>
            </a:r>
          </a:p>
          <a:p>
            <a:pPr lvl="2">
              <a:defRPr sz="1800">
                <a:solidFill>
                  <a:srgbClr val="000000"/>
                </a:solidFill>
              </a:defRPr>
            </a:pPr>
            <a:r>
              <a:rPr sz="3600">
                <a:solidFill>
                  <a:srgbClr val="FFFFFF"/>
                </a:solidFill>
              </a:rPr>
              <a:t>Body Level Three</a:t>
            </a:r>
          </a:p>
          <a:p>
            <a:pPr lvl="3">
              <a:defRPr sz="1800">
                <a:solidFill>
                  <a:srgbClr val="000000"/>
                </a:solidFill>
              </a:defRPr>
            </a:pPr>
            <a:r>
              <a:rPr sz="3600">
                <a:solidFill>
                  <a:srgbClr val="FFFFFF"/>
                </a:solidFill>
              </a:rPr>
              <a:t>Body Level Four</a:t>
            </a:r>
          </a:p>
          <a:p>
            <a:pPr lvl="4">
              <a:defRPr sz="1800">
                <a:solidFill>
                  <a:srgbClr val="000000"/>
                </a:solidFill>
              </a:defRPr>
            </a:pPr>
            <a:r>
              <a:rPr sz="3600">
                <a:solidFill>
                  <a:srgbClr val="FFFFFF"/>
                </a:solidFill>
              </a:rPr>
              <a:t>Body Level Five</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D6B19C"/>
            </a:gs>
            <a:gs pos="20000">
              <a:srgbClr val="D49E6C"/>
            </a:gs>
            <a:gs pos="49000">
              <a:srgbClr val="A65528"/>
            </a:gs>
            <a:gs pos="100000">
              <a:srgbClr val="663012"/>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60400" y="609600"/>
            <a:ext cx="11684000" cy="14224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p>
            <a:pPr lvl="0">
              <a:defRPr sz="1800" cap="none" spc="0">
                <a:solidFill>
                  <a:srgbClr val="000000"/>
                </a:solidFill>
              </a:defRPr>
            </a:pPr>
            <a:r>
              <a:rPr sz="4500" cap="all" spc="720">
                <a:solidFill>
                  <a:srgbClr val="FFFFFF"/>
                </a:solidFill>
              </a:rPr>
              <a:t>Title Text</a:t>
            </a:r>
          </a:p>
        </p:txBody>
      </p:sp>
      <p:sp>
        <p:nvSpPr>
          <p:cNvPr id="3" name="Shape 3"/>
          <p:cNvSpPr>
            <a:spLocks noGrp="1"/>
          </p:cNvSpPr>
          <p:nvPr>
            <p:ph type="body" idx="1"/>
          </p:nvPr>
        </p:nvSpPr>
        <p:spPr>
          <a:xfrm>
            <a:off x="660400" y="2019300"/>
            <a:ext cx="11684000" cy="67183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defRPr sz="1800">
                <a:solidFill>
                  <a:srgbClr val="000000"/>
                </a:solidFill>
              </a:defRPr>
            </a:pPr>
            <a:r>
              <a:rPr sz="3600">
                <a:solidFill>
                  <a:srgbClr val="FFFFFF"/>
                </a:solidFill>
              </a:rPr>
              <a:t>Body Level One</a:t>
            </a:r>
          </a:p>
          <a:p>
            <a:pPr lvl="1">
              <a:defRPr sz="1800">
                <a:solidFill>
                  <a:srgbClr val="000000"/>
                </a:solidFill>
              </a:defRPr>
            </a:pPr>
            <a:r>
              <a:rPr sz="3600">
                <a:solidFill>
                  <a:srgbClr val="FFFFFF"/>
                </a:solidFill>
              </a:rPr>
              <a:t>Body Level Two</a:t>
            </a:r>
          </a:p>
          <a:p>
            <a:pPr lvl="2">
              <a:defRPr sz="1800">
                <a:solidFill>
                  <a:srgbClr val="000000"/>
                </a:solidFill>
              </a:defRPr>
            </a:pPr>
            <a:r>
              <a:rPr sz="3600">
                <a:solidFill>
                  <a:srgbClr val="FFFFFF"/>
                </a:solidFill>
              </a:rPr>
              <a:t>Body Level Three</a:t>
            </a:r>
          </a:p>
          <a:p>
            <a:pPr lvl="3">
              <a:defRPr sz="1800">
                <a:solidFill>
                  <a:srgbClr val="000000"/>
                </a:solidFill>
              </a:defRPr>
            </a:pPr>
            <a:r>
              <a:rPr sz="3600">
                <a:solidFill>
                  <a:srgbClr val="FFFFFF"/>
                </a:solidFill>
              </a:rPr>
              <a:t>Body Level Four</a:t>
            </a:r>
          </a:p>
          <a:p>
            <a:pPr lvl="4">
              <a:defRPr sz="1800">
                <a:solidFill>
                  <a:srgbClr val="000000"/>
                </a:solidFill>
              </a:defRPr>
            </a:pPr>
            <a:r>
              <a:rPr sz="3600">
                <a:solidFill>
                  <a:srgbClr val="FFFFFF"/>
                </a:solidFill>
              </a:rPr>
              <a:t>Body Level Five</a:t>
            </a: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txStyles>
    <p:titleStyle>
      <a:lvl1pPr defTabSz="584200">
        <a:defRPr sz="4500" cap="all" spc="720">
          <a:solidFill>
            <a:srgbClr val="FFFFFF"/>
          </a:solidFill>
          <a:latin typeface="+mn-lt"/>
          <a:ea typeface="+mn-ea"/>
          <a:cs typeface="+mn-cs"/>
          <a:sym typeface="Avenir Light"/>
        </a:defRPr>
      </a:lvl1pPr>
      <a:lvl2pPr indent="228600" defTabSz="584200">
        <a:defRPr sz="4500" cap="all" spc="720">
          <a:solidFill>
            <a:srgbClr val="FFFFFF"/>
          </a:solidFill>
          <a:latin typeface="+mn-lt"/>
          <a:ea typeface="+mn-ea"/>
          <a:cs typeface="+mn-cs"/>
          <a:sym typeface="Avenir Light"/>
        </a:defRPr>
      </a:lvl2pPr>
      <a:lvl3pPr indent="457200" defTabSz="584200">
        <a:defRPr sz="4500" cap="all" spc="720">
          <a:solidFill>
            <a:srgbClr val="FFFFFF"/>
          </a:solidFill>
          <a:latin typeface="+mn-lt"/>
          <a:ea typeface="+mn-ea"/>
          <a:cs typeface="+mn-cs"/>
          <a:sym typeface="Avenir Light"/>
        </a:defRPr>
      </a:lvl3pPr>
      <a:lvl4pPr indent="685800" defTabSz="584200">
        <a:defRPr sz="4500" cap="all" spc="720">
          <a:solidFill>
            <a:srgbClr val="FFFFFF"/>
          </a:solidFill>
          <a:latin typeface="+mn-lt"/>
          <a:ea typeface="+mn-ea"/>
          <a:cs typeface="+mn-cs"/>
          <a:sym typeface="Avenir Light"/>
        </a:defRPr>
      </a:lvl4pPr>
      <a:lvl5pPr indent="914400" defTabSz="584200">
        <a:defRPr sz="4500" cap="all" spc="720">
          <a:solidFill>
            <a:srgbClr val="FFFFFF"/>
          </a:solidFill>
          <a:latin typeface="+mn-lt"/>
          <a:ea typeface="+mn-ea"/>
          <a:cs typeface="+mn-cs"/>
          <a:sym typeface="Avenir Light"/>
        </a:defRPr>
      </a:lvl5pPr>
      <a:lvl6pPr indent="1143000" defTabSz="584200">
        <a:defRPr sz="4500" cap="all" spc="720">
          <a:solidFill>
            <a:srgbClr val="FFFFFF"/>
          </a:solidFill>
          <a:latin typeface="+mn-lt"/>
          <a:ea typeface="+mn-ea"/>
          <a:cs typeface="+mn-cs"/>
          <a:sym typeface="Avenir Light"/>
        </a:defRPr>
      </a:lvl6pPr>
      <a:lvl7pPr indent="1371600" defTabSz="584200">
        <a:defRPr sz="4500" cap="all" spc="720">
          <a:solidFill>
            <a:srgbClr val="FFFFFF"/>
          </a:solidFill>
          <a:latin typeface="+mn-lt"/>
          <a:ea typeface="+mn-ea"/>
          <a:cs typeface="+mn-cs"/>
          <a:sym typeface="Avenir Light"/>
        </a:defRPr>
      </a:lvl7pPr>
      <a:lvl8pPr indent="1600200" defTabSz="584200">
        <a:defRPr sz="4500" cap="all" spc="720">
          <a:solidFill>
            <a:srgbClr val="FFFFFF"/>
          </a:solidFill>
          <a:latin typeface="+mn-lt"/>
          <a:ea typeface="+mn-ea"/>
          <a:cs typeface="+mn-cs"/>
          <a:sym typeface="Avenir Light"/>
        </a:defRPr>
      </a:lvl8pPr>
      <a:lvl9pPr indent="1828800" defTabSz="584200">
        <a:defRPr sz="4500" cap="all" spc="720">
          <a:solidFill>
            <a:srgbClr val="FFFFFF"/>
          </a:solidFill>
          <a:latin typeface="+mn-lt"/>
          <a:ea typeface="+mn-ea"/>
          <a:cs typeface="+mn-cs"/>
          <a:sym typeface="Avenir Light"/>
        </a:defRPr>
      </a:lvl9pPr>
    </p:titleStyle>
    <p:bodyStyle>
      <a:lvl1pPr marL="469900" indent="-469900" defTabSz="584200">
        <a:spcBef>
          <a:spcPts val="4200"/>
        </a:spcBef>
        <a:buClr>
          <a:srgbClr val="646464"/>
        </a:buClr>
        <a:buSzPct val="90000"/>
        <a:buChar char="•"/>
        <a:defRPr sz="3600">
          <a:solidFill>
            <a:srgbClr val="FFFFFF"/>
          </a:solidFill>
          <a:latin typeface="+mn-lt"/>
          <a:ea typeface="+mn-ea"/>
          <a:cs typeface="+mn-cs"/>
          <a:sym typeface="Avenir Light"/>
        </a:defRPr>
      </a:lvl1pPr>
      <a:lvl2pPr marL="939800" indent="-469900" defTabSz="584200">
        <a:spcBef>
          <a:spcPts val="4200"/>
        </a:spcBef>
        <a:buClr>
          <a:srgbClr val="646464"/>
        </a:buClr>
        <a:buSzPct val="90000"/>
        <a:buChar char="•"/>
        <a:defRPr sz="3600">
          <a:solidFill>
            <a:srgbClr val="FFFFFF"/>
          </a:solidFill>
          <a:latin typeface="+mn-lt"/>
          <a:ea typeface="+mn-ea"/>
          <a:cs typeface="+mn-cs"/>
          <a:sym typeface="Avenir Light"/>
        </a:defRPr>
      </a:lvl2pPr>
      <a:lvl3pPr marL="1409700" indent="-469900" defTabSz="584200">
        <a:spcBef>
          <a:spcPts val="4200"/>
        </a:spcBef>
        <a:buClr>
          <a:srgbClr val="646464"/>
        </a:buClr>
        <a:buSzPct val="90000"/>
        <a:buChar char="•"/>
        <a:defRPr sz="3600">
          <a:solidFill>
            <a:srgbClr val="FFFFFF"/>
          </a:solidFill>
          <a:latin typeface="+mn-lt"/>
          <a:ea typeface="+mn-ea"/>
          <a:cs typeface="+mn-cs"/>
          <a:sym typeface="Avenir Light"/>
        </a:defRPr>
      </a:lvl3pPr>
      <a:lvl4pPr marL="1879600" indent="-469900" defTabSz="584200">
        <a:spcBef>
          <a:spcPts val="4200"/>
        </a:spcBef>
        <a:buClr>
          <a:srgbClr val="646464"/>
        </a:buClr>
        <a:buSzPct val="90000"/>
        <a:buChar char="•"/>
        <a:defRPr sz="3600">
          <a:solidFill>
            <a:srgbClr val="FFFFFF"/>
          </a:solidFill>
          <a:latin typeface="+mn-lt"/>
          <a:ea typeface="+mn-ea"/>
          <a:cs typeface="+mn-cs"/>
          <a:sym typeface="Avenir Light"/>
        </a:defRPr>
      </a:lvl4pPr>
      <a:lvl5pPr marL="2349500" indent="-469900" defTabSz="584200">
        <a:spcBef>
          <a:spcPts val="4200"/>
        </a:spcBef>
        <a:buClr>
          <a:srgbClr val="646464"/>
        </a:buClr>
        <a:buSzPct val="90000"/>
        <a:buChar char="•"/>
        <a:defRPr sz="3600">
          <a:solidFill>
            <a:srgbClr val="FFFFFF"/>
          </a:solidFill>
          <a:latin typeface="+mn-lt"/>
          <a:ea typeface="+mn-ea"/>
          <a:cs typeface="+mn-cs"/>
          <a:sym typeface="Avenir Light"/>
        </a:defRPr>
      </a:lvl5pPr>
      <a:lvl6pPr marL="2819400" indent="-469900" defTabSz="584200">
        <a:spcBef>
          <a:spcPts val="4200"/>
        </a:spcBef>
        <a:buClr>
          <a:srgbClr val="646464"/>
        </a:buClr>
        <a:buSzPct val="90000"/>
        <a:buChar char="•"/>
        <a:defRPr sz="3600">
          <a:solidFill>
            <a:srgbClr val="FFFFFF"/>
          </a:solidFill>
          <a:latin typeface="+mn-lt"/>
          <a:ea typeface="+mn-ea"/>
          <a:cs typeface="+mn-cs"/>
          <a:sym typeface="Avenir Light"/>
        </a:defRPr>
      </a:lvl6pPr>
      <a:lvl7pPr marL="3289300" indent="-469900" defTabSz="584200">
        <a:spcBef>
          <a:spcPts val="4200"/>
        </a:spcBef>
        <a:buClr>
          <a:srgbClr val="646464"/>
        </a:buClr>
        <a:buSzPct val="90000"/>
        <a:buChar char="•"/>
        <a:defRPr sz="3600">
          <a:solidFill>
            <a:srgbClr val="FFFFFF"/>
          </a:solidFill>
          <a:latin typeface="+mn-lt"/>
          <a:ea typeface="+mn-ea"/>
          <a:cs typeface="+mn-cs"/>
          <a:sym typeface="Avenir Light"/>
        </a:defRPr>
      </a:lvl7pPr>
      <a:lvl8pPr marL="3759200" indent="-469900" defTabSz="584200">
        <a:spcBef>
          <a:spcPts val="4200"/>
        </a:spcBef>
        <a:buClr>
          <a:srgbClr val="646464"/>
        </a:buClr>
        <a:buSzPct val="90000"/>
        <a:buChar char="•"/>
        <a:defRPr sz="3600">
          <a:solidFill>
            <a:srgbClr val="FFFFFF"/>
          </a:solidFill>
          <a:latin typeface="+mn-lt"/>
          <a:ea typeface="+mn-ea"/>
          <a:cs typeface="+mn-cs"/>
          <a:sym typeface="Avenir Light"/>
        </a:defRPr>
      </a:lvl8pPr>
      <a:lvl9pPr marL="4229100" indent="-469900" defTabSz="584200">
        <a:spcBef>
          <a:spcPts val="4200"/>
        </a:spcBef>
        <a:buClr>
          <a:srgbClr val="646464"/>
        </a:buClr>
        <a:buSzPct val="90000"/>
        <a:buChar char="•"/>
        <a:defRPr sz="3600">
          <a:solidFill>
            <a:srgbClr val="FFFFFF"/>
          </a:solidFill>
          <a:latin typeface="+mn-lt"/>
          <a:ea typeface="+mn-ea"/>
          <a:cs typeface="+mn-cs"/>
          <a:sym typeface="Avenir Light"/>
        </a:defRPr>
      </a:lvl9pPr>
    </p:bodyStyle>
    <p:otherStyle>
      <a:lvl1pPr algn="ctr" defTabSz="584200">
        <a:defRPr>
          <a:solidFill>
            <a:schemeClr val="tx1"/>
          </a:solidFill>
          <a:latin typeface="+mn-lt"/>
          <a:ea typeface="+mn-ea"/>
          <a:cs typeface="+mn-cs"/>
          <a:sym typeface="Avenir Light"/>
        </a:defRPr>
      </a:lvl1pPr>
      <a:lvl2pPr indent="228600" algn="ctr" defTabSz="584200">
        <a:defRPr>
          <a:solidFill>
            <a:schemeClr val="tx1"/>
          </a:solidFill>
          <a:latin typeface="+mn-lt"/>
          <a:ea typeface="+mn-ea"/>
          <a:cs typeface="+mn-cs"/>
          <a:sym typeface="Avenir Light"/>
        </a:defRPr>
      </a:lvl2pPr>
      <a:lvl3pPr indent="457200" algn="ctr" defTabSz="584200">
        <a:defRPr>
          <a:solidFill>
            <a:schemeClr val="tx1"/>
          </a:solidFill>
          <a:latin typeface="+mn-lt"/>
          <a:ea typeface="+mn-ea"/>
          <a:cs typeface="+mn-cs"/>
          <a:sym typeface="Avenir Light"/>
        </a:defRPr>
      </a:lvl3pPr>
      <a:lvl4pPr indent="685800" algn="ctr" defTabSz="584200">
        <a:defRPr>
          <a:solidFill>
            <a:schemeClr val="tx1"/>
          </a:solidFill>
          <a:latin typeface="+mn-lt"/>
          <a:ea typeface="+mn-ea"/>
          <a:cs typeface="+mn-cs"/>
          <a:sym typeface="Avenir Light"/>
        </a:defRPr>
      </a:lvl4pPr>
      <a:lvl5pPr indent="914400" algn="ctr" defTabSz="584200">
        <a:defRPr>
          <a:solidFill>
            <a:schemeClr val="tx1"/>
          </a:solidFill>
          <a:latin typeface="+mn-lt"/>
          <a:ea typeface="+mn-ea"/>
          <a:cs typeface="+mn-cs"/>
          <a:sym typeface="Avenir Light"/>
        </a:defRPr>
      </a:lvl5pPr>
      <a:lvl6pPr indent="1143000" algn="ctr" defTabSz="584200">
        <a:defRPr>
          <a:solidFill>
            <a:schemeClr val="tx1"/>
          </a:solidFill>
          <a:latin typeface="+mn-lt"/>
          <a:ea typeface="+mn-ea"/>
          <a:cs typeface="+mn-cs"/>
          <a:sym typeface="Avenir Light"/>
        </a:defRPr>
      </a:lvl6pPr>
      <a:lvl7pPr indent="1371600" algn="ctr" defTabSz="584200">
        <a:defRPr>
          <a:solidFill>
            <a:schemeClr val="tx1"/>
          </a:solidFill>
          <a:latin typeface="+mn-lt"/>
          <a:ea typeface="+mn-ea"/>
          <a:cs typeface="+mn-cs"/>
          <a:sym typeface="Avenir Light"/>
        </a:defRPr>
      </a:lvl7pPr>
      <a:lvl8pPr indent="1600200" algn="ctr" defTabSz="584200">
        <a:defRPr>
          <a:solidFill>
            <a:schemeClr val="tx1"/>
          </a:solidFill>
          <a:latin typeface="+mn-lt"/>
          <a:ea typeface="+mn-ea"/>
          <a:cs typeface="+mn-cs"/>
          <a:sym typeface="Avenir Light"/>
        </a:defRPr>
      </a:lvl8pPr>
      <a:lvl9pPr indent="1828800" algn="ctr" defTabSz="584200">
        <a:defRPr>
          <a:solidFill>
            <a:schemeClr val="tx1"/>
          </a:solidFill>
          <a:latin typeface="+mn-lt"/>
          <a:ea typeface="+mn-ea"/>
          <a:cs typeface="+mn-cs"/>
          <a:sym typeface="Avenir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t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0.xml"/><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hyperlink" Target="http://atlas.media.mit.edu/"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hyperlink" Target="http://atlas.media.mit.edu/"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hyperlink" Target="http://www.transparency.org/country/#KAZ" TargetMode="External"/><Relationship Id="rId2" Type="http://schemas.openxmlformats.org/officeDocument/2006/relationships/image" Target="../media/image63.jpeg"/><Relationship Id="rId1" Type="http://schemas.openxmlformats.org/officeDocument/2006/relationships/slideLayout" Target="../slideLayouts/slideLayout5.xml"/><Relationship Id="rId4" Type="http://schemas.openxmlformats.org/officeDocument/2006/relationships/hyperlink" Target="http://www.transparency.org/country/#TJK"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4.xml"/><Relationship Id="rId5" Type="http://schemas.openxmlformats.org/officeDocument/2006/relationships/hyperlink" Target="http://wikipedia.Org" TargetMode="External"/><Relationship Id="rId4" Type="http://schemas.openxmlformats.org/officeDocument/2006/relationships/image" Target="../media/image66.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hyperlink" Target="http://www.silkroadstudies.org/new/docs/CEF/Quarterly/August_2007/Laruelle.pdf"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03928"/>
            <a:ext cx="13004800" cy="6945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7914119"/>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78997" y="0"/>
            <a:ext cx="8846803" cy="975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3997081"/>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Shape 54"/>
          <p:cNvSpPr>
            <a:spLocks noGrp="1"/>
          </p:cNvSpPr>
          <p:nvPr>
            <p:ph type="title"/>
          </p:nvPr>
        </p:nvSpPr>
        <p:spPr>
          <a:prstGeom prst="rect">
            <a:avLst/>
          </a:prstGeom>
        </p:spPr>
        <p:txBody>
          <a:bodyPr/>
          <a:lstStyle>
            <a:lvl1pPr defTabSz="578358">
              <a:defRPr sz="6138" spc="982"/>
            </a:lvl1pPr>
          </a:lstStyle>
          <a:p>
            <a:pPr lvl="0">
              <a:defRPr sz="1800" cap="none" spc="0">
                <a:solidFill>
                  <a:srgbClr val="000000"/>
                </a:solidFill>
              </a:defRPr>
            </a:pPr>
            <a:r>
              <a:rPr sz="6138" cap="all" spc="982">
                <a:solidFill>
                  <a:srgbClr val="FFFFFF"/>
                </a:solidFill>
              </a:rPr>
              <a:t>Background &amp; History</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Shape 56"/>
          <p:cNvSpPr>
            <a:spLocks noGrp="1"/>
          </p:cNvSpPr>
          <p:nvPr>
            <p:ph type="title"/>
          </p:nvPr>
        </p:nvSpPr>
        <p:spPr>
          <a:xfrm>
            <a:off x="660400" y="3520"/>
            <a:ext cx="12344400" cy="834680"/>
          </a:xfrm>
          <a:prstGeom prst="rect">
            <a:avLst/>
          </a:prstGeom>
        </p:spPr>
        <p:txBody>
          <a:bodyPr/>
          <a:lstStyle/>
          <a:p>
            <a:pPr lvl="0">
              <a:defRPr sz="1800" cap="none" spc="0">
                <a:solidFill>
                  <a:srgbClr val="000000"/>
                </a:solidFill>
              </a:defRPr>
            </a:pPr>
            <a:r>
              <a:rPr sz="4500" cap="all" spc="720" dirty="0">
                <a:solidFill>
                  <a:srgbClr val="FFFFFF"/>
                </a:solidFill>
              </a:rPr>
              <a:t>Nomads - Silk Road - Steppes</a:t>
            </a:r>
          </a:p>
        </p:txBody>
      </p:sp>
      <p:pic>
        <p:nvPicPr>
          <p:cNvPr id="58" name="pasted-image.jpg"/>
          <p:cNvPicPr/>
          <p:nvPr/>
        </p:nvPicPr>
        <p:blipFill>
          <a:blip r:embed="rId2" cstate="screen">
            <a:extLst>
              <a:ext uri="{28A0092B-C50C-407E-A947-70E740481C1C}">
                <a14:useLocalDpi xmlns:a14="http://schemas.microsoft.com/office/drawing/2010/main"/>
              </a:ext>
            </a:extLst>
          </a:blip>
          <a:stretch>
            <a:fillRect/>
          </a:stretch>
        </p:blipFill>
        <p:spPr>
          <a:xfrm>
            <a:off x="538773" y="762000"/>
            <a:ext cx="11836308" cy="7657741"/>
          </a:xfrm>
          <a:prstGeom prst="rect">
            <a:avLst/>
          </a:prstGeom>
          <a:ln w="12700">
            <a:miter lim="400000"/>
          </a:ln>
        </p:spPr>
      </p:pic>
      <p:sp>
        <p:nvSpPr>
          <p:cNvPr id="59" name="Shape 59"/>
          <p:cNvSpPr/>
          <p:nvPr/>
        </p:nvSpPr>
        <p:spPr>
          <a:xfrm>
            <a:off x="3530600" y="8534400"/>
            <a:ext cx="8288500" cy="3175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defTabSz="457200">
              <a:defRPr sz="1400" i="1">
                <a:solidFill>
                  <a:srgbClr val="808080"/>
                </a:solidFill>
                <a:latin typeface="Helvetica"/>
                <a:ea typeface="Helvetica"/>
                <a:cs typeface="Helvetica"/>
                <a:sym typeface="Helvetica"/>
              </a:defRPr>
            </a:lvl1pPr>
          </a:lstStyle>
          <a:p>
            <a:pPr lvl="0">
              <a:defRPr sz="1800" i="0">
                <a:solidFill>
                  <a:srgbClr val="000000"/>
                </a:solidFill>
              </a:defRPr>
            </a:pPr>
            <a:r>
              <a:rPr sz="1400" i="1" dirty="0" err="1">
                <a:solidFill>
                  <a:schemeClr val="tx1"/>
                </a:solidFill>
              </a:rPr>
              <a:t>Рихард-Карл</a:t>
            </a:r>
            <a:r>
              <a:rPr sz="1400" i="1" dirty="0">
                <a:solidFill>
                  <a:schemeClr val="tx1"/>
                </a:solidFill>
              </a:rPr>
              <a:t> </a:t>
            </a:r>
            <a:r>
              <a:rPr sz="1400" i="1" dirty="0" err="1">
                <a:solidFill>
                  <a:schemeClr val="tx1"/>
                </a:solidFill>
              </a:rPr>
              <a:t>Карлович</a:t>
            </a:r>
            <a:r>
              <a:rPr sz="1400" i="1" dirty="0">
                <a:solidFill>
                  <a:schemeClr val="tx1"/>
                </a:solidFill>
              </a:rPr>
              <a:t> </a:t>
            </a:r>
            <a:r>
              <a:rPr sz="1400" i="1" dirty="0" err="1">
                <a:solidFill>
                  <a:schemeClr val="tx1"/>
                </a:solidFill>
              </a:rPr>
              <a:t>Зоммер</a:t>
            </a:r>
            <a:r>
              <a:rPr sz="1400" i="1" dirty="0">
                <a:solidFill>
                  <a:schemeClr val="tx1"/>
                </a:solidFill>
              </a:rPr>
              <a:t> “</a:t>
            </a:r>
            <a:r>
              <a:rPr sz="1400" i="1" dirty="0" err="1">
                <a:solidFill>
                  <a:schemeClr val="tx1"/>
                </a:solidFill>
              </a:rPr>
              <a:t>Самарканд</a:t>
            </a:r>
            <a:r>
              <a:rPr sz="1400" i="1" dirty="0">
                <a:solidFill>
                  <a:schemeClr val="tx1"/>
                </a:solidFill>
              </a:rPr>
              <a:t>, </a:t>
            </a:r>
            <a:r>
              <a:rPr sz="1400" i="1" dirty="0" err="1">
                <a:solidFill>
                  <a:schemeClr val="tx1"/>
                </a:solidFill>
              </a:rPr>
              <a:t>Узбекистан</a:t>
            </a:r>
            <a:r>
              <a:rPr sz="1400" i="1" dirty="0">
                <a:solidFill>
                  <a:schemeClr val="tx1"/>
                </a:solidFill>
              </a:rPr>
              <a:t>” (1866—1939). Trained in St. Petersburg. </a:t>
            </a:r>
          </a:p>
        </p:txBody>
      </p:sp>
      <p:sp>
        <p:nvSpPr>
          <p:cNvPr id="2" name="TextBox 1"/>
          <p:cNvSpPr txBox="1"/>
          <p:nvPr/>
        </p:nvSpPr>
        <p:spPr>
          <a:xfrm>
            <a:off x="571100" y="9049610"/>
            <a:ext cx="11937954"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3600" b="0" i="0" u="none" strike="noStrike" cap="none" spc="0" normalizeH="0" baseline="0" dirty="0" smtClean="0">
                <a:ln>
                  <a:noFill/>
                </a:ln>
                <a:solidFill>
                  <a:srgbClr val="FFFFFF"/>
                </a:solidFill>
                <a:effectLst/>
                <a:uFillTx/>
                <a:latin typeface="+mn-lt"/>
                <a:ea typeface="+mn-ea"/>
                <a:cs typeface="+mn-cs"/>
                <a:sym typeface="Avenir Light"/>
              </a:rPr>
              <a:t>On the trade route between China and the Mediterranean</a:t>
            </a:r>
            <a:endParaRPr kumimoji="0" lang="en-US" sz="3600" b="0" i="0" u="none" strike="noStrike" cap="none" spc="0" normalizeH="0" baseline="0" dirty="0">
              <a:ln>
                <a:noFill/>
              </a:ln>
              <a:solidFill>
                <a:srgbClr val="FFFFFF"/>
              </a:solidFill>
              <a:effectLst/>
              <a:uFillTx/>
              <a:latin typeface="+mn-lt"/>
              <a:ea typeface="+mn-ea"/>
              <a:cs typeface="+mn-cs"/>
              <a:sym typeface="Avenir Light"/>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752600"/>
            <a:ext cx="13004800" cy="6346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4950296"/>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asted-image.tif"/>
          <p:cNvPicPr/>
          <p:nvPr/>
        </p:nvPicPr>
        <p:blipFill>
          <a:blip r:embed="rId2">
            <a:extLst/>
          </a:blip>
          <a:stretch>
            <a:fillRect/>
          </a:stretch>
        </p:blipFill>
        <p:spPr>
          <a:xfrm>
            <a:off x="0" y="1447487"/>
            <a:ext cx="13004801" cy="7112626"/>
          </a:xfrm>
          <a:prstGeom prst="rect">
            <a:avLst/>
          </a:prstGeom>
          <a:ln w="12700">
            <a:miter lim="400000"/>
          </a:ln>
        </p:spPr>
      </p:pic>
      <p:sp>
        <p:nvSpPr>
          <p:cNvPr id="62" name="Shape 62"/>
          <p:cNvSpPr>
            <a:spLocks noGrp="1"/>
          </p:cNvSpPr>
          <p:nvPr>
            <p:ph type="title"/>
          </p:nvPr>
        </p:nvSpPr>
        <p:spPr>
          <a:prstGeom prst="rect">
            <a:avLst/>
          </a:prstGeom>
        </p:spPr>
        <p:txBody>
          <a:bodyPr/>
          <a:lstStyle/>
          <a:p>
            <a:pPr lvl="0">
              <a:defRPr sz="1800" cap="none" spc="0">
                <a:solidFill>
                  <a:srgbClr val="000000"/>
                </a:solidFill>
              </a:defRPr>
            </a:pPr>
            <a:r>
              <a:rPr sz="4500" cap="all" spc="720">
                <a:solidFill>
                  <a:srgbClr val="FFFFFF"/>
                </a:solidFill>
              </a:rPr>
              <a:t>Russia &amp; Central Asia?</a:t>
            </a:r>
          </a:p>
        </p:txBody>
      </p:sp>
      <p:sp>
        <p:nvSpPr>
          <p:cNvPr id="63" name="Shape 63"/>
          <p:cNvSpPr/>
          <p:nvPr/>
        </p:nvSpPr>
        <p:spPr>
          <a:xfrm>
            <a:off x="556676" y="8575825"/>
            <a:ext cx="10753015" cy="6096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2900"/>
            </a:lvl1pPr>
          </a:lstStyle>
          <a:p>
            <a:pPr lvl="0">
              <a:defRPr sz="1800">
                <a:solidFill>
                  <a:srgbClr val="000000"/>
                </a:solidFill>
              </a:defRPr>
            </a:pPr>
            <a:r>
              <a:rPr sz="2900">
                <a:solidFill>
                  <a:srgbClr val="FFFFFF"/>
                </a:solidFill>
              </a:rPr>
              <a:t>Russians interacted with the Central Asians since the 19th century</a:t>
            </a:r>
          </a:p>
        </p:txBody>
      </p:sp>
      <p:sp>
        <p:nvSpPr>
          <p:cNvPr id="64" name="Shape 64"/>
          <p:cNvSpPr/>
          <p:nvPr/>
        </p:nvSpPr>
        <p:spPr>
          <a:xfrm>
            <a:off x="5207259" y="9074137"/>
            <a:ext cx="7547088" cy="3175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defTabSz="457200">
              <a:defRPr sz="1400" i="1">
                <a:solidFill>
                  <a:srgbClr val="808080"/>
                </a:solidFill>
                <a:latin typeface="Helvetica"/>
                <a:ea typeface="Helvetica"/>
                <a:cs typeface="Helvetica"/>
                <a:sym typeface="Helvetica"/>
              </a:defRPr>
            </a:lvl1pPr>
          </a:lstStyle>
          <a:p>
            <a:pPr lvl="0">
              <a:defRPr sz="1800" i="0">
                <a:solidFill>
                  <a:srgbClr val="000000"/>
                </a:solidFill>
              </a:defRPr>
            </a:pPr>
            <a:r>
              <a:rPr sz="1400" i="1" dirty="0" err="1">
                <a:solidFill>
                  <a:schemeClr val="tx1"/>
                </a:solidFill>
              </a:rPr>
              <a:t>Каразин</a:t>
            </a:r>
            <a:r>
              <a:rPr sz="1400" i="1" dirty="0">
                <a:solidFill>
                  <a:schemeClr val="tx1"/>
                </a:solidFill>
              </a:rPr>
              <a:t> </a:t>
            </a:r>
            <a:r>
              <a:rPr sz="1400" i="1" dirty="0" err="1">
                <a:solidFill>
                  <a:schemeClr val="tx1"/>
                </a:solidFill>
              </a:rPr>
              <a:t>Николай</a:t>
            </a:r>
            <a:r>
              <a:rPr sz="1400" i="1" dirty="0">
                <a:solidFill>
                  <a:schemeClr val="tx1"/>
                </a:solidFill>
              </a:rPr>
              <a:t> </a:t>
            </a:r>
            <a:r>
              <a:rPr sz="1400" i="1" dirty="0" err="1">
                <a:solidFill>
                  <a:schemeClr val="tx1"/>
                </a:solidFill>
              </a:rPr>
              <a:t>Николаевич</a:t>
            </a:r>
            <a:r>
              <a:rPr sz="1400" i="1" dirty="0">
                <a:solidFill>
                  <a:schemeClr val="tx1"/>
                </a:solidFill>
              </a:rPr>
              <a:t> “</a:t>
            </a:r>
            <a:r>
              <a:rPr sz="1400" i="1" dirty="0" err="1">
                <a:solidFill>
                  <a:schemeClr val="tx1"/>
                </a:solidFill>
              </a:rPr>
              <a:t>Переправа</a:t>
            </a:r>
            <a:r>
              <a:rPr sz="1400" i="1" dirty="0">
                <a:solidFill>
                  <a:schemeClr val="tx1"/>
                </a:solidFill>
              </a:rPr>
              <a:t> </a:t>
            </a:r>
            <a:r>
              <a:rPr sz="1400" i="1" dirty="0" err="1">
                <a:solidFill>
                  <a:schemeClr val="tx1"/>
                </a:solidFill>
              </a:rPr>
              <a:t>Туркестанского</a:t>
            </a:r>
            <a:r>
              <a:rPr sz="1400" i="1" dirty="0">
                <a:solidFill>
                  <a:schemeClr val="tx1"/>
                </a:solidFill>
              </a:rPr>
              <a:t> </a:t>
            </a:r>
            <a:r>
              <a:rPr sz="1400" i="1" dirty="0" err="1">
                <a:solidFill>
                  <a:schemeClr val="tx1"/>
                </a:solidFill>
              </a:rPr>
              <a:t>отряда</a:t>
            </a:r>
            <a:r>
              <a:rPr sz="1400" i="1" dirty="0">
                <a:solidFill>
                  <a:schemeClr val="tx1"/>
                </a:solidFill>
              </a:rPr>
              <a:t> у </a:t>
            </a:r>
            <a:r>
              <a:rPr sz="1400" i="1" dirty="0" err="1">
                <a:solidFill>
                  <a:schemeClr val="tx1"/>
                </a:solidFill>
              </a:rPr>
              <a:t>Шейх-арыка</a:t>
            </a:r>
            <a:r>
              <a:rPr sz="1400" i="1" dirty="0">
                <a:solidFill>
                  <a:schemeClr val="tx1"/>
                </a:solidFill>
              </a:rPr>
              <a:t>.” 1869.</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Shape 66"/>
          <p:cNvSpPr/>
          <p:nvPr/>
        </p:nvSpPr>
        <p:spPr>
          <a:xfrm>
            <a:off x="1270000" y="6362700"/>
            <a:ext cx="10464800" cy="5207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0">
              <a:defRPr sz="1800">
                <a:solidFill>
                  <a:srgbClr val="000000"/>
                </a:solidFill>
              </a:defRPr>
            </a:pPr>
            <a:r>
              <a:rPr sz="2400" cap="all" spc="384">
                <a:solidFill>
                  <a:srgbClr val="55D7FF"/>
                </a:solidFill>
              </a:rPr>
              <a:t>–Rudyard Kipling, </a:t>
            </a:r>
            <a:r>
              <a:rPr sz="2400" i="1" cap="all" spc="384">
                <a:solidFill>
                  <a:srgbClr val="55D7FF"/>
                </a:solidFill>
              </a:rPr>
              <a:t>Kim</a:t>
            </a:r>
            <a:r>
              <a:rPr sz="2400" cap="all" spc="384">
                <a:solidFill>
                  <a:srgbClr val="55D7FF"/>
                </a:solidFill>
              </a:rPr>
              <a:t>, 1901</a:t>
            </a:r>
          </a:p>
        </p:txBody>
      </p:sp>
      <p:sp>
        <p:nvSpPr>
          <p:cNvPr id="67" name="Shape 67"/>
          <p:cNvSpPr/>
          <p:nvPr/>
        </p:nvSpPr>
        <p:spPr>
          <a:xfrm>
            <a:off x="1270000" y="4411133"/>
            <a:ext cx="10464800" cy="13462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defRPr sz="3600"/>
            </a:lvl1pPr>
          </a:lstStyle>
          <a:p>
            <a:pPr lvl="0">
              <a:defRPr sz="1800">
                <a:solidFill>
                  <a:srgbClr val="000000"/>
                </a:solidFill>
              </a:defRPr>
            </a:pPr>
            <a:r>
              <a:rPr sz="3600">
                <a:solidFill>
                  <a:srgbClr val="FFFFFF"/>
                </a:solidFill>
              </a:rPr>
              <a:t>“'Now I shall go far and far into the North, playing the Great Game...” </a:t>
            </a:r>
          </a:p>
        </p:txBody>
      </p:sp>
      <p:pic>
        <p:nvPicPr>
          <p:cNvPr id="68" name="pasted-image.png"/>
          <p:cNvPicPr/>
          <p:nvPr/>
        </p:nvPicPr>
        <p:blipFill>
          <a:blip r:embed="rId2">
            <a:extLst/>
          </a:blip>
          <a:stretch>
            <a:fillRect/>
          </a:stretch>
        </p:blipFill>
        <p:spPr>
          <a:xfrm>
            <a:off x="5312203" y="1520588"/>
            <a:ext cx="2380394" cy="2285179"/>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Shape 70"/>
          <p:cNvSpPr>
            <a:spLocks noGrp="1"/>
          </p:cNvSpPr>
          <p:nvPr>
            <p:ph type="title"/>
          </p:nvPr>
        </p:nvSpPr>
        <p:spPr>
          <a:xfrm>
            <a:off x="5566755" y="609599"/>
            <a:ext cx="6362139" cy="1422401"/>
          </a:xfrm>
          <a:prstGeom prst="rect">
            <a:avLst/>
          </a:prstGeom>
        </p:spPr>
        <p:txBody>
          <a:bodyPr/>
          <a:lstStyle>
            <a:lvl1pPr defTabSz="525779">
              <a:defRPr sz="4050" spc="648"/>
            </a:lvl1pPr>
          </a:lstStyle>
          <a:p>
            <a:pPr lvl="0">
              <a:defRPr sz="1800" cap="none" spc="0">
                <a:solidFill>
                  <a:srgbClr val="000000"/>
                </a:solidFill>
              </a:defRPr>
            </a:pPr>
            <a:r>
              <a:rPr sz="4050" cap="all" spc="648">
                <a:solidFill>
                  <a:srgbClr val="FFFFFF"/>
                </a:solidFill>
              </a:rPr>
              <a:t>“The Great Game”</a:t>
            </a:r>
          </a:p>
        </p:txBody>
      </p:sp>
      <p:sp>
        <p:nvSpPr>
          <p:cNvPr id="71" name="Shape 71"/>
          <p:cNvSpPr/>
          <p:nvPr/>
        </p:nvSpPr>
        <p:spPr>
          <a:xfrm>
            <a:off x="4763460" y="8465118"/>
            <a:ext cx="7968729" cy="5334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defTabSz="457200">
              <a:defRPr sz="1400" i="1">
                <a:solidFill>
                  <a:srgbClr val="808080"/>
                </a:solidFill>
                <a:latin typeface="Helvetica"/>
                <a:ea typeface="Helvetica"/>
                <a:cs typeface="Helvetica"/>
                <a:sym typeface="Helvetica"/>
              </a:defRPr>
            </a:lvl1pPr>
          </a:lstStyle>
          <a:p>
            <a:pPr lvl="0">
              <a:defRPr sz="1800" i="0">
                <a:solidFill>
                  <a:srgbClr val="000000"/>
                </a:solidFill>
              </a:defRPr>
            </a:pPr>
            <a:r>
              <a:rPr sz="1400" i="1" dirty="0">
                <a:solidFill>
                  <a:schemeClr val="tx1"/>
                </a:solidFill>
              </a:rPr>
              <a:t>Sir John Tenniel. Political cartoon depicting the Afghan Emir Sher Ali with his "friends" the Russian Bear and British Lion (1878)</a:t>
            </a:r>
          </a:p>
        </p:txBody>
      </p:sp>
      <p:pic>
        <p:nvPicPr>
          <p:cNvPr id="72" name="Great_Game_cartoon_from_1878.jpg"/>
          <p:cNvPicPr/>
          <p:nvPr/>
        </p:nvPicPr>
        <p:blipFill>
          <a:blip r:embed="rId2">
            <a:extLst/>
          </a:blip>
          <a:stretch>
            <a:fillRect/>
          </a:stretch>
        </p:blipFill>
        <p:spPr>
          <a:xfrm>
            <a:off x="4601923" y="1779241"/>
            <a:ext cx="8291803" cy="6526054"/>
          </a:xfrm>
          <a:prstGeom prst="rect">
            <a:avLst/>
          </a:prstGeom>
          <a:ln w="12700">
            <a:miter lim="400000"/>
          </a:ln>
        </p:spPr>
      </p:pic>
      <p:sp>
        <p:nvSpPr>
          <p:cNvPr id="73" name="Shape 73"/>
          <p:cNvSpPr>
            <a:spLocks noGrp="1"/>
          </p:cNvSpPr>
          <p:nvPr>
            <p:ph type="body" idx="1"/>
          </p:nvPr>
        </p:nvSpPr>
        <p:spPr>
          <a:xfrm>
            <a:off x="408234" y="1765109"/>
            <a:ext cx="4044774" cy="6554319"/>
          </a:xfrm>
          <a:prstGeom prst="rect">
            <a:avLst/>
          </a:prstGeom>
        </p:spPr>
        <p:txBody>
          <a:bodyPr anchor="t"/>
          <a:lstStyle/>
          <a:p>
            <a:pPr marL="0" lvl="0" indent="0" defTabSz="566674">
              <a:spcBef>
                <a:spcPts val="3100"/>
              </a:spcBef>
              <a:buClrTx/>
              <a:buSzTx/>
              <a:buNone/>
              <a:defRPr sz="1800">
                <a:solidFill>
                  <a:srgbClr val="000000"/>
                </a:solidFill>
              </a:defRPr>
            </a:pPr>
            <a:r>
              <a:rPr sz="2231" dirty="0">
                <a:solidFill>
                  <a:srgbClr val="FFFFFF"/>
                </a:solidFill>
                <a:latin typeface="Avenir Black"/>
                <a:ea typeface="Avenir Black"/>
                <a:cs typeface="Avenir Black"/>
                <a:sym typeface="Avenir Black"/>
              </a:rPr>
              <a:t>Great Britain v. Soviet Union</a:t>
            </a:r>
            <a:r>
              <a:rPr sz="2231" dirty="0">
                <a:solidFill>
                  <a:srgbClr val="FFFFFF"/>
                </a:solidFill>
              </a:rPr>
              <a:t> </a:t>
            </a:r>
          </a:p>
          <a:p>
            <a:pPr marL="0" lvl="0" indent="0" defTabSz="566674">
              <a:spcBef>
                <a:spcPts val="3100"/>
              </a:spcBef>
              <a:buClrTx/>
              <a:buSzTx/>
              <a:buNone/>
              <a:defRPr sz="1800">
                <a:solidFill>
                  <a:srgbClr val="000000"/>
                </a:solidFill>
              </a:defRPr>
            </a:pPr>
            <a:r>
              <a:rPr sz="2231" dirty="0">
                <a:solidFill>
                  <a:srgbClr val="FFFFFF"/>
                </a:solidFill>
              </a:rPr>
              <a:t>Fought for dominance over Central Asia</a:t>
            </a:r>
          </a:p>
          <a:p>
            <a:pPr marL="0" lvl="0" indent="0" defTabSz="566674">
              <a:spcBef>
                <a:spcPts val="3100"/>
              </a:spcBef>
              <a:buClrTx/>
              <a:buSzTx/>
              <a:buNone/>
              <a:defRPr sz="1800">
                <a:solidFill>
                  <a:srgbClr val="000000"/>
                </a:solidFill>
              </a:defRPr>
            </a:pPr>
            <a:r>
              <a:rPr sz="2231" dirty="0">
                <a:solidFill>
                  <a:srgbClr val="FFFFFF"/>
                </a:solidFill>
                <a:latin typeface="Avenir Black"/>
                <a:ea typeface="Avenir Black"/>
                <a:cs typeface="Avenir Black"/>
                <a:sym typeface="Avenir Black"/>
              </a:rPr>
              <a:t>Key events 1813-1907:</a:t>
            </a:r>
          </a:p>
          <a:p>
            <a:pPr marL="221742" lvl="0" indent="-221742" defTabSz="566674">
              <a:spcBef>
                <a:spcPts val="900"/>
              </a:spcBef>
              <a:buClrTx/>
              <a:buSzPct val="100000"/>
              <a:defRPr sz="1800">
                <a:solidFill>
                  <a:srgbClr val="000000"/>
                </a:solidFill>
              </a:defRPr>
            </a:pPr>
            <a:r>
              <a:rPr sz="2231" dirty="0">
                <a:solidFill>
                  <a:srgbClr val="FFFFFF"/>
                </a:solidFill>
              </a:rPr>
              <a:t>1813 Russo-Persian Treaty </a:t>
            </a:r>
          </a:p>
          <a:p>
            <a:pPr marL="221742" lvl="0" indent="-221742" defTabSz="566674">
              <a:spcBef>
                <a:spcPts val="900"/>
              </a:spcBef>
              <a:buClrTx/>
              <a:buSzPct val="100000"/>
              <a:defRPr sz="1800">
                <a:solidFill>
                  <a:srgbClr val="000000"/>
                </a:solidFill>
              </a:defRPr>
            </a:pPr>
            <a:r>
              <a:rPr sz="2231" dirty="0">
                <a:solidFill>
                  <a:srgbClr val="FFFFFF"/>
                </a:solidFill>
              </a:rPr>
              <a:t>1865 Russia conquers Turkestan</a:t>
            </a:r>
          </a:p>
          <a:p>
            <a:pPr marL="221742" lvl="0" indent="-221742" defTabSz="566674">
              <a:spcBef>
                <a:spcPts val="900"/>
              </a:spcBef>
              <a:buClrTx/>
              <a:buSzPct val="100000"/>
              <a:defRPr sz="1800">
                <a:solidFill>
                  <a:srgbClr val="000000"/>
                </a:solidFill>
              </a:defRPr>
            </a:pPr>
            <a:r>
              <a:rPr sz="2231" dirty="0">
                <a:solidFill>
                  <a:srgbClr val="FFFFFF"/>
                </a:solidFill>
              </a:rPr>
              <a:t>1887 Both Russia and Britain reach the north-west border of Afghanistan</a:t>
            </a:r>
          </a:p>
          <a:p>
            <a:pPr marL="221742" lvl="0" indent="-221742" defTabSz="566674">
              <a:spcBef>
                <a:spcPts val="900"/>
              </a:spcBef>
              <a:buClrTx/>
              <a:buSzPct val="100000"/>
              <a:defRPr sz="1800">
                <a:solidFill>
                  <a:srgbClr val="000000"/>
                </a:solidFill>
              </a:defRPr>
            </a:pPr>
            <a:r>
              <a:rPr sz="2231" dirty="0">
                <a:solidFill>
                  <a:srgbClr val="FFFFFF"/>
                </a:solidFill>
              </a:rPr>
              <a:t>1907 the Anglo-Russian Convention</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16000" y="6927"/>
            <a:ext cx="10767332" cy="937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5207000" y="0"/>
            <a:ext cx="6576332" cy="1422400"/>
          </a:xfrm>
        </p:spPr>
        <p:txBody>
          <a:bodyPr>
            <a:noAutofit/>
          </a:bodyPr>
          <a:lstStyle/>
          <a:p>
            <a:r>
              <a:rPr lang="en-US" sz="2800" b="1" dirty="0" smtClean="0">
                <a:solidFill>
                  <a:schemeClr val="bg1">
                    <a:lumMod val="95000"/>
                    <a:lumOff val="5000"/>
                  </a:schemeClr>
                </a:solidFill>
              </a:rPr>
              <a:t>The Extent of Mongol rule in Eurasia</a:t>
            </a:r>
            <a:endParaRPr lang="en-US" sz="2800" b="1" dirty="0">
              <a:solidFill>
                <a:schemeClr val="bg1">
                  <a:lumMod val="95000"/>
                  <a:lumOff val="5000"/>
                </a:schemeClr>
              </a:solidFill>
            </a:endParaRPr>
          </a:p>
        </p:txBody>
      </p:sp>
      <p:sp>
        <p:nvSpPr>
          <p:cNvPr id="3" name="Text Placeholder 2"/>
          <p:cNvSpPr>
            <a:spLocks noGrp="1"/>
          </p:cNvSpPr>
          <p:nvPr>
            <p:ph type="body" idx="1"/>
          </p:nvPr>
        </p:nvSpPr>
        <p:spPr>
          <a:xfrm>
            <a:off x="1016000" y="5943600"/>
            <a:ext cx="10767332" cy="2794000"/>
          </a:xfrm>
          <a:solidFill>
            <a:srgbClr val="1E3C6E"/>
          </a:solidFill>
        </p:spPr>
        <p:txBody>
          <a:bodyPr>
            <a:normAutofit fontScale="92500" lnSpcReduction="10000"/>
          </a:bodyPr>
          <a:lstStyle/>
          <a:p>
            <a:r>
              <a:rPr lang="en-US" dirty="0" smtClean="0"/>
              <a:t>From the 15</a:t>
            </a:r>
            <a:r>
              <a:rPr lang="en-US" baseline="30000" dirty="0" smtClean="0"/>
              <a:t>th</a:t>
            </a:r>
            <a:r>
              <a:rPr lang="en-US" dirty="0" smtClean="0"/>
              <a:t> century to the 20</a:t>
            </a:r>
            <a:r>
              <a:rPr lang="en-US" baseline="30000" dirty="0" smtClean="0"/>
              <a:t>th</a:t>
            </a:r>
            <a:r>
              <a:rPr lang="en-US" dirty="0" smtClean="0"/>
              <a:t> century, the Russians were engaged in reclaiming land from and taking land from the Mongols. This explains why Russia was only marginally influenced by such things as the Renaissance and the Enlightenment which deeply </a:t>
            </a:r>
            <a:r>
              <a:rPr lang="en-US" smtClean="0"/>
              <a:t>affected Europe.</a:t>
            </a:r>
            <a:endParaRPr lang="en-US" dirty="0"/>
          </a:p>
        </p:txBody>
      </p:sp>
    </p:spTree>
    <p:extLst>
      <p:ext uri="{BB962C8B-B14F-4D97-AF65-F5344CB8AC3E}">
        <p14:creationId xmlns:p14="http://schemas.microsoft.com/office/powerpoint/2010/main" val="98338327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685800"/>
            <a:ext cx="13004800" cy="1979034"/>
          </a:xfrm>
        </p:spPr>
        <p:txBody>
          <a:bodyPr>
            <a:normAutofit/>
          </a:bodyPr>
          <a:lstStyle/>
          <a:p>
            <a:pPr algn="ctr"/>
            <a:r>
              <a:rPr lang="en-US" sz="4000" dirty="0" smtClean="0"/>
              <a:t>Russian Expansion: Central Asia added between 1689 and 1914.</a:t>
            </a:r>
            <a:endParaRPr lang="en-US" sz="4000" dirty="0"/>
          </a:p>
        </p:txBody>
      </p:sp>
      <p:pic>
        <p:nvPicPr>
          <p:cNvPr id="2051"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664835"/>
            <a:ext cx="13004800" cy="7088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8807244"/>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Shape 75"/>
          <p:cNvSpPr>
            <a:spLocks noGrp="1"/>
          </p:cNvSpPr>
          <p:nvPr>
            <p:ph type="title"/>
          </p:nvPr>
        </p:nvSpPr>
        <p:spPr>
          <a:prstGeom prst="rect">
            <a:avLst/>
          </a:prstGeom>
        </p:spPr>
        <p:txBody>
          <a:bodyPr/>
          <a:lstStyle>
            <a:lvl1pPr defTabSz="560831">
              <a:defRPr sz="4320" spc="691"/>
            </a:lvl1pPr>
          </a:lstStyle>
          <a:p>
            <a:pPr lvl="0">
              <a:defRPr sz="1800" cap="none" spc="0">
                <a:solidFill>
                  <a:srgbClr val="000000"/>
                </a:solidFill>
              </a:defRPr>
            </a:pPr>
            <a:r>
              <a:rPr sz="4320" cap="all" spc="691">
                <a:solidFill>
                  <a:srgbClr val="FFFFFF"/>
                </a:solidFill>
              </a:rPr>
              <a:t>Central Asia in the Soviet Era</a:t>
            </a:r>
          </a:p>
        </p:txBody>
      </p:sp>
      <p:pic>
        <p:nvPicPr>
          <p:cNvPr id="76" name="pasted-image.png"/>
          <p:cNvPicPr/>
          <p:nvPr/>
        </p:nvPicPr>
        <p:blipFill>
          <a:blip r:embed="rId2">
            <a:extLst/>
          </a:blip>
          <a:stretch>
            <a:fillRect/>
          </a:stretch>
        </p:blipFill>
        <p:spPr>
          <a:xfrm>
            <a:off x="577982" y="4418132"/>
            <a:ext cx="2794001" cy="1397001"/>
          </a:xfrm>
          <a:prstGeom prst="rect">
            <a:avLst/>
          </a:prstGeom>
          <a:ln w="12700">
            <a:miter lim="400000"/>
          </a:ln>
        </p:spPr>
      </p:pic>
      <p:pic>
        <p:nvPicPr>
          <p:cNvPr id="77" name="pasted-image.png"/>
          <p:cNvPicPr/>
          <p:nvPr/>
        </p:nvPicPr>
        <p:blipFill>
          <a:blip r:embed="rId3">
            <a:extLst/>
          </a:blip>
          <a:stretch>
            <a:fillRect/>
          </a:stretch>
        </p:blipFill>
        <p:spPr>
          <a:xfrm>
            <a:off x="3564069" y="4419024"/>
            <a:ext cx="2794001" cy="1397001"/>
          </a:xfrm>
          <a:prstGeom prst="rect">
            <a:avLst/>
          </a:prstGeom>
          <a:ln w="12700">
            <a:miter lim="400000"/>
          </a:ln>
        </p:spPr>
      </p:pic>
      <p:pic>
        <p:nvPicPr>
          <p:cNvPr id="78" name="pasted-image.png"/>
          <p:cNvPicPr/>
          <p:nvPr/>
        </p:nvPicPr>
        <p:blipFill>
          <a:blip r:embed="rId4">
            <a:extLst/>
          </a:blip>
          <a:stretch>
            <a:fillRect/>
          </a:stretch>
        </p:blipFill>
        <p:spPr>
          <a:xfrm>
            <a:off x="577982" y="5999534"/>
            <a:ext cx="2794001" cy="1397001"/>
          </a:xfrm>
          <a:prstGeom prst="rect">
            <a:avLst/>
          </a:prstGeom>
          <a:ln w="12700">
            <a:miter lim="400000"/>
          </a:ln>
        </p:spPr>
      </p:pic>
      <p:pic>
        <p:nvPicPr>
          <p:cNvPr id="79" name="pasted-image.png"/>
          <p:cNvPicPr/>
          <p:nvPr/>
        </p:nvPicPr>
        <p:blipFill>
          <a:blip r:embed="rId5">
            <a:extLst/>
          </a:blip>
          <a:stretch>
            <a:fillRect/>
          </a:stretch>
        </p:blipFill>
        <p:spPr>
          <a:xfrm>
            <a:off x="3564069" y="2838515"/>
            <a:ext cx="2794001" cy="1397001"/>
          </a:xfrm>
          <a:prstGeom prst="rect">
            <a:avLst/>
          </a:prstGeom>
          <a:ln w="12700">
            <a:miter lim="400000"/>
          </a:ln>
        </p:spPr>
      </p:pic>
      <p:pic>
        <p:nvPicPr>
          <p:cNvPr id="80" name="pasted-image.png"/>
          <p:cNvPicPr/>
          <p:nvPr/>
        </p:nvPicPr>
        <p:blipFill>
          <a:blip r:embed="rId6">
            <a:extLst/>
          </a:blip>
          <a:stretch>
            <a:fillRect/>
          </a:stretch>
        </p:blipFill>
        <p:spPr>
          <a:xfrm>
            <a:off x="577982" y="2836730"/>
            <a:ext cx="2794001" cy="1397001"/>
          </a:xfrm>
          <a:prstGeom prst="rect">
            <a:avLst/>
          </a:prstGeom>
          <a:ln w="12700">
            <a:miter lim="400000"/>
          </a:ln>
        </p:spPr>
      </p:pic>
      <p:sp>
        <p:nvSpPr>
          <p:cNvPr id="81" name="Shape 81"/>
          <p:cNvSpPr/>
          <p:nvPr/>
        </p:nvSpPr>
        <p:spPr>
          <a:xfrm>
            <a:off x="7656409" y="2294630"/>
            <a:ext cx="3835600" cy="4953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gn="l">
              <a:defRPr sz="2300"/>
            </a:lvl1pPr>
          </a:lstStyle>
          <a:p>
            <a:pPr lvl="0">
              <a:defRPr sz="1800">
                <a:solidFill>
                  <a:srgbClr val="000000"/>
                </a:solidFill>
              </a:defRPr>
            </a:pPr>
            <a:r>
              <a:rPr sz="2300">
                <a:solidFill>
                  <a:srgbClr val="FFFFFF"/>
                </a:solidFill>
              </a:rPr>
              <a:t>Again, the five CIS republics:</a:t>
            </a:r>
          </a:p>
        </p:txBody>
      </p:sp>
      <p:pic>
        <p:nvPicPr>
          <p:cNvPr id="82" name="pasted-image.jpg"/>
          <p:cNvPicPr/>
          <p:nvPr/>
        </p:nvPicPr>
        <p:blipFill>
          <a:blip r:embed="rId7">
            <a:extLst/>
          </a:blip>
          <a:stretch>
            <a:fillRect/>
          </a:stretch>
        </p:blipFill>
        <p:spPr>
          <a:xfrm>
            <a:off x="7656409" y="3052560"/>
            <a:ext cx="3835600" cy="4128145"/>
          </a:xfrm>
          <a:prstGeom prst="rect">
            <a:avLst/>
          </a:prstGeom>
          <a:ln w="12700">
            <a:miter lim="400000"/>
          </a:ln>
        </p:spPr>
      </p:pic>
      <p:sp>
        <p:nvSpPr>
          <p:cNvPr id="83" name="Shape 83"/>
          <p:cNvSpPr/>
          <p:nvPr/>
        </p:nvSpPr>
        <p:spPr>
          <a:xfrm>
            <a:off x="456210" y="7580043"/>
            <a:ext cx="6043638" cy="19558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lgn="l">
              <a:defRPr sz="1800">
                <a:solidFill>
                  <a:srgbClr val="000000"/>
                </a:solidFill>
              </a:defRPr>
            </a:pPr>
            <a:r>
              <a:rPr sz="2200">
                <a:solidFill>
                  <a:srgbClr val="FFFFFF"/>
                </a:solidFill>
                <a:latin typeface="Avenir Black"/>
                <a:ea typeface="Avenir Black"/>
                <a:cs typeface="Avenir Black"/>
                <a:sym typeface="Avenir Black"/>
              </a:rPr>
              <a:t>Flags of Former Soviet Republics:</a:t>
            </a:r>
          </a:p>
          <a:p>
            <a:pPr lvl="0" algn="l">
              <a:defRPr sz="1800">
                <a:solidFill>
                  <a:srgbClr val="000000"/>
                </a:solidFill>
              </a:defRPr>
            </a:pPr>
            <a:r>
              <a:rPr sz="2100">
                <a:solidFill>
                  <a:srgbClr val="FFFFFF"/>
                </a:solidFill>
              </a:rPr>
              <a:t>Bukharan People's Soviet Republic (1918), Khorezm People's Soviet Republic and SSR (1920), Tajik SSR (1925), Kirghiz SSR (1925), Turkmen SSR (1925), </a:t>
            </a:r>
            <a:r>
              <a:rPr sz="2100" b="1">
                <a:solidFill>
                  <a:srgbClr val="FFFFFF"/>
                </a:solidFill>
              </a:rPr>
              <a:t>on top: </a:t>
            </a:r>
            <a:r>
              <a:rPr sz="2100">
                <a:solidFill>
                  <a:srgbClr val="FFFFFF"/>
                </a:solidFill>
              </a:rPr>
              <a:t>Kazakh SSR (1936)</a:t>
            </a:r>
          </a:p>
        </p:txBody>
      </p:sp>
      <p:sp>
        <p:nvSpPr>
          <p:cNvPr id="84" name="Shape 84"/>
          <p:cNvSpPr>
            <a:spLocks noGrp="1"/>
          </p:cNvSpPr>
          <p:nvPr>
            <p:ph type="body" idx="1"/>
          </p:nvPr>
        </p:nvSpPr>
        <p:spPr>
          <a:xfrm>
            <a:off x="660400" y="1839383"/>
            <a:ext cx="5635258" cy="2394348"/>
          </a:xfrm>
          <a:prstGeom prst="rect">
            <a:avLst/>
          </a:prstGeom>
        </p:spPr>
        <p:txBody>
          <a:bodyPr anchor="t"/>
          <a:lstStyle/>
          <a:p>
            <a:pPr marL="0" lvl="0" indent="0" defTabSz="549148">
              <a:spcBef>
                <a:spcPts val="2000"/>
              </a:spcBef>
              <a:buClrTx/>
              <a:buSzTx/>
              <a:buNone/>
              <a:defRPr sz="1800">
                <a:solidFill>
                  <a:srgbClr val="000000"/>
                </a:solidFill>
              </a:defRPr>
            </a:pPr>
            <a:r>
              <a:rPr sz="3384">
                <a:solidFill>
                  <a:srgbClr val="FFFFFF"/>
                </a:solidFill>
              </a:rPr>
              <a:t>Time: 1918-1991</a:t>
            </a:r>
          </a:p>
          <a:p>
            <a:pPr marL="0" lvl="0" indent="0" defTabSz="549148">
              <a:spcBef>
                <a:spcPts val="2000"/>
              </a:spcBef>
              <a:buClrTx/>
              <a:buSzTx/>
              <a:buNone/>
              <a:defRPr sz="1800">
                <a:solidFill>
                  <a:srgbClr val="000000"/>
                </a:solidFill>
              </a:defRPr>
            </a:pPr>
            <a:endParaRPr sz="3384">
              <a:solidFill>
                <a:srgbClr val="FFFFFF"/>
              </a:solidFill>
            </a:endParaRPr>
          </a:p>
        </p:txBody>
      </p:sp>
      <p:pic>
        <p:nvPicPr>
          <p:cNvPr id="85" name="Picture 84"/>
          <p:cNvPicPr/>
          <p:nvPr/>
        </p:nvPicPr>
        <p:blipFill>
          <a:blip r:embed="rId8">
            <a:extLst/>
          </a:blip>
          <a:stretch>
            <a:fillRect/>
          </a:stretch>
        </p:blipFill>
        <p:spPr>
          <a:xfrm>
            <a:off x="6454907" y="4835925"/>
            <a:ext cx="1208419" cy="563575"/>
          </a:xfrm>
          <a:prstGeom prst="rect">
            <a:avLst/>
          </a:prstGeom>
        </p:spPr>
      </p:pic>
      <p:sp>
        <p:nvSpPr>
          <p:cNvPr id="87" name="Shape 87"/>
          <p:cNvSpPr/>
          <p:nvPr/>
        </p:nvSpPr>
        <p:spPr>
          <a:xfrm>
            <a:off x="7160087" y="7411345"/>
            <a:ext cx="5160795" cy="164973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lgn="l">
              <a:defRPr sz="1800">
                <a:solidFill>
                  <a:srgbClr val="000000"/>
                </a:solidFill>
              </a:defRPr>
            </a:pPr>
            <a:r>
              <a:rPr sz="1700">
                <a:solidFill>
                  <a:srgbClr val="FFFFFF"/>
                </a:solidFill>
              </a:rPr>
              <a:t>In 1924, </a:t>
            </a:r>
            <a:r>
              <a:rPr sz="1700">
                <a:solidFill>
                  <a:srgbClr val="FFFFFF"/>
                </a:solidFill>
                <a:latin typeface="Avenir Black"/>
                <a:ea typeface="Avenir Black"/>
                <a:cs typeface="Avenir Black"/>
                <a:sym typeface="Avenir Black"/>
              </a:rPr>
              <a:t>Turkestan</a:t>
            </a:r>
            <a:r>
              <a:rPr sz="1700">
                <a:solidFill>
                  <a:srgbClr val="FFFFFF"/>
                </a:solidFill>
              </a:rPr>
              <a:t> was split into Tajik ASSR (now Tajikistan), Turkmen SSR (now Turkmenistan), Uzbek SSR (now Uzbekistan), Kara-Kirghiz Autonomous Oblast (now Kyrgyzstan). </a:t>
            </a:r>
          </a:p>
          <a:p>
            <a:pPr lvl="0" algn="l">
              <a:lnSpc>
                <a:spcPct val="30000"/>
              </a:lnSpc>
              <a:defRPr sz="1800">
                <a:solidFill>
                  <a:srgbClr val="000000"/>
                </a:solidFill>
              </a:defRPr>
            </a:pPr>
            <a:endParaRPr sz="1700">
              <a:solidFill>
                <a:srgbClr val="FFFFFF"/>
              </a:solidFill>
            </a:endParaRPr>
          </a:p>
          <a:p>
            <a:pPr lvl="0" algn="l">
              <a:defRPr sz="1800">
                <a:solidFill>
                  <a:srgbClr val="000000"/>
                </a:solidFill>
              </a:defRPr>
            </a:pPr>
            <a:r>
              <a:rPr sz="1700">
                <a:solidFill>
                  <a:srgbClr val="FFFFFF"/>
                </a:solidFill>
                <a:latin typeface="Avenir Black"/>
                <a:ea typeface="Avenir Black"/>
                <a:cs typeface="Avenir Black"/>
                <a:sym typeface="Avenir Black"/>
              </a:rPr>
              <a:t>Kazakh SSR </a:t>
            </a:r>
            <a:r>
              <a:rPr sz="1700">
                <a:solidFill>
                  <a:srgbClr val="FFFFFF"/>
                </a:solidFill>
              </a:rPr>
              <a:t>was established on December 5, 1936. </a:t>
            </a:r>
          </a:p>
        </p:txBody>
      </p:sp>
      <p:pic>
        <p:nvPicPr>
          <p:cNvPr id="88" name="pasted-image.png"/>
          <p:cNvPicPr/>
          <p:nvPr/>
        </p:nvPicPr>
        <p:blipFill>
          <a:blip r:embed="rId9">
            <a:extLst/>
          </a:blip>
          <a:stretch>
            <a:fillRect/>
          </a:stretch>
        </p:blipFill>
        <p:spPr>
          <a:xfrm>
            <a:off x="3564069" y="5999087"/>
            <a:ext cx="2794001" cy="1397001"/>
          </a:xfrm>
          <a:prstGeom prst="rect">
            <a:avLst/>
          </a:prstGeom>
          <a:ln w="12700">
            <a:miter lim="400000"/>
          </a:ln>
        </p:spPr>
      </p:pic>
      <p:pic>
        <p:nvPicPr>
          <p:cNvPr id="89" name="pasted-image.png"/>
          <p:cNvPicPr/>
          <p:nvPr/>
        </p:nvPicPr>
        <p:blipFill>
          <a:blip r:embed="rId10">
            <a:extLst/>
          </a:blip>
          <a:stretch>
            <a:fillRect/>
          </a:stretch>
        </p:blipFill>
        <p:spPr>
          <a:xfrm>
            <a:off x="2081028" y="5208833"/>
            <a:ext cx="2794001" cy="1397001"/>
          </a:xfrm>
          <a:prstGeom prst="rect">
            <a:avLst/>
          </a:prstGeom>
          <a:ln w="25400">
            <a:miter lim="400000"/>
          </a:ln>
          <a:effectLst>
            <a:outerShdw blurRad="254000" dist="127000" dir="5400000" rotWithShape="0">
              <a:srgbClr val="000000">
                <a:alpha val="70000"/>
              </a:srgbClr>
            </a:outerShdw>
          </a:effectLst>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3123" y="0"/>
            <a:ext cx="9338554" cy="975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1608779"/>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Shape 91"/>
          <p:cNvSpPr>
            <a:spLocks noGrp="1"/>
          </p:cNvSpPr>
          <p:nvPr>
            <p:ph type="title"/>
          </p:nvPr>
        </p:nvSpPr>
        <p:spPr>
          <a:prstGeom prst="rect">
            <a:avLst/>
          </a:prstGeom>
        </p:spPr>
        <p:txBody>
          <a:bodyPr/>
          <a:lstStyle>
            <a:lvl1pPr defTabSz="560831">
              <a:defRPr sz="4320" spc="691"/>
            </a:lvl1pPr>
          </a:lstStyle>
          <a:p>
            <a:pPr lvl="0">
              <a:defRPr sz="1800" cap="none" spc="0">
                <a:solidFill>
                  <a:srgbClr val="000000"/>
                </a:solidFill>
              </a:defRPr>
            </a:pPr>
            <a:r>
              <a:rPr sz="4320" cap="all" spc="691">
                <a:solidFill>
                  <a:srgbClr val="FFFFFF"/>
                </a:solidFill>
              </a:rPr>
              <a:t>Central Asia in the Soviet Era</a:t>
            </a:r>
          </a:p>
        </p:txBody>
      </p:sp>
      <p:sp>
        <p:nvSpPr>
          <p:cNvPr id="92" name="Shape 92"/>
          <p:cNvSpPr/>
          <p:nvPr/>
        </p:nvSpPr>
        <p:spPr>
          <a:xfrm>
            <a:off x="8809103" y="5226711"/>
            <a:ext cx="3921258" cy="393489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p>
            <a:pPr marL="319531" lvl="0" indent="-319531" algn="l" defTabSz="397256">
              <a:spcBef>
                <a:spcPts val="2800"/>
              </a:spcBef>
              <a:buClr>
                <a:srgbClr val="646464"/>
              </a:buClr>
              <a:buSzPct val="90000"/>
              <a:buChar char="•"/>
              <a:defRPr sz="1800">
                <a:solidFill>
                  <a:srgbClr val="000000"/>
                </a:solidFill>
              </a:defRPr>
            </a:pPr>
            <a:r>
              <a:rPr sz="2448">
                <a:solidFill>
                  <a:srgbClr val="FFFFFF"/>
                </a:solidFill>
                <a:latin typeface="Avenir Black"/>
                <a:ea typeface="Avenir Black"/>
                <a:cs typeface="Avenir Black"/>
                <a:sym typeface="Avenir Black"/>
              </a:rPr>
              <a:t>Population Demographic Shift:</a:t>
            </a:r>
            <a:r>
              <a:rPr sz="2448">
                <a:solidFill>
                  <a:srgbClr val="FFFFFF"/>
                </a:solidFill>
              </a:rPr>
              <a:t> Stalin expelled Volga Germans, Koreans, Turks outside Russia; encouraged ethnic Russians to settle in Kazakhstan and other Central Asian territories.</a:t>
            </a:r>
          </a:p>
        </p:txBody>
      </p:sp>
      <p:pic>
        <p:nvPicPr>
          <p:cNvPr id="93" name="pasted-image.png"/>
          <p:cNvPicPr/>
          <p:nvPr/>
        </p:nvPicPr>
        <p:blipFill>
          <a:blip r:embed="rId2">
            <a:extLst/>
          </a:blip>
          <a:stretch>
            <a:fillRect/>
          </a:stretch>
        </p:blipFill>
        <p:spPr>
          <a:xfrm>
            <a:off x="472016" y="2507855"/>
            <a:ext cx="8166101" cy="3632201"/>
          </a:xfrm>
          <a:prstGeom prst="rect">
            <a:avLst/>
          </a:prstGeom>
          <a:ln w="12700">
            <a:miter lim="400000"/>
          </a:ln>
        </p:spPr>
      </p:pic>
      <p:sp>
        <p:nvSpPr>
          <p:cNvPr id="94" name="Shape 94"/>
          <p:cNvSpPr/>
          <p:nvPr/>
        </p:nvSpPr>
        <p:spPr>
          <a:xfrm>
            <a:off x="416981" y="6404244"/>
            <a:ext cx="8276172" cy="25654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469900" lvl="0" indent="-469900" algn="l">
              <a:spcBef>
                <a:spcPts val="2000"/>
              </a:spcBef>
              <a:buClr>
                <a:srgbClr val="646464"/>
              </a:buClr>
              <a:buSzPct val="90000"/>
              <a:buChar char="•"/>
              <a:defRPr sz="1800">
                <a:solidFill>
                  <a:srgbClr val="000000"/>
                </a:solidFill>
              </a:defRPr>
            </a:pPr>
            <a:r>
              <a:rPr sz="2500" b="1">
                <a:solidFill>
                  <a:srgbClr val="FFFFFF"/>
                </a:solidFill>
              </a:rPr>
              <a:t>Ban on Religion</a:t>
            </a:r>
            <a:r>
              <a:rPr sz="2500">
                <a:solidFill>
                  <a:srgbClr val="FFFFFF"/>
                </a:solidFill>
              </a:rPr>
              <a:t>: Primarily Sunni Muslim pre-Soviet times. Starting in the 1930s, the Soviets shut down churches and mosques. By the 1980s, ban ceased.</a:t>
            </a:r>
          </a:p>
          <a:p>
            <a:pPr marL="469900" lvl="0" indent="-469900" algn="l">
              <a:spcBef>
                <a:spcPts val="2000"/>
              </a:spcBef>
              <a:buClr>
                <a:srgbClr val="646464"/>
              </a:buClr>
              <a:buSzPct val="90000"/>
              <a:buChar char="•"/>
              <a:defRPr sz="1800">
                <a:solidFill>
                  <a:srgbClr val="000000"/>
                </a:solidFill>
              </a:defRPr>
            </a:pPr>
            <a:r>
              <a:rPr sz="2600">
                <a:solidFill>
                  <a:srgbClr val="FFFFFF"/>
                </a:solidFill>
                <a:latin typeface="Avenir Black"/>
                <a:ea typeface="Avenir Black"/>
                <a:cs typeface="Avenir Black"/>
                <a:sym typeface="Avenir Black"/>
              </a:rPr>
              <a:t>Nationalist Revolts:</a:t>
            </a:r>
            <a:r>
              <a:rPr sz="2600">
                <a:solidFill>
                  <a:srgbClr val="FFFFFF"/>
                </a:solidFill>
              </a:rPr>
              <a:t> Short-lived wins, majority crushed.</a:t>
            </a:r>
          </a:p>
        </p:txBody>
      </p:sp>
      <p:pic>
        <p:nvPicPr>
          <p:cNvPr id="95" name="pasted-image.jpg"/>
          <p:cNvPicPr/>
          <p:nvPr/>
        </p:nvPicPr>
        <p:blipFill>
          <a:blip r:embed="rId3">
            <a:extLst/>
          </a:blip>
          <a:stretch>
            <a:fillRect/>
          </a:stretch>
        </p:blipFill>
        <p:spPr>
          <a:xfrm>
            <a:off x="8839467" y="2516716"/>
            <a:ext cx="3885930" cy="2585910"/>
          </a:xfrm>
          <a:prstGeom prst="rect">
            <a:avLst/>
          </a:prstGeom>
          <a:ln w="12700">
            <a:miter lim="400000"/>
          </a:ln>
        </p:spPr>
      </p:pic>
      <p:sp>
        <p:nvSpPr>
          <p:cNvPr id="96" name="Shape 96"/>
          <p:cNvSpPr>
            <a:spLocks noGrp="1"/>
          </p:cNvSpPr>
          <p:nvPr>
            <p:ph type="body" idx="1"/>
          </p:nvPr>
        </p:nvSpPr>
        <p:spPr>
          <a:xfrm>
            <a:off x="660400" y="1839383"/>
            <a:ext cx="5635258" cy="2394348"/>
          </a:xfrm>
          <a:prstGeom prst="rect">
            <a:avLst/>
          </a:prstGeom>
        </p:spPr>
        <p:txBody>
          <a:bodyPr anchor="t"/>
          <a:lstStyle/>
          <a:p>
            <a:pPr marL="0" lvl="0" indent="0">
              <a:spcBef>
                <a:spcPts val="2200"/>
              </a:spcBef>
              <a:buClrTx/>
              <a:buSzTx/>
              <a:buNone/>
              <a:defRPr sz="1800">
                <a:solidFill>
                  <a:srgbClr val="000000"/>
                </a:solidFill>
              </a:defRPr>
            </a:pPr>
            <a:r>
              <a:rPr sz="3600">
                <a:solidFill>
                  <a:srgbClr val="FFFFFF"/>
                </a:solidFill>
              </a:rPr>
              <a:t>Time: 1918-1991</a:t>
            </a:r>
          </a:p>
          <a:p>
            <a:pPr marL="0" lvl="0" indent="0">
              <a:spcBef>
                <a:spcPts val="2200"/>
              </a:spcBef>
              <a:buClrTx/>
              <a:buSzTx/>
              <a:buNone/>
              <a:defRPr sz="1800">
                <a:solidFill>
                  <a:srgbClr val="000000"/>
                </a:solidFill>
              </a:defRPr>
            </a:pPr>
            <a:endParaRPr sz="3600">
              <a:solidFill>
                <a:srgbClr val="FFFFFF"/>
              </a:solidFill>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Shape 98"/>
          <p:cNvSpPr>
            <a:spLocks noGrp="1"/>
          </p:cNvSpPr>
          <p:nvPr>
            <p:ph type="title"/>
          </p:nvPr>
        </p:nvSpPr>
        <p:spPr>
          <a:xfrm>
            <a:off x="660400" y="609600"/>
            <a:ext cx="12344400" cy="1422400"/>
          </a:xfrm>
          <a:prstGeom prst="rect">
            <a:avLst/>
          </a:prstGeom>
        </p:spPr>
        <p:txBody>
          <a:bodyPr/>
          <a:lstStyle>
            <a:lvl1pPr defTabSz="560831">
              <a:defRPr sz="4320" spc="691"/>
            </a:lvl1pPr>
          </a:lstStyle>
          <a:p>
            <a:pPr lvl="0">
              <a:defRPr sz="1800" cap="none" spc="0">
                <a:solidFill>
                  <a:srgbClr val="000000"/>
                </a:solidFill>
              </a:defRPr>
            </a:pPr>
            <a:r>
              <a:rPr sz="4320" cap="all" spc="691" dirty="0">
                <a:solidFill>
                  <a:srgbClr val="FFFFFF"/>
                </a:solidFill>
              </a:rPr>
              <a:t>Central Asia in the Soviet Era</a:t>
            </a:r>
          </a:p>
        </p:txBody>
      </p:sp>
      <p:sp>
        <p:nvSpPr>
          <p:cNvPr id="99" name="Shape 99"/>
          <p:cNvSpPr>
            <a:spLocks noGrp="1"/>
          </p:cNvSpPr>
          <p:nvPr>
            <p:ph type="body" idx="1"/>
          </p:nvPr>
        </p:nvSpPr>
        <p:spPr>
          <a:xfrm>
            <a:off x="660400" y="1712383"/>
            <a:ext cx="5635258" cy="2394348"/>
          </a:xfrm>
          <a:prstGeom prst="rect">
            <a:avLst/>
          </a:prstGeom>
        </p:spPr>
        <p:txBody>
          <a:bodyPr anchor="t"/>
          <a:lstStyle/>
          <a:p>
            <a:pPr marL="0" lvl="0" indent="0">
              <a:spcBef>
                <a:spcPts val="2200"/>
              </a:spcBef>
              <a:buClrTx/>
              <a:buSzTx/>
              <a:buNone/>
              <a:defRPr sz="1800">
                <a:solidFill>
                  <a:srgbClr val="000000"/>
                </a:solidFill>
              </a:defRPr>
            </a:pPr>
            <a:r>
              <a:rPr sz="3600">
                <a:solidFill>
                  <a:srgbClr val="FFFFFF"/>
                </a:solidFill>
              </a:rPr>
              <a:t>Time: 1918-1991</a:t>
            </a:r>
          </a:p>
          <a:p>
            <a:pPr marL="0" lvl="0" indent="0">
              <a:spcBef>
                <a:spcPts val="2200"/>
              </a:spcBef>
              <a:buClrTx/>
              <a:buSzTx/>
              <a:buNone/>
              <a:defRPr sz="1800">
                <a:solidFill>
                  <a:srgbClr val="000000"/>
                </a:solidFill>
              </a:defRPr>
            </a:pPr>
            <a:endParaRPr sz="3600">
              <a:solidFill>
                <a:srgbClr val="FFFFFF"/>
              </a:solidFill>
            </a:endParaRPr>
          </a:p>
        </p:txBody>
      </p:sp>
      <p:sp>
        <p:nvSpPr>
          <p:cNvPr id="100" name="Shape 100"/>
          <p:cNvSpPr/>
          <p:nvPr/>
        </p:nvSpPr>
        <p:spPr>
          <a:xfrm>
            <a:off x="304595" y="2458592"/>
            <a:ext cx="7039174" cy="4516438"/>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p>
            <a:pPr marL="300736" lvl="0" indent="-300736" algn="l" defTabSz="373887">
              <a:spcBef>
                <a:spcPts val="1400"/>
              </a:spcBef>
              <a:buClr>
                <a:srgbClr val="646464"/>
              </a:buClr>
              <a:buSzPct val="90000"/>
              <a:buChar char="•"/>
              <a:defRPr sz="1800">
                <a:solidFill>
                  <a:srgbClr val="000000"/>
                </a:solidFill>
              </a:defRPr>
            </a:pPr>
            <a:r>
              <a:rPr sz="2304" dirty="0">
                <a:solidFill>
                  <a:srgbClr val="FFFFFF"/>
                </a:solidFill>
                <a:effectLst>
                  <a:outerShdw blurRad="38100" dist="38100" dir="2700000" algn="tl">
                    <a:srgbClr val="000000">
                      <a:alpha val="43137"/>
                    </a:srgbClr>
                  </a:outerShdw>
                </a:effectLst>
                <a:latin typeface="Avenir Black"/>
                <a:ea typeface="Avenir Black"/>
                <a:cs typeface="Avenir Black"/>
                <a:sym typeface="Avenir Black"/>
              </a:rPr>
              <a:t>Cotton Farming: Large industry in Uzbekistan, later a large cause for the Aral Sea shrinkage…</a:t>
            </a:r>
          </a:p>
          <a:p>
            <a:pPr marL="300736" lvl="0" indent="-300736" algn="l" defTabSz="373887">
              <a:spcBef>
                <a:spcPts val="1400"/>
              </a:spcBef>
              <a:buClr>
                <a:srgbClr val="646464"/>
              </a:buClr>
              <a:buSzPct val="90000"/>
              <a:buChar char="•"/>
              <a:defRPr sz="1800">
                <a:solidFill>
                  <a:srgbClr val="000000"/>
                </a:solidFill>
              </a:defRPr>
            </a:pPr>
            <a:r>
              <a:rPr sz="2304" dirty="0">
                <a:solidFill>
                  <a:srgbClr val="FFFFFF"/>
                </a:solidFill>
                <a:effectLst>
                  <a:outerShdw blurRad="38100" dist="38100" dir="2700000" algn="tl">
                    <a:srgbClr val="000000">
                      <a:alpha val="43137"/>
                    </a:srgbClr>
                  </a:outerShdw>
                </a:effectLst>
                <a:latin typeface="Avenir Black"/>
                <a:ea typeface="Avenir Black"/>
                <a:cs typeface="Avenir Black"/>
                <a:sym typeface="Avenir Black"/>
              </a:rPr>
              <a:t>Natural Resources &amp; Industrialization:</a:t>
            </a:r>
            <a:r>
              <a:rPr sz="2304" dirty="0">
                <a:solidFill>
                  <a:srgbClr val="FFFFFF"/>
                </a:solidFill>
                <a:effectLst>
                  <a:outerShdw blurRad="38100" dist="38100" dir="2700000" algn="tl">
                    <a:srgbClr val="000000">
                      <a:alpha val="43137"/>
                    </a:srgbClr>
                  </a:outerShdw>
                </a:effectLst>
              </a:rPr>
              <a:t> After World War II, the Soviets rapidly industrialized Kazakhstan, and started prospecting for oil in Central Asia. Oil was found in Uzbekistan, both oil and gas - in Turkmenistan</a:t>
            </a:r>
          </a:p>
          <a:p>
            <a:pPr marL="300736" lvl="0" indent="-300736" algn="l" defTabSz="373887">
              <a:spcBef>
                <a:spcPts val="1400"/>
              </a:spcBef>
              <a:buClr>
                <a:srgbClr val="646464"/>
              </a:buClr>
              <a:buSzPct val="90000"/>
              <a:buChar char="•"/>
              <a:defRPr sz="1800">
                <a:solidFill>
                  <a:srgbClr val="000000"/>
                </a:solidFill>
              </a:defRPr>
            </a:pPr>
            <a:r>
              <a:rPr sz="2304" dirty="0">
                <a:solidFill>
                  <a:srgbClr val="FFFFFF"/>
                </a:solidFill>
                <a:effectLst>
                  <a:outerShdw blurRad="38100" dist="38100" dir="2700000" algn="tl">
                    <a:srgbClr val="000000">
                      <a:alpha val="43137"/>
                    </a:srgbClr>
                  </a:outerShdw>
                </a:effectLst>
                <a:latin typeface="Avenir Black"/>
                <a:ea typeface="Avenir Black"/>
                <a:cs typeface="Avenir Black"/>
                <a:sym typeface="Avenir Black"/>
              </a:rPr>
              <a:t>Metallurgy —&gt; Nuclear Development: Uranium produced in Uzbekistan. Nuclear testing sites open</a:t>
            </a:r>
            <a:r>
              <a:rPr sz="2304" dirty="0">
                <a:solidFill>
                  <a:srgbClr val="FFFFFF"/>
                </a:solidFill>
                <a:latin typeface="Avenir Black"/>
                <a:ea typeface="Avenir Black"/>
                <a:cs typeface="Avenir Black"/>
                <a:sym typeface="Avenir Black"/>
              </a:rPr>
              <a:t>.</a:t>
            </a:r>
          </a:p>
        </p:txBody>
      </p:sp>
      <p:pic>
        <p:nvPicPr>
          <p:cNvPr id="101" name="pasted-image.jpg"/>
          <p:cNvPicPr/>
          <p:nvPr/>
        </p:nvPicPr>
        <p:blipFill>
          <a:blip r:embed="rId2">
            <a:extLst/>
          </a:blip>
          <a:stretch>
            <a:fillRect/>
          </a:stretch>
        </p:blipFill>
        <p:spPr>
          <a:xfrm>
            <a:off x="8654400" y="1662795"/>
            <a:ext cx="3264753" cy="4242521"/>
          </a:xfrm>
          <a:prstGeom prst="rect">
            <a:avLst/>
          </a:prstGeom>
          <a:ln w="12700">
            <a:miter lim="400000"/>
          </a:ln>
        </p:spPr>
      </p:pic>
      <p:pic>
        <p:nvPicPr>
          <p:cNvPr id="102" name="pasted-image.jpg"/>
          <p:cNvPicPr/>
          <p:nvPr/>
        </p:nvPicPr>
        <p:blipFill>
          <a:blip r:embed="rId3">
            <a:extLst/>
          </a:blip>
          <a:stretch>
            <a:fillRect/>
          </a:stretch>
        </p:blipFill>
        <p:spPr>
          <a:xfrm>
            <a:off x="7801209" y="6137382"/>
            <a:ext cx="4971134" cy="3326140"/>
          </a:xfrm>
          <a:prstGeom prst="rect">
            <a:avLst/>
          </a:prstGeom>
          <a:ln w="12700">
            <a:miter lim="400000"/>
          </a:ln>
        </p:spPr>
      </p:pic>
      <p:pic>
        <p:nvPicPr>
          <p:cNvPr id="103" name="pasted-image.jpg"/>
          <p:cNvPicPr/>
          <p:nvPr/>
        </p:nvPicPr>
        <p:blipFill>
          <a:blip r:embed="rId4">
            <a:extLst/>
          </a:blip>
          <a:stretch>
            <a:fillRect/>
          </a:stretch>
        </p:blipFill>
        <p:spPr>
          <a:xfrm>
            <a:off x="558072" y="7399689"/>
            <a:ext cx="2992146" cy="1795289"/>
          </a:xfrm>
          <a:prstGeom prst="rect">
            <a:avLst/>
          </a:prstGeom>
          <a:ln w="12700">
            <a:miter lim="400000"/>
          </a:ln>
        </p:spPr>
      </p:pic>
      <p:pic>
        <p:nvPicPr>
          <p:cNvPr id="104" name="pasted-image.jpg"/>
          <p:cNvPicPr/>
          <p:nvPr/>
        </p:nvPicPr>
        <p:blipFill>
          <a:blip r:embed="rId5">
            <a:extLst/>
          </a:blip>
          <a:stretch>
            <a:fillRect/>
          </a:stretch>
        </p:blipFill>
        <p:spPr>
          <a:xfrm>
            <a:off x="3824182" y="6938013"/>
            <a:ext cx="3703064" cy="2464221"/>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 name="pasted-image.jpg"/>
          <p:cNvPicPr/>
          <p:nvPr/>
        </p:nvPicPr>
        <p:blipFill>
          <a:blip r:embed="rId2" cstate="screen">
            <a:extLst>
              <a:ext uri="{28A0092B-C50C-407E-A947-70E740481C1C}">
                <a14:useLocalDpi xmlns:a14="http://schemas.microsoft.com/office/drawing/2010/main"/>
              </a:ext>
            </a:extLst>
          </a:blip>
          <a:srcRect/>
          <a:stretch>
            <a:fillRect/>
          </a:stretch>
        </p:blipFill>
        <p:spPr>
          <a:xfrm>
            <a:off x="477440" y="4983408"/>
            <a:ext cx="5547456" cy="4160592"/>
          </a:xfrm>
          <a:prstGeom prst="rect">
            <a:avLst/>
          </a:prstGeom>
          <a:ln w="12700">
            <a:miter lim="400000"/>
          </a:ln>
        </p:spPr>
      </p:pic>
      <p:pic>
        <p:nvPicPr>
          <p:cNvPr id="107" name="pasted-image.jpg"/>
          <p:cNvPicPr/>
          <p:nvPr/>
        </p:nvPicPr>
        <p:blipFill>
          <a:blip r:embed="rId3" cstate="screen">
            <a:extLst>
              <a:ext uri="{28A0092B-C50C-407E-A947-70E740481C1C}">
                <a14:useLocalDpi xmlns:a14="http://schemas.microsoft.com/office/drawing/2010/main"/>
              </a:ext>
            </a:extLst>
          </a:blip>
          <a:srcRect/>
          <a:stretch>
            <a:fillRect/>
          </a:stretch>
        </p:blipFill>
        <p:spPr>
          <a:xfrm>
            <a:off x="6502399" y="0"/>
            <a:ext cx="6502401" cy="9753601"/>
          </a:xfrm>
          <a:prstGeom prst="rect">
            <a:avLst/>
          </a:prstGeom>
          <a:ln w="12700">
            <a:miter lim="400000"/>
          </a:ln>
        </p:spPr>
      </p:pic>
      <p:pic>
        <p:nvPicPr>
          <p:cNvPr id="108" name="pasted-image.jpg"/>
          <p:cNvPicPr/>
          <p:nvPr/>
        </p:nvPicPr>
        <p:blipFill>
          <a:blip r:embed="rId4">
            <a:extLst/>
          </a:blip>
          <a:stretch>
            <a:fillRect/>
          </a:stretch>
        </p:blipFill>
        <p:spPr>
          <a:xfrm>
            <a:off x="358119" y="537531"/>
            <a:ext cx="5786162" cy="3801738"/>
          </a:xfrm>
          <a:prstGeom prst="rect">
            <a:avLst/>
          </a:prstGeom>
          <a:ln w="12700">
            <a:miter lim="400000"/>
          </a:ln>
        </p:spPr>
      </p:pic>
      <p:sp>
        <p:nvSpPr>
          <p:cNvPr id="109" name="Shape 109"/>
          <p:cNvSpPr>
            <a:spLocks noGrp="1"/>
          </p:cNvSpPr>
          <p:nvPr>
            <p:ph type="title" idx="4294967295"/>
          </p:nvPr>
        </p:nvSpPr>
        <p:spPr>
          <a:xfrm>
            <a:off x="4453466" y="4165600"/>
            <a:ext cx="5181601" cy="1422401"/>
          </a:xfrm>
          <a:prstGeom prst="rect">
            <a:avLst/>
          </a:prstGeom>
          <a:solidFill>
            <a:srgbClr val="1190EB"/>
          </a:solidFill>
        </p:spPr>
        <p:txBody>
          <a:bodyPr/>
          <a:lstStyle/>
          <a:p>
            <a:pPr lvl="0" algn="ctr" defTabSz="268731">
              <a:defRPr sz="1800" cap="none" spc="0">
                <a:solidFill>
                  <a:srgbClr val="000000"/>
                </a:solidFill>
              </a:defRPr>
            </a:pPr>
            <a:r>
              <a:rPr sz="2162" cap="all" spc="345">
                <a:solidFill>
                  <a:srgbClr val="FFFFFF"/>
                </a:solidFill>
              </a:rPr>
              <a:t>NonSustainable Practices </a:t>
            </a:r>
          </a:p>
          <a:p>
            <a:pPr lvl="0" algn="ctr" defTabSz="268731">
              <a:defRPr sz="1800" cap="none" spc="0">
                <a:solidFill>
                  <a:srgbClr val="000000"/>
                </a:solidFill>
              </a:defRPr>
            </a:pPr>
            <a:r>
              <a:rPr sz="2162" cap="all" spc="345">
                <a:solidFill>
                  <a:srgbClr val="FFFFFF"/>
                </a:solidFill>
              </a:rPr>
              <a:t>= </a:t>
            </a:r>
          </a:p>
          <a:p>
            <a:pPr lvl="0" algn="ctr" defTabSz="268731">
              <a:defRPr sz="1800" cap="none" spc="0">
                <a:solidFill>
                  <a:srgbClr val="000000"/>
                </a:solidFill>
              </a:defRPr>
            </a:pPr>
            <a:r>
              <a:rPr sz="2162" cap="all" spc="345">
                <a:solidFill>
                  <a:srgbClr val="FFFFFF"/>
                </a:solidFill>
              </a:rPr>
              <a:t>Aral Sea Shrinkage</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Shape 111"/>
          <p:cNvSpPr>
            <a:spLocks noGrp="1"/>
          </p:cNvSpPr>
          <p:nvPr>
            <p:ph type="title"/>
          </p:nvPr>
        </p:nvSpPr>
        <p:spPr>
          <a:prstGeom prst="rect">
            <a:avLst/>
          </a:prstGeom>
        </p:spPr>
        <p:txBody>
          <a:bodyPr/>
          <a:lstStyle/>
          <a:p>
            <a:pPr lvl="0">
              <a:defRPr sz="1800" cap="none" spc="0">
                <a:solidFill>
                  <a:srgbClr val="000000"/>
                </a:solidFill>
              </a:defRPr>
            </a:pPr>
            <a:r>
              <a:rPr sz="4500" cap="all" spc="720" dirty="0" smtClean="0">
                <a:solidFill>
                  <a:srgbClr val="FFFFFF"/>
                </a:solidFill>
              </a:rPr>
              <a:t>"</a:t>
            </a:r>
            <a:r>
              <a:rPr lang="en-US" sz="4500" cap="all" spc="720" dirty="0" smtClean="0">
                <a:solidFill>
                  <a:srgbClr val="FFFFFF"/>
                </a:solidFill>
              </a:rPr>
              <a:t>Atomic Meltdown</a:t>
            </a:r>
            <a:r>
              <a:rPr sz="4500" cap="all" spc="720" dirty="0" smtClean="0">
                <a:solidFill>
                  <a:srgbClr val="FFFFFF"/>
                </a:solidFill>
              </a:rPr>
              <a:t>"</a:t>
            </a:r>
            <a:endParaRPr sz="4500" cap="all" spc="720" dirty="0">
              <a:solidFill>
                <a:srgbClr val="FFFFFF"/>
              </a:solidFill>
            </a:endParaRPr>
          </a:p>
        </p:txBody>
      </p:sp>
      <p:pic>
        <p:nvPicPr>
          <p:cNvPr id="112" name="pasted-image.jpg"/>
          <p:cNvPicPr/>
          <p:nvPr/>
        </p:nvPicPr>
        <p:blipFill>
          <a:blip r:embed="rId2">
            <a:extLst/>
          </a:blip>
          <a:stretch>
            <a:fillRect/>
          </a:stretch>
        </p:blipFill>
        <p:spPr>
          <a:xfrm>
            <a:off x="568095" y="2063750"/>
            <a:ext cx="3891722" cy="3172769"/>
          </a:xfrm>
          <a:prstGeom prst="rect">
            <a:avLst/>
          </a:prstGeom>
          <a:ln w="12700">
            <a:miter lim="400000"/>
          </a:ln>
        </p:spPr>
      </p:pic>
      <p:sp>
        <p:nvSpPr>
          <p:cNvPr id="113" name="Shape 113"/>
          <p:cNvSpPr>
            <a:spLocks noGrp="1"/>
          </p:cNvSpPr>
          <p:nvPr>
            <p:ph type="body" idx="1"/>
          </p:nvPr>
        </p:nvSpPr>
        <p:spPr>
          <a:xfrm>
            <a:off x="4813895" y="2019300"/>
            <a:ext cx="7530505" cy="6718300"/>
          </a:xfrm>
          <a:prstGeom prst="rect">
            <a:avLst/>
          </a:prstGeom>
        </p:spPr>
        <p:txBody>
          <a:bodyPr/>
          <a:lstStyle/>
          <a:p>
            <a:pPr marL="385318" lvl="0" indent="-385318" defTabSz="479044">
              <a:spcBef>
                <a:spcPts val="3400"/>
              </a:spcBef>
              <a:defRPr sz="1800">
                <a:solidFill>
                  <a:srgbClr val="000000"/>
                </a:solidFill>
              </a:defRPr>
            </a:pPr>
            <a:r>
              <a:rPr lang="en-US" sz="2952" dirty="0" smtClean="0">
                <a:solidFill>
                  <a:srgbClr val="FFFFFF"/>
                </a:solidFill>
              </a:rPr>
              <a:t>While the Ukraine isn’t part of Central Asia, it isn’t located too far away. Once the radioactive materials entered the atmosphere in</a:t>
            </a:r>
            <a:r>
              <a:rPr sz="2952" dirty="0" smtClean="0">
                <a:solidFill>
                  <a:srgbClr val="FFFFFF"/>
                </a:solidFill>
              </a:rPr>
              <a:t> </a:t>
            </a:r>
            <a:r>
              <a:rPr sz="2952" dirty="0">
                <a:solidFill>
                  <a:srgbClr val="FFFFFF"/>
                </a:solidFill>
              </a:rPr>
              <a:t>1957 </a:t>
            </a:r>
            <a:r>
              <a:rPr lang="en-US" sz="2952" dirty="0" smtClean="0">
                <a:solidFill>
                  <a:srgbClr val="FFFFFF"/>
                </a:solidFill>
              </a:rPr>
              <a:t>the wind could carry them to nearby areas</a:t>
            </a:r>
            <a:r>
              <a:rPr sz="2952" dirty="0" smtClean="0">
                <a:solidFill>
                  <a:srgbClr val="FFFFFF"/>
                </a:solidFill>
              </a:rPr>
              <a:t>.</a:t>
            </a:r>
            <a:endParaRPr sz="2952" dirty="0">
              <a:solidFill>
                <a:srgbClr val="FFFFFF"/>
              </a:solidFill>
            </a:endParaRPr>
          </a:p>
          <a:p>
            <a:pPr marL="385318" lvl="0" indent="-385318" defTabSz="479044">
              <a:spcBef>
                <a:spcPts val="3400"/>
              </a:spcBef>
              <a:defRPr sz="1800">
                <a:solidFill>
                  <a:srgbClr val="000000"/>
                </a:solidFill>
              </a:defRPr>
            </a:pPr>
            <a:r>
              <a:rPr lang="en-US" sz="2952" dirty="0" smtClean="0">
                <a:solidFill>
                  <a:srgbClr val="FFFFFF"/>
                </a:solidFill>
              </a:rPr>
              <a:t>Chernobyl was a good example of Soviet carelessness in handling toxic materials. By building cheaply and “cutting corners,” the double and triple back-up safety systems built into American and European nuclear reactors were absent. This is part of the legacy of the Soviet Years.</a:t>
            </a:r>
            <a:endParaRPr sz="2952" dirty="0">
              <a:solidFill>
                <a:srgbClr val="FFFFFF"/>
              </a:solidFill>
            </a:endParaRPr>
          </a:p>
        </p:txBody>
      </p:sp>
      <p:sp>
        <p:nvSpPr>
          <p:cNvPr id="114" name="Shape 114"/>
          <p:cNvSpPr/>
          <p:nvPr/>
        </p:nvSpPr>
        <p:spPr>
          <a:xfrm>
            <a:off x="562219" y="5791200"/>
            <a:ext cx="4046492" cy="3056172"/>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p>
            <a:pPr lvl="0">
              <a:defRPr sz="1800">
                <a:solidFill>
                  <a:srgbClr val="000000"/>
                </a:solidFill>
              </a:defRPr>
            </a:pPr>
            <a:r>
              <a:rPr sz="2400" cap="all" spc="384">
                <a:solidFill>
                  <a:srgbClr val="55D7FF"/>
                </a:solidFill>
                <a:latin typeface="Avenir Book"/>
                <a:ea typeface="Avenir Book"/>
                <a:cs typeface="Avenir Book"/>
                <a:sym typeface="Avenir Book"/>
              </a:rPr>
              <a:t>ChernobYl, Kyshtym/Mayak, </a:t>
            </a:r>
          </a:p>
          <a:p>
            <a:pPr lvl="0">
              <a:defRPr sz="1800">
                <a:solidFill>
                  <a:srgbClr val="000000"/>
                </a:solidFill>
              </a:defRPr>
            </a:pPr>
            <a:endParaRPr sz="2400" cap="all" spc="384">
              <a:solidFill>
                <a:srgbClr val="55D7FF"/>
              </a:solidFill>
              <a:latin typeface="Avenir Book"/>
              <a:ea typeface="Avenir Book"/>
              <a:cs typeface="Avenir Book"/>
              <a:sym typeface="Avenir Book"/>
            </a:endParaRPr>
          </a:p>
          <a:p>
            <a:pPr lvl="0">
              <a:defRPr sz="1800">
                <a:solidFill>
                  <a:srgbClr val="000000"/>
                </a:solidFill>
              </a:defRPr>
            </a:pPr>
            <a:r>
              <a:rPr sz="2400" cap="all" spc="384">
                <a:solidFill>
                  <a:srgbClr val="55D7FF"/>
                </a:solidFill>
                <a:latin typeface="Avenir Book"/>
                <a:ea typeface="Avenir Book"/>
                <a:cs typeface="Avenir Book"/>
                <a:sym typeface="Avenir Book"/>
              </a:rPr>
              <a:t>…Countless Nuclear Disasters in the USSR…</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a:spLocks noGrp="1"/>
          </p:cNvSpPr>
          <p:nvPr>
            <p:ph type="title"/>
          </p:nvPr>
        </p:nvSpPr>
        <p:spPr>
          <a:prstGeom prst="rect">
            <a:avLst/>
          </a:prstGeom>
        </p:spPr>
        <p:txBody>
          <a:bodyPr/>
          <a:lstStyle/>
          <a:p>
            <a:pPr lvl="0">
              <a:defRPr sz="1800" cap="none" spc="0">
                <a:solidFill>
                  <a:srgbClr val="000000"/>
                </a:solidFill>
              </a:defRPr>
            </a:pPr>
            <a:r>
              <a:rPr sz="6200" cap="all" spc="992">
                <a:solidFill>
                  <a:srgbClr val="FFFFFF"/>
                </a:solidFill>
              </a:rPr>
              <a:t>…Today</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600" y="6927"/>
            <a:ext cx="12065000" cy="983673"/>
          </a:xfrm>
        </p:spPr>
        <p:txBody>
          <a:bodyPr>
            <a:normAutofit/>
          </a:bodyPr>
          <a:lstStyle/>
          <a:p>
            <a:pPr algn="ctr"/>
            <a:r>
              <a:rPr lang="en-US" sz="4800" dirty="0" smtClean="0"/>
              <a:t>Topography</a:t>
            </a:r>
            <a:endParaRPr lang="en-US" sz="48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06650" y="990600"/>
            <a:ext cx="8191500" cy="876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0366405"/>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1122702"/>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975" y="85725"/>
            <a:ext cx="12896850" cy="958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635000" y="27709"/>
            <a:ext cx="11684000" cy="505691"/>
          </a:xfrm>
        </p:spPr>
        <p:txBody>
          <a:bodyPr>
            <a:normAutofit fontScale="90000"/>
          </a:bodyPr>
          <a:lstStyle/>
          <a:p>
            <a:pPr algn="ctr"/>
            <a:r>
              <a:rPr lang="en-US" sz="3600" b="1" dirty="0" smtClean="0">
                <a:solidFill>
                  <a:srgbClr val="FF0000"/>
                </a:solidFill>
              </a:rPr>
              <a:t>Political</a:t>
            </a:r>
            <a:endParaRPr lang="en-US" sz="3600" b="1" dirty="0">
              <a:solidFill>
                <a:srgbClr val="FF0000"/>
              </a:solidFill>
            </a:endParaRPr>
          </a:p>
        </p:txBody>
      </p:sp>
    </p:spTree>
    <p:extLst>
      <p:ext uri="{BB962C8B-B14F-4D97-AF65-F5344CB8AC3E}">
        <p14:creationId xmlns:p14="http://schemas.microsoft.com/office/powerpoint/2010/main" val="199078080"/>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4321" y="0"/>
            <a:ext cx="11230679" cy="975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834321" y="-152400"/>
            <a:ext cx="11253770" cy="1371600"/>
          </a:xfrm>
        </p:spPr>
        <p:txBody>
          <a:bodyPr>
            <a:noAutofit/>
          </a:bodyPr>
          <a:lstStyle/>
          <a:p>
            <a:pPr algn="ctr"/>
            <a:r>
              <a:rPr lang="en-US" sz="2800" dirty="0" smtClean="0"/>
              <a:t>General – physical/political Map</a:t>
            </a:r>
            <a:endParaRPr lang="en-US" sz="2800" dirty="0"/>
          </a:p>
        </p:txBody>
      </p:sp>
    </p:spTree>
    <p:extLst>
      <p:ext uri="{BB962C8B-B14F-4D97-AF65-F5344CB8AC3E}">
        <p14:creationId xmlns:p14="http://schemas.microsoft.com/office/powerpoint/2010/main" val="2736714031"/>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265"/>
            <a:ext cx="13004800" cy="9598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108310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hape 36"/>
          <p:cNvSpPr>
            <a:spLocks noGrp="1"/>
          </p:cNvSpPr>
          <p:nvPr>
            <p:ph type="title"/>
          </p:nvPr>
        </p:nvSpPr>
        <p:spPr>
          <a:xfrm>
            <a:off x="739842" y="3810000"/>
            <a:ext cx="11684000" cy="2222500"/>
          </a:xfrm>
          <a:prstGeom prst="rect">
            <a:avLst/>
          </a:prstGeom>
        </p:spPr>
        <p:txBody>
          <a:bodyPr>
            <a:normAutofit fontScale="90000"/>
          </a:bodyPr>
          <a:lstStyle>
            <a:lvl1pPr defTabSz="578358">
              <a:defRPr sz="6138" spc="982"/>
            </a:lvl1pPr>
          </a:lstStyle>
          <a:p>
            <a:pPr lvl="0">
              <a:defRPr sz="1800" cap="none" spc="0">
                <a:solidFill>
                  <a:srgbClr val="000000"/>
                </a:solidFill>
              </a:defRPr>
            </a:pPr>
            <a:r>
              <a:rPr sz="6138" b="1" cap="all" spc="982" dirty="0">
                <a:solidFill>
                  <a:srgbClr val="FFFFFF"/>
                </a:solidFill>
                <a:effectLst>
                  <a:outerShdw blurRad="38100" dist="38100" dir="2700000" algn="tl">
                    <a:srgbClr val="000000">
                      <a:alpha val="43137"/>
                    </a:srgbClr>
                  </a:outerShdw>
                </a:effectLst>
              </a:rPr>
              <a:t>Central Asia </a:t>
            </a:r>
            <a:r>
              <a:rPr lang="en-US" sz="6138" b="1" cap="all" spc="982" dirty="0" smtClean="0">
                <a:solidFill>
                  <a:srgbClr val="FFFFFF"/>
                </a:solidFill>
                <a:effectLst>
                  <a:outerShdw blurRad="38100" dist="38100" dir="2700000" algn="tl">
                    <a:srgbClr val="000000">
                      <a:alpha val="43137"/>
                    </a:srgbClr>
                  </a:outerShdw>
                </a:effectLst>
              </a:rPr>
              <a:t>atlas –</a:t>
            </a:r>
            <a:r>
              <a:rPr sz="6138" b="1" cap="all" spc="982" dirty="0" smtClean="0">
                <a:solidFill>
                  <a:srgbClr val="FFFFFF"/>
                </a:solidFill>
                <a:effectLst>
                  <a:outerShdw blurRad="38100" dist="38100" dir="2700000" algn="tl">
                    <a:srgbClr val="000000">
                      <a:alpha val="43137"/>
                    </a:srgbClr>
                  </a:outerShdw>
                </a:effectLst>
              </a:rPr>
              <a:t> </a:t>
            </a:r>
            <a:r>
              <a:rPr lang="en-US" sz="6138" b="1" cap="all" spc="982" dirty="0" smtClean="0">
                <a:solidFill>
                  <a:srgbClr val="FFFFFF"/>
                </a:solidFill>
                <a:effectLst>
                  <a:outerShdw blurRad="38100" dist="38100" dir="2700000" algn="tl">
                    <a:srgbClr val="000000">
                      <a:alpha val="43137"/>
                    </a:srgbClr>
                  </a:outerShdw>
                </a:effectLst>
              </a:rPr>
              <a:t>Historical, physical, and human</a:t>
            </a:r>
            <a:endParaRPr sz="6138" b="1" cap="all" spc="982" dirty="0">
              <a:solidFill>
                <a:srgbClr val="FFFFFF"/>
              </a:solidFill>
              <a:effectLst>
                <a:outerShdw blurRad="38100" dist="38100" dir="2700000" algn="tl">
                  <a:srgbClr val="000000">
                    <a:alpha val="43137"/>
                  </a:srgbClr>
                </a:outerShdw>
              </a:effectLst>
            </a:endParaRPr>
          </a:p>
        </p:txBody>
      </p:sp>
      <p:sp>
        <p:nvSpPr>
          <p:cNvPr id="37" name="Shape 37"/>
          <p:cNvSpPr>
            <a:spLocks noGrp="1"/>
          </p:cNvSpPr>
          <p:nvPr>
            <p:ph type="body" idx="1"/>
          </p:nvPr>
        </p:nvSpPr>
        <p:spPr>
          <a:xfrm>
            <a:off x="717357" y="2819400"/>
            <a:ext cx="11684000" cy="889000"/>
          </a:xfrm>
          <a:prstGeom prst="rect">
            <a:avLst/>
          </a:prstGeom>
        </p:spPr>
        <p:txBody>
          <a:bodyPr/>
          <a:lstStyle/>
          <a:p>
            <a:pPr lvl="0">
              <a:defRPr sz="1800" cap="none" spc="0">
                <a:solidFill>
                  <a:srgbClr val="000000"/>
                </a:solidFill>
              </a:defRPr>
            </a:pPr>
            <a:r>
              <a:rPr sz="2400" b="1" cap="all" spc="384" dirty="0">
                <a:solidFill>
                  <a:srgbClr val="FFFF00"/>
                </a:solidFill>
              </a:rPr>
              <a:t>An </a:t>
            </a:r>
            <a:r>
              <a:rPr sz="2400" b="1" cap="all" spc="384" dirty="0" smtClean="0">
                <a:solidFill>
                  <a:srgbClr val="FFFF00"/>
                </a:solidFill>
              </a:rPr>
              <a:t>Introduction </a:t>
            </a:r>
            <a:r>
              <a:rPr sz="2400" b="1" cap="all" spc="384" dirty="0">
                <a:solidFill>
                  <a:srgbClr val="FFFF00"/>
                </a:solidFill>
              </a:rPr>
              <a:t>to </a:t>
            </a:r>
          </a:p>
        </p:txBody>
      </p:sp>
      <p:sp>
        <p:nvSpPr>
          <p:cNvPr id="38" name="Shape 38"/>
          <p:cNvSpPr/>
          <p:nvPr/>
        </p:nvSpPr>
        <p:spPr>
          <a:xfrm>
            <a:off x="863599" y="6780537"/>
            <a:ext cx="7427207" cy="139525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defRPr sz="2800"/>
            </a:lvl1pPr>
          </a:lstStyle>
          <a:p>
            <a:pPr lvl="0">
              <a:defRPr sz="1800">
                <a:solidFill>
                  <a:srgbClr val="000000"/>
                </a:solidFill>
              </a:defRPr>
            </a:pPr>
            <a:r>
              <a:rPr sz="2800" b="1" dirty="0">
                <a:solidFill>
                  <a:schemeClr val="accent1">
                    <a:lumMod val="40000"/>
                    <a:lumOff val="60000"/>
                  </a:schemeClr>
                </a:solidFill>
                <a:effectLst>
                  <a:outerShdw blurRad="38100" dist="38100" dir="2700000" algn="tl">
                    <a:srgbClr val="000000">
                      <a:alpha val="43137"/>
                    </a:srgbClr>
                  </a:outerShdw>
                </a:effectLst>
              </a:rPr>
              <a:t>by Kathy Pham - Fall </a:t>
            </a:r>
            <a:r>
              <a:rPr sz="2800" b="1" dirty="0" smtClean="0">
                <a:solidFill>
                  <a:schemeClr val="accent1">
                    <a:lumMod val="40000"/>
                    <a:lumOff val="60000"/>
                  </a:schemeClr>
                </a:solidFill>
                <a:effectLst>
                  <a:outerShdw blurRad="38100" dist="38100" dir="2700000" algn="tl">
                    <a:srgbClr val="000000">
                      <a:alpha val="43137"/>
                    </a:srgbClr>
                  </a:outerShdw>
                </a:effectLst>
              </a:rPr>
              <a:t>2014</a:t>
            </a:r>
            <a:r>
              <a:rPr lang="en-US" sz="2800" b="1" dirty="0" smtClean="0">
                <a:solidFill>
                  <a:schemeClr val="accent1">
                    <a:lumMod val="40000"/>
                    <a:lumOff val="60000"/>
                  </a:schemeClr>
                </a:solidFill>
                <a:effectLst>
                  <a:outerShdw blurRad="38100" dist="38100" dir="2700000" algn="tl">
                    <a:srgbClr val="000000">
                      <a:alpha val="43137"/>
                    </a:srgbClr>
                  </a:outerShdw>
                </a:effectLst>
              </a:rPr>
              <a:t> </a:t>
            </a:r>
          </a:p>
          <a:p>
            <a:pPr lvl="0">
              <a:defRPr sz="1800">
                <a:solidFill>
                  <a:srgbClr val="000000"/>
                </a:solidFill>
              </a:defRPr>
            </a:pPr>
            <a:r>
              <a:rPr lang="en-US" sz="2800" b="1" dirty="0" smtClean="0">
                <a:solidFill>
                  <a:schemeClr val="accent1">
                    <a:lumMod val="40000"/>
                    <a:lumOff val="60000"/>
                  </a:schemeClr>
                </a:solidFill>
                <a:effectLst>
                  <a:outerShdw blurRad="38100" dist="38100" dir="2700000" algn="tl">
                    <a:srgbClr val="000000">
                      <a:alpha val="43137"/>
                    </a:srgbClr>
                  </a:outerShdw>
                </a:effectLst>
              </a:rPr>
              <a:t>Modified by Joe </a:t>
            </a:r>
            <a:r>
              <a:rPr lang="en-US" sz="2800" b="1" dirty="0" err="1" smtClean="0">
                <a:solidFill>
                  <a:schemeClr val="accent1">
                    <a:lumMod val="40000"/>
                    <a:lumOff val="60000"/>
                  </a:schemeClr>
                </a:solidFill>
                <a:effectLst>
                  <a:outerShdw blurRad="38100" dist="38100" dir="2700000" algn="tl">
                    <a:srgbClr val="000000">
                      <a:alpha val="43137"/>
                    </a:srgbClr>
                  </a:outerShdw>
                </a:effectLst>
              </a:rPr>
              <a:t>Naumann</a:t>
            </a:r>
            <a:r>
              <a:rPr lang="en-US" sz="2800" b="1" dirty="0" smtClean="0">
                <a:solidFill>
                  <a:schemeClr val="accent1">
                    <a:lumMod val="40000"/>
                    <a:lumOff val="60000"/>
                  </a:schemeClr>
                </a:solidFill>
                <a:effectLst>
                  <a:outerShdw blurRad="38100" dist="38100" dir="2700000" algn="tl">
                    <a:srgbClr val="000000">
                      <a:alpha val="43137"/>
                    </a:srgbClr>
                  </a:outerShdw>
                </a:effectLst>
              </a:rPr>
              <a:t> – Spring 2016 (largely map additions)</a:t>
            </a:r>
            <a:endParaRPr sz="2800" b="1" dirty="0">
              <a:solidFill>
                <a:schemeClr val="accent1">
                  <a:lumMod val="40000"/>
                  <a:lumOff val="60000"/>
                </a:schemeClr>
              </a:solidFill>
              <a:effectLst>
                <a:outerShdw blurRad="38100" dist="38100" dir="2700000" algn="tl">
                  <a:srgbClr val="000000">
                    <a:alpha val="43137"/>
                  </a:srgbClr>
                </a:outerShdw>
              </a:effectLst>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9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013" y="76200"/>
            <a:ext cx="12529430" cy="967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3063559"/>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52450"/>
            <a:ext cx="13004800" cy="8648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0952655"/>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44183" y="0"/>
            <a:ext cx="11116431" cy="975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3942888"/>
      </p:ext>
    </p:extLst>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9"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11200" y="0"/>
            <a:ext cx="11365897" cy="975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2118754"/>
      </p:ext>
    </p:extLst>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349" y="0"/>
            <a:ext cx="10980100" cy="9753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5076214"/>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51221"/>
            <a:ext cx="13004800" cy="7651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8876407"/>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86688"/>
            <a:ext cx="13004800" cy="7380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3663594"/>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97000" y="0"/>
            <a:ext cx="10150175" cy="975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0298882"/>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49400" y="20782"/>
            <a:ext cx="10160000" cy="975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3279180"/>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Shape 118"/>
          <p:cNvSpPr>
            <a:spLocks noGrp="1"/>
          </p:cNvSpPr>
          <p:nvPr>
            <p:ph type="title"/>
          </p:nvPr>
        </p:nvSpPr>
        <p:spPr>
          <a:prstGeom prst="rect">
            <a:avLst/>
          </a:prstGeom>
        </p:spPr>
        <p:txBody>
          <a:bodyPr/>
          <a:lstStyle>
            <a:lvl1pPr defTabSz="543305">
              <a:defRPr sz="3813" spc="610"/>
            </a:lvl1pPr>
          </a:lstStyle>
          <a:p>
            <a:pPr lvl="0">
              <a:defRPr sz="1800" cap="none" spc="0">
                <a:solidFill>
                  <a:srgbClr val="000000"/>
                </a:solidFill>
              </a:defRPr>
            </a:pPr>
            <a:r>
              <a:rPr sz="3813" cap="all" spc="610">
                <a:solidFill>
                  <a:srgbClr val="FFFFFF"/>
                </a:solidFill>
              </a:rPr>
              <a:t>Economics By CoUntry - Push Factor for Migrant Workers</a:t>
            </a:r>
          </a:p>
        </p:txBody>
      </p:sp>
      <p:sp>
        <p:nvSpPr>
          <p:cNvPr id="119" name="Shape 119"/>
          <p:cNvSpPr/>
          <p:nvPr/>
        </p:nvSpPr>
        <p:spPr>
          <a:xfrm>
            <a:off x="660400" y="2372585"/>
            <a:ext cx="11684000" cy="6137016"/>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p>
            <a:pPr marL="310134" lvl="0" indent="-310134" algn="l" defTabSz="385572">
              <a:spcBef>
                <a:spcPts val="2700"/>
              </a:spcBef>
              <a:buClr>
                <a:srgbClr val="646464"/>
              </a:buClr>
              <a:buSzPct val="90000"/>
              <a:buChar char="•"/>
              <a:defRPr sz="1800">
                <a:solidFill>
                  <a:srgbClr val="000000"/>
                </a:solidFill>
              </a:defRPr>
            </a:pPr>
            <a:r>
              <a:rPr sz="2376">
                <a:solidFill>
                  <a:srgbClr val="FFFFFF"/>
                </a:solidFill>
                <a:latin typeface="Avenir Black"/>
                <a:ea typeface="Avenir Black"/>
                <a:cs typeface="Avenir Black"/>
                <a:sym typeface="Avenir Black"/>
              </a:rPr>
              <a:t>National GDPs from highest to lowest:</a:t>
            </a:r>
            <a:r>
              <a:rPr sz="2376">
                <a:solidFill>
                  <a:srgbClr val="FFFFFF"/>
                </a:solidFill>
              </a:rPr>
              <a:t> Kazakhstan ($149.06 billion) vs. Tajikistan ($5.64 billion) - </a:t>
            </a:r>
            <a:r>
              <a:rPr sz="2376" i="1">
                <a:solidFill>
                  <a:srgbClr val="1190EB"/>
                </a:solidFill>
              </a:rPr>
              <a:t>World Bank data 2010</a:t>
            </a:r>
            <a:endParaRPr sz="2376">
              <a:solidFill>
                <a:srgbClr val="FFFFFF"/>
              </a:solidFill>
            </a:endParaRPr>
          </a:p>
          <a:p>
            <a:pPr marL="310134" lvl="0" indent="-310134" algn="l" defTabSz="385572">
              <a:spcBef>
                <a:spcPts val="2700"/>
              </a:spcBef>
              <a:buClr>
                <a:srgbClr val="646464"/>
              </a:buClr>
              <a:buSzPct val="90000"/>
              <a:buChar char="•"/>
              <a:defRPr sz="1800">
                <a:solidFill>
                  <a:srgbClr val="000000"/>
                </a:solidFill>
              </a:defRPr>
            </a:pPr>
            <a:r>
              <a:rPr sz="2376">
                <a:solidFill>
                  <a:srgbClr val="FFFFFF"/>
                </a:solidFill>
                <a:latin typeface="Avenir Black"/>
                <a:ea typeface="Avenir Black"/>
                <a:cs typeface="Avenir Black"/>
                <a:sym typeface="Avenir Black"/>
              </a:rPr>
              <a:t>National Trade from highest to lowest:</a:t>
            </a:r>
            <a:r>
              <a:rPr sz="2376">
                <a:solidFill>
                  <a:srgbClr val="FFFFFF"/>
                </a:solidFill>
              </a:rPr>
              <a:t> Kazakhstan ($55 billion) vs. Tajikistan ($1.06 billion) - </a:t>
            </a:r>
            <a:r>
              <a:rPr sz="2376" i="1">
                <a:solidFill>
                  <a:srgbClr val="1190EB"/>
                </a:solidFill>
              </a:rPr>
              <a:t>Harvard  Center for International Development 2010</a:t>
            </a:r>
            <a:r>
              <a:rPr sz="2376">
                <a:solidFill>
                  <a:srgbClr val="FFFFFF"/>
                </a:solidFill>
              </a:rPr>
              <a:t> </a:t>
            </a:r>
          </a:p>
          <a:p>
            <a:pPr marL="310134" lvl="0" indent="-310134" algn="l" defTabSz="385572">
              <a:spcBef>
                <a:spcPts val="2700"/>
              </a:spcBef>
              <a:buClr>
                <a:srgbClr val="646464"/>
              </a:buClr>
              <a:buSzPct val="90000"/>
              <a:buChar char="•"/>
              <a:defRPr sz="1800">
                <a:solidFill>
                  <a:srgbClr val="000000"/>
                </a:solidFill>
              </a:defRPr>
            </a:pPr>
            <a:r>
              <a:rPr sz="2376">
                <a:solidFill>
                  <a:srgbClr val="FFFFFF"/>
                </a:solidFill>
              </a:rPr>
              <a:t>According to Carnegie Endowment article (reading), </a:t>
            </a:r>
          </a:p>
          <a:p>
            <a:pPr marL="620268" lvl="1" indent="-310134" algn="l" defTabSz="385572">
              <a:spcBef>
                <a:spcPts val="2700"/>
              </a:spcBef>
              <a:buClr>
                <a:srgbClr val="646464"/>
              </a:buClr>
              <a:buSzPct val="90000"/>
              <a:buChar char="•"/>
              <a:defRPr sz="1800">
                <a:solidFill>
                  <a:srgbClr val="000000"/>
                </a:solidFill>
              </a:defRPr>
            </a:pPr>
            <a:r>
              <a:rPr sz="2376">
                <a:solidFill>
                  <a:srgbClr val="FFFFFF"/>
                </a:solidFill>
              </a:rPr>
              <a:t>Tajikistan greatly depends on migrant labor “as many as </a:t>
            </a:r>
            <a:r>
              <a:rPr sz="2376">
                <a:solidFill>
                  <a:srgbClr val="FFFFFF"/>
                </a:solidFill>
                <a:latin typeface="Avenir Black"/>
                <a:ea typeface="Avenir Black"/>
                <a:cs typeface="Avenir Black"/>
                <a:sym typeface="Avenir Black"/>
              </a:rPr>
              <a:t>1.5 million of its 6.9 million people</a:t>
            </a:r>
            <a:r>
              <a:rPr sz="2376">
                <a:solidFill>
                  <a:srgbClr val="FFFFFF"/>
                </a:solidFill>
              </a:rPr>
              <a:t> work abroad, the vast majority of them in </a:t>
            </a:r>
            <a:r>
              <a:rPr sz="2376">
                <a:solidFill>
                  <a:srgbClr val="FFFFFF"/>
                </a:solidFill>
                <a:latin typeface="Avenir Black"/>
                <a:ea typeface="Avenir Black"/>
                <a:cs typeface="Avenir Black"/>
                <a:sym typeface="Avenir Black"/>
              </a:rPr>
              <a:t>Russia.</a:t>
            </a:r>
            <a:r>
              <a:rPr sz="2376">
                <a:solidFill>
                  <a:srgbClr val="FFFFFF"/>
                </a:solidFill>
              </a:rPr>
              <a:t>”</a:t>
            </a:r>
          </a:p>
          <a:p>
            <a:pPr marL="620268" lvl="1" indent="-310134" algn="l" defTabSz="385572">
              <a:spcBef>
                <a:spcPts val="2700"/>
              </a:spcBef>
              <a:buClr>
                <a:srgbClr val="646464"/>
              </a:buClr>
              <a:buSzPct val="90000"/>
              <a:buChar char="•"/>
              <a:defRPr sz="1800">
                <a:solidFill>
                  <a:srgbClr val="000000"/>
                </a:solidFill>
              </a:defRPr>
            </a:pPr>
            <a:r>
              <a:rPr sz="2376">
                <a:solidFill>
                  <a:srgbClr val="FFFFFF"/>
                </a:solidFill>
              </a:rPr>
              <a:t>Remittances from migrant labor equal to </a:t>
            </a:r>
            <a:r>
              <a:rPr sz="2376">
                <a:solidFill>
                  <a:srgbClr val="FFFFFF"/>
                </a:solidFill>
                <a:latin typeface="Avenir Black"/>
                <a:ea typeface="Avenir Black"/>
                <a:cs typeface="Avenir Black"/>
                <a:sym typeface="Avenir Black"/>
              </a:rPr>
              <a:t>around 49% of Tajikistan’s GDP</a:t>
            </a:r>
            <a:r>
              <a:rPr sz="2376">
                <a:solidFill>
                  <a:srgbClr val="FFFFFF"/>
                </a:solidFill>
              </a:rPr>
              <a:t>, super high ratio</a:t>
            </a:r>
          </a:p>
          <a:p>
            <a:pPr lvl="1" indent="150876" defTabSz="385572">
              <a:spcBef>
                <a:spcPts val="2700"/>
              </a:spcBef>
              <a:defRPr sz="1800">
                <a:solidFill>
                  <a:srgbClr val="000000"/>
                </a:solidFill>
              </a:defRPr>
            </a:pPr>
            <a:r>
              <a:rPr sz="2838">
                <a:solidFill>
                  <a:srgbClr val="FDA600"/>
                </a:solidFill>
              </a:rPr>
              <a:t>Why Tajikistan?</a:t>
            </a:r>
            <a:r>
              <a:rPr sz="2838">
                <a:solidFill>
                  <a:srgbClr val="FFFFFF"/>
                </a:solidFill>
              </a:rPr>
              <a:t> Let’s look at some charts ahead.</a:t>
            </a:r>
          </a:p>
        </p:txBody>
      </p:sp>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hape 40"/>
          <p:cNvSpPr>
            <a:spLocks noGrp="1"/>
          </p:cNvSpPr>
          <p:nvPr>
            <p:ph type="title"/>
          </p:nvPr>
        </p:nvSpPr>
        <p:spPr>
          <a:prstGeom prst="rect">
            <a:avLst/>
          </a:prstGeom>
        </p:spPr>
        <p:txBody>
          <a:bodyPr/>
          <a:lstStyle/>
          <a:p>
            <a:pPr lvl="0">
              <a:defRPr sz="1800" cap="none" spc="0">
                <a:solidFill>
                  <a:srgbClr val="000000"/>
                </a:solidFill>
              </a:defRPr>
            </a:pPr>
            <a:r>
              <a:rPr sz="4500" cap="all" spc="720">
                <a:solidFill>
                  <a:srgbClr val="FFFFFF"/>
                </a:solidFill>
              </a:rPr>
              <a:t>Defining terms</a:t>
            </a:r>
          </a:p>
        </p:txBody>
      </p:sp>
      <p:pic>
        <p:nvPicPr>
          <p:cNvPr id="41" name="pasted-image.png"/>
          <p:cNvPicPr/>
          <p:nvPr/>
        </p:nvPicPr>
        <p:blipFill>
          <a:blip r:embed="rId2">
            <a:extLst/>
          </a:blip>
          <a:stretch>
            <a:fillRect/>
          </a:stretch>
        </p:blipFill>
        <p:spPr>
          <a:xfrm>
            <a:off x="6702075" y="1890445"/>
            <a:ext cx="6043637" cy="4449304"/>
          </a:xfrm>
          <a:prstGeom prst="rect">
            <a:avLst/>
          </a:prstGeom>
          <a:ln w="12700">
            <a:miter lim="400000"/>
          </a:ln>
        </p:spPr>
      </p:pic>
      <p:sp>
        <p:nvSpPr>
          <p:cNvPr id="42" name="Shape 42"/>
          <p:cNvSpPr/>
          <p:nvPr/>
        </p:nvSpPr>
        <p:spPr>
          <a:xfrm>
            <a:off x="405410" y="5221704"/>
            <a:ext cx="6043638" cy="26924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lgn="l">
              <a:defRPr sz="1800">
                <a:solidFill>
                  <a:srgbClr val="000000"/>
                </a:solidFill>
              </a:defRPr>
            </a:pPr>
            <a:r>
              <a:rPr sz="2200">
                <a:solidFill>
                  <a:srgbClr val="FFFFFF"/>
                </a:solidFill>
                <a:latin typeface="Avenir Black"/>
                <a:ea typeface="Avenir Black"/>
                <a:cs typeface="Avenir Black"/>
                <a:sym typeface="Avenir Black"/>
              </a:rPr>
              <a:t>Commonwealth of Independent States (CIS):</a:t>
            </a:r>
          </a:p>
          <a:p>
            <a:pPr lvl="0" algn="l">
              <a:defRPr sz="1800">
                <a:solidFill>
                  <a:srgbClr val="000000"/>
                </a:solidFill>
              </a:defRPr>
            </a:pPr>
            <a:r>
              <a:rPr sz="2100">
                <a:solidFill>
                  <a:srgbClr val="FFFFFF"/>
                </a:solidFill>
              </a:rPr>
              <a:t>formed when the former Soviet Union dissolved in 1991. At its conception it consisted of ten former Soviet Republics: Armenia, Belarus, Kazakhstan, Kyrgyzstan, Moldova, Russia, Tajikistan, Turkmenistan, Ukraine, and Uzbekistan.</a:t>
            </a:r>
          </a:p>
        </p:txBody>
      </p:sp>
      <p:pic>
        <p:nvPicPr>
          <p:cNvPr id="43" name="pasted-image.png"/>
          <p:cNvPicPr/>
          <p:nvPr/>
        </p:nvPicPr>
        <p:blipFill>
          <a:blip r:embed="rId3" cstate="screen">
            <a:extLst>
              <a:ext uri="{28A0092B-C50C-407E-A947-70E740481C1C}">
                <a14:useLocalDpi xmlns:a14="http://schemas.microsoft.com/office/drawing/2010/main"/>
              </a:ext>
            </a:extLst>
          </a:blip>
          <a:stretch>
            <a:fillRect/>
          </a:stretch>
        </p:blipFill>
        <p:spPr>
          <a:xfrm>
            <a:off x="452073" y="1903229"/>
            <a:ext cx="6043637" cy="3021819"/>
          </a:xfrm>
          <a:prstGeom prst="rect">
            <a:avLst/>
          </a:prstGeom>
          <a:ln w="12700">
            <a:miter lim="400000"/>
          </a:ln>
        </p:spPr>
      </p:pic>
      <p:sp>
        <p:nvSpPr>
          <p:cNvPr id="44" name="Shape 44"/>
          <p:cNvSpPr>
            <a:spLocks noGrp="1"/>
          </p:cNvSpPr>
          <p:nvPr>
            <p:ph type="body" idx="1"/>
          </p:nvPr>
        </p:nvSpPr>
        <p:spPr>
          <a:xfrm>
            <a:off x="6723264" y="6543850"/>
            <a:ext cx="6043637" cy="2313497"/>
          </a:xfrm>
          <a:prstGeom prst="rect">
            <a:avLst/>
          </a:prstGeom>
        </p:spPr>
        <p:txBody>
          <a:bodyPr anchor="t"/>
          <a:lstStyle/>
          <a:p>
            <a:pPr marL="0" lvl="0" indent="0" algn="ctr" defTabSz="438150">
              <a:spcBef>
                <a:spcPts val="0"/>
              </a:spcBef>
              <a:buClrTx/>
              <a:buSzTx/>
              <a:buNone/>
              <a:defRPr sz="1800">
                <a:solidFill>
                  <a:srgbClr val="000000"/>
                </a:solidFill>
              </a:defRPr>
            </a:pPr>
            <a:r>
              <a:rPr sz="2025" b="1">
                <a:solidFill>
                  <a:srgbClr val="FFFFFF"/>
                </a:solidFill>
              </a:rPr>
              <a:t>Cultural-Linguistic Note:</a:t>
            </a:r>
          </a:p>
          <a:p>
            <a:pPr marL="0" lvl="0" indent="0" algn="ctr" defTabSz="438150">
              <a:spcBef>
                <a:spcPts val="0"/>
              </a:spcBef>
              <a:buClrTx/>
              <a:buSzTx/>
              <a:buNone/>
              <a:defRPr sz="1800">
                <a:solidFill>
                  <a:srgbClr val="000000"/>
                </a:solidFill>
              </a:defRPr>
            </a:pPr>
            <a:r>
              <a:rPr sz="2025">
                <a:solidFill>
                  <a:srgbClr val="FFFFFF"/>
                </a:solidFill>
              </a:rPr>
              <a:t>Russians use two separate terms:</a:t>
            </a:r>
          </a:p>
          <a:p>
            <a:pPr marL="0" lvl="0" indent="0" defTabSz="438150">
              <a:spcBef>
                <a:spcPts val="0"/>
              </a:spcBef>
              <a:buClrTx/>
              <a:buSzTx/>
              <a:buNone/>
              <a:defRPr sz="1800">
                <a:solidFill>
                  <a:srgbClr val="000000"/>
                </a:solidFill>
              </a:defRPr>
            </a:pPr>
            <a:endParaRPr sz="2025">
              <a:solidFill>
                <a:srgbClr val="FFFFFF"/>
              </a:solidFill>
            </a:endParaRPr>
          </a:p>
          <a:p>
            <a:pPr marL="592666" lvl="0" indent="-592666" defTabSz="438150">
              <a:spcBef>
                <a:spcPts val="0"/>
              </a:spcBef>
              <a:buClrTx/>
              <a:buSzPct val="100000"/>
              <a:buAutoNum type="arabicPeriod"/>
              <a:defRPr sz="1800">
                <a:solidFill>
                  <a:srgbClr val="000000"/>
                </a:solidFill>
              </a:defRPr>
            </a:pPr>
            <a:r>
              <a:rPr sz="2025">
                <a:solidFill>
                  <a:srgbClr val="FFFFFF"/>
                </a:solidFill>
              </a:rPr>
              <a:t>Средняя Азия, five CIS republics</a:t>
            </a:r>
          </a:p>
          <a:p>
            <a:pPr marL="592666" lvl="0" indent="-592666" defTabSz="438150">
              <a:spcBef>
                <a:spcPts val="0"/>
              </a:spcBef>
              <a:buClrTx/>
              <a:buSzPct val="100000"/>
              <a:buAutoNum type="arabicPeriod" startAt="2"/>
              <a:defRPr sz="1800">
                <a:solidFill>
                  <a:srgbClr val="000000"/>
                </a:solidFill>
              </a:defRPr>
            </a:pPr>
            <a:r>
              <a:rPr sz="2025">
                <a:solidFill>
                  <a:srgbClr val="FFFFFF"/>
                </a:solidFill>
              </a:rPr>
              <a:t>Центральная Азия, a wider definition that includes lands outside the former Soviet Union</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Shape 121"/>
          <p:cNvSpPr>
            <a:spLocks noGrp="1"/>
          </p:cNvSpPr>
          <p:nvPr>
            <p:ph type="title"/>
          </p:nvPr>
        </p:nvSpPr>
        <p:spPr>
          <a:prstGeom prst="rect">
            <a:avLst/>
          </a:prstGeom>
        </p:spPr>
        <p:txBody>
          <a:bodyPr/>
          <a:lstStyle/>
          <a:p>
            <a:pPr lvl="0">
              <a:defRPr sz="1800" cap="none" spc="0">
                <a:solidFill>
                  <a:srgbClr val="000000"/>
                </a:solidFill>
              </a:defRPr>
            </a:pPr>
            <a:r>
              <a:rPr sz="4500" cap="all" spc="720">
                <a:solidFill>
                  <a:srgbClr val="FFFFFF"/>
                </a:solidFill>
              </a:rPr>
              <a:t>Main Kazakhstan Exports</a:t>
            </a:r>
          </a:p>
        </p:txBody>
      </p:sp>
      <p:grpSp>
        <p:nvGrpSpPr>
          <p:cNvPr id="124" name="Group 124"/>
          <p:cNvGrpSpPr/>
          <p:nvPr/>
        </p:nvGrpSpPr>
        <p:grpSpPr>
          <a:xfrm>
            <a:off x="2565400" y="1854199"/>
            <a:ext cx="7874001" cy="6781801"/>
            <a:chOff x="-127000" y="-88900"/>
            <a:chExt cx="7874000" cy="6781800"/>
          </a:xfrm>
        </p:grpSpPr>
        <p:pic>
          <p:nvPicPr>
            <p:cNvPr id="123" name="en_explore_tree_map_hs_export_kaz_all_show_2010.png"/>
            <p:cNvPicPr/>
            <p:nvPr/>
          </p:nvPicPr>
          <p:blipFill>
            <a:blip r:embed="rId2">
              <a:extLst/>
            </a:blip>
            <a:stretch>
              <a:fillRect/>
            </a:stretch>
          </p:blipFill>
          <p:spPr>
            <a:xfrm>
              <a:off x="0" y="0"/>
              <a:ext cx="7620000" cy="6451600"/>
            </a:xfrm>
            <a:prstGeom prst="rect">
              <a:avLst/>
            </a:prstGeom>
            <a:ln>
              <a:noFill/>
            </a:ln>
            <a:effectLst/>
          </p:spPr>
        </p:pic>
        <p:pic>
          <p:nvPicPr>
            <p:cNvPr id="122" name="Picture 121"/>
            <p:cNvPicPr/>
            <p:nvPr/>
          </p:nvPicPr>
          <p:blipFill>
            <a:blip r:embed="rId3">
              <a:extLst/>
            </a:blip>
            <a:stretch>
              <a:fillRect/>
            </a:stretch>
          </p:blipFill>
          <p:spPr>
            <a:xfrm>
              <a:off x="-127000" y="-88900"/>
              <a:ext cx="7874000" cy="6781800"/>
            </a:xfrm>
            <a:prstGeom prst="rect">
              <a:avLst/>
            </a:prstGeom>
            <a:effectLst/>
          </p:spPr>
        </p:pic>
      </p:grpSp>
      <p:sp>
        <p:nvSpPr>
          <p:cNvPr id="125" name="Shape 125"/>
          <p:cNvSpPr/>
          <p:nvPr/>
        </p:nvSpPr>
        <p:spPr>
          <a:xfrm>
            <a:off x="2559523" y="8551333"/>
            <a:ext cx="7885754" cy="5334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lvl="0" algn="l" defTabSz="457200">
              <a:defRPr sz="1800">
                <a:solidFill>
                  <a:srgbClr val="000000"/>
                </a:solidFill>
              </a:defRPr>
            </a:pPr>
            <a:r>
              <a:rPr sz="1400" i="1" dirty="0">
                <a:solidFill>
                  <a:schemeClr val="tx1"/>
                </a:solidFill>
                <a:latin typeface="Helvetica"/>
                <a:ea typeface="Helvetica"/>
                <a:cs typeface="Helvetica"/>
                <a:sym typeface="Helvetica"/>
              </a:rPr>
              <a:t>Economic Complexity Observatory, MIT Media Lab and the Center for International Development at Harvard University. (TC) </a:t>
            </a:r>
            <a:r>
              <a:rPr sz="1400" i="1" u="sng" dirty="0">
                <a:solidFill>
                  <a:schemeClr val="tx1"/>
                </a:solidFill>
                <a:latin typeface="Helvetica"/>
                <a:ea typeface="Helvetica"/>
                <a:cs typeface="Helvetica"/>
                <a:sym typeface="Helvetica"/>
                <a:hlinkClick r:id="rId4"/>
              </a:rPr>
              <a:t>http://atlas.media.mit.edu/</a:t>
            </a:r>
          </a:p>
        </p:txBody>
      </p:sp>
    </p:spTree>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39800" y="0"/>
            <a:ext cx="11326761" cy="975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6630321"/>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hape 127"/>
          <p:cNvSpPr>
            <a:spLocks noGrp="1"/>
          </p:cNvSpPr>
          <p:nvPr>
            <p:ph type="title"/>
          </p:nvPr>
        </p:nvSpPr>
        <p:spPr>
          <a:prstGeom prst="rect">
            <a:avLst/>
          </a:prstGeom>
        </p:spPr>
        <p:txBody>
          <a:bodyPr/>
          <a:lstStyle/>
          <a:p>
            <a:pPr lvl="0">
              <a:defRPr sz="1800" cap="none" spc="0">
                <a:solidFill>
                  <a:srgbClr val="000000"/>
                </a:solidFill>
              </a:defRPr>
            </a:pPr>
            <a:r>
              <a:rPr sz="4500" cap="all" spc="720">
                <a:solidFill>
                  <a:srgbClr val="FFFFFF"/>
                </a:solidFill>
              </a:rPr>
              <a:t>Main Tajikistan Exports</a:t>
            </a:r>
          </a:p>
        </p:txBody>
      </p:sp>
      <p:grpSp>
        <p:nvGrpSpPr>
          <p:cNvPr id="130" name="Group 130"/>
          <p:cNvGrpSpPr/>
          <p:nvPr/>
        </p:nvGrpSpPr>
        <p:grpSpPr>
          <a:xfrm>
            <a:off x="2565400" y="1837266"/>
            <a:ext cx="7874000" cy="6781801"/>
            <a:chOff x="-127000" y="-88900"/>
            <a:chExt cx="7874000" cy="6781800"/>
          </a:xfrm>
        </p:grpSpPr>
        <p:pic>
          <p:nvPicPr>
            <p:cNvPr id="129" name="en_explore_tree_map_hs_export_tjk_all_show_2010.png"/>
            <p:cNvPicPr/>
            <p:nvPr/>
          </p:nvPicPr>
          <p:blipFill>
            <a:blip r:embed="rId2">
              <a:extLst/>
            </a:blip>
            <a:stretch>
              <a:fillRect/>
            </a:stretch>
          </p:blipFill>
          <p:spPr>
            <a:xfrm>
              <a:off x="0" y="0"/>
              <a:ext cx="7620000" cy="6451600"/>
            </a:xfrm>
            <a:prstGeom prst="rect">
              <a:avLst/>
            </a:prstGeom>
            <a:ln>
              <a:noFill/>
            </a:ln>
            <a:effectLst/>
          </p:spPr>
        </p:pic>
        <p:pic>
          <p:nvPicPr>
            <p:cNvPr id="128" name="Picture 127"/>
            <p:cNvPicPr/>
            <p:nvPr/>
          </p:nvPicPr>
          <p:blipFill>
            <a:blip r:embed="rId3">
              <a:extLst/>
            </a:blip>
            <a:stretch>
              <a:fillRect/>
            </a:stretch>
          </p:blipFill>
          <p:spPr>
            <a:xfrm>
              <a:off x="-127000" y="-88900"/>
              <a:ext cx="7874000" cy="6781800"/>
            </a:xfrm>
            <a:prstGeom prst="rect">
              <a:avLst/>
            </a:prstGeom>
            <a:effectLst/>
          </p:spPr>
        </p:pic>
      </p:grpSp>
      <p:sp>
        <p:nvSpPr>
          <p:cNvPr id="131" name="Shape 131"/>
          <p:cNvSpPr/>
          <p:nvPr/>
        </p:nvSpPr>
        <p:spPr>
          <a:xfrm>
            <a:off x="2559523" y="8551333"/>
            <a:ext cx="7885754" cy="5334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lvl="0" algn="l" defTabSz="457200">
              <a:defRPr sz="1800">
                <a:solidFill>
                  <a:srgbClr val="000000"/>
                </a:solidFill>
              </a:defRPr>
            </a:pPr>
            <a:r>
              <a:rPr sz="1400" i="1" dirty="0">
                <a:solidFill>
                  <a:schemeClr val="tx1"/>
                </a:solidFill>
                <a:latin typeface="Helvetica"/>
                <a:ea typeface="Helvetica"/>
                <a:cs typeface="Helvetica"/>
                <a:sym typeface="Helvetica"/>
              </a:rPr>
              <a:t>Economic Complexity Observatory, MIT Media Lab and the Center for International Development at Harvard University. (TC) </a:t>
            </a:r>
            <a:r>
              <a:rPr sz="1400" i="1" u="sng" dirty="0">
                <a:solidFill>
                  <a:schemeClr val="tx1"/>
                </a:solidFill>
                <a:latin typeface="Helvetica"/>
                <a:ea typeface="Helvetica"/>
                <a:cs typeface="Helvetica"/>
                <a:sym typeface="Helvetica"/>
                <a:hlinkClick r:id="rId4"/>
              </a:rPr>
              <a:t>http://atlas.media.mit.edu/</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133" name="Shape 133"/>
          <p:cNvSpPr>
            <a:spLocks noGrp="1"/>
          </p:cNvSpPr>
          <p:nvPr>
            <p:ph type="title"/>
          </p:nvPr>
        </p:nvSpPr>
        <p:spPr>
          <a:xfrm>
            <a:off x="1181761" y="609600"/>
            <a:ext cx="10641279" cy="1422400"/>
          </a:xfrm>
          <a:prstGeom prst="rect">
            <a:avLst/>
          </a:prstGeom>
        </p:spPr>
        <p:txBody>
          <a:bodyPr/>
          <a:lstStyle>
            <a:lvl1pPr algn="ctr"/>
          </a:lstStyle>
          <a:p>
            <a:pPr lvl="0">
              <a:defRPr sz="1800" cap="none" spc="0">
                <a:solidFill>
                  <a:srgbClr val="000000"/>
                </a:solidFill>
              </a:defRPr>
            </a:pPr>
            <a:r>
              <a:rPr sz="4500" cap="all" spc="720">
                <a:solidFill>
                  <a:srgbClr val="FFFFFF"/>
                </a:solidFill>
              </a:rPr>
              <a:t>Tajikistan &amp; Kazakhstan</a:t>
            </a:r>
          </a:p>
        </p:txBody>
      </p:sp>
      <p:sp>
        <p:nvSpPr>
          <p:cNvPr id="134" name="Shape 134"/>
          <p:cNvSpPr/>
          <p:nvPr/>
        </p:nvSpPr>
        <p:spPr>
          <a:xfrm>
            <a:off x="2559523" y="8879416"/>
            <a:ext cx="7885754" cy="3175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defTabSz="457200">
              <a:defRPr sz="1400" i="1">
                <a:solidFill>
                  <a:srgbClr val="808080"/>
                </a:solidFill>
                <a:latin typeface="Helvetica"/>
                <a:ea typeface="Helvetica"/>
                <a:cs typeface="Helvetica"/>
                <a:sym typeface="Helvetica"/>
              </a:defRPr>
            </a:lvl1pPr>
          </a:lstStyle>
          <a:p>
            <a:pPr lvl="0">
              <a:defRPr sz="1800" i="0">
                <a:solidFill>
                  <a:srgbClr val="000000"/>
                </a:solidFill>
              </a:defRPr>
            </a:pPr>
            <a:r>
              <a:rPr sz="1400" i="1" dirty="0">
                <a:solidFill>
                  <a:schemeClr val="tx1"/>
                </a:solidFill>
              </a:rPr>
              <a:t>CIA World Fact Book, Transparency International Country </a:t>
            </a:r>
            <a:r>
              <a:rPr sz="1400" i="1" dirty="0" err="1">
                <a:solidFill>
                  <a:schemeClr val="tx1"/>
                </a:solidFill>
              </a:rPr>
              <a:t>Profile,World</a:t>
            </a:r>
            <a:r>
              <a:rPr sz="1400" i="1" dirty="0">
                <a:solidFill>
                  <a:schemeClr val="tx1"/>
                </a:solidFill>
              </a:rPr>
              <a:t> Bank Data</a:t>
            </a:r>
          </a:p>
        </p:txBody>
      </p:sp>
      <p:sp>
        <p:nvSpPr>
          <p:cNvPr id="135" name="Shape 135"/>
          <p:cNvSpPr/>
          <p:nvPr/>
        </p:nvSpPr>
        <p:spPr>
          <a:xfrm>
            <a:off x="1432602" y="3878754"/>
            <a:ext cx="5168702" cy="430374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lvl="0" algn="l">
              <a:defRPr sz="1800">
                <a:solidFill>
                  <a:srgbClr val="000000"/>
                </a:solidFill>
              </a:defRPr>
            </a:pPr>
            <a:r>
              <a:rPr sz="2100" cap="all" spc="336" dirty="0">
                <a:solidFill>
                  <a:srgbClr val="55D7FF"/>
                </a:solidFill>
                <a:latin typeface="Avenir Book"/>
                <a:ea typeface="Avenir Book"/>
                <a:cs typeface="Avenir Book"/>
                <a:sym typeface="Avenir Book"/>
              </a:rPr>
              <a:t>* </a:t>
            </a:r>
            <a:r>
              <a:rPr sz="2100" b="1" cap="all" spc="336" dirty="0">
                <a:solidFill>
                  <a:srgbClr val="55D7FF"/>
                </a:solidFill>
                <a:latin typeface="Avenir Book"/>
                <a:ea typeface="Avenir Book"/>
                <a:cs typeface="Avenir Book"/>
                <a:sym typeface="Avenir Book"/>
              </a:rPr>
              <a:t>POPULATION (2010): 6.9 MILLION</a:t>
            </a:r>
          </a:p>
          <a:p>
            <a:pPr marL="313266" lvl="0" indent="-313266" algn="l">
              <a:buSzPct val="90000"/>
              <a:buChar char="*"/>
              <a:defRPr sz="1800">
                <a:solidFill>
                  <a:srgbClr val="000000"/>
                </a:solidFill>
              </a:defRPr>
            </a:pPr>
            <a:r>
              <a:rPr sz="2100" b="1" cap="all" spc="336" dirty="0">
                <a:solidFill>
                  <a:srgbClr val="FDA600"/>
                </a:solidFill>
                <a:latin typeface="Avenir Book"/>
                <a:ea typeface="Avenir Book"/>
                <a:cs typeface="Avenir Book"/>
                <a:sym typeface="Avenir Book"/>
              </a:rPr>
              <a:t>GDP (2010): $5.64 B</a:t>
            </a:r>
          </a:p>
          <a:p>
            <a:pPr lvl="0" algn="l">
              <a:defRPr sz="1800">
                <a:solidFill>
                  <a:srgbClr val="000000"/>
                </a:solidFill>
              </a:defRPr>
            </a:pPr>
            <a:endParaRPr sz="2100" b="1" cap="all" spc="336" dirty="0">
              <a:solidFill>
                <a:srgbClr val="55D7FF"/>
              </a:solidFill>
              <a:latin typeface="Avenir Book"/>
              <a:ea typeface="Avenir Book"/>
              <a:cs typeface="Avenir Book"/>
              <a:sym typeface="Avenir Book"/>
            </a:endParaRPr>
          </a:p>
          <a:p>
            <a:pPr lvl="0" algn="l">
              <a:defRPr sz="1800">
                <a:solidFill>
                  <a:srgbClr val="000000"/>
                </a:solidFill>
              </a:defRPr>
            </a:pPr>
            <a:r>
              <a:rPr sz="2100" b="1" cap="all" spc="336" dirty="0">
                <a:solidFill>
                  <a:srgbClr val="55D7FF"/>
                </a:solidFill>
                <a:latin typeface="Avenir Book"/>
                <a:ea typeface="Avenir Book"/>
                <a:cs typeface="Avenir Book"/>
                <a:sym typeface="Avenir Book"/>
              </a:rPr>
              <a:t>* INFANT MORTALITY Rate (PER 1k LIVE BIRTHS): 52.2</a:t>
            </a:r>
          </a:p>
          <a:p>
            <a:pPr marL="287161" lvl="0" indent="-287161" algn="l">
              <a:buSzPct val="90000"/>
              <a:buChar char="*"/>
              <a:defRPr sz="1800">
                <a:solidFill>
                  <a:srgbClr val="000000"/>
                </a:solidFill>
              </a:defRPr>
            </a:pPr>
            <a:r>
              <a:rPr sz="2100" b="1" cap="all" spc="336" dirty="0">
                <a:solidFill>
                  <a:srgbClr val="FDA600"/>
                </a:solidFill>
                <a:latin typeface="Avenir Book"/>
                <a:ea typeface="Avenir Book"/>
                <a:cs typeface="Avenir Book"/>
                <a:sym typeface="Avenir Book"/>
              </a:rPr>
              <a:t>LIFE EXPECTANCY (2009): 66.97 YEARS</a:t>
            </a:r>
          </a:p>
          <a:p>
            <a:pPr marL="287161" lvl="0" indent="-287161" algn="l">
              <a:buSzPct val="90000"/>
              <a:buChar char="*"/>
              <a:defRPr sz="1800">
                <a:solidFill>
                  <a:srgbClr val="000000"/>
                </a:solidFill>
              </a:defRPr>
            </a:pPr>
            <a:endParaRPr sz="2100" b="1" cap="all" spc="336" dirty="0">
              <a:solidFill>
                <a:srgbClr val="55D7FF"/>
              </a:solidFill>
              <a:latin typeface="Avenir Book"/>
              <a:ea typeface="Avenir Book"/>
              <a:cs typeface="Avenir Book"/>
              <a:sym typeface="Avenir Book"/>
            </a:endParaRPr>
          </a:p>
          <a:p>
            <a:pPr marL="287161" lvl="0" indent="-287161" algn="l">
              <a:buSzPct val="90000"/>
              <a:buChar char="*"/>
              <a:defRPr sz="1800">
                <a:solidFill>
                  <a:srgbClr val="000000"/>
                </a:solidFill>
              </a:defRPr>
            </a:pPr>
            <a:r>
              <a:rPr sz="2100" b="1" cap="all" spc="336" dirty="0">
                <a:solidFill>
                  <a:srgbClr val="55D7FF"/>
                </a:solidFill>
                <a:latin typeface="Avenir Book"/>
                <a:ea typeface="Avenir Book"/>
                <a:cs typeface="Avenir Book"/>
                <a:sym typeface="Avenir Book"/>
              </a:rPr>
              <a:t>Religions: Sunni Muslim 85%, Shia Muslim 5%,</a:t>
            </a:r>
          </a:p>
          <a:p>
            <a:pPr marL="313266" lvl="0" indent="-313266" algn="l">
              <a:buSzPct val="90000"/>
              <a:buChar char="*"/>
              <a:defRPr sz="1800">
                <a:solidFill>
                  <a:srgbClr val="000000"/>
                </a:solidFill>
              </a:defRPr>
            </a:pPr>
            <a:r>
              <a:rPr sz="2100" b="1" cap="all" spc="336" dirty="0">
                <a:solidFill>
                  <a:srgbClr val="FDA600"/>
                </a:solidFill>
                <a:latin typeface="Avenir Book"/>
                <a:ea typeface="Avenir Book"/>
                <a:cs typeface="Avenir Book"/>
                <a:sym typeface="Avenir Book"/>
              </a:rPr>
              <a:t>LITERACY RATE (2009): 99.7%</a:t>
            </a:r>
          </a:p>
        </p:txBody>
      </p:sp>
      <p:sp>
        <p:nvSpPr>
          <p:cNvPr id="136" name="Shape 136"/>
          <p:cNvSpPr/>
          <p:nvPr/>
        </p:nvSpPr>
        <p:spPr>
          <a:xfrm>
            <a:off x="6685893" y="3717171"/>
            <a:ext cx="5168703" cy="462690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lvl="0" algn="l">
              <a:defRPr sz="1800">
                <a:solidFill>
                  <a:srgbClr val="000000"/>
                </a:solidFill>
              </a:defRPr>
            </a:pPr>
            <a:r>
              <a:rPr sz="2100" b="1" cap="all" spc="336" dirty="0">
                <a:solidFill>
                  <a:srgbClr val="55D7FF"/>
                </a:solidFill>
                <a:latin typeface="Avenir Book"/>
                <a:ea typeface="Avenir Book"/>
                <a:cs typeface="Avenir Book"/>
                <a:sym typeface="Avenir Book"/>
              </a:rPr>
              <a:t>* POPULATION (2010): 16.3 MILLION</a:t>
            </a:r>
          </a:p>
          <a:p>
            <a:pPr marL="287161" lvl="0" indent="-287161" algn="l">
              <a:buSzPct val="90000"/>
              <a:buChar char="*"/>
              <a:defRPr sz="1800">
                <a:solidFill>
                  <a:srgbClr val="000000"/>
                </a:solidFill>
              </a:defRPr>
            </a:pPr>
            <a:r>
              <a:rPr sz="2100" b="1" cap="all" spc="336" dirty="0">
                <a:solidFill>
                  <a:srgbClr val="FDA600"/>
                </a:solidFill>
                <a:latin typeface="Avenir Book"/>
                <a:ea typeface="Avenir Book"/>
                <a:cs typeface="Avenir Book"/>
                <a:sym typeface="Avenir Book"/>
              </a:rPr>
              <a:t>GDP (2010): $149.06 B</a:t>
            </a:r>
          </a:p>
          <a:p>
            <a:pPr marL="287161" lvl="0" indent="-287161" algn="l">
              <a:buSzPct val="90000"/>
              <a:buChar char="*"/>
              <a:defRPr sz="1800">
                <a:solidFill>
                  <a:srgbClr val="000000"/>
                </a:solidFill>
              </a:defRPr>
            </a:pPr>
            <a:endParaRPr sz="2100" b="1" cap="all" spc="336" dirty="0">
              <a:solidFill>
                <a:srgbClr val="FDA600"/>
              </a:solidFill>
              <a:latin typeface="Avenir Book"/>
              <a:ea typeface="Avenir Book"/>
              <a:cs typeface="Avenir Book"/>
              <a:sym typeface="Avenir Book"/>
            </a:endParaRPr>
          </a:p>
          <a:p>
            <a:pPr lvl="0" algn="l">
              <a:defRPr sz="1800">
                <a:solidFill>
                  <a:srgbClr val="000000"/>
                </a:solidFill>
              </a:defRPr>
            </a:pPr>
            <a:r>
              <a:rPr sz="2100" b="1" cap="all" spc="336" dirty="0">
                <a:solidFill>
                  <a:srgbClr val="55D7FF"/>
                </a:solidFill>
                <a:latin typeface="Avenir Book"/>
                <a:ea typeface="Avenir Book"/>
                <a:cs typeface="Avenir Book"/>
                <a:sym typeface="Avenir Book"/>
              </a:rPr>
              <a:t>* INFANT MORTALITY RATE (PER 1k LIVE BIRTHS): 29.1</a:t>
            </a:r>
          </a:p>
          <a:p>
            <a:pPr marL="287161" lvl="0" indent="-287161" algn="l">
              <a:buSzPct val="90000"/>
              <a:buChar char="*"/>
              <a:defRPr sz="1800">
                <a:solidFill>
                  <a:srgbClr val="000000"/>
                </a:solidFill>
              </a:defRPr>
            </a:pPr>
            <a:r>
              <a:rPr sz="2100" b="1" cap="all" spc="336" dirty="0">
                <a:solidFill>
                  <a:srgbClr val="FDA600"/>
                </a:solidFill>
                <a:latin typeface="Avenir Book"/>
                <a:ea typeface="Avenir Book"/>
                <a:cs typeface="Avenir Book"/>
                <a:sym typeface="Avenir Book"/>
              </a:rPr>
              <a:t>LIFE EXPECTANCY (2009) 68.43 YEARS</a:t>
            </a:r>
          </a:p>
          <a:p>
            <a:pPr marL="287161" lvl="0" indent="-287161" algn="l">
              <a:buSzPct val="90000"/>
              <a:buChar char="*"/>
              <a:defRPr sz="1800">
                <a:solidFill>
                  <a:srgbClr val="000000"/>
                </a:solidFill>
              </a:defRPr>
            </a:pPr>
            <a:endParaRPr sz="2100" b="1" cap="all" spc="336" dirty="0">
              <a:solidFill>
                <a:srgbClr val="FDA600"/>
              </a:solidFill>
              <a:latin typeface="Avenir Book"/>
              <a:ea typeface="Avenir Book"/>
              <a:cs typeface="Avenir Book"/>
              <a:sym typeface="Avenir Book"/>
            </a:endParaRPr>
          </a:p>
          <a:p>
            <a:pPr marL="287161" lvl="0" indent="-287161" algn="l">
              <a:buSzPct val="90000"/>
              <a:buChar char="*"/>
              <a:defRPr sz="1800">
                <a:solidFill>
                  <a:srgbClr val="000000"/>
                </a:solidFill>
              </a:defRPr>
            </a:pPr>
            <a:r>
              <a:rPr sz="2100" b="1" cap="all" spc="336" dirty="0">
                <a:solidFill>
                  <a:srgbClr val="55D7FF"/>
                </a:solidFill>
                <a:latin typeface="Avenir Book"/>
                <a:ea typeface="Avenir Book"/>
                <a:cs typeface="Avenir Book"/>
                <a:sym typeface="Avenir Book"/>
              </a:rPr>
              <a:t>Religions: Muslim 70.2%, Christian 26.2% (mainly Russian Orthodox</a:t>
            </a:r>
          </a:p>
          <a:p>
            <a:pPr lvl="0" algn="l">
              <a:defRPr sz="1800">
                <a:solidFill>
                  <a:srgbClr val="000000"/>
                </a:solidFill>
              </a:defRPr>
            </a:pPr>
            <a:r>
              <a:rPr sz="2100" b="1" cap="all" spc="336" dirty="0">
                <a:solidFill>
                  <a:srgbClr val="FDA600"/>
                </a:solidFill>
                <a:latin typeface="Avenir Book"/>
                <a:ea typeface="Avenir Book"/>
                <a:cs typeface="Avenir Book"/>
                <a:sym typeface="Avenir Book"/>
              </a:rPr>
              <a:t>* LITERACY RATE (2009): 99.7%</a:t>
            </a:r>
          </a:p>
        </p:txBody>
      </p:sp>
      <p:pic>
        <p:nvPicPr>
          <p:cNvPr id="137" name="pasted-image.jpg"/>
          <p:cNvPicPr/>
          <p:nvPr/>
        </p:nvPicPr>
        <p:blipFill>
          <a:blip r:embed="rId2">
            <a:extLst/>
          </a:blip>
          <a:stretch>
            <a:fillRect/>
          </a:stretch>
        </p:blipFill>
        <p:spPr>
          <a:xfrm>
            <a:off x="2086002" y="1749997"/>
            <a:ext cx="2972352" cy="1520739"/>
          </a:xfrm>
          <a:prstGeom prst="rect">
            <a:avLst/>
          </a:prstGeom>
          <a:ln w="12700">
            <a:miter lim="400000"/>
          </a:ln>
        </p:spPr>
      </p:pic>
      <p:pic>
        <p:nvPicPr>
          <p:cNvPr id="138" name="pasted-image.jpg"/>
          <p:cNvPicPr/>
          <p:nvPr/>
        </p:nvPicPr>
        <p:blipFill>
          <a:blip r:embed="rId3">
            <a:extLst/>
          </a:blip>
          <a:stretch>
            <a:fillRect/>
          </a:stretch>
        </p:blipFill>
        <p:spPr>
          <a:xfrm>
            <a:off x="7784069" y="1749997"/>
            <a:ext cx="2972351" cy="1520739"/>
          </a:xfrm>
          <a:prstGeom prst="rect">
            <a:avLst/>
          </a:prstGeom>
          <a:ln w="12700">
            <a:miter lim="400000"/>
          </a:ln>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9814"/>
            <a:ext cx="13004800" cy="9329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1098841"/>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US" dirty="0"/>
          </a:p>
        </p:txBody>
      </p:sp>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5728"/>
            <a:ext cx="13004800" cy="9320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title"/>
          </p:nvPr>
        </p:nvSpPr>
        <p:spPr/>
        <p:txBody>
          <a:bodyPr/>
          <a:lstStyle/>
          <a:p>
            <a:endParaRPr lang="en-US"/>
          </a:p>
        </p:txBody>
      </p:sp>
    </p:spTree>
    <p:extLst>
      <p:ext uri="{BB962C8B-B14F-4D97-AF65-F5344CB8AC3E}">
        <p14:creationId xmlns:p14="http://schemas.microsoft.com/office/powerpoint/2010/main" val="1622826009"/>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13004801" cy="7949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9784731"/>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21084"/>
            <a:ext cx="13004800" cy="6741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6203550"/>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66981"/>
            <a:ext cx="13004800" cy="8924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6295880"/>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0"/>
            <a:ext cx="12293600" cy="9717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711200" y="0"/>
            <a:ext cx="11684000" cy="1422400"/>
          </a:xfrm>
        </p:spPr>
        <p:txBody>
          <a:bodyPr/>
          <a:lstStyle/>
          <a:p>
            <a:pPr algn="r"/>
            <a:r>
              <a:rPr lang="en-US" dirty="0">
                <a:solidFill>
                  <a:schemeClr val="bg1"/>
                </a:solidFill>
              </a:rPr>
              <a:t>Turkmenistan </a:t>
            </a:r>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88322735"/>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Shape 46"/>
          <p:cNvSpPr>
            <a:spLocks noGrp="1"/>
          </p:cNvSpPr>
          <p:nvPr>
            <p:ph type="title"/>
          </p:nvPr>
        </p:nvSpPr>
        <p:spPr>
          <a:prstGeom prst="rect">
            <a:avLst/>
          </a:prstGeom>
        </p:spPr>
        <p:txBody>
          <a:bodyPr/>
          <a:lstStyle/>
          <a:p>
            <a:pPr lvl="0">
              <a:defRPr sz="1800" cap="none" spc="0">
                <a:solidFill>
                  <a:srgbClr val="000000"/>
                </a:solidFill>
              </a:defRPr>
            </a:pPr>
            <a:r>
              <a:rPr sz="4500" cap="all" spc="720">
                <a:solidFill>
                  <a:srgbClr val="FFFFFF"/>
                </a:solidFill>
              </a:rPr>
              <a:t>WhEre is Central Asia?</a:t>
            </a:r>
          </a:p>
        </p:txBody>
      </p:sp>
      <p:pic>
        <p:nvPicPr>
          <p:cNvPr id="47" name="pasted-image.png"/>
          <p:cNvPicPr/>
          <p:nvPr/>
        </p:nvPicPr>
        <p:blipFill>
          <a:blip r:embed="rId2">
            <a:extLst/>
          </a:blip>
          <a:stretch>
            <a:fillRect/>
          </a:stretch>
        </p:blipFill>
        <p:spPr>
          <a:xfrm>
            <a:off x="317907" y="1962962"/>
            <a:ext cx="8384030" cy="7135345"/>
          </a:xfrm>
          <a:prstGeom prst="rect">
            <a:avLst/>
          </a:prstGeom>
          <a:ln w="12700">
            <a:miter lim="400000"/>
          </a:ln>
        </p:spPr>
      </p:pic>
      <p:sp>
        <p:nvSpPr>
          <p:cNvPr id="48" name="Shape 48"/>
          <p:cNvSpPr/>
          <p:nvPr/>
        </p:nvSpPr>
        <p:spPr>
          <a:xfrm>
            <a:off x="9634192" y="7822919"/>
            <a:ext cx="2843939" cy="10922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1900"/>
            </a:lvl1pPr>
          </a:lstStyle>
          <a:p>
            <a:pPr lvl="0">
              <a:defRPr sz="1800">
                <a:solidFill>
                  <a:srgbClr val="000000"/>
                </a:solidFill>
              </a:defRPr>
            </a:pPr>
            <a:r>
              <a:rPr sz="1900">
                <a:solidFill>
                  <a:srgbClr val="FFFFFF"/>
                </a:solidFill>
              </a:rPr>
              <a:t>Not much prior involvement until 1979 Soviet Invasion</a:t>
            </a:r>
          </a:p>
        </p:txBody>
      </p:sp>
      <p:sp>
        <p:nvSpPr>
          <p:cNvPr id="49" name="Shape 49"/>
          <p:cNvSpPr/>
          <p:nvPr/>
        </p:nvSpPr>
        <p:spPr>
          <a:xfrm>
            <a:off x="4270145" y="7304643"/>
            <a:ext cx="239777" cy="4318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900"/>
            </a:lvl1pPr>
          </a:lstStyle>
          <a:p>
            <a:pPr lvl="0">
              <a:defRPr sz="1800">
                <a:solidFill>
                  <a:srgbClr val="000000"/>
                </a:solidFill>
              </a:defRPr>
            </a:pPr>
            <a:r>
              <a:rPr sz="1900">
                <a:solidFill>
                  <a:srgbClr val="FFFFFF"/>
                </a:solidFill>
              </a:rPr>
              <a:t>9</a:t>
            </a:r>
          </a:p>
        </p:txBody>
      </p:sp>
      <p:sp>
        <p:nvSpPr>
          <p:cNvPr id="50" name="Shape 50"/>
          <p:cNvSpPr/>
          <p:nvPr/>
        </p:nvSpPr>
        <p:spPr>
          <a:xfrm>
            <a:off x="8788400" y="1447275"/>
            <a:ext cx="4009772" cy="611962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lvl="0" algn="l">
              <a:defRPr sz="1800">
                <a:solidFill>
                  <a:srgbClr val="000000"/>
                </a:solidFill>
              </a:defRPr>
            </a:pPr>
            <a:r>
              <a:rPr sz="2300" dirty="0">
                <a:solidFill>
                  <a:srgbClr val="FFFFFF"/>
                </a:solidFill>
              </a:rPr>
              <a:t>During this presentation, we will focus on </a:t>
            </a:r>
            <a:r>
              <a:rPr sz="2300" dirty="0">
                <a:solidFill>
                  <a:srgbClr val="FFFFFF"/>
                </a:solidFill>
                <a:latin typeface="Avenir Black"/>
                <a:ea typeface="Avenir Black"/>
                <a:cs typeface="Avenir Black"/>
                <a:sym typeface="Avenir Black"/>
              </a:rPr>
              <a:t>five CIS republics</a:t>
            </a:r>
            <a:r>
              <a:rPr sz="2300" dirty="0">
                <a:solidFill>
                  <a:srgbClr val="FFFFFF"/>
                </a:solidFill>
              </a:rPr>
              <a:t>:</a:t>
            </a:r>
          </a:p>
          <a:p>
            <a:pPr lvl="0" algn="l">
              <a:defRPr sz="1800">
                <a:solidFill>
                  <a:srgbClr val="000000"/>
                </a:solidFill>
              </a:defRPr>
            </a:pPr>
            <a:endParaRPr sz="2300" dirty="0">
              <a:solidFill>
                <a:srgbClr val="FFFFFF"/>
              </a:solidFill>
            </a:endParaRPr>
          </a:p>
          <a:p>
            <a:pPr marL="434622" lvl="0" indent="-434622" algn="l">
              <a:buSzPct val="100000"/>
              <a:buAutoNum type="arabicPeriod"/>
              <a:defRPr sz="1800">
                <a:solidFill>
                  <a:srgbClr val="000000"/>
                </a:solidFill>
              </a:defRPr>
            </a:pPr>
            <a:r>
              <a:rPr sz="2300" dirty="0">
                <a:solidFill>
                  <a:srgbClr val="FFFFFF"/>
                </a:solidFill>
              </a:rPr>
              <a:t>Turkmenistan</a:t>
            </a:r>
          </a:p>
          <a:p>
            <a:pPr marL="434622" lvl="0" indent="-434622" algn="l">
              <a:buSzPct val="100000"/>
              <a:buAutoNum type="arabicPeriod"/>
              <a:defRPr sz="1800">
                <a:solidFill>
                  <a:srgbClr val="000000"/>
                </a:solidFill>
              </a:defRPr>
            </a:pPr>
            <a:r>
              <a:rPr sz="2300" dirty="0">
                <a:solidFill>
                  <a:srgbClr val="FFFFFF"/>
                </a:solidFill>
              </a:rPr>
              <a:t>Uzbekistan</a:t>
            </a:r>
          </a:p>
          <a:p>
            <a:pPr marL="434622" lvl="0" indent="-434622" algn="l">
              <a:buSzPct val="100000"/>
              <a:buAutoNum type="arabicPeriod"/>
              <a:defRPr sz="1800">
                <a:solidFill>
                  <a:srgbClr val="000000"/>
                </a:solidFill>
              </a:defRPr>
            </a:pPr>
            <a:r>
              <a:rPr sz="2300" dirty="0">
                <a:solidFill>
                  <a:srgbClr val="FFFFFF"/>
                </a:solidFill>
                <a:latin typeface="Avenir Medium"/>
                <a:ea typeface="Avenir Medium"/>
                <a:cs typeface="Avenir Medium"/>
                <a:sym typeface="Avenir Medium"/>
              </a:rPr>
              <a:t>Tajikistan</a:t>
            </a:r>
          </a:p>
          <a:p>
            <a:pPr marL="434622" lvl="0" indent="-434622" algn="l">
              <a:buSzPct val="100000"/>
              <a:buAutoNum type="arabicPeriod"/>
              <a:defRPr sz="1800">
                <a:solidFill>
                  <a:srgbClr val="000000"/>
                </a:solidFill>
              </a:defRPr>
            </a:pPr>
            <a:r>
              <a:rPr sz="2300" dirty="0">
                <a:solidFill>
                  <a:srgbClr val="FFFFFF"/>
                </a:solidFill>
              </a:rPr>
              <a:t>Kyrgyzstan</a:t>
            </a:r>
          </a:p>
          <a:p>
            <a:pPr marL="434622" lvl="0" indent="-434622" algn="l">
              <a:buSzPct val="100000"/>
              <a:buAutoNum type="arabicPeriod"/>
              <a:defRPr sz="1800">
                <a:solidFill>
                  <a:srgbClr val="000000"/>
                </a:solidFill>
              </a:defRPr>
            </a:pPr>
            <a:r>
              <a:rPr sz="2300" dirty="0" smtClean="0">
                <a:solidFill>
                  <a:srgbClr val="FFFFFF"/>
                </a:solidFill>
                <a:latin typeface="Avenir Medium"/>
                <a:ea typeface="Avenir Medium"/>
                <a:cs typeface="Avenir Medium"/>
                <a:sym typeface="Avenir Medium"/>
              </a:rPr>
              <a:t>Kazakhstan</a:t>
            </a:r>
            <a:endParaRPr lang="en-US" sz="2300" dirty="0" smtClean="0">
              <a:solidFill>
                <a:srgbClr val="FFFFFF"/>
              </a:solidFill>
              <a:latin typeface="Avenir Medium"/>
              <a:ea typeface="Avenir Medium"/>
              <a:cs typeface="Avenir Medium"/>
              <a:sym typeface="Avenir Medium"/>
            </a:endParaRPr>
          </a:p>
          <a:p>
            <a:pPr marL="434622" lvl="0" indent="-434622" algn="l">
              <a:buSzPct val="100000"/>
              <a:buAutoNum type="arabicPeriod"/>
              <a:defRPr sz="1800">
                <a:solidFill>
                  <a:srgbClr val="000000"/>
                </a:solidFill>
              </a:defRPr>
            </a:pPr>
            <a:endParaRPr lang="en-US" sz="2300" dirty="0" smtClean="0">
              <a:solidFill>
                <a:srgbClr val="FFFFFF"/>
              </a:solidFill>
              <a:latin typeface="Avenir Medium"/>
              <a:ea typeface="Avenir Medium"/>
              <a:cs typeface="Avenir Medium"/>
              <a:sym typeface="Avenir Medium"/>
            </a:endParaRPr>
          </a:p>
          <a:p>
            <a:pPr lvl="0" algn="l">
              <a:buSzPct val="100000"/>
              <a:defRPr sz="1800">
                <a:solidFill>
                  <a:srgbClr val="000000"/>
                </a:solidFill>
              </a:defRPr>
            </a:pPr>
            <a:r>
              <a:rPr lang="en-US" sz="2300" dirty="0" smtClean="0">
                <a:solidFill>
                  <a:srgbClr val="FFFFFF"/>
                </a:solidFill>
                <a:latin typeface="Avenir Medium"/>
                <a:ea typeface="Avenir Medium"/>
                <a:cs typeface="Avenir Medium"/>
                <a:sym typeface="Avenir Medium"/>
              </a:rPr>
              <a:t>Some Geographers add:</a:t>
            </a:r>
          </a:p>
          <a:p>
            <a:pPr marL="434622" lvl="0" indent="-434622" algn="l">
              <a:buSzPct val="100000"/>
              <a:buAutoNum type="arabicPeriod"/>
              <a:defRPr sz="1800">
                <a:solidFill>
                  <a:srgbClr val="000000"/>
                </a:solidFill>
              </a:defRPr>
            </a:pPr>
            <a:r>
              <a:rPr lang="en-US" sz="2300" dirty="0" smtClean="0">
                <a:solidFill>
                  <a:schemeClr val="tx1"/>
                </a:solidFill>
                <a:latin typeface="Avenir Medium"/>
                <a:ea typeface="Avenir Medium"/>
                <a:cs typeface="Avenir Medium"/>
                <a:sym typeface="Avenir Medium"/>
              </a:rPr>
              <a:t>Afghanistan</a:t>
            </a:r>
          </a:p>
          <a:p>
            <a:pPr marL="434622" lvl="0" indent="-434622" algn="l">
              <a:buSzPct val="100000"/>
              <a:buAutoNum type="arabicPeriod"/>
              <a:defRPr sz="1800">
                <a:solidFill>
                  <a:srgbClr val="000000"/>
                </a:solidFill>
              </a:defRPr>
            </a:pPr>
            <a:r>
              <a:rPr lang="en-US" sz="2300" dirty="0" smtClean="0">
                <a:solidFill>
                  <a:schemeClr val="tx1"/>
                </a:solidFill>
                <a:latin typeface="Avenir Medium"/>
                <a:ea typeface="Avenir Medium"/>
                <a:cs typeface="Avenir Medium"/>
                <a:sym typeface="Avenir Medium"/>
              </a:rPr>
              <a:t>Azerbaijan</a:t>
            </a:r>
          </a:p>
          <a:p>
            <a:pPr lvl="0" algn="l">
              <a:buSzPct val="100000"/>
              <a:defRPr sz="1800">
                <a:solidFill>
                  <a:srgbClr val="000000"/>
                </a:solidFill>
              </a:defRPr>
            </a:pPr>
            <a:r>
              <a:rPr lang="en-US" sz="2300" dirty="0" smtClean="0">
                <a:solidFill>
                  <a:schemeClr val="tx1"/>
                </a:solidFill>
                <a:latin typeface="Avenir Medium"/>
                <a:ea typeface="Avenir Medium"/>
                <a:cs typeface="Avenir Medium"/>
                <a:sym typeface="Avenir Medium"/>
              </a:rPr>
              <a:t>Also are landlocked, Muslim countries in the “neighborhood.” . </a:t>
            </a:r>
          </a:p>
          <a:p>
            <a:pPr marL="434622" lvl="0" indent="-434622" algn="l">
              <a:buSzPct val="100000"/>
              <a:buAutoNum type="arabicPeriod"/>
              <a:defRPr sz="1800">
                <a:solidFill>
                  <a:srgbClr val="000000"/>
                </a:solidFill>
              </a:defRPr>
            </a:pPr>
            <a:endParaRPr sz="2300" dirty="0">
              <a:solidFill>
                <a:srgbClr val="FFFFFF"/>
              </a:solidFill>
              <a:latin typeface="Avenir Medium"/>
              <a:ea typeface="Avenir Medium"/>
              <a:cs typeface="Avenir Medium"/>
              <a:sym typeface="Avenir Medium"/>
            </a:endParaRPr>
          </a:p>
        </p:txBody>
      </p:sp>
      <p:pic>
        <p:nvPicPr>
          <p:cNvPr id="51" name="Picture 50"/>
          <p:cNvPicPr/>
          <p:nvPr/>
        </p:nvPicPr>
        <p:blipFill>
          <a:blip r:embed="rId3">
            <a:extLst/>
          </a:blip>
          <a:stretch>
            <a:fillRect/>
          </a:stretch>
        </p:blipFill>
        <p:spPr>
          <a:xfrm rot="11802729">
            <a:off x="5776273" y="7530424"/>
            <a:ext cx="4087927" cy="230344"/>
          </a:xfrm>
          <a:prstGeom prst="rect">
            <a:avLst/>
          </a:prstGeom>
        </p:spPr>
      </p:pic>
      <p:sp>
        <p:nvSpPr>
          <p:cNvPr id="2" name="Oval 1"/>
          <p:cNvSpPr/>
          <p:nvPr/>
        </p:nvSpPr>
        <p:spPr>
          <a:xfrm>
            <a:off x="711200" y="5334000"/>
            <a:ext cx="1295400" cy="1287104"/>
          </a:xfrm>
          <a:prstGeom prst="ellipse">
            <a:avLst/>
          </a:prstGeom>
          <a:noFill/>
          <a:ln w="60325" cap="flat">
            <a:solidFill>
              <a:schemeClr val="accent5"/>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all" spc="384" normalizeH="0" baseline="0">
              <a:ln>
                <a:noFill/>
              </a:ln>
              <a:solidFill>
                <a:srgbClr val="FFFFFF"/>
              </a:solidFill>
              <a:effectLst/>
              <a:uFillTx/>
              <a:latin typeface="Avenir Medium"/>
              <a:ea typeface="Avenir Medium"/>
              <a:cs typeface="Avenir Medium"/>
              <a:sym typeface="Avenir Medium"/>
            </a:endParaRP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0"/>
            <a:ext cx="12192000" cy="975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6175950"/>
      </p:ext>
    </p:extLst>
  </p:cSld>
  <p:clrMapOvr>
    <a:masterClrMapping/>
  </p:clrMapOvr>
  <p:transition spd="med"/>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 name="143918632_1620x1622.jpeg"/>
          <p:cNvPicPr/>
          <p:nvPr/>
        </p:nvPicPr>
        <p:blipFill>
          <a:blip r:embed="rId2" cstate="screen">
            <a:extLst>
              <a:ext uri="{28A0092B-C50C-407E-A947-70E740481C1C}">
                <a14:useLocalDpi xmlns:a14="http://schemas.microsoft.com/office/drawing/2010/main"/>
              </a:ext>
            </a:extLst>
          </a:blip>
          <a:srcRect/>
          <a:stretch>
            <a:fillRect/>
          </a:stretch>
        </p:blipFill>
        <p:spPr>
          <a:xfrm>
            <a:off x="6496050" y="6350"/>
            <a:ext cx="6502400" cy="9750029"/>
          </a:xfrm>
          <a:prstGeom prst="rect">
            <a:avLst/>
          </a:prstGeom>
          <a:ln w="12700">
            <a:miter lim="400000"/>
          </a:ln>
        </p:spPr>
      </p:pic>
      <p:sp>
        <p:nvSpPr>
          <p:cNvPr id="141" name="Shape 141"/>
          <p:cNvSpPr>
            <a:spLocks noGrp="1"/>
          </p:cNvSpPr>
          <p:nvPr>
            <p:ph type="title"/>
          </p:nvPr>
        </p:nvSpPr>
        <p:spPr>
          <a:prstGeom prst="rect">
            <a:avLst/>
          </a:prstGeom>
        </p:spPr>
        <p:txBody>
          <a:bodyPr/>
          <a:lstStyle/>
          <a:p>
            <a:pPr lvl="0">
              <a:defRPr sz="1800" cap="none" spc="0">
                <a:solidFill>
                  <a:srgbClr val="000000"/>
                </a:solidFill>
              </a:defRPr>
            </a:pPr>
            <a:r>
              <a:rPr sz="4500" cap="all" spc="720">
                <a:solidFill>
                  <a:srgbClr val="FFFFFF"/>
                </a:solidFill>
              </a:rPr>
              <a:t>Corruption,</a:t>
            </a:r>
          </a:p>
          <a:p>
            <a:pPr lvl="0">
              <a:defRPr sz="1800" cap="none" spc="0">
                <a:solidFill>
                  <a:srgbClr val="000000"/>
                </a:solidFill>
              </a:defRPr>
            </a:pPr>
            <a:r>
              <a:rPr sz="4500" cap="all" spc="720">
                <a:solidFill>
                  <a:srgbClr val="FFFFFF"/>
                </a:solidFill>
              </a:rPr>
              <a:t>Wealth Distribution</a:t>
            </a:r>
          </a:p>
        </p:txBody>
      </p:sp>
      <p:sp>
        <p:nvSpPr>
          <p:cNvPr id="142" name="Shape 142"/>
          <p:cNvSpPr>
            <a:spLocks noGrp="1"/>
          </p:cNvSpPr>
          <p:nvPr>
            <p:ph type="body" idx="1"/>
          </p:nvPr>
        </p:nvSpPr>
        <p:spPr>
          <a:prstGeom prst="rect">
            <a:avLst/>
          </a:prstGeom>
        </p:spPr>
        <p:txBody>
          <a:bodyPr/>
          <a:lstStyle/>
          <a:p>
            <a:pPr lvl="0">
              <a:defRPr sz="1800" cap="none" spc="0">
                <a:solidFill>
                  <a:srgbClr val="000000"/>
                </a:solidFill>
              </a:defRPr>
            </a:pPr>
            <a:r>
              <a:rPr sz="2400" cap="all" spc="384">
                <a:solidFill>
                  <a:srgbClr val="55D7FF"/>
                </a:solidFill>
              </a:rPr>
              <a:t>Let’s compare….</a:t>
            </a:r>
          </a:p>
        </p:txBody>
      </p:sp>
      <p:sp>
        <p:nvSpPr>
          <p:cNvPr id="143" name="Shape 143"/>
          <p:cNvSpPr/>
          <p:nvPr/>
        </p:nvSpPr>
        <p:spPr>
          <a:xfrm>
            <a:off x="590597" y="7176261"/>
            <a:ext cx="4914807" cy="71814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2000" u="sng" dirty="0">
                <a:solidFill>
                  <a:schemeClr val="tx1"/>
                </a:solidFill>
                <a:hlinkClick r:id="rId3"/>
              </a:rPr>
              <a:t>http://www.transparency.org/country/#KAZ</a:t>
            </a:r>
            <a:endParaRPr sz="2000" dirty="0">
              <a:solidFill>
                <a:schemeClr val="tx1"/>
              </a:solidFill>
            </a:endParaRPr>
          </a:p>
          <a:p>
            <a:pPr lvl="0">
              <a:defRPr sz="1800">
                <a:solidFill>
                  <a:srgbClr val="000000"/>
                </a:solidFill>
              </a:defRPr>
            </a:pPr>
            <a:r>
              <a:rPr sz="2000" u="sng" dirty="0">
                <a:solidFill>
                  <a:schemeClr val="tx1"/>
                </a:solidFill>
                <a:hlinkClick r:id="rId4"/>
              </a:rPr>
              <a:t>http://www.transparency.org/country/#TJK</a:t>
            </a:r>
            <a:endParaRPr sz="2000" dirty="0">
              <a:solidFill>
                <a:schemeClr val="tx1"/>
              </a:solidFill>
            </a:endParaRPr>
          </a:p>
        </p:txBody>
      </p:sp>
    </p:spTree>
  </p:cSld>
  <p:clrMapOvr>
    <a:masterClrMapping/>
  </p:clrMapOvr>
  <p:transition spd="med"/>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5000" y="838200"/>
            <a:ext cx="11823700" cy="3937000"/>
          </a:xfrm>
        </p:spPr>
        <p:txBody>
          <a:bodyPr>
            <a:normAutofit/>
          </a:bodyPr>
          <a:lstStyle/>
          <a:p>
            <a:r>
              <a:rPr lang="en-US" b="1" dirty="0">
                <a:solidFill>
                  <a:srgbClr val="92D050"/>
                </a:solidFill>
              </a:rPr>
              <a:t>The Corruption Perceptions Index </a:t>
            </a:r>
            <a:r>
              <a:rPr lang="en-US" dirty="0"/>
              <a:t>ranks countries/territories based on how corrupt a country’s public sector is perceived to be. It is a composite index, drawing on corruption-related data from expert and business surveys carried out by a variety of independent and reputable institutions</a:t>
            </a:r>
            <a:r>
              <a:rPr lang="en-US" dirty="0" smtClean="0"/>
              <a:t>. </a:t>
            </a:r>
            <a:r>
              <a:rPr lang="en-US" dirty="0"/>
              <a:t>Scores range from 0 (highly corrupt) to 100 (very clean</a:t>
            </a:r>
            <a:r>
              <a:rPr lang="en-US" dirty="0" smtClean="0"/>
              <a:t>).</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705802178"/>
              </p:ext>
            </p:extLst>
          </p:nvPr>
        </p:nvGraphicFramePr>
        <p:xfrm>
          <a:off x="2082800" y="5257800"/>
          <a:ext cx="8669868" cy="4145280"/>
        </p:xfrm>
        <a:graphic>
          <a:graphicData uri="http://schemas.openxmlformats.org/drawingml/2006/table">
            <a:tbl>
              <a:tblPr firstRow="1" bandRow="1">
                <a:tableStyleId>{5940675A-B579-460E-94D1-54222C63F5DA}</a:tableStyleId>
              </a:tblPr>
              <a:tblGrid>
                <a:gridCol w="4334934"/>
                <a:gridCol w="4334934"/>
              </a:tblGrid>
              <a:tr h="370840">
                <a:tc>
                  <a:txBody>
                    <a:bodyPr/>
                    <a:lstStyle/>
                    <a:p>
                      <a:r>
                        <a:rPr lang="en-US" sz="2800" dirty="0" smtClean="0"/>
                        <a:t>Country</a:t>
                      </a:r>
                    </a:p>
                  </a:txBody>
                  <a:tcPr/>
                </a:tc>
                <a:tc>
                  <a:txBody>
                    <a:bodyPr/>
                    <a:lstStyle/>
                    <a:p>
                      <a:r>
                        <a:rPr lang="en-US" sz="2800" dirty="0" smtClean="0"/>
                        <a:t>CPI </a:t>
                      </a:r>
                      <a:endParaRPr lang="en-US" sz="2800" dirty="0"/>
                    </a:p>
                  </a:txBody>
                  <a:tcPr/>
                </a:tc>
              </a:tr>
              <a:tr h="370840">
                <a:tc>
                  <a:txBody>
                    <a:bodyPr/>
                    <a:lstStyle/>
                    <a:p>
                      <a:r>
                        <a:rPr lang="en-US" sz="2800" dirty="0" smtClean="0"/>
                        <a:t>Azerbaijan</a:t>
                      </a:r>
                      <a:endParaRPr lang="en-US" sz="2800" dirty="0"/>
                    </a:p>
                  </a:txBody>
                  <a:tcPr/>
                </a:tc>
                <a:tc>
                  <a:txBody>
                    <a:bodyPr/>
                    <a:lstStyle/>
                    <a:p>
                      <a:r>
                        <a:rPr lang="en-US" sz="2800" dirty="0" smtClean="0"/>
                        <a:t>29</a:t>
                      </a:r>
                      <a:endParaRPr lang="en-US" sz="2800" dirty="0"/>
                    </a:p>
                  </a:txBody>
                  <a:tcPr/>
                </a:tc>
              </a:tr>
              <a:tr h="370840">
                <a:tc>
                  <a:txBody>
                    <a:bodyPr/>
                    <a:lstStyle/>
                    <a:p>
                      <a:r>
                        <a:rPr lang="en-US" sz="2800" dirty="0" smtClean="0"/>
                        <a:t>Afghanistan</a:t>
                      </a:r>
                      <a:endParaRPr lang="en-US" sz="2800" dirty="0"/>
                    </a:p>
                  </a:txBody>
                  <a:tcPr/>
                </a:tc>
                <a:tc>
                  <a:txBody>
                    <a:bodyPr/>
                    <a:lstStyle/>
                    <a:p>
                      <a:r>
                        <a:rPr lang="en-US" sz="2800" dirty="0" smtClean="0"/>
                        <a:t>11</a:t>
                      </a:r>
                      <a:endParaRPr lang="en-US" sz="2800" dirty="0"/>
                    </a:p>
                  </a:txBody>
                  <a:tcPr/>
                </a:tc>
              </a:tr>
              <a:tr h="370840">
                <a:tc>
                  <a:txBody>
                    <a:bodyPr/>
                    <a:lstStyle/>
                    <a:p>
                      <a:r>
                        <a:rPr lang="en-US" sz="2800" dirty="0" smtClean="0"/>
                        <a:t>Kazakhstan</a:t>
                      </a:r>
                      <a:endParaRPr lang="en-US" sz="2800" dirty="0"/>
                    </a:p>
                  </a:txBody>
                  <a:tcPr/>
                </a:tc>
                <a:tc>
                  <a:txBody>
                    <a:bodyPr/>
                    <a:lstStyle/>
                    <a:p>
                      <a:r>
                        <a:rPr lang="en-US" sz="2800" dirty="0" smtClean="0"/>
                        <a:t>28</a:t>
                      </a:r>
                      <a:endParaRPr lang="en-US" sz="2800" dirty="0"/>
                    </a:p>
                  </a:txBody>
                  <a:tcPr/>
                </a:tc>
              </a:tr>
              <a:tr h="370840">
                <a:tc>
                  <a:txBody>
                    <a:bodyPr/>
                    <a:lstStyle/>
                    <a:p>
                      <a:r>
                        <a:rPr lang="en-US" sz="2800" dirty="0" smtClean="0"/>
                        <a:t>Kyrgyzstan</a:t>
                      </a:r>
                      <a:endParaRPr lang="en-US" sz="2800" dirty="0"/>
                    </a:p>
                  </a:txBody>
                  <a:tcPr/>
                </a:tc>
                <a:tc>
                  <a:txBody>
                    <a:bodyPr/>
                    <a:lstStyle/>
                    <a:p>
                      <a:r>
                        <a:rPr lang="en-US" sz="2800" dirty="0" smtClean="0"/>
                        <a:t>28</a:t>
                      </a:r>
                      <a:endParaRPr lang="en-US" sz="2800" dirty="0"/>
                    </a:p>
                  </a:txBody>
                  <a:tcPr/>
                </a:tc>
              </a:tr>
              <a:tr h="370840">
                <a:tc>
                  <a:txBody>
                    <a:bodyPr/>
                    <a:lstStyle/>
                    <a:p>
                      <a:r>
                        <a:rPr lang="en-US" sz="2800" dirty="0" smtClean="0"/>
                        <a:t>Tajikistan</a:t>
                      </a:r>
                      <a:endParaRPr lang="en-US" sz="2800" dirty="0"/>
                    </a:p>
                  </a:txBody>
                  <a:tcPr/>
                </a:tc>
                <a:tc>
                  <a:txBody>
                    <a:bodyPr/>
                    <a:lstStyle/>
                    <a:p>
                      <a:r>
                        <a:rPr lang="en-US" sz="2800" dirty="0" smtClean="0"/>
                        <a:t>26</a:t>
                      </a:r>
                      <a:endParaRPr lang="en-US" sz="2800" dirty="0"/>
                    </a:p>
                  </a:txBody>
                  <a:tcPr/>
                </a:tc>
              </a:tr>
              <a:tr h="370840">
                <a:tc>
                  <a:txBody>
                    <a:bodyPr/>
                    <a:lstStyle/>
                    <a:p>
                      <a:r>
                        <a:rPr lang="en-US" sz="2800" dirty="0" smtClean="0"/>
                        <a:t>Turkmenistan</a:t>
                      </a:r>
                      <a:endParaRPr lang="en-US" sz="2800" dirty="0"/>
                    </a:p>
                  </a:txBody>
                  <a:tcPr/>
                </a:tc>
                <a:tc>
                  <a:txBody>
                    <a:bodyPr/>
                    <a:lstStyle/>
                    <a:p>
                      <a:r>
                        <a:rPr lang="en-US" sz="2800" dirty="0" smtClean="0"/>
                        <a:t>18</a:t>
                      </a:r>
                      <a:endParaRPr lang="en-US" sz="2800" dirty="0"/>
                    </a:p>
                  </a:txBody>
                  <a:tcPr/>
                </a:tc>
              </a:tr>
              <a:tr h="370840">
                <a:tc>
                  <a:txBody>
                    <a:bodyPr/>
                    <a:lstStyle/>
                    <a:p>
                      <a:r>
                        <a:rPr lang="en-US" sz="2800" dirty="0" smtClean="0"/>
                        <a:t>Uzbekistan</a:t>
                      </a:r>
                      <a:endParaRPr lang="en-US" sz="2800" dirty="0"/>
                    </a:p>
                  </a:txBody>
                  <a:tcPr/>
                </a:tc>
                <a:tc>
                  <a:txBody>
                    <a:bodyPr/>
                    <a:lstStyle/>
                    <a:p>
                      <a:r>
                        <a:rPr lang="en-US" sz="2800" dirty="0" smtClean="0"/>
                        <a:t>19</a:t>
                      </a:r>
                      <a:endParaRPr lang="en-US" sz="2800" dirty="0"/>
                    </a:p>
                  </a:txBody>
                  <a:tcPr/>
                </a:tc>
              </a:tr>
            </a:tbl>
          </a:graphicData>
        </a:graphic>
      </p:graphicFrame>
    </p:spTree>
    <p:extLst>
      <p:ext uri="{BB962C8B-B14F-4D97-AF65-F5344CB8AC3E}">
        <p14:creationId xmlns:p14="http://schemas.microsoft.com/office/powerpoint/2010/main" val="2508942389"/>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0" y="990600"/>
            <a:ext cx="11506200" cy="1600200"/>
          </a:xfrm>
        </p:spPr>
        <p:txBody>
          <a:bodyPr/>
          <a:lstStyle/>
          <a:p>
            <a:pPr algn="ctr"/>
            <a:r>
              <a:rPr lang="en-US" dirty="0" smtClean="0"/>
              <a:t>corruption</a:t>
            </a:r>
            <a:endParaRPr lang="en-US" dirty="0"/>
          </a:p>
        </p:txBody>
      </p:sp>
      <p:sp>
        <p:nvSpPr>
          <p:cNvPr id="3" name="Text Placeholder 2"/>
          <p:cNvSpPr>
            <a:spLocks noGrp="1"/>
          </p:cNvSpPr>
          <p:nvPr>
            <p:ph type="body" idx="1"/>
          </p:nvPr>
        </p:nvSpPr>
        <p:spPr>
          <a:xfrm>
            <a:off x="546100" y="2438400"/>
            <a:ext cx="11976100" cy="7086600"/>
          </a:xfrm>
        </p:spPr>
        <p:txBody>
          <a:bodyPr>
            <a:noAutofit/>
          </a:bodyPr>
          <a:lstStyle/>
          <a:p>
            <a:r>
              <a:rPr lang="en-US" sz="2800" b="1" dirty="0">
                <a:effectLst>
                  <a:outerShdw blurRad="38100" dist="38100" dir="2700000" algn="tl">
                    <a:srgbClr val="000000">
                      <a:alpha val="43137"/>
                    </a:srgbClr>
                  </a:outerShdw>
                </a:effectLst>
              </a:rPr>
              <a:t>Corruption in the region is endemic.  The 2012 “Corruption Index” from Transparency International (www.transparency.org) lists 176 countries in order of corruption. Turkmenistan and Uzbekistan are ranked jointly at 170 out of 176 countries in the world – i.e. very nearly the most corrupt places on earth. Afghanistan actually is bottom of the list; sharing the title of “most corrupt” with North Korea and Somalia. Tajikistan and Kyrgyzstan look comparatively clean at 154 but still only score 22 and 24/100 respectively (anything below 50 means the country is considered “significantly corrupt”).  Kazakhstan is listed at rank 133, scoring 28/100.  </a:t>
            </a:r>
          </a:p>
        </p:txBody>
      </p:sp>
    </p:spTree>
    <p:extLst>
      <p:ext uri="{BB962C8B-B14F-4D97-AF65-F5344CB8AC3E}">
        <p14:creationId xmlns:p14="http://schemas.microsoft.com/office/powerpoint/2010/main" val="876537751"/>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 name="pasted-image-filtered.jpeg"/>
          <p:cNvPicPr/>
          <p:nvPr/>
        </p:nvPicPr>
        <p:blipFill>
          <a:blip r:embed="rId2" cstate="screen">
            <a:extLst>
              <a:ext uri="{28A0092B-C50C-407E-A947-70E740481C1C}">
                <a14:useLocalDpi xmlns:a14="http://schemas.microsoft.com/office/drawing/2010/main"/>
              </a:ext>
            </a:extLst>
          </a:blip>
          <a:stretch>
            <a:fillRect/>
          </a:stretch>
        </p:blipFill>
        <p:spPr>
          <a:xfrm>
            <a:off x="0" y="0"/>
            <a:ext cx="9219502" cy="6914627"/>
          </a:xfrm>
          <a:prstGeom prst="rect">
            <a:avLst/>
          </a:prstGeom>
          <a:ln w="12700">
            <a:miter lim="400000"/>
          </a:ln>
        </p:spPr>
      </p:pic>
      <p:pic>
        <p:nvPicPr>
          <p:cNvPr id="146" name="pasted-image.jpg"/>
          <p:cNvPicPr/>
          <p:nvPr/>
        </p:nvPicPr>
        <p:blipFill>
          <a:blip r:embed="rId3">
            <a:extLst/>
          </a:blip>
          <a:stretch>
            <a:fillRect/>
          </a:stretch>
        </p:blipFill>
        <p:spPr>
          <a:xfrm>
            <a:off x="524933" y="730250"/>
            <a:ext cx="7620001" cy="8293101"/>
          </a:xfrm>
          <a:prstGeom prst="rect">
            <a:avLst/>
          </a:prstGeom>
          <a:ln w="12700">
            <a:miter lim="400000"/>
          </a:ln>
        </p:spPr>
      </p:pic>
      <p:pic>
        <p:nvPicPr>
          <p:cNvPr id="147" name="pasted-image.jpg"/>
          <p:cNvPicPr/>
          <p:nvPr/>
        </p:nvPicPr>
        <p:blipFill>
          <a:blip r:embed="rId4">
            <a:extLst/>
          </a:blip>
          <a:stretch>
            <a:fillRect/>
          </a:stretch>
        </p:blipFill>
        <p:spPr>
          <a:xfrm>
            <a:off x="8428566" y="677333"/>
            <a:ext cx="4241801" cy="5080001"/>
          </a:xfrm>
          <a:prstGeom prst="rect">
            <a:avLst/>
          </a:prstGeom>
          <a:ln w="12700">
            <a:miter lim="400000"/>
          </a:ln>
        </p:spPr>
      </p:pic>
      <p:sp>
        <p:nvSpPr>
          <p:cNvPr id="148" name="Shape 148"/>
          <p:cNvSpPr>
            <a:spLocks noGrp="1"/>
          </p:cNvSpPr>
          <p:nvPr>
            <p:ph type="body" idx="4294967295"/>
          </p:nvPr>
        </p:nvSpPr>
        <p:spPr>
          <a:xfrm>
            <a:off x="8517466" y="5897033"/>
            <a:ext cx="4064001" cy="3179829"/>
          </a:xfrm>
          <a:prstGeom prst="rect">
            <a:avLst/>
          </a:prstGeom>
        </p:spPr>
        <p:txBody>
          <a:bodyPr anchor="t"/>
          <a:lstStyle/>
          <a:p>
            <a:pPr marL="0" lvl="0" indent="0" algn="ctr" defTabSz="373887">
              <a:spcBef>
                <a:spcPts val="0"/>
              </a:spcBef>
              <a:buClrTx/>
              <a:buSzTx/>
              <a:buNone/>
              <a:defRPr sz="1800">
                <a:solidFill>
                  <a:srgbClr val="000000"/>
                </a:solidFill>
              </a:defRPr>
            </a:pPr>
            <a:r>
              <a:rPr sz="1536" cap="all" spc="245">
                <a:solidFill>
                  <a:srgbClr val="55D7FF"/>
                </a:solidFill>
                <a:latin typeface="Avenir Black"/>
                <a:ea typeface="Avenir Black"/>
                <a:cs typeface="Avenir Black"/>
                <a:sym typeface="Avenir Black"/>
              </a:rPr>
              <a:t>Special Thanks to:</a:t>
            </a:r>
          </a:p>
          <a:p>
            <a:pPr marL="0" lvl="0" indent="0" algn="ctr" defTabSz="373887">
              <a:spcBef>
                <a:spcPts val="0"/>
              </a:spcBef>
              <a:buClrTx/>
              <a:buSzTx/>
              <a:buNone/>
              <a:defRPr sz="1800">
                <a:solidFill>
                  <a:srgbClr val="000000"/>
                </a:solidFill>
              </a:defRPr>
            </a:pPr>
            <a:endParaRPr sz="1536" cap="all" spc="245">
              <a:solidFill>
                <a:srgbClr val="55D7FF"/>
              </a:solidFill>
              <a:latin typeface="Avenir Book"/>
              <a:ea typeface="Avenir Book"/>
              <a:cs typeface="Avenir Book"/>
              <a:sym typeface="Avenir Book"/>
            </a:endParaRPr>
          </a:p>
          <a:p>
            <a:pPr marL="0" lvl="0" indent="0" algn="ctr" defTabSz="373887">
              <a:spcBef>
                <a:spcPts val="0"/>
              </a:spcBef>
              <a:buClrTx/>
              <a:buSzTx/>
              <a:buNone/>
              <a:defRPr sz="1800">
                <a:solidFill>
                  <a:srgbClr val="000000"/>
                </a:solidFill>
              </a:defRPr>
            </a:pPr>
            <a:r>
              <a:rPr sz="1536" cap="all" spc="245">
                <a:solidFill>
                  <a:srgbClr val="55D7FF"/>
                </a:solidFill>
                <a:latin typeface="Avenir Book"/>
                <a:ea typeface="Avenir Book"/>
                <a:cs typeface="Avenir Book"/>
                <a:sym typeface="Avenir Book"/>
              </a:rPr>
              <a:t>Marina Ingman</a:t>
            </a:r>
          </a:p>
          <a:p>
            <a:pPr marL="0" lvl="0" indent="0" algn="ctr" defTabSz="373887">
              <a:spcBef>
                <a:spcPts val="0"/>
              </a:spcBef>
              <a:buClrTx/>
              <a:buSzTx/>
              <a:buNone/>
              <a:defRPr sz="1800">
                <a:solidFill>
                  <a:srgbClr val="000000"/>
                </a:solidFill>
              </a:defRPr>
            </a:pPr>
            <a:r>
              <a:rPr sz="1536" cap="all" spc="245">
                <a:solidFill>
                  <a:srgbClr val="55D7FF"/>
                </a:solidFill>
                <a:latin typeface="Avenir Book"/>
                <a:ea typeface="Avenir Book"/>
                <a:cs typeface="Avenir Book"/>
                <a:sym typeface="Avenir Book"/>
              </a:rPr>
              <a:t>Yulduz Ismatullaeva</a:t>
            </a:r>
          </a:p>
          <a:p>
            <a:pPr marL="0" lvl="0" indent="0" algn="ctr" defTabSz="373887">
              <a:spcBef>
                <a:spcPts val="0"/>
              </a:spcBef>
              <a:buClrTx/>
              <a:buSzTx/>
              <a:buNone/>
              <a:defRPr sz="1800">
                <a:solidFill>
                  <a:srgbClr val="000000"/>
                </a:solidFill>
              </a:defRPr>
            </a:pPr>
            <a:endParaRPr sz="1536" cap="all" spc="245">
              <a:solidFill>
                <a:srgbClr val="55D7FF"/>
              </a:solidFill>
              <a:latin typeface="Avenir Book"/>
              <a:ea typeface="Avenir Book"/>
              <a:cs typeface="Avenir Book"/>
              <a:sym typeface="Avenir Book"/>
            </a:endParaRPr>
          </a:p>
          <a:p>
            <a:pPr marL="0" lvl="0" indent="0" algn="ctr" defTabSz="373887">
              <a:spcBef>
                <a:spcPts val="0"/>
              </a:spcBef>
              <a:buClrTx/>
              <a:buSzTx/>
              <a:buNone/>
              <a:defRPr sz="1800">
                <a:solidFill>
                  <a:srgbClr val="000000"/>
                </a:solidFill>
              </a:defRPr>
            </a:pPr>
            <a:r>
              <a:rPr sz="1536" cap="all" spc="245">
                <a:solidFill>
                  <a:srgbClr val="55D7FF"/>
                </a:solidFill>
                <a:latin typeface="Avenir Black"/>
                <a:ea typeface="Avenir Black"/>
                <a:cs typeface="Avenir Black"/>
                <a:sym typeface="Avenir Black"/>
              </a:rPr>
              <a:t>Other Sources:</a:t>
            </a:r>
          </a:p>
          <a:p>
            <a:pPr marL="0" lvl="0" indent="0" algn="ctr" defTabSz="373887">
              <a:lnSpc>
                <a:spcPct val="40000"/>
              </a:lnSpc>
              <a:spcBef>
                <a:spcPts val="0"/>
              </a:spcBef>
              <a:buClrTx/>
              <a:buSzTx/>
              <a:buNone/>
              <a:defRPr sz="1800">
                <a:solidFill>
                  <a:srgbClr val="000000"/>
                </a:solidFill>
              </a:defRPr>
            </a:pPr>
            <a:endParaRPr sz="1536" cap="all" spc="245">
              <a:solidFill>
                <a:srgbClr val="55D7FF"/>
              </a:solidFill>
              <a:latin typeface="Avenir Black"/>
              <a:ea typeface="Avenir Black"/>
              <a:cs typeface="Avenir Black"/>
              <a:sym typeface="Avenir Black"/>
            </a:endParaRPr>
          </a:p>
          <a:p>
            <a:pPr marL="0" lvl="0" indent="0" algn="ctr" defTabSz="373887">
              <a:spcBef>
                <a:spcPts val="0"/>
              </a:spcBef>
              <a:buClrTx/>
              <a:buSzTx/>
              <a:buNone/>
              <a:defRPr sz="1800">
                <a:solidFill>
                  <a:srgbClr val="000000"/>
                </a:solidFill>
              </a:defRPr>
            </a:pPr>
            <a:r>
              <a:rPr sz="1536" cap="all" spc="245">
                <a:solidFill>
                  <a:srgbClr val="55D7FF"/>
                </a:solidFill>
                <a:latin typeface="Avenir Book"/>
                <a:ea typeface="Avenir Book"/>
                <a:cs typeface="Avenir Book"/>
                <a:sym typeface="Avenir Book"/>
              </a:rPr>
              <a:t>UCLA Central Asian Institute Lecture Series</a:t>
            </a:r>
          </a:p>
          <a:p>
            <a:pPr marL="0" lvl="0" indent="0" algn="ctr" defTabSz="373887">
              <a:spcBef>
                <a:spcPts val="0"/>
              </a:spcBef>
              <a:buClrTx/>
              <a:buSzTx/>
              <a:buNone/>
              <a:defRPr sz="1800">
                <a:solidFill>
                  <a:srgbClr val="000000"/>
                </a:solidFill>
              </a:defRPr>
            </a:pPr>
            <a:r>
              <a:rPr sz="1536" cap="all" spc="245">
                <a:solidFill>
                  <a:srgbClr val="55D7FF"/>
                </a:solidFill>
                <a:latin typeface="Avenir Book"/>
                <a:ea typeface="Avenir Book"/>
                <a:cs typeface="Avenir Book"/>
                <a:sym typeface="Avenir Book"/>
              </a:rPr>
              <a:t>Transparency International</a:t>
            </a:r>
          </a:p>
          <a:p>
            <a:pPr marL="0" lvl="0" indent="0" algn="ctr" defTabSz="373887">
              <a:spcBef>
                <a:spcPts val="0"/>
              </a:spcBef>
              <a:buClrTx/>
              <a:buSzTx/>
              <a:buNone/>
              <a:defRPr sz="1800">
                <a:solidFill>
                  <a:srgbClr val="000000"/>
                </a:solidFill>
              </a:defRPr>
            </a:pPr>
            <a:r>
              <a:rPr sz="1536" cap="all" spc="245">
                <a:solidFill>
                  <a:srgbClr val="55D7FF"/>
                </a:solidFill>
                <a:latin typeface="Avenir Book"/>
                <a:ea typeface="Avenir Book"/>
                <a:cs typeface="Avenir Book"/>
                <a:sym typeface="Avenir Book"/>
              </a:rPr>
              <a:t>LA Natural History Museum</a:t>
            </a:r>
          </a:p>
          <a:p>
            <a:pPr marL="0" lvl="0" indent="0" algn="ctr" defTabSz="373887">
              <a:spcBef>
                <a:spcPts val="0"/>
              </a:spcBef>
              <a:buClrTx/>
              <a:buSzTx/>
              <a:buNone/>
              <a:defRPr sz="1800">
                <a:solidFill>
                  <a:srgbClr val="000000"/>
                </a:solidFill>
              </a:defRPr>
            </a:pPr>
            <a:r>
              <a:rPr sz="1536" u="sng" cap="all" spc="245">
                <a:solidFill>
                  <a:srgbClr val="55D7FF"/>
                </a:solidFill>
                <a:latin typeface="Avenir Book"/>
                <a:ea typeface="Avenir Book"/>
                <a:cs typeface="Avenir Book"/>
                <a:sym typeface="Avenir Book"/>
                <a:hlinkClick r:id="rId5"/>
              </a:rPr>
              <a:t>wikipedia.Org</a:t>
            </a:r>
          </a:p>
        </p:txBody>
      </p:sp>
    </p:spTree>
  </p:cSld>
  <p:clrMapOvr>
    <a:masterClrMapping/>
  </p:clrMapOvr>
  <p:transition spd="med"/>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Shape 150"/>
          <p:cNvSpPr>
            <a:spLocks noGrp="1"/>
          </p:cNvSpPr>
          <p:nvPr>
            <p:ph type="title"/>
          </p:nvPr>
        </p:nvSpPr>
        <p:spPr>
          <a:xfrm>
            <a:off x="635000" y="304800"/>
            <a:ext cx="11684000" cy="2222500"/>
          </a:xfrm>
          <a:prstGeom prst="rect">
            <a:avLst/>
          </a:prstGeom>
        </p:spPr>
        <p:txBody>
          <a:bodyPr/>
          <a:lstStyle/>
          <a:p>
            <a:pPr lvl="0" algn="ctr">
              <a:defRPr sz="1800" cap="none" spc="0">
                <a:solidFill>
                  <a:srgbClr val="000000"/>
                </a:solidFill>
              </a:defRPr>
            </a:pPr>
            <a:r>
              <a:rPr sz="6200" b="1" cap="all" spc="992" dirty="0">
                <a:solidFill>
                  <a:srgbClr val="FFFF00"/>
                </a:solidFill>
                <a:effectLst>
                  <a:glow rad="127000">
                    <a:srgbClr val="FF0000"/>
                  </a:glow>
                </a:effectLst>
              </a:rPr>
              <a:t>Immigration Issues</a:t>
            </a:r>
          </a:p>
        </p:txBody>
      </p:sp>
      <p:sp>
        <p:nvSpPr>
          <p:cNvPr id="2" name="Rectangle 1"/>
          <p:cNvSpPr/>
          <p:nvPr/>
        </p:nvSpPr>
        <p:spPr>
          <a:xfrm>
            <a:off x="660400" y="2362200"/>
            <a:ext cx="11887200" cy="6001643"/>
          </a:xfrm>
          <a:prstGeom prst="rect">
            <a:avLst/>
          </a:prstGeom>
        </p:spPr>
        <p:txBody>
          <a:bodyPr wrap="square">
            <a:spAutoFit/>
          </a:bodyPr>
          <a:lstStyle/>
          <a:p>
            <a:pPr algn="l"/>
            <a:r>
              <a:rPr lang="en-US" sz="3200" b="1" dirty="0" smtClean="0">
                <a:effectLst>
                  <a:outerShdw blurRad="38100" dist="38100" dir="2700000" algn="tl">
                    <a:srgbClr val="000000">
                      <a:alpha val="43137"/>
                    </a:srgbClr>
                  </a:outerShdw>
                </a:effectLst>
              </a:rPr>
              <a:t>Immigration into these countries is an extremely challenging process. The </a:t>
            </a:r>
            <a:r>
              <a:rPr lang="en-US" sz="3200" b="1" dirty="0">
                <a:effectLst>
                  <a:outerShdw blurRad="38100" dist="38100" dir="2700000" algn="tl">
                    <a:srgbClr val="000000">
                      <a:alpha val="43137"/>
                    </a:srgbClr>
                  </a:outerShdw>
                </a:effectLst>
              </a:rPr>
              <a:t>political situation in the area is unstable. Kyrgyzstan’s political regime was toppled in 2010 amid unrest that very nearly led to full-scale civil war. War is ongoing in Afghanistan with tens of thousands of deaths so far, both military and civilian. Turkmenistan is a one party state which was run by a dictator with a personality cult (“</a:t>
            </a:r>
            <a:r>
              <a:rPr lang="en-US" sz="3200" b="1" dirty="0" err="1">
                <a:effectLst>
                  <a:outerShdw blurRad="38100" dist="38100" dir="2700000" algn="tl">
                    <a:srgbClr val="000000">
                      <a:alpha val="43137"/>
                    </a:srgbClr>
                  </a:outerShdw>
                </a:effectLst>
              </a:rPr>
              <a:t>Turkmenbashi</a:t>
            </a:r>
            <a:r>
              <a:rPr lang="en-US" sz="3200" b="1" dirty="0">
                <a:effectLst>
                  <a:outerShdw blurRad="38100" dist="38100" dir="2700000" algn="tl">
                    <a:srgbClr val="000000">
                      <a:alpha val="43137"/>
                    </a:srgbClr>
                  </a:outerShdw>
                </a:effectLst>
              </a:rPr>
              <a:t>”, or “Father of the Turkmen”) until 2006.  The BBC country profile on Uzbekistan reports that, “There is no legal political opposition and the media is tightly controlled by the state. A UN report has described the use of torture as "systematic".”</a:t>
            </a:r>
          </a:p>
        </p:txBody>
      </p:sp>
    </p:spTree>
  </p:cSld>
  <p:clrMapOvr>
    <a:masterClrMapping/>
  </p:clrMapOvr>
  <p:transition spd="med"/>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a:spLocks noGrp="1"/>
          </p:cNvSpPr>
          <p:nvPr>
            <p:ph type="title"/>
          </p:nvPr>
        </p:nvSpPr>
        <p:spPr>
          <a:prstGeom prst="rect">
            <a:avLst/>
          </a:prstGeom>
        </p:spPr>
        <p:txBody>
          <a:bodyPr/>
          <a:lstStyle/>
          <a:p>
            <a:pPr lvl="0">
              <a:defRPr sz="1800" cap="none" spc="0">
                <a:solidFill>
                  <a:srgbClr val="000000"/>
                </a:solidFill>
              </a:defRPr>
            </a:pPr>
            <a:r>
              <a:rPr sz="4500" cap="all" spc="720">
                <a:solidFill>
                  <a:srgbClr val="FFFFFF"/>
                </a:solidFill>
              </a:rPr>
              <a:t>Guiding Quotes</a:t>
            </a:r>
          </a:p>
        </p:txBody>
      </p:sp>
      <p:sp>
        <p:nvSpPr>
          <p:cNvPr id="153" name="Shape 153"/>
          <p:cNvSpPr>
            <a:spLocks noGrp="1"/>
          </p:cNvSpPr>
          <p:nvPr>
            <p:ph type="body" idx="1"/>
          </p:nvPr>
        </p:nvSpPr>
        <p:spPr>
          <a:prstGeom prst="rect">
            <a:avLst/>
          </a:prstGeom>
        </p:spPr>
        <p:txBody>
          <a:bodyPr/>
          <a:lstStyle/>
          <a:p>
            <a:pPr marL="422909" lvl="0" indent="-422909" defTabSz="525779">
              <a:spcBef>
                <a:spcPts val="3700"/>
              </a:spcBef>
              <a:defRPr sz="1800">
                <a:solidFill>
                  <a:srgbClr val="000000"/>
                </a:solidFill>
              </a:defRPr>
            </a:pPr>
            <a:r>
              <a:rPr sz="3239">
                <a:solidFill>
                  <a:srgbClr val="FFFFFF"/>
                </a:solidFill>
              </a:rPr>
              <a:t>In December 2008, the government blocked foreign workers from working as salespeople in retail and in marketplaces, which employ over 30 percent of Russia’s migrant workers. </a:t>
            </a:r>
          </a:p>
          <a:p>
            <a:pPr marL="422909" lvl="0" indent="-422909" defTabSz="525779">
              <a:spcBef>
                <a:spcPts val="3700"/>
              </a:spcBef>
              <a:defRPr sz="1800">
                <a:solidFill>
                  <a:srgbClr val="000000"/>
                </a:solidFill>
              </a:defRPr>
            </a:pPr>
            <a:r>
              <a:rPr sz="3239">
                <a:solidFill>
                  <a:srgbClr val="FFFFFF"/>
                </a:solidFill>
              </a:rPr>
              <a:t>Russia also introduced </a:t>
            </a:r>
            <a:r>
              <a:rPr sz="3239">
                <a:solidFill>
                  <a:srgbClr val="FFFFFF"/>
                </a:solidFill>
                <a:latin typeface="Avenir Black"/>
                <a:ea typeface="Avenir Black"/>
                <a:cs typeface="Avenir Black"/>
                <a:sym typeface="Avenir Black"/>
              </a:rPr>
              <a:t>quotas limiting the number of available work permits</a:t>
            </a:r>
            <a:r>
              <a:rPr sz="3239">
                <a:solidFill>
                  <a:srgbClr val="FFFFFF"/>
                </a:solidFill>
              </a:rPr>
              <a:t> and introduced tougher regulations on employers. These initiatives appear to have been mostly politically motivated—there is scant proof that migrants compete for jobs with locals.</a:t>
            </a:r>
            <a:r>
              <a:rPr sz="3239">
                <a:solidFill>
                  <a:srgbClr val="55D7FF"/>
                </a:solidFill>
              </a:rPr>
              <a:t> </a:t>
            </a:r>
          </a:p>
          <a:p>
            <a:pPr marL="422909" lvl="0" indent="-422909" defTabSz="525779">
              <a:spcBef>
                <a:spcPts val="3700"/>
              </a:spcBef>
              <a:defRPr sz="1800">
                <a:solidFill>
                  <a:srgbClr val="000000"/>
                </a:solidFill>
              </a:defRPr>
            </a:pPr>
            <a:r>
              <a:rPr sz="3239">
                <a:solidFill>
                  <a:srgbClr val="55D7FF"/>
                </a:solidFill>
              </a:rPr>
              <a:t>How does this sentiment compare to one in the USA? Europe?</a:t>
            </a:r>
          </a:p>
        </p:txBody>
      </p:sp>
    </p:spTree>
  </p:cSld>
  <p:clrMapOvr>
    <a:masterClrMapping/>
  </p:clrMapOvr>
  <p:transition spd="med"/>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a:spLocks noGrp="1"/>
          </p:cNvSpPr>
          <p:nvPr>
            <p:ph type="title"/>
          </p:nvPr>
        </p:nvSpPr>
        <p:spPr>
          <a:prstGeom prst="rect">
            <a:avLst/>
          </a:prstGeom>
        </p:spPr>
        <p:txBody>
          <a:bodyPr/>
          <a:lstStyle/>
          <a:p>
            <a:pPr lvl="0">
              <a:defRPr sz="1800" cap="none" spc="0">
                <a:solidFill>
                  <a:srgbClr val="000000"/>
                </a:solidFill>
              </a:defRPr>
            </a:pPr>
            <a:r>
              <a:rPr sz="4500" cap="all" spc="720">
                <a:solidFill>
                  <a:srgbClr val="FFFFFF"/>
                </a:solidFill>
              </a:rPr>
              <a:t>Guiding Quotes</a:t>
            </a:r>
          </a:p>
        </p:txBody>
      </p:sp>
      <p:sp>
        <p:nvSpPr>
          <p:cNvPr id="156" name="Shape 156"/>
          <p:cNvSpPr>
            <a:spLocks noGrp="1"/>
          </p:cNvSpPr>
          <p:nvPr>
            <p:ph type="body" idx="1"/>
          </p:nvPr>
        </p:nvSpPr>
        <p:spPr>
          <a:prstGeom prst="rect">
            <a:avLst/>
          </a:prstGeom>
        </p:spPr>
        <p:txBody>
          <a:bodyPr/>
          <a:lstStyle/>
          <a:p>
            <a:pPr lvl="0">
              <a:defRPr sz="1800">
                <a:solidFill>
                  <a:srgbClr val="000000"/>
                </a:solidFill>
              </a:defRPr>
            </a:pPr>
            <a:r>
              <a:rPr sz="3600" b="1" dirty="0">
                <a:solidFill>
                  <a:srgbClr val="FFFFFF"/>
                </a:solidFill>
                <a:effectLst>
                  <a:outerShdw blurRad="38100" dist="38100" dir="2700000" algn="tl">
                    <a:srgbClr val="000000">
                      <a:alpha val="43137"/>
                    </a:srgbClr>
                  </a:outerShdw>
                </a:effectLst>
              </a:rPr>
              <a:t>On June 13</a:t>
            </a:r>
            <a:r>
              <a:rPr sz="3600" b="1" dirty="0" smtClean="0">
                <a:solidFill>
                  <a:srgbClr val="FFFFFF"/>
                </a:solidFill>
                <a:effectLst>
                  <a:outerShdw blurRad="38100" dist="38100" dir="2700000" algn="tl">
                    <a:srgbClr val="000000">
                      <a:alpha val="43137"/>
                    </a:srgbClr>
                  </a:outerShdw>
                </a:effectLst>
              </a:rPr>
              <a:t>,</a:t>
            </a:r>
            <a:r>
              <a:rPr lang="en-US" sz="3600" b="1" dirty="0" smtClean="0">
                <a:solidFill>
                  <a:srgbClr val="FFFFFF"/>
                </a:solidFill>
                <a:effectLst>
                  <a:outerShdw blurRad="38100" dist="38100" dir="2700000" algn="tl">
                    <a:srgbClr val="000000">
                      <a:alpha val="43137"/>
                    </a:srgbClr>
                  </a:outerShdw>
                </a:effectLst>
              </a:rPr>
              <a:t> 2014,</a:t>
            </a:r>
            <a:r>
              <a:rPr sz="3600" b="1" dirty="0" smtClean="0">
                <a:solidFill>
                  <a:srgbClr val="FFFFFF"/>
                </a:solidFill>
                <a:effectLst>
                  <a:outerShdw blurRad="38100" dist="38100" dir="2700000" algn="tl">
                    <a:srgbClr val="000000">
                      <a:alpha val="43137"/>
                    </a:srgbClr>
                  </a:outerShdw>
                </a:effectLst>
              </a:rPr>
              <a:t> </a:t>
            </a:r>
            <a:r>
              <a:rPr sz="3600" b="1" dirty="0">
                <a:solidFill>
                  <a:srgbClr val="FFFFFF"/>
                </a:solidFill>
                <a:effectLst>
                  <a:outerShdw blurRad="38100" dist="38100" dir="2700000" algn="tl">
                    <a:srgbClr val="000000">
                      <a:alpha val="43137"/>
                    </a:srgbClr>
                  </a:outerShdw>
                </a:effectLst>
              </a:rPr>
              <a:t>President Vladimir Putin signed a revised State Migration Policy, which requires foreign workers to pass Russian language and history exams to obtain work permits and, in effect, pushes more migrants to work illegally.</a:t>
            </a: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hape 158"/>
          <p:cNvSpPr>
            <a:spLocks noGrp="1"/>
          </p:cNvSpPr>
          <p:nvPr>
            <p:ph type="title"/>
          </p:nvPr>
        </p:nvSpPr>
        <p:spPr>
          <a:prstGeom prst="rect">
            <a:avLst/>
          </a:prstGeom>
        </p:spPr>
        <p:txBody>
          <a:bodyPr/>
          <a:lstStyle/>
          <a:p>
            <a:pPr lvl="0">
              <a:defRPr sz="1800" cap="none" spc="0">
                <a:solidFill>
                  <a:srgbClr val="000000"/>
                </a:solidFill>
              </a:defRPr>
            </a:pPr>
            <a:r>
              <a:rPr sz="4500" cap="all" spc="720">
                <a:solidFill>
                  <a:srgbClr val="FFFFFF"/>
                </a:solidFill>
              </a:rPr>
              <a:t>Guiding Quotes</a:t>
            </a:r>
          </a:p>
        </p:txBody>
      </p:sp>
      <p:sp>
        <p:nvSpPr>
          <p:cNvPr id="159" name="Shape 159"/>
          <p:cNvSpPr>
            <a:spLocks noGrp="1"/>
          </p:cNvSpPr>
          <p:nvPr>
            <p:ph type="body" idx="1"/>
          </p:nvPr>
        </p:nvSpPr>
        <p:spPr>
          <a:xfrm>
            <a:off x="660400" y="2019300"/>
            <a:ext cx="11684000" cy="7353300"/>
          </a:xfrm>
          <a:prstGeom prst="rect">
            <a:avLst/>
          </a:prstGeom>
        </p:spPr>
        <p:txBody>
          <a:bodyPr/>
          <a:lstStyle/>
          <a:p>
            <a:pPr marL="422909" lvl="0" indent="-422909" defTabSz="525779">
              <a:spcBef>
                <a:spcPts val="3700"/>
              </a:spcBef>
              <a:defRPr sz="1800">
                <a:solidFill>
                  <a:srgbClr val="000000"/>
                </a:solidFill>
              </a:defRPr>
            </a:pPr>
            <a:r>
              <a:rPr sz="3239" b="1" dirty="0">
                <a:solidFill>
                  <a:srgbClr val="FFFFFF"/>
                </a:solidFill>
                <a:effectLst>
                  <a:outerShdw blurRad="38100" dist="38100" dir="2700000" algn="tl">
                    <a:srgbClr val="000000">
                      <a:alpha val="43137"/>
                    </a:srgbClr>
                  </a:outerShdw>
                </a:effectLst>
              </a:rPr>
              <a:t>According to the Russian Federal State Statistics Service’s middle­ scenario projection from 2008, Russia’s working­ age population may </a:t>
            </a:r>
            <a:r>
              <a:rPr sz="3239" b="1" dirty="0">
                <a:solidFill>
                  <a:srgbClr val="FFFFFF"/>
                </a:solidFill>
                <a:effectLst>
                  <a:outerShdw blurRad="38100" dist="38100" dir="2700000" algn="tl">
                    <a:srgbClr val="000000">
                      <a:alpha val="43137"/>
                    </a:srgbClr>
                  </a:outerShdw>
                </a:effectLst>
                <a:latin typeface="Avenir Black"/>
                <a:ea typeface="Avenir Black"/>
                <a:cs typeface="Avenir Black"/>
                <a:sym typeface="Avenir Black"/>
              </a:rPr>
              <a:t>shrink by 14 million </a:t>
            </a:r>
            <a:r>
              <a:rPr sz="3239" b="1" dirty="0">
                <a:solidFill>
                  <a:srgbClr val="FFFFFF"/>
                </a:solidFill>
                <a:effectLst>
                  <a:outerShdw blurRad="38100" dist="38100" dir="2700000" algn="tl">
                    <a:srgbClr val="000000">
                      <a:alpha val="43137"/>
                    </a:srgbClr>
                  </a:outerShdw>
                </a:effectLst>
              </a:rPr>
              <a:t>by 2025. </a:t>
            </a:r>
          </a:p>
          <a:p>
            <a:pPr marL="422909" lvl="0" indent="-422909" defTabSz="525779">
              <a:spcBef>
                <a:spcPts val="3700"/>
              </a:spcBef>
              <a:defRPr sz="1800">
                <a:solidFill>
                  <a:srgbClr val="000000"/>
                </a:solidFill>
              </a:defRPr>
            </a:pPr>
            <a:r>
              <a:rPr sz="3239" b="1" dirty="0">
                <a:solidFill>
                  <a:srgbClr val="FFFFFF"/>
                </a:solidFill>
                <a:effectLst>
                  <a:outerShdw blurRad="38100" dist="38100" dir="2700000" algn="tl">
                    <a:srgbClr val="000000">
                      <a:alpha val="43137"/>
                    </a:srgbClr>
                  </a:outerShdw>
                </a:effectLst>
              </a:rPr>
              <a:t>The UNDP reports that this decrease will result in a labor shortage that will significantly hamper Russia’s economic growth potential, even if labor productivity increases. </a:t>
            </a:r>
          </a:p>
          <a:p>
            <a:pPr marL="422909" lvl="0" indent="-422909" defTabSz="525779">
              <a:spcBef>
                <a:spcPts val="3700"/>
              </a:spcBef>
              <a:defRPr sz="1800">
                <a:solidFill>
                  <a:srgbClr val="000000"/>
                </a:solidFill>
              </a:defRPr>
            </a:pPr>
            <a:r>
              <a:rPr sz="3239" b="1" dirty="0">
                <a:solidFill>
                  <a:srgbClr val="FFFFFF"/>
                </a:solidFill>
                <a:effectLst>
                  <a:outerShdw blurRad="38100" dist="38100" dir="2700000" algn="tl">
                    <a:srgbClr val="000000">
                      <a:alpha val="43137"/>
                    </a:srgbClr>
                  </a:outerShdw>
                </a:effectLst>
              </a:rPr>
              <a:t>To cover this shortage, the country will need to attract foreign workers. In this respect, persisting anti­ immigrant sentiment and the current quota system are counterproductive. </a:t>
            </a:r>
            <a:endParaRPr lang="en-US" sz="3239" b="1" dirty="0" smtClean="0">
              <a:solidFill>
                <a:srgbClr val="FFFFFF"/>
              </a:solidFill>
              <a:effectLst>
                <a:outerShdw blurRad="38100" dist="38100" dir="2700000" algn="tl">
                  <a:srgbClr val="000000">
                    <a:alpha val="43137"/>
                  </a:srgbClr>
                </a:outerShdw>
              </a:effectLst>
            </a:endParaRPr>
          </a:p>
          <a:p>
            <a:pPr marL="422909" lvl="0" indent="-422909" defTabSz="525779">
              <a:spcBef>
                <a:spcPts val="3700"/>
              </a:spcBef>
              <a:defRPr sz="1800">
                <a:solidFill>
                  <a:srgbClr val="000000"/>
                </a:solidFill>
              </a:defRPr>
            </a:pPr>
            <a:r>
              <a:rPr sz="3239" b="1" dirty="0" smtClean="0">
                <a:solidFill>
                  <a:srgbClr val="55D7FF"/>
                </a:solidFill>
                <a:effectLst>
                  <a:outerShdw blurRad="38100" dist="38100" dir="2700000" algn="tl">
                    <a:srgbClr val="000000">
                      <a:alpha val="43137"/>
                    </a:srgbClr>
                  </a:outerShdw>
                </a:effectLst>
              </a:rPr>
              <a:t>Agree/Disagree</a:t>
            </a:r>
            <a:r>
              <a:rPr sz="3239" b="1" dirty="0">
                <a:solidFill>
                  <a:srgbClr val="55D7FF"/>
                </a:solidFill>
                <a:effectLst>
                  <a:outerShdw blurRad="38100" dist="38100" dir="2700000" algn="tl">
                    <a:srgbClr val="000000">
                      <a:alpha val="43137"/>
                    </a:srgbClr>
                  </a:outerShdw>
                </a:effectLst>
              </a:rPr>
              <a:t>?</a:t>
            </a: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Shape 165"/>
          <p:cNvSpPr>
            <a:spLocks noGrp="1"/>
          </p:cNvSpPr>
          <p:nvPr>
            <p:ph type="title"/>
          </p:nvPr>
        </p:nvSpPr>
        <p:spPr>
          <a:prstGeom prst="rect">
            <a:avLst/>
          </a:prstGeom>
        </p:spPr>
        <p:txBody>
          <a:bodyPr/>
          <a:lstStyle/>
          <a:p>
            <a:pPr lvl="0">
              <a:defRPr sz="1800" cap="none" spc="0">
                <a:solidFill>
                  <a:srgbClr val="000000"/>
                </a:solidFill>
              </a:defRPr>
            </a:pPr>
            <a:r>
              <a:rPr sz="4500" cap="all" spc="720">
                <a:solidFill>
                  <a:srgbClr val="FFFFFF"/>
                </a:solidFill>
              </a:rPr>
              <a:t>Further Reading</a:t>
            </a:r>
          </a:p>
        </p:txBody>
      </p:sp>
      <p:sp>
        <p:nvSpPr>
          <p:cNvPr id="166" name="Shape 166"/>
          <p:cNvSpPr>
            <a:spLocks noGrp="1"/>
          </p:cNvSpPr>
          <p:nvPr>
            <p:ph type="body" idx="1"/>
          </p:nvPr>
        </p:nvSpPr>
        <p:spPr>
          <a:prstGeom prst="rect">
            <a:avLst/>
          </a:prstGeom>
        </p:spPr>
        <p:txBody>
          <a:bodyPr/>
          <a:lstStyle/>
          <a:p>
            <a:pPr marL="357123" lvl="0" indent="-357123" defTabSz="443991">
              <a:spcBef>
                <a:spcPts val="3100"/>
              </a:spcBef>
              <a:buClrTx/>
              <a:defRPr sz="1800">
                <a:solidFill>
                  <a:srgbClr val="000000"/>
                </a:solidFill>
              </a:defRPr>
            </a:pPr>
            <a:r>
              <a:rPr sz="2736">
                <a:solidFill>
                  <a:srgbClr val="FFFFFF"/>
                </a:solidFill>
              </a:rPr>
              <a:t>Central Asian Labor Migrants in Russia: The "Diasporization" of the Central Asian States? </a:t>
            </a:r>
            <a:r>
              <a:rPr sz="2736" u="sng">
                <a:solidFill>
                  <a:srgbClr val="FFFFFF"/>
                </a:solidFill>
                <a:hlinkClick r:id="rId2"/>
              </a:rPr>
              <a:t>http://www.silkroadstudies.org/new/docs/CEF/Quarterly/August_2007/Laruelle.pdf</a:t>
            </a:r>
            <a:r>
              <a:rPr sz="2736">
                <a:solidFill>
                  <a:srgbClr val="FFFFFF"/>
                </a:solidFill>
              </a:rPr>
              <a:t> </a:t>
            </a:r>
          </a:p>
          <a:p>
            <a:pPr marL="357123" lvl="0" indent="-357123" defTabSz="443991">
              <a:spcBef>
                <a:spcPts val="3100"/>
              </a:spcBef>
              <a:buClrTx/>
              <a:defRPr sz="1800">
                <a:solidFill>
                  <a:srgbClr val="000000"/>
                </a:solidFill>
              </a:defRPr>
            </a:pPr>
            <a:endParaRPr sz="2736">
              <a:solidFill>
                <a:srgbClr val="FFFFFF"/>
              </a:solidFill>
            </a:endParaRPr>
          </a:p>
          <a:p>
            <a:pPr marL="357123" lvl="0" indent="-357123" defTabSz="443991">
              <a:spcBef>
                <a:spcPts val="3100"/>
              </a:spcBef>
              <a:buClrTx/>
              <a:defRPr sz="1800">
                <a:solidFill>
                  <a:srgbClr val="000000"/>
                </a:solidFill>
              </a:defRPr>
            </a:pPr>
            <a:r>
              <a:rPr sz="2736">
                <a:solidFill>
                  <a:srgbClr val="FFFFFF"/>
                </a:solidFill>
                <a:latin typeface="Avenir Black"/>
                <a:ea typeface="Avenir Black"/>
                <a:cs typeface="Avenir Black"/>
                <a:sym typeface="Avenir Black"/>
              </a:rPr>
              <a:t>Possible academic sources, books to check out later:</a:t>
            </a:r>
          </a:p>
          <a:p>
            <a:pPr marL="714247" lvl="1" indent="-357123" defTabSz="443991">
              <a:spcBef>
                <a:spcPts val="1600"/>
              </a:spcBef>
              <a:buClrTx/>
              <a:defRPr sz="1800">
                <a:solidFill>
                  <a:srgbClr val="000000"/>
                </a:solidFill>
              </a:defRPr>
            </a:pPr>
            <a:r>
              <a:rPr sz="2736">
                <a:solidFill>
                  <a:srgbClr val="FFFFFF"/>
                </a:solidFill>
              </a:rPr>
              <a:t>Naomi Caffee from UCLA, Central Asian Studies at UCLA</a:t>
            </a:r>
          </a:p>
          <a:p>
            <a:pPr marL="714247" lvl="1" indent="-357123" defTabSz="443991">
              <a:spcBef>
                <a:spcPts val="1600"/>
              </a:spcBef>
              <a:buClrTx/>
              <a:defRPr sz="1800">
                <a:solidFill>
                  <a:srgbClr val="000000"/>
                </a:solidFill>
              </a:defRPr>
            </a:pPr>
            <a:r>
              <a:rPr sz="2736">
                <a:solidFill>
                  <a:srgbClr val="FFFFFF"/>
                </a:solidFill>
              </a:rPr>
              <a:t>Marat, Erica. </a:t>
            </a:r>
            <a:r>
              <a:rPr sz="2736" i="1">
                <a:solidFill>
                  <a:srgbClr val="FFFFFF"/>
                </a:solidFill>
              </a:rPr>
              <a:t>Labor migration in Central Asia: Implications of the global economic crisis</a:t>
            </a:r>
            <a:r>
              <a:rPr sz="2736">
                <a:solidFill>
                  <a:srgbClr val="FFFFFF"/>
                </a:solidFill>
              </a:rPr>
              <a:t>. Silk Road Studies Program, Institute for Security and Development Policy, 2009.</a:t>
            </a:r>
          </a:p>
          <a:p>
            <a:pPr marL="714247" lvl="1" indent="-357123" defTabSz="443991">
              <a:spcBef>
                <a:spcPts val="1600"/>
              </a:spcBef>
              <a:buClrTx/>
              <a:defRPr sz="1800">
                <a:solidFill>
                  <a:srgbClr val="000000"/>
                </a:solidFill>
              </a:defRPr>
            </a:pPr>
            <a:r>
              <a:rPr sz="2736">
                <a:solidFill>
                  <a:srgbClr val="FFFFFF"/>
                </a:solidFill>
              </a:rPr>
              <a:t>Rywkin, Michael.</a:t>
            </a:r>
            <a:r>
              <a:rPr sz="2736" i="1">
                <a:solidFill>
                  <a:srgbClr val="FFFFFF"/>
                </a:solidFill>
              </a:rPr>
              <a:t> Moscow's Muslim Challenge: Soviet Central Asi</a:t>
            </a:r>
            <a:r>
              <a:rPr sz="2736">
                <a:solidFill>
                  <a:srgbClr val="FFFFFF"/>
                </a:solidFill>
              </a:rPr>
              <a:t>a. ME Sharpe, 1990.</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b="1" dirty="0" smtClean="0">
                <a:solidFill>
                  <a:srgbClr val="FFFF00"/>
                </a:solidFill>
              </a:rPr>
              <a:t>No clear-cut definition of the realm, as the following maps illustrate</a:t>
            </a:r>
            <a:endParaRPr lang="en-US" sz="4800" b="1" dirty="0">
              <a:solidFill>
                <a:srgbClr val="FFFF00"/>
              </a:solidFill>
            </a:endParaRPr>
          </a:p>
        </p:txBody>
      </p:sp>
    </p:spTree>
    <p:extLst>
      <p:ext uri="{BB962C8B-B14F-4D97-AF65-F5344CB8AC3E}">
        <p14:creationId xmlns:p14="http://schemas.microsoft.com/office/powerpoint/2010/main" val="816963641"/>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effectLst>
                  <a:outerShdw blurRad="38100" dist="38100" dir="2700000" algn="tl">
                    <a:srgbClr val="000000">
                      <a:alpha val="43137"/>
                    </a:srgbClr>
                  </a:outerShdw>
                </a:effectLst>
              </a:rPr>
              <a:t>Study Maps</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00859915"/>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96739"/>
            <a:ext cx="13004800" cy="8560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1425124"/>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700" y="261938"/>
            <a:ext cx="12725400" cy="9229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2298215"/>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700" y="261938"/>
            <a:ext cx="12725400" cy="9229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4783456"/>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700" y="261938"/>
            <a:ext cx="12725400" cy="9229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8211193"/>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86688"/>
            <a:ext cx="13004800" cy="7380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9705040"/>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017" y="699655"/>
            <a:ext cx="13004799" cy="8414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918801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30213" y="280988"/>
            <a:ext cx="12144375" cy="919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1134119"/>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87059" y="0"/>
            <a:ext cx="11230677" cy="9753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1752954"/>
      </p:ext>
    </p:extLst>
  </p:cSld>
  <p:clrMapOvr>
    <a:masterClrMapping/>
  </p:clrMapOvr>
  <p:transition spd="med"/>
</p:sld>
</file>

<file path=ppt/theme/theme1.xml><?xml version="1.0" encoding="utf-8"?>
<a:theme xmlns:a="http://schemas.openxmlformats.org/drawingml/2006/main" name="New_Template1">
  <a:themeElements>
    <a:clrScheme name="New_Template1">
      <a:dk1>
        <a:srgbClr val="000000"/>
      </a:dk1>
      <a:lt1>
        <a:srgbClr val="FFFFFF"/>
      </a:lt1>
      <a:dk2>
        <a:srgbClr val="4F4F4F"/>
      </a:dk2>
      <a:lt2>
        <a:srgbClr val="BFBFBF"/>
      </a:lt2>
      <a:accent1>
        <a:srgbClr val="1B6BBC"/>
      </a:accent1>
      <a:accent2>
        <a:srgbClr val="42AAC9"/>
      </a:accent2>
      <a:accent3>
        <a:srgbClr val="518C15"/>
      </a:accent3>
      <a:accent4>
        <a:srgbClr val="DE9000"/>
      </a:accent4>
      <a:accent5>
        <a:srgbClr val="DB2800"/>
      </a:accent5>
      <a:accent6>
        <a:srgbClr val="B130C2"/>
      </a:accent6>
      <a:hlink>
        <a:srgbClr val="0000FF"/>
      </a:hlink>
      <a:folHlink>
        <a:srgbClr val="FF00FF"/>
      </a:folHlink>
    </a:clrScheme>
    <a:fontScheme name="New_Template1">
      <a:majorFont>
        <a:latin typeface="Avenir Light"/>
        <a:ea typeface="Avenir Light"/>
        <a:cs typeface="Avenir Light"/>
      </a:majorFont>
      <a:minorFont>
        <a:latin typeface="Avenir Light"/>
        <a:ea typeface="Avenir Light"/>
        <a:cs typeface="Avenir Light"/>
      </a:minorFont>
    </a:fontScheme>
    <a:fmtScheme name="New_Templat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E3C6E"/>
        </a:solid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all" spc="384" normalizeH="0" baseline="0">
            <a:ln>
              <a:noFill/>
            </a:ln>
            <a:solidFill>
              <a:srgbClr val="FFFFFF"/>
            </a:solidFill>
            <a:effectLst/>
            <a:uFillTx/>
            <a:latin typeface="Avenir Medium"/>
            <a:ea typeface="Avenir Medium"/>
            <a:cs typeface="Avenir Medium"/>
            <a:sym typeface="Avenir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1">
  <a:themeElements>
    <a:clrScheme name="New_Template1">
      <a:dk1>
        <a:srgbClr val="000000"/>
      </a:dk1>
      <a:lt1>
        <a:srgbClr val="FFFFFF"/>
      </a:lt1>
      <a:dk2>
        <a:srgbClr val="4F4F4F"/>
      </a:dk2>
      <a:lt2>
        <a:srgbClr val="BFBFBF"/>
      </a:lt2>
      <a:accent1>
        <a:srgbClr val="1B6BBC"/>
      </a:accent1>
      <a:accent2>
        <a:srgbClr val="42AAC9"/>
      </a:accent2>
      <a:accent3>
        <a:srgbClr val="518C15"/>
      </a:accent3>
      <a:accent4>
        <a:srgbClr val="DE9000"/>
      </a:accent4>
      <a:accent5>
        <a:srgbClr val="DB2800"/>
      </a:accent5>
      <a:accent6>
        <a:srgbClr val="B130C2"/>
      </a:accent6>
      <a:hlink>
        <a:srgbClr val="0000FF"/>
      </a:hlink>
      <a:folHlink>
        <a:srgbClr val="FF00FF"/>
      </a:folHlink>
    </a:clrScheme>
    <a:fontScheme name="New_Template1">
      <a:majorFont>
        <a:latin typeface="Avenir Light"/>
        <a:ea typeface="Avenir Light"/>
        <a:cs typeface="Avenir Light"/>
      </a:majorFont>
      <a:minorFont>
        <a:latin typeface="Avenir Light"/>
        <a:ea typeface="Avenir Light"/>
        <a:cs typeface="Avenir Light"/>
      </a:minorFont>
    </a:fontScheme>
    <a:fmtScheme name="New_Templat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E3C6E"/>
        </a:solid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all" spc="384" normalizeH="0" baseline="0">
            <a:ln>
              <a:noFill/>
            </a:ln>
            <a:solidFill>
              <a:srgbClr val="FFFFFF"/>
            </a:solidFill>
            <a:effectLst/>
            <a:uFillTx/>
            <a:latin typeface="Avenir Medium"/>
            <a:ea typeface="Avenir Medium"/>
            <a:cs typeface="Avenir Medium"/>
            <a:sym typeface="Avenir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214</TotalTime>
  <Words>1721</Words>
  <Application>Microsoft Office PowerPoint</Application>
  <PresentationFormat>Custom</PresentationFormat>
  <Paragraphs>166</Paragraphs>
  <Slides>65</Slides>
  <Notes>0</Notes>
  <HiddenSlides>0</HiddenSlides>
  <MMClips>0</MMClips>
  <ScaleCrop>false</ScaleCrop>
  <HeadingPairs>
    <vt:vector size="4" baseType="variant">
      <vt:variant>
        <vt:lpstr>Theme</vt:lpstr>
      </vt:variant>
      <vt:variant>
        <vt:i4>1</vt:i4>
      </vt:variant>
      <vt:variant>
        <vt:lpstr>Slide Titles</vt:lpstr>
      </vt:variant>
      <vt:variant>
        <vt:i4>65</vt:i4>
      </vt:variant>
    </vt:vector>
  </HeadingPairs>
  <TitlesOfParts>
    <vt:vector size="66" baseType="lpstr">
      <vt:lpstr>New_Template1</vt:lpstr>
      <vt:lpstr>PowerPoint Presentation</vt:lpstr>
      <vt:lpstr>PowerPoint Presentation</vt:lpstr>
      <vt:lpstr>Central Asia atlas – Historical, physical, and human</vt:lpstr>
      <vt:lpstr>Defining terms</vt:lpstr>
      <vt:lpstr>WhEre is Central Asia?</vt:lpstr>
      <vt:lpstr>No clear-cut definition of the realm, as the following maps illustrate</vt:lpstr>
      <vt:lpstr>PowerPoint Presentation</vt:lpstr>
      <vt:lpstr>PowerPoint Presentation</vt:lpstr>
      <vt:lpstr>PowerPoint Presentation</vt:lpstr>
      <vt:lpstr>PowerPoint Presentation</vt:lpstr>
      <vt:lpstr>Background &amp; History</vt:lpstr>
      <vt:lpstr>Nomads - Silk Road - Steppes</vt:lpstr>
      <vt:lpstr>PowerPoint Presentation</vt:lpstr>
      <vt:lpstr>Russia &amp; Central Asia?</vt:lpstr>
      <vt:lpstr>PowerPoint Presentation</vt:lpstr>
      <vt:lpstr>“The Great Game”</vt:lpstr>
      <vt:lpstr>The Extent of Mongol rule in Eurasia</vt:lpstr>
      <vt:lpstr>Russian Expansion: Central Asia added between 1689 and 1914.</vt:lpstr>
      <vt:lpstr>Central Asia in the Soviet Era</vt:lpstr>
      <vt:lpstr>Central Asia in the Soviet Era</vt:lpstr>
      <vt:lpstr>Central Asia in the Soviet Era</vt:lpstr>
      <vt:lpstr>NonSustainable Practices  =  Aral Sea Shrinkage</vt:lpstr>
      <vt:lpstr>"Atomic Meltdown"</vt:lpstr>
      <vt:lpstr>…Today</vt:lpstr>
      <vt:lpstr>Topography</vt:lpstr>
      <vt:lpstr>PowerPoint Presentation</vt:lpstr>
      <vt:lpstr>Political</vt:lpstr>
      <vt:lpstr>General – physical/political Map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Economics By CoUntry - Push Factor for Migrant Workers</vt:lpstr>
      <vt:lpstr>Main Kazakhstan Exports</vt:lpstr>
      <vt:lpstr>PowerPoint Presentation</vt:lpstr>
      <vt:lpstr>Main Tajikistan Exports</vt:lpstr>
      <vt:lpstr>Tajikistan &amp; Kazakhstan</vt:lpstr>
      <vt:lpstr>PowerPoint Presentation</vt:lpstr>
      <vt:lpstr>PowerPoint Presentation</vt:lpstr>
      <vt:lpstr>PowerPoint Presentation</vt:lpstr>
      <vt:lpstr>PowerPoint Presentation</vt:lpstr>
      <vt:lpstr>PowerPoint Presentation</vt:lpstr>
      <vt:lpstr>Turkmenistan </vt:lpstr>
      <vt:lpstr>PowerPoint Presentation</vt:lpstr>
      <vt:lpstr>Corruption, Wealth Distribution</vt:lpstr>
      <vt:lpstr>PowerPoint Presentation</vt:lpstr>
      <vt:lpstr>corruption</vt:lpstr>
      <vt:lpstr>PowerPoint Presentation</vt:lpstr>
      <vt:lpstr>Immigration Issues</vt:lpstr>
      <vt:lpstr>Guiding Quotes</vt:lpstr>
      <vt:lpstr>Guiding Quotes</vt:lpstr>
      <vt:lpstr>Guiding Quotes</vt:lpstr>
      <vt:lpstr>Further Reading</vt:lpstr>
      <vt:lpstr>Study Maps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Central Asia atlas – Historical, physical, and human</dc:title>
  <dc:creator>Naumann, Joseph A.</dc:creator>
  <cp:lastModifiedBy>Naumann, Joseph A.</cp:lastModifiedBy>
  <cp:revision>21</cp:revision>
  <dcterms:modified xsi:type="dcterms:W3CDTF">2016-03-09T18:54:55Z</dcterms:modified>
</cp:coreProperties>
</file>