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fntdata" ContentType="application/x-fontdata"/>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75" r:id="rId3"/>
    <p:sldId id="292" r:id="rId4"/>
    <p:sldId id="313" r:id="rId5"/>
    <p:sldId id="316" r:id="rId6"/>
    <p:sldId id="317" r:id="rId7"/>
    <p:sldId id="280" r:id="rId8"/>
    <p:sldId id="267" r:id="rId9"/>
    <p:sldId id="301" r:id="rId10"/>
    <p:sldId id="285" r:id="rId11"/>
    <p:sldId id="287" r:id="rId12"/>
    <p:sldId id="260" r:id="rId13"/>
    <p:sldId id="288" r:id="rId14"/>
    <p:sldId id="290" r:id="rId15"/>
    <p:sldId id="304" r:id="rId16"/>
    <p:sldId id="289" r:id="rId17"/>
    <p:sldId id="261" r:id="rId18"/>
    <p:sldId id="302" r:id="rId19"/>
    <p:sldId id="307" r:id="rId20"/>
    <p:sldId id="283" r:id="rId21"/>
    <p:sldId id="284" r:id="rId22"/>
    <p:sldId id="286" r:id="rId23"/>
    <p:sldId id="310" r:id="rId24"/>
    <p:sldId id="271" r:id="rId25"/>
    <p:sldId id="308" r:id="rId26"/>
    <p:sldId id="309" r:id="rId27"/>
    <p:sldId id="303" r:id="rId28"/>
    <p:sldId id="291" r:id="rId29"/>
    <p:sldId id="314" r:id="rId30"/>
    <p:sldId id="315" r:id="rId31"/>
    <p:sldId id="305" r:id="rId32"/>
    <p:sldId id="306" r:id="rId33"/>
    <p:sldId id="279" r:id="rId34"/>
    <p:sldId id="263" r:id="rId35"/>
    <p:sldId id="259" r:id="rId36"/>
    <p:sldId id="257" r:id="rId37"/>
    <p:sldId id="276" r:id="rId38"/>
    <p:sldId id="258" r:id="rId39"/>
    <p:sldId id="281" r:id="rId40"/>
    <p:sldId id="268" r:id="rId41"/>
    <p:sldId id="265" r:id="rId42"/>
    <p:sldId id="264" r:id="rId43"/>
    <p:sldId id="277" r:id="rId44"/>
    <p:sldId id="282" r:id="rId45"/>
    <p:sldId id="272" r:id="rId46"/>
    <p:sldId id="266" r:id="rId47"/>
    <p:sldId id="312" r:id="rId48"/>
    <p:sldId id="262" r:id="rId49"/>
    <p:sldId id="273" r:id="rId50"/>
    <p:sldId id="311" r:id="rId51"/>
    <p:sldId id="334" r:id="rId52"/>
    <p:sldId id="270" r:id="rId53"/>
    <p:sldId id="318" r:id="rId54"/>
    <p:sldId id="319" r:id="rId55"/>
    <p:sldId id="322" r:id="rId56"/>
    <p:sldId id="328" r:id="rId57"/>
    <p:sldId id="333" r:id="rId58"/>
    <p:sldId id="323" r:id="rId59"/>
    <p:sldId id="332" r:id="rId60"/>
    <p:sldId id="326" r:id="rId61"/>
    <p:sldId id="324" r:id="rId62"/>
    <p:sldId id="320" r:id="rId63"/>
    <p:sldId id="327" r:id="rId64"/>
    <p:sldId id="321" r:id="rId65"/>
    <p:sldId id="329" r:id="rId66"/>
    <p:sldId id="330" r:id="rId67"/>
    <p:sldId id="331" r:id="rId68"/>
    <p:sldId id="325" r:id="rId69"/>
    <p:sldId id="335" r:id="rId70"/>
    <p:sldId id="338" r:id="rId71"/>
    <p:sldId id="336" r:id="rId72"/>
    <p:sldId id="341" r:id="rId73"/>
    <p:sldId id="337" r:id="rId74"/>
    <p:sldId id="339" r:id="rId75"/>
    <p:sldId id="340" r:id="rId76"/>
    <p:sldId id="342" r:id="rId77"/>
    <p:sldId id="343" r:id="rId78"/>
    <p:sldId id="344" r:id="rId79"/>
    <p:sldId id="345" r:id="rId80"/>
    <p:sldId id="346" r:id="rId81"/>
    <p:sldId id="347" r:id="rId82"/>
    <p:sldId id="351" r:id="rId83"/>
    <p:sldId id="353" r:id="rId84"/>
    <p:sldId id="352" r:id="rId85"/>
    <p:sldId id="348" r:id="rId86"/>
    <p:sldId id="349" r:id="rId87"/>
    <p:sldId id="350" r:id="rId88"/>
    <p:sldId id="354" r:id="rId89"/>
    <p:sldId id="355" r:id="rId90"/>
    <p:sldId id="356" r:id="rId91"/>
    <p:sldId id="357" r:id="rId92"/>
    <p:sldId id="361" r:id="rId93"/>
    <p:sldId id="358" r:id="rId94"/>
    <p:sldId id="360" r:id="rId95"/>
    <p:sldId id="359" r:id="rId96"/>
    <p:sldId id="362" r:id="rId97"/>
    <p:sldId id="366" r:id="rId98"/>
    <p:sldId id="373" r:id="rId99"/>
    <p:sldId id="369" r:id="rId100"/>
    <p:sldId id="370" r:id="rId101"/>
    <p:sldId id="363" r:id="rId102"/>
    <p:sldId id="364" r:id="rId103"/>
    <p:sldId id="374" r:id="rId104"/>
    <p:sldId id="365" r:id="rId105"/>
    <p:sldId id="367" r:id="rId106"/>
    <p:sldId id="368" r:id="rId107"/>
    <p:sldId id="372" r:id="rId108"/>
    <p:sldId id="371" r:id="rId109"/>
  </p:sldIdLst>
  <p:sldSz cx="9144000" cy="6858000" type="screen4x3"/>
  <p:notesSz cx="6858000" cy="9144000"/>
  <p:embeddedFontLst>
    <p:embeddedFont>
      <p:font typeface="Samarkan" panose="020B0500000000000000"/>
      <p:regular r:id="rId110"/>
    </p:embeddedFont>
    <p:embeddedFont>
      <p:font typeface="Comic Sans MS" panose="030F0702030302020204" pitchFamily="66" charset="0"/>
      <p:regular r:id="rId111"/>
      <p:bold r:id="rId112"/>
      <p:italic r:id="rId113"/>
      <p:boldItalic r:id="rId114"/>
    </p:embeddedFont>
  </p:embeddedFontLst>
  <p:defaultTextStyle>
    <a:defPPr>
      <a:defRPr lang="en-US"/>
    </a:defPPr>
    <a:lvl1pPr algn="l" rtl="0" fontAlgn="base">
      <a:spcBef>
        <a:spcPct val="0"/>
      </a:spcBef>
      <a:spcAft>
        <a:spcPct val="0"/>
      </a:spcAft>
      <a:defRPr sz="2400"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sz="2400"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sz="2400"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sz="2400"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sz="2400" kern="1200">
        <a:solidFill>
          <a:schemeClr val="tx1"/>
        </a:solidFill>
        <a:latin typeface="Arial" panose="020B0604020202020204" pitchFamily="34" charset="0"/>
        <a:ea typeface="+mn-ea"/>
        <a:cs typeface="+mn-cs"/>
      </a:defRPr>
    </a:lvl5pPr>
    <a:lvl6pPr marL="2286000" algn="l" defTabSz="914400" rtl="0" eaLnBrk="1" latinLnBrk="0" hangingPunct="1">
      <a:defRPr sz="2400" kern="1200">
        <a:solidFill>
          <a:schemeClr val="tx1"/>
        </a:solidFill>
        <a:latin typeface="Arial" panose="020B0604020202020204" pitchFamily="34" charset="0"/>
        <a:ea typeface="+mn-ea"/>
        <a:cs typeface="+mn-cs"/>
      </a:defRPr>
    </a:lvl6pPr>
    <a:lvl7pPr marL="2743200" algn="l" defTabSz="914400" rtl="0" eaLnBrk="1" latinLnBrk="0" hangingPunct="1">
      <a:defRPr sz="2400" kern="1200">
        <a:solidFill>
          <a:schemeClr val="tx1"/>
        </a:solidFill>
        <a:latin typeface="Arial" panose="020B0604020202020204" pitchFamily="34" charset="0"/>
        <a:ea typeface="+mn-ea"/>
        <a:cs typeface="+mn-cs"/>
      </a:defRPr>
    </a:lvl7pPr>
    <a:lvl8pPr marL="3200400" algn="l" defTabSz="914400" rtl="0" eaLnBrk="1" latinLnBrk="0" hangingPunct="1">
      <a:defRPr sz="2400" kern="1200">
        <a:solidFill>
          <a:schemeClr val="tx1"/>
        </a:solidFill>
        <a:latin typeface="Arial" panose="020B0604020202020204" pitchFamily="34" charset="0"/>
        <a:ea typeface="+mn-ea"/>
        <a:cs typeface="+mn-cs"/>
      </a:defRPr>
    </a:lvl8pPr>
    <a:lvl9pPr marL="3657600" algn="l" defTabSz="914400" rtl="0" eaLnBrk="1" latinLnBrk="0" hangingPunct="1">
      <a:defRPr sz="2400"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200"/>
    <a:srgbClr val="006600"/>
    <a:srgbClr val="634221"/>
    <a:srgbClr val="D89000"/>
    <a:srgbClr val="FFCC66"/>
    <a:srgbClr val="0000FF"/>
    <a:srgbClr val="FF3300"/>
    <a:srgbClr val="FFFF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837" autoAdjust="0"/>
    <p:restoredTop sz="94660"/>
  </p:normalViewPr>
  <p:slideViewPr>
    <p:cSldViewPr>
      <p:cViewPr>
        <p:scale>
          <a:sx n="50" d="100"/>
          <a:sy n="50" d="100"/>
        </p:scale>
        <p:origin x="984" y="408"/>
      </p:cViewPr>
      <p:guideLst>
        <p:guide orient="horz" pos="2160"/>
        <p:guide pos="2880"/>
      </p:guideLst>
    </p:cSldViewPr>
  </p:slideViewPr>
  <p:notesTextViewPr>
    <p:cViewPr>
      <p:scale>
        <a:sx n="100" d="100"/>
        <a:sy n="100" d="100"/>
      </p:scale>
      <p:origin x="0" y="0"/>
    </p:cViewPr>
  </p:notesTextViewPr>
  <p:sorterViewPr>
    <p:cViewPr>
      <p:scale>
        <a:sx n="75" d="100"/>
        <a:sy n="75" d="100"/>
      </p:scale>
      <p:origin x="0" y="285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theme" Target="theme/theme1.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font" Target="fonts/font3.fntdata"/><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font" Target="fonts/font1.fntdata"/><Relationship Id="rId115"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font" Target="fonts/font4.fntdata"/><Relationship Id="rId118"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font" Target="fonts/font5.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Tree>
    <p:extLst>
      <p:ext uri="{BB962C8B-B14F-4D97-AF65-F5344CB8AC3E}">
        <p14:creationId xmlns:p14="http://schemas.microsoft.com/office/powerpoint/2010/main" val="38851122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1825625"/>
            <a:ext cx="7886700" cy="43513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170835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762625" cy="58118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857652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628650" y="1825625"/>
            <a:ext cx="788670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641277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a:prstGeom prst="rect">
            <a:avLst/>
          </a:prstGeo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Tree>
    <p:extLst>
      <p:ext uri="{BB962C8B-B14F-4D97-AF65-F5344CB8AC3E}">
        <p14:creationId xmlns:p14="http://schemas.microsoft.com/office/powerpoint/2010/main" val="11630325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757074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441563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4814710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07155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13931363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3644336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DD"/>
        </a:solidFill>
        <a:effectLst/>
      </p:bgPr>
    </p:bg>
    <p:spTree>
      <p:nvGrpSpPr>
        <p:cNvPr id="1" name=""/>
        <p:cNvGrpSpPr/>
        <p:nvPr/>
      </p:nvGrpSpPr>
      <p:grpSpPr>
        <a:xfrm>
          <a:off x="0" y="0"/>
          <a:ext cx="0" cy="0"/>
          <a:chOff x="0" y="0"/>
          <a:chExt cx="0" cy="0"/>
        </a:xfrm>
      </p:grpSpPr>
      <p:sp>
        <p:nvSpPr>
          <p:cNvPr id="1044" name="FormatShape" descr="SKIING" hidden="1"/>
          <p:cNvSpPr>
            <a:spLocks noChangeArrowheads="1"/>
          </p:cNvSpPr>
          <p:nvPr/>
        </p:nvSpPr>
        <p:spPr bwMode="auto">
          <a:xfrm>
            <a:off x="-1333500" y="1701800"/>
            <a:ext cx="1181100" cy="825500"/>
          </a:xfrm>
          <a:prstGeom prst="rect">
            <a:avLst/>
          </a:prstGeom>
          <a:noFill/>
          <a:ln w="101600" cmpd="thinThick">
            <a:solidFill>
              <a:schemeClr val="tx2"/>
            </a:solidFill>
            <a:miter lim="800000"/>
            <a:headEnd/>
            <a:tailEnd/>
          </a:ln>
          <a:effectLst/>
          <a:extLst>
            <a:ext uri="{909E8E84-426E-40DD-AFC4-6F175D3DCCD1}">
              <a14:hiddenFill xmlns:a14="http://schemas.microsoft.com/office/drawing/2010/main">
                <a:blipFill dpi="0" rotWithShape="0">
                  <a:blip r:embed="rId13"/>
                  <a:srcRect/>
                  <a:stretch>
                    <a:fillRect/>
                  </a:stretch>
                </a:blip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a:effectLst>
                <a:outerShdw blurRad="38100" dist="38100" dir="2700000" algn="tl">
                  <a:srgbClr val="FFFFFF"/>
                </a:outerShdw>
              </a:effectLst>
            </a:endParaRPr>
          </a:p>
        </p:txBody>
      </p:sp>
      <p:pic>
        <p:nvPicPr>
          <p:cNvPr id="1053" name="Picture 29" descr="Taj Mahal-2"/>
          <p:cNvPicPr>
            <a:picLocks noChangeAspect="1" noChangeArrowheads="1"/>
          </p:cNvPicPr>
          <p:nvPr userDrawn="1"/>
        </p:nvPicPr>
        <p:blipFill>
          <a:blip r:embed="rId14" cstate="screen">
            <a:lum bright="54000"/>
            <a:extLst>
              <a:ext uri="{28A0092B-C50C-407E-A947-70E740481C1C}">
                <a14:useLocalDpi xmlns:a14="http://schemas.microsoft.com/office/drawing/2010/main"/>
              </a:ext>
            </a:extLst>
          </a:blip>
          <a:srcRect/>
          <a:stretch>
            <a:fillRect/>
          </a:stretch>
        </p:blipFill>
        <p:spPr bwMode="auto">
          <a:xfrm>
            <a:off x="0" y="0"/>
            <a:ext cx="16002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54" name="Line 30"/>
          <p:cNvSpPr>
            <a:spLocks noChangeShapeType="1"/>
          </p:cNvSpPr>
          <p:nvPr userDrawn="1"/>
        </p:nvSpPr>
        <p:spPr bwMode="auto">
          <a:xfrm>
            <a:off x="1600200" y="0"/>
            <a:ext cx="0" cy="6858000"/>
          </a:xfrm>
          <a:prstGeom prst="line">
            <a:avLst/>
          </a:prstGeom>
          <a:noFill/>
          <a:ln w="28575">
            <a:solidFill>
              <a:srgbClr val="9966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fontAlgn="base">
        <a:spcBef>
          <a:spcPct val="0"/>
        </a:spcBef>
        <a:spcAft>
          <a:spcPct val="0"/>
        </a:spcAft>
        <a:defRPr sz="4400" kern="1200">
          <a:solidFill>
            <a:schemeClr val="tx1"/>
          </a:solidFill>
          <a:effectLst>
            <a:outerShdw blurRad="38100" dist="38100" dir="2700000" algn="tl">
              <a:srgbClr val="FFFFFF"/>
            </a:outerShdw>
          </a:effectLst>
          <a:latin typeface="+mj-lt"/>
          <a:ea typeface="+mj-ea"/>
          <a:cs typeface="+mj-cs"/>
        </a:defRPr>
      </a:lvl1pPr>
      <a:lvl2pPr algn="ctr" rtl="0" fontAlgn="base">
        <a:spcBef>
          <a:spcPct val="0"/>
        </a:spcBef>
        <a:spcAft>
          <a:spcPct val="0"/>
        </a:spcAft>
        <a:defRPr sz="4400">
          <a:solidFill>
            <a:schemeClr val="tx1"/>
          </a:solidFill>
          <a:effectLst>
            <a:outerShdw blurRad="38100" dist="38100" dir="2700000" algn="tl">
              <a:srgbClr val="FFFFFF"/>
            </a:outerShdw>
          </a:effectLst>
          <a:latin typeface="Arial" panose="020B0604020202020204" pitchFamily="34" charset="0"/>
        </a:defRPr>
      </a:lvl2pPr>
      <a:lvl3pPr algn="ctr" rtl="0" fontAlgn="base">
        <a:spcBef>
          <a:spcPct val="0"/>
        </a:spcBef>
        <a:spcAft>
          <a:spcPct val="0"/>
        </a:spcAft>
        <a:defRPr sz="4400">
          <a:solidFill>
            <a:schemeClr val="tx1"/>
          </a:solidFill>
          <a:effectLst>
            <a:outerShdw blurRad="38100" dist="38100" dir="2700000" algn="tl">
              <a:srgbClr val="FFFFFF"/>
            </a:outerShdw>
          </a:effectLst>
          <a:latin typeface="Arial" panose="020B0604020202020204" pitchFamily="34" charset="0"/>
        </a:defRPr>
      </a:lvl3pPr>
      <a:lvl4pPr algn="ctr" rtl="0" fontAlgn="base">
        <a:spcBef>
          <a:spcPct val="0"/>
        </a:spcBef>
        <a:spcAft>
          <a:spcPct val="0"/>
        </a:spcAft>
        <a:defRPr sz="4400">
          <a:solidFill>
            <a:schemeClr val="tx1"/>
          </a:solidFill>
          <a:effectLst>
            <a:outerShdw blurRad="38100" dist="38100" dir="2700000" algn="tl">
              <a:srgbClr val="FFFFFF"/>
            </a:outerShdw>
          </a:effectLst>
          <a:latin typeface="Arial" panose="020B0604020202020204" pitchFamily="34" charset="0"/>
        </a:defRPr>
      </a:lvl4pPr>
      <a:lvl5pPr algn="ctr" rtl="0" fontAlgn="base">
        <a:spcBef>
          <a:spcPct val="0"/>
        </a:spcBef>
        <a:spcAft>
          <a:spcPct val="0"/>
        </a:spcAft>
        <a:defRPr sz="4400">
          <a:solidFill>
            <a:schemeClr val="tx1"/>
          </a:solidFill>
          <a:effectLst>
            <a:outerShdw blurRad="38100" dist="38100" dir="2700000" algn="tl">
              <a:srgbClr val="FFFFFF"/>
            </a:outerShdw>
          </a:effectLst>
          <a:latin typeface="Arial" panose="020B0604020202020204" pitchFamily="34" charset="0"/>
        </a:defRPr>
      </a:lvl5pPr>
      <a:lvl6pPr marL="457200" algn="ctr" rtl="0" fontAlgn="base">
        <a:spcBef>
          <a:spcPct val="0"/>
        </a:spcBef>
        <a:spcAft>
          <a:spcPct val="0"/>
        </a:spcAft>
        <a:defRPr sz="4400">
          <a:solidFill>
            <a:schemeClr val="tx1"/>
          </a:solidFill>
          <a:effectLst>
            <a:outerShdw blurRad="38100" dist="38100" dir="2700000" algn="tl">
              <a:srgbClr val="FFFFFF"/>
            </a:outerShdw>
          </a:effectLst>
          <a:latin typeface="Arial" panose="020B0604020202020204" pitchFamily="34" charset="0"/>
        </a:defRPr>
      </a:lvl6pPr>
      <a:lvl7pPr marL="914400" algn="ctr" rtl="0" fontAlgn="base">
        <a:spcBef>
          <a:spcPct val="0"/>
        </a:spcBef>
        <a:spcAft>
          <a:spcPct val="0"/>
        </a:spcAft>
        <a:defRPr sz="4400">
          <a:solidFill>
            <a:schemeClr val="tx1"/>
          </a:solidFill>
          <a:effectLst>
            <a:outerShdw blurRad="38100" dist="38100" dir="2700000" algn="tl">
              <a:srgbClr val="FFFFFF"/>
            </a:outerShdw>
          </a:effectLst>
          <a:latin typeface="Arial" panose="020B0604020202020204" pitchFamily="34" charset="0"/>
        </a:defRPr>
      </a:lvl7pPr>
      <a:lvl8pPr marL="1371600" algn="ctr" rtl="0" fontAlgn="base">
        <a:spcBef>
          <a:spcPct val="0"/>
        </a:spcBef>
        <a:spcAft>
          <a:spcPct val="0"/>
        </a:spcAft>
        <a:defRPr sz="4400">
          <a:solidFill>
            <a:schemeClr val="tx1"/>
          </a:solidFill>
          <a:effectLst>
            <a:outerShdw blurRad="38100" dist="38100" dir="2700000" algn="tl">
              <a:srgbClr val="FFFFFF"/>
            </a:outerShdw>
          </a:effectLst>
          <a:latin typeface="Arial" panose="020B0604020202020204" pitchFamily="34" charset="0"/>
        </a:defRPr>
      </a:lvl8pPr>
      <a:lvl9pPr marL="1828800" algn="ctr" rtl="0" fontAlgn="base">
        <a:spcBef>
          <a:spcPct val="0"/>
        </a:spcBef>
        <a:spcAft>
          <a:spcPct val="0"/>
        </a:spcAft>
        <a:defRPr sz="4400">
          <a:solidFill>
            <a:schemeClr val="tx1"/>
          </a:solidFill>
          <a:effectLst>
            <a:outerShdw blurRad="38100" dist="38100" dir="2700000" algn="tl">
              <a:srgbClr val="FFFFFF"/>
            </a:outerShdw>
          </a:effectLst>
          <a:latin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effectLst>
            <a:outerShdw blurRad="38100" dist="38100" dir="2700000" algn="tl">
              <a:srgbClr val="FFFFFF"/>
            </a:outerShdw>
          </a:effectLst>
          <a:latin typeface="+mn-lt"/>
          <a:ea typeface="+mn-ea"/>
          <a:cs typeface="+mn-cs"/>
        </a:defRPr>
      </a:lvl1pPr>
      <a:lvl2pPr marL="742950" indent="-285750" algn="l" rtl="0" fontAlgn="base">
        <a:spcBef>
          <a:spcPct val="20000"/>
        </a:spcBef>
        <a:spcAft>
          <a:spcPct val="0"/>
        </a:spcAft>
        <a:buChar char="–"/>
        <a:defRPr sz="2800" kern="1200">
          <a:solidFill>
            <a:schemeClr val="tx1"/>
          </a:solidFill>
          <a:effectLst>
            <a:outerShdw blurRad="38100" dist="38100" dir="2700000" algn="tl">
              <a:srgbClr val="FFFFFF"/>
            </a:outerShdw>
          </a:effectLst>
          <a:latin typeface="+mn-lt"/>
          <a:ea typeface="+mn-ea"/>
          <a:cs typeface="+mn-cs"/>
        </a:defRPr>
      </a:lvl2pPr>
      <a:lvl3pPr marL="1143000" indent="-228600" algn="l" rtl="0" fontAlgn="base">
        <a:spcBef>
          <a:spcPct val="20000"/>
        </a:spcBef>
        <a:spcAft>
          <a:spcPct val="0"/>
        </a:spcAft>
        <a:buChar char="•"/>
        <a:defRPr sz="2400" kern="1200">
          <a:solidFill>
            <a:schemeClr val="tx1"/>
          </a:solidFill>
          <a:effectLst>
            <a:outerShdw blurRad="38100" dist="38100" dir="2700000" algn="tl">
              <a:srgbClr val="FFFFFF"/>
            </a:outerShdw>
          </a:effectLst>
          <a:latin typeface="+mn-lt"/>
          <a:ea typeface="+mn-ea"/>
          <a:cs typeface="+mn-cs"/>
        </a:defRPr>
      </a:lvl3pPr>
      <a:lvl4pPr marL="1600200" indent="-228600" algn="l" rtl="0" fontAlgn="base">
        <a:spcBef>
          <a:spcPct val="20000"/>
        </a:spcBef>
        <a:spcAft>
          <a:spcPct val="0"/>
        </a:spcAft>
        <a:buChar char="–"/>
        <a:defRPr sz="2000" kern="1200">
          <a:solidFill>
            <a:schemeClr val="tx1"/>
          </a:solidFill>
          <a:effectLst>
            <a:outerShdw blurRad="38100" dist="38100" dir="2700000" algn="tl">
              <a:srgbClr val="FFFFFF"/>
            </a:outerShdw>
          </a:effectLst>
          <a:latin typeface="+mn-lt"/>
          <a:ea typeface="+mn-ea"/>
          <a:cs typeface="+mn-cs"/>
        </a:defRPr>
      </a:lvl4pPr>
      <a:lvl5pPr marL="2057400" indent="-228600" algn="l" rtl="0" fontAlgn="base">
        <a:spcBef>
          <a:spcPct val="20000"/>
        </a:spcBef>
        <a:spcAft>
          <a:spcPct val="0"/>
        </a:spcAft>
        <a:buChar char="»"/>
        <a:defRPr sz="2000" kern="1200">
          <a:solidFill>
            <a:schemeClr val="tx1"/>
          </a:solidFill>
          <a:effectLst>
            <a:outerShdw blurRad="38100" dist="38100" dir="2700000" algn="tl">
              <a:srgbClr val="FFFFFF"/>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1.xml"/><Relationship Id="rId5" Type="http://schemas.openxmlformats.org/officeDocument/2006/relationships/image" Target="../media/image20.jpeg"/><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1.xml"/><Relationship Id="rId4" Type="http://schemas.openxmlformats.org/officeDocument/2006/relationships/image" Target="../media/image25.jpeg"/></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1.xml"/><Relationship Id="rId4" Type="http://schemas.openxmlformats.org/officeDocument/2006/relationships/image" Target="../media/image31.jpeg"/></Relationships>
</file>

<file path=ppt/slides/_rels/slide2.xml.rels><?xml version="1.0" encoding="UTF-8" standalone="yes"?>
<Relationships xmlns="http://schemas.openxmlformats.org/package/2006/relationships"><Relationship Id="rId8" Type="http://schemas.openxmlformats.org/officeDocument/2006/relationships/image" Target="../media/image9.gif"/><Relationship Id="rId3" Type="http://schemas.openxmlformats.org/officeDocument/2006/relationships/image" Target="../media/image4.gif"/><Relationship Id="rId7" Type="http://schemas.openxmlformats.org/officeDocument/2006/relationships/image" Target="../media/image8.gif"/><Relationship Id="rId2" Type="http://schemas.openxmlformats.org/officeDocument/2006/relationships/image" Target="../media/image3.gif"/><Relationship Id="rId1" Type="http://schemas.openxmlformats.org/officeDocument/2006/relationships/slideLayout" Target="../slideLayouts/slideLayout1.xml"/><Relationship Id="rId6" Type="http://schemas.openxmlformats.org/officeDocument/2006/relationships/image" Target="../media/image7.gif"/><Relationship Id="rId5" Type="http://schemas.openxmlformats.org/officeDocument/2006/relationships/image" Target="../media/image6.gif"/><Relationship Id="rId10" Type="http://schemas.openxmlformats.org/officeDocument/2006/relationships/image" Target="../media/image11.gif"/><Relationship Id="rId4" Type="http://schemas.openxmlformats.org/officeDocument/2006/relationships/image" Target="../media/image5.gif"/><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40.gif"/><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8" Type="http://schemas.openxmlformats.org/officeDocument/2006/relationships/image" Target="../media/image47.jpeg"/><Relationship Id="rId13" Type="http://schemas.openxmlformats.org/officeDocument/2006/relationships/image" Target="../media/image52.jpeg"/><Relationship Id="rId3" Type="http://schemas.openxmlformats.org/officeDocument/2006/relationships/image" Target="../media/image42.jpeg"/><Relationship Id="rId7" Type="http://schemas.openxmlformats.org/officeDocument/2006/relationships/image" Target="../media/image46.jpeg"/><Relationship Id="rId12" Type="http://schemas.openxmlformats.org/officeDocument/2006/relationships/image" Target="../media/image51.jpeg"/><Relationship Id="rId2" Type="http://schemas.openxmlformats.org/officeDocument/2006/relationships/image" Target="../media/image41.jpeg"/><Relationship Id="rId1" Type="http://schemas.openxmlformats.org/officeDocument/2006/relationships/slideLayout" Target="../slideLayouts/slideLayout1.xml"/><Relationship Id="rId6" Type="http://schemas.openxmlformats.org/officeDocument/2006/relationships/image" Target="../media/image45.jpeg"/><Relationship Id="rId11" Type="http://schemas.openxmlformats.org/officeDocument/2006/relationships/image" Target="../media/image50.jpeg"/><Relationship Id="rId5" Type="http://schemas.openxmlformats.org/officeDocument/2006/relationships/image" Target="../media/image44.jpeg"/><Relationship Id="rId10" Type="http://schemas.openxmlformats.org/officeDocument/2006/relationships/image" Target="../media/image49.jpeg"/><Relationship Id="rId4" Type="http://schemas.openxmlformats.org/officeDocument/2006/relationships/image" Target="../media/image43.jpeg"/><Relationship Id="rId9" Type="http://schemas.openxmlformats.org/officeDocument/2006/relationships/image" Target="../media/image48.jpeg"/><Relationship Id="rId14" Type="http://schemas.openxmlformats.org/officeDocument/2006/relationships/image" Target="../media/image53.jpeg"/></Relationships>
</file>

<file path=ppt/slides/_rels/slide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2" name="WordArt 4"/>
          <p:cNvSpPr>
            <a:spLocks noChangeArrowheads="1" noChangeShapeType="1" noTextEdit="1"/>
          </p:cNvSpPr>
          <p:nvPr/>
        </p:nvSpPr>
        <p:spPr bwMode="auto">
          <a:xfrm>
            <a:off x="2362200" y="533400"/>
            <a:ext cx="6076950" cy="4175125"/>
          </a:xfrm>
          <a:prstGeom prst="rect">
            <a:avLst/>
          </a:prstGeom>
        </p:spPr>
        <p:txBody>
          <a:bodyPr wrap="none" fromWordArt="1">
            <a:prstTxWarp prst="textPlain">
              <a:avLst>
                <a:gd name="adj" fmla="val 50000"/>
              </a:avLst>
            </a:prstTxWarp>
          </a:bodyPr>
          <a:lstStyle/>
          <a:p>
            <a:pPr algn="ctr"/>
            <a:r>
              <a:rPr lang="en-US" sz="4800" kern="10">
                <a:ln w="19050">
                  <a:solidFill>
                    <a:srgbClr val="006600"/>
                  </a:solidFill>
                  <a:round/>
                  <a:headEnd/>
                  <a:tailEnd/>
                </a:ln>
                <a:solidFill>
                  <a:srgbClr val="D89000"/>
                </a:solidFill>
                <a:effectLst>
                  <a:outerShdw dist="35921" dir="2700000" algn="ctr" rotWithShape="0">
                    <a:srgbClr val="990000"/>
                  </a:outerShdw>
                </a:effectLst>
                <a:latin typeface="Samarkan"/>
              </a:rPr>
              <a:t>The</a:t>
            </a:r>
          </a:p>
          <a:p>
            <a:pPr algn="ctr"/>
            <a:r>
              <a:rPr lang="en-US" sz="4800" kern="10">
                <a:ln w="19050">
                  <a:solidFill>
                    <a:srgbClr val="006600"/>
                  </a:solidFill>
                  <a:round/>
                  <a:headEnd/>
                  <a:tailEnd/>
                </a:ln>
                <a:solidFill>
                  <a:srgbClr val="D89000"/>
                </a:solidFill>
                <a:effectLst>
                  <a:outerShdw dist="35921" dir="2700000" algn="ctr" rotWithShape="0">
                    <a:srgbClr val="990000"/>
                  </a:outerShdw>
                </a:effectLst>
                <a:latin typeface="Samarkan"/>
              </a:rPr>
              <a:t>Geography</a:t>
            </a:r>
          </a:p>
          <a:p>
            <a:pPr algn="ctr"/>
            <a:r>
              <a:rPr lang="en-US" sz="4800" kern="10">
                <a:ln w="19050">
                  <a:solidFill>
                    <a:srgbClr val="006600"/>
                  </a:solidFill>
                  <a:round/>
                  <a:headEnd/>
                  <a:tailEnd/>
                </a:ln>
                <a:solidFill>
                  <a:srgbClr val="D89000"/>
                </a:solidFill>
                <a:effectLst>
                  <a:outerShdw dist="35921" dir="2700000" algn="ctr" rotWithShape="0">
                    <a:srgbClr val="990000"/>
                  </a:outerShdw>
                </a:effectLst>
                <a:latin typeface="Samarkan"/>
              </a:rPr>
              <a:t>of the</a:t>
            </a:r>
          </a:p>
          <a:p>
            <a:pPr algn="ctr"/>
            <a:r>
              <a:rPr lang="en-US" sz="4800" kern="10">
                <a:ln w="19050">
                  <a:solidFill>
                    <a:srgbClr val="006600"/>
                  </a:solidFill>
                  <a:round/>
                  <a:headEnd/>
                  <a:tailEnd/>
                </a:ln>
                <a:solidFill>
                  <a:srgbClr val="D89000"/>
                </a:solidFill>
                <a:effectLst>
                  <a:outerShdw dist="35921" dir="2700000" algn="ctr" rotWithShape="0">
                    <a:srgbClr val="990000"/>
                  </a:outerShdw>
                </a:effectLst>
                <a:latin typeface="Samarkan"/>
              </a:rPr>
              <a:t>Indian subcontinent</a:t>
            </a:r>
          </a:p>
        </p:txBody>
      </p:sp>
      <p:sp>
        <p:nvSpPr>
          <p:cNvPr id="27653" name="Text Box 5"/>
          <p:cNvSpPr txBox="1">
            <a:spLocks noChangeArrowheads="1"/>
          </p:cNvSpPr>
          <p:nvPr/>
        </p:nvSpPr>
        <p:spPr bwMode="auto">
          <a:xfrm>
            <a:off x="2667000" y="5562600"/>
            <a:ext cx="5943600" cy="861774"/>
          </a:xfrm>
          <a:prstGeom prst="rect">
            <a:avLst/>
          </a:prstGeom>
          <a:noFill/>
          <a:ln w="9525">
            <a:solidFill>
              <a:srgbClr val="634221"/>
            </a:solidFill>
            <a:miter lim="800000"/>
            <a:headEnd/>
            <a:tailEnd/>
          </a:ln>
          <a:effectLst>
            <a:outerShdw dist="35921" dir="2700000" algn="ctr" rotWithShape="0">
              <a:srgbClr val="634221">
                <a:alpha val="50000"/>
              </a:srgbClr>
            </a:outerShdw>
          </a:effectLst>
          <a:extLst>
            <a:ext uri="{909E8E84-426E-40DD-AFC4-6F175D3DCCD1}">
              <a14:hiddenFill xmlns:a14="http://schemas.microsoft.com/office/drawing/2010/main">
                <a:solidFill>
                  <a:schemeClr val="accent1"/>
                </a:solidFill>
              </a14:hiddenFill>
            </a:ext>
          </a:extLst>
        </p:spPr>
        <p:txBody>
          <a:bodyPr>
            <a:spAutoFit/>
          </a:bodyPr>
          <a:lstStyle/>
          <a:p>
            <a:pPr algn="ctr">
              <a:spcBef>
                <a:spcPct val="50000"/>
              </a:spcBef>
            </a:pPr>
            <a:r>
              <a:rPr lang="en-US" altLang="en-US" sz="2000" b="1" dirty="0">
                <a:solidFill>
                  <a:srgbClr val="009200"/>
                </a:solidFill>
                <a:effectLst>
                  <a:outerShdw blurRad="38100" dist="38100" dir="2700000" algn="tl">
                    <a:srgbClr val="000000"/>
                  </a:outerShdw>
                </a:effectLst>
                <a:latin typeface="Comic Sans MS" panose="030F0702030302020204" pitchFamily="66" charset="0"/>
              </a:rPr>
              <a:t>Ms. Susan M. </a:t>
            </a:r>
            <a:r>
              <a:rPr lang="en-US" altLang="en-US" sz="2000" b="1" dirty="0" err="1" smtClean="0">
                <a:solidFill>
                  <a:srgbClr val="009200"/>
                </a:solidFill>
                <a:effectLst>
                  <a:outerShdw blurRad="38100" dist="38100" dir="2700000" algn="tl">
                    <a:srgbClr val="000000"/>
                  </a:outerShdw>
                </a:effectLst>
                <a:latin typeface="Comic Sans MS" panose="030F0702030302020204" pitchFamily="66" charset="0"/>
              </a:rPr>
              <a:t>Pojer</a:t>
            </a:r>
            <a:r>
              <a:rPr lang="en-US" altLang="en-US" sz="2000" b="1" dirty="0" smtClean="0">
                <a:solidFill>
                  <a:srgbClr val="009200"/>
                </a:solidFill>
                <a:effectLst>
                  <a:outerShdw blurRad="38100" dist="38100" dir="2700000" algn="tl">
                    <a:srgbClr val="000000"/>
                  </a:outerShdw>
                </a:effectLst>
                <a:latin typeface="Comic Sans MS" panose="030F0702030302020204" pitchFamily="66" charset="0"/>
              </a:rPr>
              <a:t> - Chappaqua</a:t>
            </a:r>
            <a:r>
              <a:rPr lang="en-US" altLang="en-US" sz="2000" b="1" dirty="0">
                <a:solidFill>
                  <a:srgbClr val="009200"/>
                </a:solidFill>
                <a:effectLst>
                  <a:outerShdw blurRad="38100" dist="38100" dir="2700000" algn="tl">
                    <a:srgbClr val="000000"/>
                  </a:outerShdw>
                </a:effectLst>
                <a:latin typeface="Comic Sans MS" panose="030F0702030302020204" pitchFamily="66" charset="0"/>
              </a:rPr>
              <a:t>, </a:t>
            </a:r>
            <a:r>
              <a:rPr lang="en-US" altLang="en-US" sz="2000" b="1" dirty="0" smtClean="0">
                <a:solidFill>
                  <a:srgbClr val="009200"/>
                </a:solidFill>
                <a:effectLst>
                  <a:outerShdw blurRad="38100" dist="38100" dir="2700000" algn="tl">
                    <a:srgbClr val="000000"/>
                  </a:outerShdw>
                </a:effectLst>
                <a:latin typeface="Comic Sans MS" panose="030F0702030302020204" pitchFamily="66" charset="0"/>
              </a:rPr>
              <a:t>NY</a:t>
            </a:r>
          </a:p>
          <a:p>
            <a:pPr algn="ctr">
              <a:spcBef>
                <a:spcPct val="50000"/>
              </a:spcBef>
            </a:pPr>
            <a:r>
              <a:rPr lang="en-US" altLang="en-US" sz="2000" b="1" dirty="0" smtClean="0">
                <a:solidFill>
                  <a:srgbClr val="009200"/>
                </a:solidFill>
                <a:effectLst>
                  <a:outerShdw blurRad="38100" dist="38100" dir="2700000" algn="tl">
                    <a:srgbClr val="000000"/>
                  </a:outerShdw>
                </a:effectLst>
                <a:latin typeface="Comic Sans MS" panose="030F0702030302020204" pitchFamily="66" charset="0"/>
              </a:rPr>
              <a:t>Additions by Joe Naumann - UMSL</a:t>
            </a:r>
            <a:endParaRPr lang="en-US" altLang="en-US" sz="2000" b="1" dirty="0">
              <a:solidFill>
                <a:srgbClr val="009200"/>
              </a:solidFill>
              <a:effectLst>
                <a:outerShdw blurRad="38100" dist="38100" dir="2700000" algn="tl">
                  <a:srgbClr val="000000"/>
                </a:outerShdw>
              </a:effectLst>
              <a:latin typeface="Comic Sans MS" panose="030F0702030302020204"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27652"/>
                                        </p:tgtEl>
                                        <p:attrNameLst>
                                          <p:attrName>style.visibility</p:attrName>
                                        </p:attrNameLst>
                                      </p:cBhvr>
                                      <p:to>
                                        <p:strVal val="visible"/>
                                      </p:to>
                                    </p:set>
                                    <p:animEffect transition="in" filter="wedge">
                                      <p:cBhvr>
                                        <p:cTn id="7" dur="1000"/>
                                        <p:tgtEl>
                                          <p:spTgt spid="27652"/>
                                        </p:tgtEl>
                                      </p:cBhvr>
                                    </p:animEffect>
                                  </p:childTnLst>
                                </p:cTn>
                              </p:par>
                            </p:childTnLst>
                          </p:cTn>
                        </p:par>
                        <p:par>
                          <p:cTn id="8" fill="hold" nodeType="afterGroup">
                            <p:stCondLst>
                              <p:cond delay="1000"/>
                            </p:stCondLst>
                            <p:childTnLst>
                              <p:par>
                                <p:cTn id="9" presetID="9" presetClass="entr" presetSubtype="0" fill="hold" grpId="0" nodeType="afterEffect">
                                  <p:stCondLst>
                                    <p:cond delay="0"/>
                                  </p:stCondLst>
                                  <p:childTnLst>
                                    <p:set>
                                      <p:cBhvr>
                                        <p:cTn id="10" dur="1" fill="hold">
                                          <p:stCondLst>
                                            <p:cond delay="0"/>
                                          </p:stCondLst>
                                        </p:cTn>
                                        <p:tgtEl>
                                          <p:spTgt spid="27653"/>
                                        </p:tgtEl>
                                        <p:attrNameLst>
                                          <p:attrName>style.visibility</p:attrName>
                                        </p:attrNameLst>
                                      </p:cBhvr>
                                      <p:to>
                                        <p:strVal val="visible"/>
                                      </p:to>
                                    </p:set>
                                    <p:animEffect transition="in" filter="dissolve">
                                      <p:cBhvr>
                                        <p:cTn id="11" dur="1000"/>
                                        <p:tgtEl>
                                          <p:spTgt spid="276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2" grpId="0" animBg="1"/>
      <p:bldP spid="27653"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ext Box 2"/>
          <p:cNvSpPr txBox="1">
            <a:spLocks noChangeArrowheads="1"/>
          </p:cNvSpPr>
          <p:nvPr/>
        </p:nvSpPr>
        <p:spPr bwMode="auto">
          <a:xfrm>
            <a:off x="1676400" y="349250"/>
            <a:ext cx="73914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4400" b="1">
                <a:solidFill>
                  <a:srgbClr val="634221"/>
                </a:solidFill>
                <a:latin typeface="Samarkan" pitchFamily="34" charset="0"/>
              </a:rPr>
              <a:t>The Ganges River System</a:t>
            </a:r>
          </a:p>
        </p:txBody>
      </p:sp>
      <p:pic>
        <p:nvPicPr>
          <p:cNvPr id="57348" name="Picture 4" descr="map-Ganges River System"/>
          <p:cNvPicPr>
            <a:picLocks noChangeAspect="1" noChangeArrowheads="1"/>
          </p:cNvPicPr>
          <p:nvPr/>
        </p:nvPicPr>
        <p:blipFill>
          <a:blip r:embed="rId2" cstate="screen">
            <a:lum contrast="6000"/>
            <a:extLst>
              <a:ext uri="{28A0092B-C50C-407E-A947-70E740481C1C}">
                <a14:useLocalDpi xmlns:a14="http://schemas.microsoft.com/office/drawing/2010/main"/>
              </a:ext>
            </a:extLst>
          </a:blip>
          <a:srcRect l="1099" t="1648" r="1099" b="4396"/>
          <a:stretch>
            <a:fillRect/>
          </a:stretch>
        </p:blipFill>
        <p:spPr bwMode="auto">
          <a:xfrm>
            <a:off x="1981200" y="1447800"/>
            <a:ext cx="6858000" cy="4343400"/>
          </a:xfrm>
          <a:prstGeom prst="rect">
            <a:avLst/>
          </a:prstGeom>
          <a:noFill/>
          <a:ln w="9525">
            <a:solidFill>
              <a:srgbClr val="634221"/>
            </a:solidFill>
            <a:miter lim="800000"/>
            <a:headEnd/>
            <a:tailEnd/>
          </a:ln>
          <a:extLst>
            <a:ext uri="{909E8E84-426E-40DD-AFC4-6F175D3DCCD1}">
              <a14:hiddenFill xmlns:a14="http://schemas.microsoft.com/office/drawing/2010/main">
                <a:solidFill>
                  <a:srgbClr val="FFFFFF"/>
                </a:solidFill>
              </a14:hiddenFill>
            </a:ext>
          </a:extLst>
        </p:spPr>
      </p:pic>
      <p:sp>
        <p:nvSpPr>
          <p:cNvPr id="57349" name="Text Box 5"/>
          <p:cNvSpPr txBox="1">
            <a:spLocks noChangeArrowheads="1"/>
          </p:cNvSpPr>
          <p:nvPr/>
        </p:nvSpPr>
        <p:spPr bwMode="auto">
          <a:xfrm>
            <a:off x="2133600" y="6096000"/>
            <a:ext cx="6553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634221"/>
                </a:solidFill>
                <a:miter lim="800000"/>
                <a:headEnd/>
                <a:tailEnd/>
              </a14:hiddenLine>
            </a:ext>
            <a:ext uri="{AF507438-7753-43E0-B8FC-AC1667EBCBE1}">
              <a14:hiddenEffects xmlns:a14="http://schemas.microsoft.com/office/drawing/2010/main">
                <a:effectLst>
                  <a:outerShdw dist="35921" dir="2700000" algn="ctr" rotWithShape="0">
                    <a:srgbClr val="634221"/>
                  </a:outerShdw>
                </a:effectLst>
              </a14:hiddenEffects>
            </a:ext>
          </a:extLst>
        </p:spPr>
        <p:txBody>
          <a:bodyPr>
            <a:spAutoFit/>
          </a:bodyPr>
          <a:lstStyle/>
          <a:p>
            <a:pPr algn="ctr">
              <a:spcBef>
                <a:spcPct val="50000"/>
              </a:spcBef>
              <a:buClr>
                <a:srgbClr val="996633"/>
              </a:buClr>
              <a:buFont typeface="Wingdings" panose="05000000000000000000" pitchFamily="2" charset="2"/>
              <a:buNone/>
            </a:pPr>
            <a:r>
              <a:rPr lang="en-US" altLang="en-US" sz="2000" b="1">
                <a:solidFill>
                  <a:srgbClr val="009200"/>
                </a:solidFill>
                <a:latin typeface="Comic Sans MS" panose="030F0702030302020204" pitchFamily="66" charset="0"/>
              </a:rPr>
              <a:t> </a:t>
            </a:r>
            <a:r>
              <a:rPr lang="en-US" altLang="en-US" sz="2000" b="1">
                <a:solidFill>
                  <a:srgbClr val="006600"/>
                </a:solidFill>
                <a:latin typeface="Comic Sans MS" panose="030F0702030302020204" pitchFamily="66" charset="0"/>
              </a:rPr>
              <a:t>1,560 miles long</a:t>
            </a:r>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1050324"/>
            <a:ext cx="9144000" cy="5807676"/>
          </a:xfrm>
          <a:prstGeom prst="rect">
            <a:avLst/>
          </a:prstGeom>
        </p:spPr>
      </p:pic>
    </p:spTree>
    <p:extLst>
      <p:ext uri="{BB962C8B-B14F-4D97-AF65-F5344CB8AC3E}">
        <p14:creationId xmlns:p14="http://schemas.microsoft.com/office/powerpoint/2010/main" val="1393860432"/>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676399" y="0"/>
            <a:ext cx="6270171" cy="6858000"/>
          </a:xfrm>
          <a:prstGeom prst="rect">
            <a:avLst/>
          </a:prstGeom>
        </p:spPr>
      </p:pic>
    </p:spTree>
    <p:extLst>
      <p:ext uri="{BB962C8B-B14F-4D97-AF65-F5344CB8AC3E}">
        <p14:creationId xmlns:p14="http://schemas.microsoft.com/office/powerpoint/2010/main" val="2391707216"/>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352669"/>
            <a:ext cx="9144000" cy="6467231"/>
          </a:xfrm>
          <a:prstGeom prst="rect">
            <a:avLst/>
          </a:prstGeom>
        </p:spPr>
      </p:pic>
    </p:spTree>
    <p:extLst>
      <p:ext uri="{BB962C8B-B14F-4D97-AF65-F5344CB8AC3E}">
        <p14:creationId xmlns:p14="http://schemas.microsoft.com/office/powerpoint/2010/main" val="3132533820"/>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19050" y="0"/>
            <a:ext cx="9124950" cy="4685006"/>
          </a:xfrm>
          <a:prstGeom prst="rect">
            <a:avLst/>
          </a:prstGeom>
        </p:spPr>
      </p:pic>
      <p:pic>
        <p:nvPicPr>
          <p:cNvPr id="4" name="Picture 3"/>
          <p:cNvPicPr>
            <a:picLocks noChangeAspect="1"/>
          </p:cNvPicPr>
          <p:nvPr/>
        </p:nvPicPr>
        <p:blipFill rotWithShape="1">
          <a:blip r:embed="rId3"/>
          <a:srcRect l="26990" r="5882"/>
          <a:stretch/>
        </p:blipFill>
        <p:spPr>
          <a:xfrm>
            <a:off x="2286000" y="3213941"/>
            <a:ext cx="5791200" cy="3644059"/>
          </a:xfrm>
          <a:prstGeom prst="rect">
            <a:avLst/>
          </a:prstGeom>
        </p:spPr>
      </p:pic>
      <p:sp>
        <p:nvSpPr>
          <p:cNvPr id="2" name="Title 1"/>
          <p:cNvSpPr>
            <a:spLocks noGrp="1"/>
          </p:cNvSpPr>
          <p:nvPr>
            <p:ph type="title"/>
          </p:nvPr>
        </p:nvSpPr>
        <p:spPr/>
        <p:txBody>
          <a:bodyPr/>
          <a:lstStyle/>
          <a:p>
            <a:endParaRPr lang="en-US" dirty="0"/>
          </a:p>
        </p:txBody>
      </p:sp>
    </p:spTree>
    <p:extLst>
      <p:ext uri="{BB962C8B-B14F-4D97-AF65-F5344CB8AC3E}">
        <p14:creationId xmlns:p14="http://schemas.microsoft.com/office/powerpoint/2010/main" val="1314697625"/>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9050" y="3023282"/>
            <a:ext cx="9124950" cy="3834718"/>
          </a:xfrm>
          <a:prstGeom prst="rect">
            <a:avLst/>
          </a:prstGeom>
        </p:spPr>
      </p:pic>
    </p:spTree>
    <p:extLst>
      <p:ext uri="{BB962C8B-B14F-4D97-AF65-F5344CB8AC3E}">
        <p14:creationId xmlns:p14="http://schemas.microsoft.com/office/powerpoint/2010/main" val="2281767795"/>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 name="Content Placeholder 7"/>
          <p:cNvPicPr>
            <a:picLocks noGrp="1" noChangeAspect="1"/>
          </p:cNvPicPr>
          <p:nvPr>
            <p:ph idx="1"/>
          </p:nvPr>
        </p:nvPicPr>
        <p:blipFill>
          <a:blip r:embed="rId2"/>
          <a:stretch>
            <a:fillRect/>
          </a:stretch>
        </p:blipFill>
        <p:spPr>
          <a:xfrm>
            <a:off x="0" y="379358"/>
            <a:ext cx="9163050" cy="6440542"/>
          </a:xfrm>
          <a:prstGeom prst="rect">
            <a:avLst/>
          </a:prstGeom>
        </p:spPr>
      </p:pic>
    </p:spTree>
    <p:extLst>
      <p:ext uri="{BB962C8B-B14F-4D97-AF65-F5344CB8AC3E}">
        <p14:creationId xmlns:p14="http://schemas.microsoft.com/office/powerpoint/2010/main" val="3476085450"/>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9050" y="1346633"/>
            <a:ext cx="9124950" cy="5511367"/>
          </a:xfrm>
          <a:prstGeom prst="rect">
            <a:avLst/>
          </a:prstGeom>
        </p:spPr>
      </p:pic>
    </p:spTree>
    <p:extLst>
      <p:ext uri="{BB962C8B-B14F-4D97-AF65-F5344CB8AC3E}">
        <p14:creationId xmlns:p14="http://schemas.microsoft.com/office/powerpoint/2010/main" val="2166918029"/>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9050" y="188881"/>
            <a:ext cx="9124950" cy="6669119"/>
          </a:xfrm>
          <a:prstGeom prst="rect">
            <a:avLst/>
          </a:prstGeom>
        </p:spPr>
      </p:pic>
    </p:spTree>
    <p:extLst>
      <p:ext uri="{BB962C8B-B14F-4D97-AF65-F5344CB8AC3E}">
        <p14:creationId xmlns:p14="http://schemas.microsoft.com/office/powerpoint/2010/main" val="1048397797"/>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68747"/>
            <a:ext cx="9144000" cy="6808304"/>
          </a:xfrm>
          <a:prstGeom prst="rect">
            <a:avLst/>
          </a:prstGeom>
        </p:spPr>
      </p:pic>
    </p:spTree>
    <p:extLst>
      <p:ext uri="{BB962C8B-B14F-4D97-AF65-F5344CB8AC3E}">
        <p14:creationId xmlns:p14="http://schemas.microsoft.com/office/powerpoint/2010/main" val="176210206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ext Box 2"/>
          <p:cNvSpPr txBox="1">
            <a:spLocks noChangeArrowheads="1"/>
          </p:cNvSpPr>
          <p:nvPr/>
        </p:nvSpPr>
        <p:spPr bwMode="auto">
          <a:xfrm>
            <a:off x="1676400" y="304800"/>
            <a:ext cx="73914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4400" b="1">
                <a:solidFill>
                  <a:srgbClr val="634221"/>
                </a:solidFill>
                <a:latin typeface="Samarkan" pitchFamily="34" charset="0"/>
              </a:rPr>
              <a:t>“Mata Ganga” (Mother Ganges)</a:t>
            </a:r>
          </a:p>
        </p:txBody>
      </p:sp>
      <p:pic>
        <p:nvPicPr>
          <p:cNvPr id="59396" name="Picture 4" descr="Ganges-4"/>
          <p:cNvPicPr>
            <a:picLocks noChangeAspect="1" noChangeArrowheads="1"/>
          </p:cNvPicPr>
          <p:nvPr/>
        </p:nvPicPr>
        <p:blipFill>
          <a:blip r:embed="rId2">
            <a:lum contrast="6000"/>
            <a:extLst>
              <a:ext uri="{28A0092B-C50C-407E-A947-70E740481C1C}">
                <a14:useLocalDpi xmlns:a14="http://schemas.microsoft.com/office/drawing/2010/main"/>
              </a:ext>
            </a:extLst>
          </a:blip>
          <a:srcRect/>
          <a:stretch>
            <a:fillRect/>
          </a:stretch>
        </p:blipFill>
        <p:spPr bwMode="auto">
          <a:xfrm>
            <a:off x="1905000" y="1219200"/>
            <a:ext cx="3276600" cy="2463800"/>
          </a:xfrm>
          <a:prstGeom prst="rect">
            <a:avLst/>
          </a:prstGeom>
          <a:noFill/>
          <a:ln w="9525">
            <a:solidFill>
              <a:srgbClr val="634221"/>
            </a:solidFill>
            <a:miter lim="800000"/>
            <a:headEnd/>
            <a:tailEnd/>
          </a:ln>
          <a:extLst>
            <a:ext uri="{909E8E84-426E-40DD-AFC4-6F175D3DCCD1}">
              <a14:hiddenFill xmlns:a14="http://schemas.microsoft.com/office/drawing/2010/main">
                <a:solidFill>
                  <a:srgbClr val="FFFFFF"/>
                </a:solidFill>
              </a14:hiddenFill>
            </a:ext>
          </a:extLst>
        </p:spPr>
      </p:pic>
      <p:pic>
        <p:nvPicPr>
          <p:cNvPr id="59397" name="Picture 5" descr="Ganges-1"/>
          <p:cNvPicPr>
            <a:picLocks noChangeAspect="1" noChangeArrowheads="1"/>
          </p:cNvPicPr>
          <p:nvPr/>
        </p:nvPicPr>
        <p:blipFill>
          <a:blip r:embed="rId3" cstate="screen">
            <a:lum bright="6000" contrast="6000"/>
            <a:extLst>
              <a:ext uri="{28A0092B-C50C-407E-A947-70E740481C1C}">
                <a14:useLocalDpi xmlns:a14="http://schemas.microsoft.com/office/drawing/2010/main"/>
              </a:ext>
            </a:extLst>
          </a:blip>
          <a:srcRect/>
          <a:stretch>
            <a:fillRect/>
          </a:stretch>
        </p:blipFill>
        <p:spPr bwMode="auto">
          <a:xfrm>
            <a:off x="5562600" y="1371600"/>
            <a:ext cx="3200400" cy="2095500"/>
          </a:xfrm>
          <a:prstGeom prst="rect">
            <a:avLst/>
          </a:prstGeom>
          <a:noFill/>
          <a:ln w="9525">
            <a:solidFill>
              <a:srgbClr val="634221"/>
            </a:solidFill>
            <a:miter lim="800000"/>
            <a:headEnd/>
            <a:tailEnd/>
          </a:ln>
          <a:extLst>
            <a:ext uri="{909E8E84-426E-40DD-AFC4-6F175D3DCCD1}">
              <a14:hiddenFill xmlns:a14="http://schemas.microsoft.com/office/drawing/2010/main">
                <a:solidFill>
                  <a:srgbClr val="FFFFFF"/>
                </a:solidFill>
              </a14:hiddenFill>
            </a:ext>
          </a:extLst>
        </p:spPr>
      </p:pic>
      <p:pic>
        <p:nvPicPr>
          <p:cNvPr id="59398" name="Picture 6" descr="Ganges-2"/>
          <p:cNvPicPr>
            <a:picLocks noChangeAspect="1" noChangeArrowheads="1"/>
          </p:cNvPicPr>
          <p:nvPr/>
        </p:nvPicPr>
        <p:blipFill>
          <a:blip r:embed="rId4" cstate="screen">
            <a:lum bright="6000" contrast="6000"/>
            <a:extLst>
              <a:ext uri="{28A0092B-C50C-407E-A947-70E740481C1C}">
                <a14:useLocalDpi xmlns:a14="http://schemas.microsoft.com/office/drawing/2010/main"/>
              </a:ext>
            </a:extLst>
          </a:blip>
          <a:srcRect/>
          <a:stretch>
            <a:fillRect/>
          </a:stretch>
        </p:blipFill>
        <p:spPr bwMode="auto">
          <a:xfrm>
            <a:off x="2057400" y="4191000"/>
            <a:ext cx="3276600" cy="2173288"/>
          </a:xfrm>
          <a:prstGeom prst="rect">
            <a:avLst/>
          </a:prstGeom>
          <a:noFill/>
          <a:ln w="9525">
            <a:solidFill>
              <a:srgbClr val="634221"/>
            </a:solidFill>
            <a:miter lim="800000"/>
            <a:headEnd/>
            <a:tailEnd/>
          </a:ln>
          <a:extLst>
            <a:ext uri="{909E8E84-426E-40DD-AFC4-6F175D3DCCD1}">
              <a14:hiddenFill xmlns:a14="http://schemas.microsoft.com/office/drawing/2010/main">
                <a:solidFill>
                  <a:srgbClr val="FFFFFF"/>
                </a:solidFill>
              </a14:hiddenFill>
            </a:ext>
          </a:extLst>
        </p:spPr>
      </p:pic>
      <p:pic>
        <p:nvPicPr>
          <p:cNvPr id="59399" name="Picture 7" descr="Ganges-3"/>
          <p:cNvPicPr>
            <a:picLocks noChangeAspect="1" noChangeArrowheads="1"/>
          </p:cNvPicPr>
          <p:nvPr/>
        </p:nvPicPr>
        <p:blipFill>
          <a:blip r:embed="rId5" cstate="screen">
            <a:lum contrast="6000"/>
            <a:extLst>
              <a:ext uri="{28A0092B-C50C-407E-A947-70E740481C1C}">
                <a14:useLocalDpi xmlns:a14="http://schemas.microsoft.com/office/drawing/2010/main"/>
              </a:ext>
            </a:extLst>
          </a:blip>
          <a:srcRect/>
          <a:stretch>
            <a:fillRect/>
          </a:stretch>
        </p:blipFill>
        <p:spPr bwMode="auto">
          <a:xfrm>
            <a:off x="5715000" y="4114800"/>
            <a:ext cx="3124200" cy="2062163"/>
          </a:xfrm>
          <a:prstGeom prst="rect">
            <a:avLst/>
          </a:prstGeom>
          <a:noFill/>
          <a:ln w="9525">
            <a:solidFill>
              <a:srgbClr val="63422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9396"/>
                                        </p:tgtEl>
                                        <p:attrNameLst>
                                          <p:attrName>style.visibility</p:attrName>
                                        </p:attrNameLst>
                                      </p:cBhvr>
                                      <p:to>
                                        <p:strVal val="visible"/>
                                      </p:to>
                                    </p:set>
                                    <p:animEffect transition="in" filter="fade">
                                      <p:cBhvr>
                                        <p:cTn id="7" dur="2000"/>
                                        <p:tgtEl>
                                          <p:spTgt spid="59396"/>
                                        </p:tgtEl>
                                      </p:cBhvr>
                                    </p:animEffect>
                                  </p:childTnLst>
                                </p:cTn>
                              </p:par>
                            </p:childTnLst>
                          </p:cTn>
                        </p:par>
                        <p:par>
                          <p:cTn id="8" fill="hold" nodeType="afterGroup">
                            <p:stCondLst>
                              <p:cond delay="2000"/>
                            </p:stCondLst>
                            <p:childTnLst>
                              <p:par>
                                <p:cTn id="9" presetID="20" presetClass="entr" presetSubtype="0" fill="hold" nodeType="afterEffect">
                                  <p:stCondLst>
                                    <p:cond delay="500"/>
                                  </p:stCondLst>
                                  <p:childTnLst>
                                    <p:set>
                                      <p:cBhvr>
                                        <p:cTn id="10" dur="1" fill="hold">
                                          <p:stCondLst>
                                            <p:cond delay="0"/>
                                          </p:stCondLst>
                                        </p:cTn>
                                        <p:tgtEl>
                                          <p:spTgt spid="59398"/>
                                        </p:tgtEl>
                                        <p:attrNameLst>
                                          <p:attrName>style.visibility</p:attrName>
                                        </p:attrNameLst>
                                      </p:cBhvr>
                                      <p:to>
                                        <p:strVal val="visible"/>
                                      </p:to>
                                    </p:set>
                                    <p:animEffect transition="in" filter="wedge">
                                      <p:cBhvr>
                                        <p:cTn id="11" dur="1000"/>
                                        <p:tgtEl>
                                          <p:spTgt spid="59398"/>
                                        </p:tgtEl>
                                      </p:cBhvr>
                                    </p:animEffect>
                                  </p:childTnLst>
                                </p:cTn>
                              </p:par>
                            </p:childTnLst>
                          </p:cTn>
                        </p:par>
                        <p:par>
                          <p:cTn id="12" fill="hold" nodeType="afterGroup">
                            <p:stCondLst>
                              <p:cond delay="3500"/>
                            </p:stCondLst>
                            <p:childTnLst>
                              <p:par>
                                <p:cTn id="13" presetID="6" presetClass="entr" presetSubtype="16" fill="hold" nodeType="afterEffect">
                                  <p:stCondLst>
                                    <p:cond delay="500"/>
                                  </p:stCondLst>
                                  <p:childTnLst>
                                    <p:set>
                                      <p:cBhvr>
                                        <p:cTn id="14" dur="1" fill="hold">
                                          <p:stCondLst>
                                            <p:cond delay="0"/>
                                          </p:stCondLst>
                                        </p:cTn>
                                        <p:tgtEl>
                                          <p:spTgt spid="59397"/>
                                        </p:tgtEl>
                                        <p:attrNameLst>
                                          <p:attrName>style.visibility</p:attrName>
                                        </p:attrNameLst>
                                      </p:cBhvr>
                                      <p:to>
                                        <p:strVal val="visible"/>
                                      </p:to>
                                    </p:set>
                                    <p:animEffect transition="in" filter="circle(in)">
                                      <p:cBhvr>
                                        <p:cTn id="15" dur="2000"/>
                                        <p:tgtEl>
                                          <p:spTgt spid="59397"/>
                                        </p:tgtEl>
                                      </p:cBhvr>
                                    </p:animEffect>
                                  </p:childTnLst>
                                </p:cTn>
                              </p:par>
                            </p:childTnLst>
                          </p:cTn>
                        </p:par>
                        <p:par>
                          <p:cTn id="16" fill="hold" nodeType="afterGroup">
                            <p:stCondLst>
                              <p:cond delay="6000"/>
                            </p:stCondLst>
                            <p:childTnLst>
                              <p:par>
                                <p:cTn id="17" presetID="9" presetClass="entr" presetSubtype="0" fill="hold" nodeType="afterEffect">
                                  <p:stCondLst>
                                    <p:cond delay="500"/>
                                  </p:stCondLst>
                                  <p:childTnLst>
                                    <p:set>
                                      <p:cBhvr>
                                        <p:cTn id="18" dur="1" fill="hold">
                                          <p:stCondLst>
                                            <p:cond delay="0"/>
                                          </p:stCondLst>
                                        </p:cTn>
                                        <p:tgtEl>
                                          <p:spTgt spid="59399"/>
                                        </p:tgtEl>
                                        <p:attrNameLst>
                                          <p:attrName>style.visibility</p:attrName>
                                        </p:attrNameLst>
                                      </p:cBhvr>
                                      <p:to>
                                        <p:strVal val="visible"/>
                                      </p:to>
                                    </p:set>
                                    <p:animEffect transition="in" filter="dissolve">
                                      <p:cBhvr>
                                        <p:cTn id="19" dur="2000"/>
                                        <p:tgtEl>
                                          <p:spTgt spid="593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 Box 2"/>
          <p:cNvSpPr txBox="1">
            <a:spLocks noChangeArrowheads="1"/>
          </p:cNvSpPr>
          <p:nvPr/>
        </p:nvSpPr>
        <p:spPr bwMode="auto">
          <a:xfrm>
            <a:off x="1676400" y="349250"/>
            <a:ext cx="73914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4000" b="1">
                <a:solidFill>
                  <a:srgbClr val="634221"/>
                </a:solidFill>
                <a:latin typeface="Samarkan" pitchFamily="34" charset="0"/>
              </a:rPr>
              <a:t>The Brahmaputra River System</a:t>
            </a:r>
          </a:p>
        </p:txBody>
      </p:sp>
      <p:sp>
        <p:nvSpPr>
          <p:cNvPr id="31750" name="Text Box 6"/>
          <p:cNvSpPr txBox="1">
            <a:spLocks noChangeArrowheads="1"/>
          </p:cNvSpPr>
          <p:nvPr/>
        </p:nvSpPr>
        <p:spPr bwMode="auto">
          <a:xfrm>
            <a:off x="2133600" y="6080125"/>
            <a:ext cx="6553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634221"/>
                </a:solidFill>
                <a:miter lim="800000"/>
                <a:headEnd/>
                <a:tailEnd/>
              </a14:hiddenLine>
            </a:ext>
            <a:ext uri="{AF507438-7753-43E0-B8FC-AC1667EBCBE1}">
              <a14:hiddenEffects xmlns:a14="http://schemas.microsoft.com/office/drawing/2010/main">
                <a:effectLst>
                  <a:outerShdw dist="35921" dir="2700000" algn="ctr" rotWithShape="0">
                    <a:srgbClr val="634221"/>
                  </a:outerShdw>
                </a:effectLst>
              </a14:hiddenEffects>
            </a:ext>
          </a:extLst>
        </p:spPr>
        <p:txBody>
          <a:bodyPr>
            <a:spAutoFit/>
          </a:bodyPr>
          <a:lstStyle/>
          <a:p>
            <a:pPr algn="ctr">
              <a:spcBef>
                <a:spcPct val="50000"/>
              </a:spcBef>
              <a:buClr>
                <a:srgbClr val="996633"/>
              </a:buClr>
              <a:buFont typeface="Wingdings" panose="05000000000000000000" pitchFamily="2" charset="2"/>
              <a:buNone/>
            </a:pPr>
            <a:r>
              <a:rPr lang="en-US" altLang="en-US" sz="2000" b="1">
                <a:solidFill>
                  <a:srgbClr val="009200"/>
                </a:solidFill>
                <a:latin typeface="Comic Sans MS" panose="030F0702030302020204" pitchFamily="66" charset="0"/>
              </a:rPr>
              <a:t> </a:t>
            </a:r>
            <a:r>
              <a:rPr lang="en-US" altLang="en-US" sz="2000" b="1">
                <a:solidFill>
                  <a:srgbClr val="006600"/>
                </a:solidFill>
                <a:latin typeface="Comic Sans MS" panose="030F0702030302020204" pitchFamily="66" charset="0"/>
              </a:rPr>
              <a:t>1,800 miles long</a:t>
            </a:r>
          </a:p>
        </p:txBody>
      </p:sp>
      <p:pic>
        <p:nvPicPr>
          <p:cNvPr id="31752" name="Picture 8" descr="map-Brahmaputra River-1"/>
          <p:cNvPicPr>
            <a:picLocks noChangeAspect="1" noChangeArrowheads="1"/>
          </p:cNvPicPr>
          <p:nvPr/>
        </p:nvPicPr>
        <p:blipFill>
          <a:blip r:embed="rId2">
            <a:lum contrast="6000"/>
            <a:extLst>
              <a:ext uri="{28A0092B-C50C-407E-A947-70E740481C1C}">
                <a14:useLocalDpi xmlns:a14="http://schemas.microsoft.com/office/drawing/2010/main"/>
              </a:ext>
            </a:extLst>
          </a:blip>
          <a:srcRect/>
          <a:stretch>
            <a:fillRect/>
          </a:stretch>
        </p:blipFill>
        <p:spPr bwMode="auto">
          <a:xfrm>
            <a:off x="2438400" y="1247775"/>
            <a:ext cx="5943600" cy="4695825"/>
          </a:xfrm>
          <a:prstGeom prst="rect">
            <a:avLst/>
          </a:prstGeom>
          <a:noFill/>
          <a:ln w="9525">
            <a:solidFill>
              <a:srgbClr val="63422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ext Box 2"/>
          <p:cNvSpPr txBox="1">
            <a:spLocks noChangeArrowheads="1"/>
          </p:cNvSpPr>
          <p:nvPr/>
        </p:nvSpPr>
        <p:spPr bwMode="auto">
          <a:xfrm>
            <a:off x="1676400" y="304800"/>
            <a:ext cx="7391400" cy="1431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4400" b="1">
                <a:solidFill>
                  <a:srgbClr val="634221"/>
                </a:solidFill>
                <a:latin typeface="Samarkan" pitchFamily="34" charset="0"/>
              </a:rPr>
              <a:t>Floods on the Brahmaputra:  2003</a:t>
            </a:r>
          </a:p>
        </p:txBody>
      </p:sp>
      <p:pic>
        <p:nvPicPr>
          <p:cNvPr id="60420" name="Picture 4" descr="map-flooding on Brahmaputra"/>
          <p:cNvPicPr>
            <a:picLocks noChangeAspect="1" noChangeArrowheads="1"/>
          </p:cNvPicPr>
          <p:nvPr/>
        </p:nvPicPr>
        <p:blipFill>
          <a:blip r:embed="rId2" cstate="screen">
            <a:lum contrast="6000"/>
            <a:extLst>
              <a:ext uri="{28A0092B-C50C-407E-A947-70E740481C1C}">
                <a14:useLocalDpi xmlns:a14="http://schemas.microsoft.com/office/drawing/2010/main"/>
              </a:ext>
            </a:extLst>
          </a:blip>
          <a:srcRect/>
          <a:stretch>
            <a:fillRect/>
          </a:stretch>
        </p:blipFill>
        <p:spPr bwMode="auto">
          <a:xfrm>
            <a:off x="1828800" y="1835150"/>
            <a:ext cx="7086600" cy="4413250"/>
          </a:xfrm>
          <a:prstGeom prst="rect">
            <a:avLst/>
          </a:prstGeom>
          <a:noFill/>
          <a:ln w="9525">
            <a:solidFill>
              <a:srgbClr val="63422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ext Box 2"/>
          <p:cNvSpPr txBox="1">
            <a:spLocks noChangeArrowheads="1"/>
          </p:cNvSpPr>
          <p:nvPr/>
        </p:nvSpPr>
        <p:spPr bwMode="auto">
          <a:xfrm>
            <a:off x="1676400" y="304800"/>
            <a:ext cx="73914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4400" b="1">
                <a:solidFill>
                  <a:srgbClr val="634221"/>
                </a:solidFill>
                <a:latin typeface="Samarkan" pitchFamily="34" charset="0"/>
              </a:rPr>
              <a:t>Flooding on the Brahmaputra</a:t>
            </a:r>
          </a:p>
        </p:txBody>
      </p:sp>
      <p:pic>
        <p:nvPicPr>
          <p:cNvPr id="62469" name="Picture 5" descr="floodwalking"/>
          <p:cNvPicPr>
            <a:picLocks noChangeAspect="1" noChangeArrowheads="1"/>
          </p:cNvPicPr>
          <p:nvPr/>
        </p:nvPicPr>
        <p:blipFill>
          <a:blip r:embed="rId2">
            <a:lum contrast="6000"/>
            <a:extLst>
              <a:ext uri="{28A0092B-C50C-407E-A947-70E740481C1C}">
                <a14:useLocalDpi xmlns:a14="http://schemas.microsoft.com/office/drawing/2010/main"/>
              </a:ext>
            </a:extLst>
          </a:blip>
          <a:srcRect/>
          <a:stretch>
            <a:fillRect/>
          </a:stretch>
        </p:blipFill>
        <p:spPr bwMode="auto">
          <a:xfrm>
            <a:off x="1981200" y="1752600"/>
            <a:ext cx="3581400" cy="2686050"/>
          </a:xfrm>
          <a:prstGeom prst="rect">
            <a:avLst/>
          </a:prstGeom>
          <a:noFill/>
          <a:ln w="9525">
            <a:solidFill>
              <a:srgbClr val="634221"/>
            </a:solidFill>
            <a:miter lim="800000"/>
            <a:headEnd/>
            <a:tailEnd/>
          </a:ln>
          <a:extLst>
            <a:ext uri="{909E8E84-426E-40DD-AFC4-6F175D3DCCD1}">
              <a14:hiddenFill xmlns:a14="http://schemas.microsoft.com/office/drawing/2010/main">
                <a:solidFill>
                  <a:srgbClr val="FFFFFF"/>
                </a:solidFill>
              </a14:hiddenFill>
            </a:ext>
          </a:extLst>
        </p:spPr>
      </p:pic>
      <p:pic>
        <p:nvPicPr>
          <p:cNvPr id="62471" name="Picture 7" descr="floodroad2"/>
          <p:cNvPicPr>
            <a:picLocks noChangeAspect="1" noChangeArrowheads="1"/>
          </p:cNvPicPr>
          <p:nvPr/>
        </p:nvPicPr>
        <p:blipFill>
          <a:blip r:embed="rId3">
            <a:lum contrast="6000"/>
            <a:extLst>
              <a:ext uri="{28A0092B-C50C-407E-A947-70E740481C1C}">
                <a14:useLocalDpi xmlns:a14="http://schemas.microsoft.com/office/drawing/2010/main"/>
              </a:ext>
            </a:extLst>
          </a:blip>
          <a:srcRect/>
          <a:stretch>
            <a:fillRect/>
          </a:stretch>
        </p:blipFill>
        <p:spPr bwMode="auto">
          <a:xfrm>
            <a:off x="5334000" y="1143000"/>
            <a:ext cx="3505200" cy="2628900"/>
          </a:xfrm>
          <a:prstGeom prst="rect">
            <a:avLst/>
          </a:prstGeom>
          <a:noFill/>
          <a:ln w="9525">
            <a:solidFill>
              <a:srgbClr val="634221"/>
            </a:solidFill>
            <a:miter lim="800000"/>
            <a:headEnd/>
            <a:tailEnd/>
          </a:ln>
          <a:extLst>
            <a:ext uri="{909E8E84-426E-40DD-AFC4-6F175D3DCCD1}">
              <a14:hiddenFill xmlns:a14="http://schemas.microsoft.com/office/drawing/2010/main">
                <a:solidFill>
                  <a:srgbClr val="FFFFFF"/>
                </a:solidFill>
              </a14:hiddenFill>
            </a:ext>
          </a:extLst>
        </p:spPr>
      </p:pic>
      <p:pic>
        <p:nvPicPr>
          <p:cNvPr id="62472" name="Picture 8" descr="floodvillage3"/>
          <p:cNvPicPr>
            <a:picLocks noChangeAspect="1" noChangeArrowheads="1"/>
          </p:cNvPicPr>
          <p:nvPr/>
        </p:nvPicPr>
        <p:blipFill>
          <a:blip r:embed="rId4">
            <a:lum contrast="6000"/>
            <a:extLst>
              <a:ext uri="{28A0092B-C50C-407E-A947-70E740481C1C}">
                <a14:useLocalDpi xmlns:a14="http://schemas.microsoft.com/office/drawing/2010/main"/>
              </a:ext>
            </a:extLst>
          </a:blip>
          <a:srcRect/>
          <a:stretch>
            <a:fillRect/>
          </a:stretch>
        </p:blipFill>
        <p:spPr bwMode="auto">
          <a:xfrm>
            <a:off x="4191000" y="4191000"/>
            <a:ext cx="3352800" cy="2514600"/>
          </a:xfrm>
          <a:prstGeom prst="rect">
            <a:avLst/>
          </a:prstGeom>
          <a:noFill/>
          <a:ln w="9525">
            <a:solidFill>
              <a:srgbClr val="63422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2469"/>
                                        </p:tgtEl>
                                        <p:attrNameLst>
                                          <p:attrName>style.visibility</p:attrName>
                                        </p:attrNameLst>
                                      </p:cBhvr>
                                      <p:to>
                                        <p:strVal val="visible"/>
                                      </p:to>
                                    </p:set>
                                    <p:animEffect transition="in" filter="fade">
                                      <p:cBhvr>
                                        <p:cTn id="7" dur="2000"/>
                                        <p:tgtEl>
                                          <p:spTgt spid="62469"/>
                                        </p:tgtEl>
                                      </p:cBhvr>
                                    </p:animEffect>
                                  </p:childTnLst>
                                </p:cTn>
                              </p:par>
                            </p:childTnLst>
                          </p:cTn>
                        </p:par>
                        <p:par>
                          <p:cTn id="8" fill="hold" nodeType="afterGroup">
                            <p:stCondLst>
                              <p:cond delay="2000"/>
                            </p:stCondLst>
                            <p:childTnLst>
                              <p:par>
                                <p:cTn id="9" presetID="12" presetClass="entr" presetSubtype="2" fill="hold" nodeType="afterEffect">
                                  <p:stCondLst>
                                    <p:cond delay="1000"/>
                                  </p:stCondLst>
                                  <p:childTnLst>
                                    <p:set>
                                      <p:cBhvr>
                                        <p:cTn id="10" dur="1" fill="hold">
                                          <p:stCondLst>
                                            <p:cond delay="0"/>
                                          </p:stCondLst>
                                        </p:cTn>
                                        <p:tgtEl>
                                          <p:spTgt spid="62472"/>
                                        </p:tgtEl>
                                        <p:attrNameLst>
                                          <p:attrName>style.visibility</p:attrName>
                                        </p:attrNameLst>
                                      </p:cBhvr>
                                      <p:to>
                                        <p:strVal val="visible"/>
                                      </p:to>
                                    </p:set>
                                    <p:animEffect transition="in" filter="slide(fromRight)">
                                      <p:cBhvr>
                                        <p:cTn id="11" dur="2000"/>
                                        <p:tgtEl>
                                          <p:spTgt spid="62472"/>
                                        </p:tgtEl>
                                      </p:cBhvr>
                                    </p:animEffect>
                                  </p:childTnLst>
                                </p:cTn>
                              </p:par>
                            </p:childTnLst>
                          </p:cTn>
                        </p:par>
                        <p:par>
                          <p:cTn id="12" fill="hold" nodeType="afterGroup">
                            <p:stCondLst>
                              <p:cond delay="5000"/>
                            </p:stCondLst>
                            <p:childTnLst>
                              <p:par>
                                <p:cTn id="13" presetID="9" presetClass="entr" presetSubtype="0" fill="hold" nodeType="afterEffect">
                                  <p:stCondLst>
                                    <p:cond delay="1000"/>
                                  </p:stCondLst>
                                  <p:childTnLst>
                                    <p:set>
                                      <p:cBhvr>
                                        <p:cTn id="14" dur="1" fill="hold">
                                          <p:stCondLst>
                                            <p:cond delay="0"/>
                                          </p:stCondLst>
                                        </p:cTn>
                                        <p:tgtEl>
                                          <p:spTgt spid="62471"/>
                                        </p:tgtEl>
                                        <p:attrNameLst>
                                          <p:attrName>style.visibility</p:attrName>
                                        </p:attrNameLst>
                                      </p:cBhvr>
                                      <p:to>
                                        <p:strVal val="visible"/>
                                      </p:to>
                                    </p:set>
                                    <p:animEffect transition="in" filter="dissolve">
                                      <p:cBhvr>
                                        <p:cTn id="15" dur="2000"/>
                                        <p:tgtEl>
                                          <p:spTgt spid="624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ext Box 2"/>
          <p:cNvSpPr txBox="1">
            <a:spLocks noChangeArrowheads="1"/>
          </p:cNvSpPr>
          <p:nvPr/>
        </p:nvSpPr>
        <p:spPr bwMode="auto">
          <a:xfrm>
            <a:off x="1752600" y="196850"/>
            <a:ext cx="73914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4400" b="1">
                <a:solidFill>
                  <a:srgbClr val="009200"/>
                </a:solidFill>
                <a:latin typeface="Samarkan" pitchFamily="34" charset="0"/>
              </a:rPr>
              <a:t>Valleys / Plains</a:t>
            </a:r>
          </a:p>
        </p:txBody>
      </p:sp>
      <p:pic>
        <p:nvPicPr>
          <p:cNvPr id="77827" name="Picture 3"/>
          <p:cNvPicPr>
            <a:picLocks noChangeAspect="1" noChangeArrowheads="1"/>
          </p:cNvPicPr>
          <p:nvPr/>
        </p:nvPicPr>
        <p:blipFill>
          <a:blip r:embed="rId2">
            <a:lum contrast="12000"/>
            <a:extLst>
              <a:ext uri="{28A0092B-C50C-407E-A947-70E740481C1C}">
                <a14:useLocalDpi xmlns:a14="http://schemas.microsoft.com/office/drawing/2010/main"/>
              </a:ext>
            </a:extLst>
          </a:blip>
          <a:srcRect/>
          <a:stretch>
            <a:fillRect/>
          </a:stretch>
        </p:blipFill>
        <p:spPr bwMode="auto">
          <a:xfrm>
            <a:off x="1752600" y="1066800"/>
            <a:ext cx="7239000" cy="528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7828" name="Text Box 4"/>
          <p:cNvSpPr txBox="1">
            <a:spLocks noChangeArrowheads="1"/>
          </p:cNvSpPr>
          <p:nvPr/>
        </p:nvSpPr>
        <p:spPr bwMode="auto">
          <a:xfrm rot="615250">
            <a:off x="3429000" y="2057400"/>
            <a:ext cx="21336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1800" b="1">
                <a:solidFill>
                  <a:srgbClr val="009200"/>
                </a:solidFill>
                <a:latin typeface="Comic Sans MS" panose="030F0702030302020204" pitchFamily="66" charset="0"/>
              </a:rPr>
              <a:t>Indo-Gangetic</a:t>
            </a:r>
            <a:br>
              <a:rPr lang="en-US" altLang="en-US" sz="1800" b="1">
                <a:solidFill>
                  <a:srgbClr val="009200"/>
                </a:solidFill>
                <a:latin typeface="Comic Sans MS" panose="030F0702030302020204" pitchFamily="66" charset="0"/>
              </a:rPr>
            </a:br>
            <a:r>
              <a:rPr lang="en-US" altLang="en-US" sz="1800" b="1">
                <a:solidFill>
                  <a:srgbClr val="009200"/>
                </a:solidFill>
                <a:latin typeface="Comic Sans MS" panose="030F0702030302020204" pitchFamily="66" charset="0"/>
              </a:rPr>
              <a:t>Plain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7828"/>
                                        </p:tgtEl>
                                        <p:attrNameLst>
                                          <p:attrName>style.visibility</p:attrName>
                                        </p:attrNameLst>
                                      </p:cBhvr>
                                      <p:to>
                                        <p:strVal val="visible"/>
                                      </p:to>
                                    </p:set>
                                    <p:animEffect transition="in" filter="fade">
                                      <p:cBhvr>
                                        <p:cTn id="7" dur="1000"/>
                                        <p:tgtEl>
                                          <p:spTgt spid="778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2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ext Box 2"/>
          <p:cNvSpPr txBox="1">
            <a:spLocks noChangeArrowheads="1"/>
          </p:cNvSpPr>
          <p:nvPr/>
        </p:nvSpPr>
        <p:spPr bwMode="auto">
          <a:xfrm>
            <a:off x="1676400" y="349250"/>
            <a:ext cx="73914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4400" b="1">
                <a:solidFill>
                  <a:srgbClr val="634221"/>
                </a:solidFill>
                <a:latin typeface="Samarkan" pitchFamily="34" charset="0"/>
              </a:rPr>
              <a:t>The Indus River System</a:t>
            </a:r>
          </a:p>
        </p:txBody>
      </p:sp>
      <p:pic>
        <p:nvPicPr>
          <p:cNvPr id="61444" name="Picture 4" descr="Indus River-3"/>
          <p:cNvPicPr>
            <a:picLocks noChangeAspect="1" noChangeArrowheads="1"/>
          </p:cNvPicPr>
          <p:nvPr/>
        </p:nvPicPr>
        <p:blipFill>
          <a:blip r:embed="rId2" cstate="screen">
            <a:lum contrast="6000"/>
            <a:extLst>
              <a:ext uri="{28A0092B-C50C-407E-A947-70E740481C1C}">
                <a14:useLocalDpi xmlns:a14="http://schemas.microsoft.com/office/drawing/2010/main"/>
              </a:ext>
            </a:extLst>
          </a:blip>
          <a:srcRect/>
          <a:stretch>
            <a:fillRect/>
          </a:stretch>
        </p:blipFill>
        <p:spPr bwMode="auto">
          <a:xfrm>
            <a:off x="6172200" y="2286000"/>
            <a:ext cx="2724150" cy="3981450"/>
          </a:xfrm>
          <a:prstGeom prst="rect">
            <a:avLst/>
          </a:prstGeom>
          <a:noFill/>
          <a:ln w="9525">
            <a:solidFill>
              <a:srgbClr val="634221"/>
            </a:solidFill>
            <a:miter lim="800000"/>
            <a:headEnd/>
            <a:tailEnd/>
          </a:ln>
          <a:extLst>
            <a:ext uri="{909E8E84-426E-40DD-AFC4-6F175D3DCCD1}">
              <a14:hiddenFill xmlns:a14="http://schemas.microsoft.com/office/drawing/2010/main">
                <a:solidFill>
                  <a:srgbClr val="FFFFFF"/>
                </a:solidFill>
              </a14:hiddenFill>
            </a:ext>
          </a:extLst>
        </p:spPr>
      </p:pic>
      <p:pic>
        <p:nvPicPr>
          <p:cNvPr id="61446" name="Picture 6" descr="map-Indus River"/>
          <p:cNvPicPr>
            <a:picLocks noChangeAspect="1" noChangeArrowheads="1"/>
          </p:cNvPicPr>
          <p:nvPr/>
        </p:nvPicPr>
        <p:blipFill>
          <a:blip r:embed="rId3">
            <a:lum contrast="6000"/>
            <a:extLst>
              <a:ext uri="{28A0092B-C50C-407E-A947-70E740481C1C}">
                <a14:useLocalDpi xmlns:a14="http://schemas.microsoft.com/office/drawing/2010/main"/>
              </a:ext>
            </a:extLst>
          </a:blip>
          <a:srcRect/>
          <a:stretch>
            <a:fillRect/>
          </a:stretch>
        </p:blipFill>
        <p:spPr bwMode="auto">
          <a:xfrm>
            <a:off x="1828800" y="1479550"/>
            <a:ext cx="4114800" cy="3549650"/>
          </a:xfrm>
          <a:prstGeom prst="rect">
            <a:avLst/>
          </a:prstGeom>
          <a:noFill/>
          <a:ln w="9525">
            <a:solidFill>
              <a:srgbClr val="634221"/>
            </a:solidFill>
            <a:miter lim="800000"/>
            <a:headEnd/>
            <a:tailEnd/>
          </a:ln>
          <a:extLst>
            <a:ext uri="{909E8E84-426E-40DD-AFC4-6F175D3DCCD1}">
              <a14:hiddenFill xmlns:a14="http://schemas.microsoft.com/office/drawing/2010/main">
                <a:solidFill>
                  <a:srgbClr val="FFFFFF"/>
                </a:solidFill>
              </a14:hiddenFill>
            </a:ext>
          </a:extLst>
        </p:spPr>
      </p:pic>
      <p:sp>
        <p:nvSpPr>
          <p:cNvPr id="61447" name="Text Box 7"/>
          <p:cNvSpPr txBox="1">
            <a:spLocks noChangeArrowheads="1"/>
          </p:cNvSpPr>
          <p:nvPr/>
        </p:nvSpPr>
        <p:spPr bwMode="auto">
          <a:xfrm>
            <a:off x="1981200" y="5562600"/>
            <a:ext cx="3886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634221"/>
                </a:solidFill>
                <a:miter lim="800000"/>
                <a:headEnd/>
                <a:tailEnd/>
              </a14:hiddenLine>
            </a:ext>
            <a:ext uri="{AF507438-7753-43E0-B8FC-AC1667EBCBE1}">
              <a14:hiddenEffects xmlns:a14="http://schemas.microsoft.com/office/drawing/2010/main">
                <a:effectLst>
                  <a:outerShdw dist="35921" dir="2700000" algn="ctr" rotWithShape="0">
                    <a:srgbClr val="634221"/>
                  </a:outerShdw>
                </a:effectLst>
              </a14:hiddenEffects>
            </a:ext>
          </a:extLst>
        </p:spPr>
        <p:txBody>
          <a:bodyPr>
            <a:spAutoFit/>
          </a:bodyPr>
          <a:lstStyle/>
          <a:p>
            <a:pPr algn="ctr">
              <a:spcBef>
                <a:spcPct val="50000"/>
              </a:spcBef>
              <a:buClr>
                <a:srgbClr val="996633"/>
              </a:buClr>
              <a:buFont typeface="Wingdings" panose="05000000000000000000" pitchFamily="2" charset="2"/>
              <a:buNone/>
            </a:pPr>
            <a:r>
              <a:rPr lang="en-US" altLang="en-US" sz="2000" b="1">
                <a:solidFill>
                  <a:srgbClr val="009200"/>
                </a:solidFill>
                <a:latin typeface="Comic Sans MS" panose="030F0702030302020204" pitchFamily="66" charset="0"/>
              </a:rPr>
              <a:t> </a:t>
            </a:r>
            <a:r>
              <a:rPr lang="en-US" altLang="en-US" sz="2000" b="1">
                <a:solidFill>
                  <a:srgbClr val="006600"/>
                </a:solidFill>
                <a:latin typeface="Comic Sans MS" panose="030F0702030302020204" pitchFamily="66" charset="0"/>
              </a:rPr>
              <a:t>1,975 miles long</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 Box 2"/>
          <p:cNvSpPr txBox="1">
            <a:spLocks noChangeArrowheads="1"/>
          </p:cNvSpPr>
          <p:nvPr/>
        </p:nvSpPr>
        <p:spPr bwMode="auto">
          <a:xfrm>
            <a:off x="1676400" y="349250"/>
            <a:ext cx="73914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4400" b="1">
                <a:solidFill>
                  <a:srgbClr val="634221"/>
                </a:solidFill>
                <a:latin typeface="Samarkan" pitchFamily="34" charset="0"/>
              </a:rPr>
              <a:t>Elevation Levels</a:t>
            </a:r>
          </a:p>
        </p:txBody>
      </p:sp>
      <p:pic>
        <p:nvPicPr>
          <p:cNvPr id="32772" name="Picture 4" descr="map-elevation-SoAsia"/>
          <p:cNvPicPr>
            <a:picLocks noChangeAspect="1" noChangeArrowheads="1"/>
          </p:cNvPicPr>
          <p:nvPr/>
        </p:nvPicPr>
        <p:blipFill>
          <a:blip r:embed="rId2">
            <a:lum contrast="6000"/>
            <a:extLst>
              <a:ext uri="{28A0092B-C50C-407E-A947-70E740481C1C}">
                <a14:useLocalDpi xmlns:a14="http://schemas.microsoft.com/office/drawing/2010/main"/>
              </a:ext>
            </a:extLst>
          </a:blip>
          <a:srcRect/>
          <a:stretch>
            <a:fillRect/>
          </a:stretch>
        </p:blipFill>
        <p:spPr bwMode="auto">
          <a:xfrm>
            <a:off x="2024063" y="1371600"/>
            <a:ext cx="6738937" cy="50514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ext Box 2"/>
          <p:cNvSpPr txBox="1">
            <a:spLocks noChangeArrowheads="1"/>
          </p:cNvSpPr>
          <p:nvPr/>
        </p:nvSpPr>
        <p:spPr bwMode="auto">
          <a:xfrm>
            <a:off x="1676400" y="152400"/>
            <a:ext cx="73914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4400" b="1">
                <a:latin typeface="Samarkan" pitchFamily="34" charset="0"/>
              </a:rPr>
              <a:t>Mountains &amp; Peaks</a:t>
            </a:r>
          </a:p>
        </p:txBody>
      </p:sp>
      <p:pic>
        <p:nvPicPr>
          <p:cNvPr id="75779" name="Picture 3"/>
          <p:cNvPicPr>
            <a:picLocks noChangeAspect="1" noChangeArrowheads="1"/>
          </p:cNvPicPr>
          <p:nvPr/>
        </p:nvPicPr>
        <p:blipFill>
          <a:blip r:embed="rId2">
            <a:lum contrast="12000"/>
            <a:extLst>
              <a:ext uri="{28A0092B-C50C-407E-A947-70E740481C1C}">
                <a14:useLocalDpi xmlns:a14="http://schemas.microsoft.com/office/drawing/2010/main"/>
              </a:ext>
            </a:extLst>
          </a:blip>
          <a:srcRect/>
          <a:stretch>
            <a:fillRect/>
          </a:stretch>
        </p:blipFill>
        <p:spPr bwMode="auto">
          <a:xfrm>
            <a:off x="1752600" y="1193800"/>
            <a:ext cx="7239000" cy="528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5780" name="Text Box 4"/>
          <p:cNvSpPr txBox="1">
            <a:spLocks noChangeArrowheads="1"/>
          </p:cNvSpPr>
          <p:nvPr/>
        </p:nvSpPr>
        <p:spPr bwMode="auto">
          <a:xfrm rot="2110255">
            <a:off x="4503738" y="2190750"/>
            <a:ext cx="2209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1800" b="1">
                <a:solidFill>
                  <a:schemeClr val="tx2"/>
                </a:solidFill>
                <a:latin typeface="Comic Sans MS" panose="030F0702030302020204" pitchFamily="66" charset="0"/>
              </a:rPr>
              <a:t>Himalayas</a:t>
            </a:r>
          </a:p>
        </p:txBody>
      </p:sp>
      <p:sp>
        <p:nvSpPr>
          <p:cNvPr id="75781" name="Text Box 5"/>
          <p:cNvSpPr txBox="1">
            <a:spLocks noChangeArrowheads="1"/>
          </p:cNvSpPr>
          <p:nvPr/>
        </p:nvSpPr>
        <p:spPr bwMode="auto">
          <a:xfrm>
            <a:off x="5562600" y="2108200"/>
            <a:ext cx="22098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1800" b="1">
                <a:solidFill>
                  <a:schemeClr val="tx2"/>
                </a:solidFill>
                <a:latin typeface="Comic Sans MS" panose="030F0702030302020204" pitchFamily="66" charset="0"/>
              </a:rPr>
              <a:t>Mt. Everest</a:t>
            </a:r>
            <a:br>
              <a:rPr lang="en-US" altLang="en-US" sz="1800" b="1">
                <a:solidFill>
                  <a:schemeClr val="tx2"/>
                </a:solidFill>
                <a:latin typeface="Comic Sans MS" panose="030F0702030302020204" pitchFamily="66" charset="0"/>
              </a:rPr>
            </a:br>
            <a:r>
              <a:rPr lang="en-US" altLang="en-US" sz="1800" b="1">
                <a:solidFill>
                  <a:srgbClr val="FF3300"/>
                </a:solidFill>
                <a:latin typeface="Comic Sans MS" panose="030F0702030302020204" pitchFamily="66" charset="0"/>
                <a:cs typeface="Arial" panose="020B0604020202020204" pitchFamily="34" charset="0"/>
              </a:rPr>
              <a:t>▲</a:t>
            </a:r>
          </a:p>
        </p:txBody>
      </p:sp>
      <p:sp>
        <p:nvSpPr>
          <p:cNvPr id="75782" name="Text Box 6"/>
          <p:cNvSpPr txBox="1">
            <a:spLocks noChangeArrowheads="1"/>
          </p:cNvSpPr>
          <p:nvPr/>
        </p:nvSpPr>
        <p:spPr bwMode="auto">
          <a:xfrm rot="562891">
            <a:off x="3810000" y="1346200"/>
            <a:ext cx="2209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1800" b="1">
                <a:solidFill>
                  <a:schemeClr val="tx2"/>
                </a:solidFill>
                <a:latin typeface="Comic Sans MS" panose="030F0702030302020204" pitchFamily="66" charset="0"/>
              </a:rPr>
              <a:t>Karakoran Mts.</a:t>
            </a:r>
            <a:endParaRPr lang="en-US" altLang="en-US" sz="1800" b="1">
              <a:solidFill>
                <a:schemeClr val="tx2"/>
              </a:solidFill>
              <a:latin typeface="Comic Sans MS" panose="030F0702030302020204" pitchFamily="66" charset="0"/>
              <a:cs typeface="Arial" panose="020B0604020202020204" pitchFamily="34" charset="0"/>
            </a:endParaRPr>
          </a:p>
        </p:txBody>
      </p:sp>
      <p:sp>
        <p:nvSpPr>
          <p:cNvPr id="75783" name="Text Box 7"/>
          <p:cNvSpPr txBox="1">
            <a:spLocks noChangeArrowheads="1"/>
          </p:cNvSpPr>
          <p:nvPr/>
        </p:nvSpPr>
        <p:spPr bwMode="auto">
          <a:xfrm rot="1683294">
            <a:off x="2667000" y="1233488"/>
            <a:ext cx="22098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1800" b="1">
                <a:solidFill>
                  <a:schemeClr val="tx2"/>
                </a:solidFill>
                <a:latin typeface="Comic Sans MS" panose="030F0702030302020204" pitchFamily="66" charset="0"/>
              </a:rPr>
              <a:t>Hindu Kush</a:t>
            </a:r>
            <a:endParaRPr lang="en-US" altLang="en-US" sz="1800" b="1">
              <a:solidFill>
                <a:schemeClr val="tx2"/>
              </a:solidFill>
              <a:latin typeface="Comic Sans MS" panose="030F0702030302020204" pitchFamily="66" charset="0"/>
              <a:cs typeface="Arial" panose="020B0604020202020204" pitchFamily="34" charset="0"/>
            </a:endParaRPr>
          </a:p>
        </p:txBody>
      </p:sp>
      <p:sp>
        <p:nvSpPr>
          <p:cNvPr id="75784" name="Text Box 8"/>
          <p:cNvSpPr txBox="1">
            <a:spLocks noChangeArrowheads="1"/>
          </p:cNvSpPr>
          <p:nvPr/>
        </p:nvSpPr>
        <p:spPr bwMode="auto">
          <a:xfrm rot="-925673">
            <a:off x="3733800" y="3479800"/>
            <a:ext cx="2209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1800" b="1">
                <a:solidFill>
                  <a:schemeClr val="tx2"/>
                </a:solidFill>
                <a:latin typeface="Comic Sans MS" panose="030F0702030302020204" pitchFamily="66" charset="0"/>
              </a:rPr>
              <a:t>Vindhya Hills</a:t>
            </a:r>
            <a:endParaRPr lang="en-US" altLang="en-US" sz="1800" b="1">
              <a:solidFill>
                <a:schemeClr val="tx2"/>
              </a:solidFill>
              <a:latin typeface="Comic Sans MS" panose="030F0702030302020204" pitchFamily="66" charset="0"/>
              <a:cs typeface="Arial" panose="020B0604020202020204" pitchFamily="34" charset="0"/>
            </a:endParaRPr>
          </a:p>
        </p:txBody>
      </p:sp>
      <p:sp>
        <p:nvSpPr>
          <p:cNvPr id="75785" name="Text Box 9"/>
          <p:cNvSpPr txBox="1">
            <a:spLocks noChangeArrowheads="1"/>
          </p:cNvSpPr>
          <p:nvPr/>
        </p:nvSpPr>
        <p:spPr bwMode="auto">
          <a:xfrm rot="-24063281">
            <a:off x="4114800" y="4165600"/>
            <a:ext cx="2209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1800" b="1">
                <a:solidFill>
                  <a:schemeClr val="tx2"/>
                </a:solidFill>
                <a:latin typeface="Comic Sans MS" panose="030F0702030302020204" pitchFamily="66" charset="0"/>
              </a:rPr>
              <a:t>Eastern Ghats</a:t>
            </a:r>
            <a:endParaRPr lang="en-US" altLang="en-US" sz="1800" b="1">
              <a:solidFill>
                <a:schemeClr val="tx2"/>
              </a:solidFill>
              <a:latin typeface="Comic Sans MS" panose="030F0702030302020204" pitchFamily="66" charset="0"/>
              <a:cs typeface="Arial" panose="020B0604020202020204" pitchFamily="34" charset="0"/>
            </a:endParaRPr>
          </a:p>
        </p:txBody>
      </p:sp>
      <p:sp>
        <p:nvSpPr>
          <p:cNvPr id="75786" name="Text Box 10"/>
          <p:cNvSpPr txBox="1">
            <a:spLocks noChangeArrowheads="1"/>
          </p:cNvSpPr>
          <p:nvPr/>
        </p:nvSpPr>
        <p:spPr bwMode="auto">
          <a:xfrm rot="-17384843">
            <a:off x="2902744" y="4477544"/>
            <a:ext cx="22098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1800" b="1">
                <a:solidFill>
                  <a:schemeClr val="tx2"/>
                </a:solidFill>
                <a:latin typeface="Comic Sans MS" panose="030F0702030302020204" pitchFamily="66" charset="0"/>
              </a:rPr>
              <a:t>Western Ghats</a:t>
            </a:r>
            <a:endParaRPr lang="en-US" altLang="en-US" sz="1800" b="1">
              <a:solidFill>
                <a:schemeClr val="tx2"/>
              </a:solidFill>
              <a:latin typeface="Comic Sans MS" panose="030F0702030302020204" pitchFamily="66" charset="0"/>
              <a:cs typeface="Arial" panose="020B0604020202020204" pitchFamily="34" charset="0"/>
            </a:endParaRPr>
          </a:p>
        </p:txBody>
      </p:sp>
      <p:sp>
        <p:nvSpPr>
          <p:cNvPr id="75787" name="Text Box 11"/>
          <p:cNvSpPr txBox="1">
            <a:spLocks noChangeArrowheads="1"/>
          </p:cNvSpPr>
          <p:nvPr/>
        </p:nvSpPr>
        <p:spPr bwMode="auto">
          <a:xfrm rot="-24645051">
            <a:off x="2780507" y="1307306"/>
            <a:ext cx="1143000" cy="91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1800" b="1">
                <a:solidFill>
                  <a:schemeClr val="tx2"/>
                </a:solidFill>
                <a:latin typeface="Comic Sans MS" panose="030F0702030302020204" pitchFamily="66" charset="0"/>
              </a:rPr>
              <a:t>Khyber</a:t>
            </a:r>
            <a:br>
              <a:rPr lang="en-US" altLang="en-US" sz="1800" b="1">
                <a:solidFill>
                  <a:schemeClr val="tx2"/>
                </a:solidFill>
                <a:latin typeface="Comic Sans MS" panose="030F0702030302020204" pitchFamily="66" charset="0"/>
              </a:rPr>
            </a:br>
            <a:r>
              <a:rPr lang="en-US" altLang="en-US" sz="1800" b="1">
                <a:solidFill>
                  <a:schemeClr val="tx2"/>
                </a:solidFill>
                <a:latin typeface="Comic Sans MS" panose="030F0702030302020204" pitchFamily="66" charset="0"/>
              </a:rPr>
              <a:t>Pass</a:t>
            </a:r>
            <a:br>
              <a:rPr lang="en-US" altLang="en-US" sz="1800" b="1">
                <a:solidFill>
                  <a:schemeClr val="tx2"/>
                </a:solidFill>
                <a:latin typeface="Comic Sans MS" panose="030F0702030302020204" pitchFamily="66" charset="0"/>
              </a:rPr>
            </a:br>
            <a:r>
              <a:rPr lang="en-US" altLang="en-US" sz="1800" b="1">
                <a:solidFill>
                  <a:srgbClr val="FF3300"/>
                </a:solidFill>
                <a:latin typeface="Comic Sans MS" panose="030F0702030302020204" pitchFamily="66" charset="0"/>
              </a:rPr>
              <a:t>I I</a:t>
            </a:r>
            <a:endParaRPr lang="en-US" altLang="en-US" sz="1800" b="1">
              <a:solidFill>
                <a:srgbClr val="FF3300"/>
              </a:solidFill>
              <a:latin typeface="Comic Sans MS" panose="030F0702030302020204" pitchFamily="66"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5780"/>
                                        </p:tgtEl>
                                        <p:attrNameLst>
                                          <p:attrName>style.visibility</p:attrName>
                                        </p:attrNameLst>
                                      </p:cBhvr>
                                      <p:to>
                                        <p:strVal val="visible"/>
                                      </p:to>
                                    </p:set>
                                    <p:animEffect transition="in" filter="fade">
                                      <p:cBhvr>
                                        <p:cTn id="7" dur="1000"/>
                                        <p:tgtEl>
                                          <p:spTgt spid="7578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5781"/>
                                        </p:tgtEl>
                                        <p:attrNameLst>
                                          <p:attrName>style.visibility</p:attrName>
                                        </p:attrNameLst>
                                      </p:cBhvr>
                                      <p:to>
                                        <p:strVal val="visible"/>
                                      </p:to>
                                    </p:set>
                                    <p:animEffect transition="in" filter="fade">
                                      <p:cBhvr>
                                        <p:cTn id="12" dur="1000"/>
                                        <p:tgtEl>
                                          <p:spTgt spid="7578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5782"/>
                                        </p:tgtEl>
                                        <p:attrNameLst>
                                          <p:attrName>style.visibility</p:attrName>
                                        </p:attrNameLst>
                                      </p:cBhvr>
                                      <p:to>
                                        <p:strVal val="visible"/>
                                      </p:to>
                                    </p:set>
                                    <p:animEffect transition="in" filter="fade">
                                      <p:cBhvr>
                                        <p:cTn id="17" dur="1000"/>
                                        <p:tgtEl>
                                          <p:spTgt spid="7578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5783"/>
                                        </p:tgtEl>
                                        <p:attrNameLst>
                                          <p:attrName>style.visibility</p:attrName>
                                        </p:attrNameLst>
                                      </p:cBhvr>
                                      <p:to>
                                        <p:strVal val="visible"/>
                                      </p:to>
                                    </p:set>
                                    <p:animEffect transition="in" filter="fade">
                                      <p:cBhvr>
                                        <p:cTn id="22" dur="1000"/>
                                        <p:tgtEl>
                                          <p:spTgt spid="75783"/>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5784"/>
                                        </p:tgtEl>
                                        <p:attrNameLst>
                                          <p:attrName>style.visibility</p:attrName>
                                        </p:attrNameLst>
                                      </p:cBhvr>
                                      <p:to>
                                        <p:strVal val="visible"/>
                                      </p:to>
                                    </p:set>
                                    <p:animEffect transition="in" filter="fade">
                                      <p:cBhvr>
                                        <p:cTn id="27" dur="1000"/>
                                        <p:tgtEl>
                                          <p:spTgt spid="75784"/>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5785"/>
                                        </p:tgtEl>
                                        <p:attrNameLst>
                                          <p:attrName>style.visibility</p:attrName>
                                        </p:attrNameLst>
                                      </p:cBhvr>
                                      <p:to>
                                        <p:strVal val="visible"/>
                                      </p:to>
                                    </p:set>
                                    <p:animEffect transition="in" filter="fade">
                                      <p:cBhvr>
                                        <p:cTn id="32" dur="1000"/>
                                        <p:tgtEl>
                                          <p:spTgt spid="75785"/>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5786"/>
                                        </p:tgtEl>
                                        <p:attrNameLst>
                                          <p:attrName>style.visibility</p:attrName>
                                        </p:attrNameLst>
                                      </p:cBhvr>
                                      <p:to>
                                        <p:strVal val="visible"/>
                                      </p:to>
                                    </p:set>
                                    <p:animEffect transition="in" filter="fade">
                                      <p:cBhvr>
                                        <p:cTn id="37" dur="1000"/>
                                        <p:tgtEl>
                                          <p:spTgt spid="75786"/>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75787"/>
                                        </p:tgtEl>
                                        <p:attrNameLst>
                                          <p:attrName>style.visibility</p:attrName>
                                        </p:attrNameLst>
                                      </p:cBhvr>
                                      <p:to>
                                        <p:strVal val="visible"/>
                                      </p:to>
                                    </p:set>
                                    <p:animEffect transition="in" filter="fade">
                                      <p:cBhvr>
                                        <p:cTn id="42" dur="1000"/>
                                        <p:tgtEl>
                                          <p:spTgt spid="757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80" grpId="0"/>
      <p:bldP spid="75781" grpId="0"/>
      <p:bldP spid="75782" grpId="0"/>
      <p:bldP spid="75783" grpId="0"/>
      <p:bldP spid="75784" grpId="0"/>
      <p:bldP spid="75785" grpId="0"/>
      <p:bldP spid="75786" grpId="0"/>
      <p:bldP spid="7578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ext Box 2"/>
          <p:cNvSpPr txBox="1">
            <a:spLocks noChangeArrowheads="1"/>
          </p:cNvSpPr>
          <p:nvPr/>
        </p:nvSpPr>
        <p:spPr bwMode="auto">
          <a:xfrm>
            <a:off x="1676400" y="228600"/>
            <a:ext cx="73914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4400" b="1">
                <a:solidFill>
                  <a:srgbClr val="634221"/>
                </a:solidFill>
                <a:latin typeface="Samarkan" pitchFamily="34" charset="0"/>
              </a:rPr>
              <a:t>Hindu Kush</a:t>
            </a:r>
          </a:p>
        </p:txBody>
      </p:sp>
      <p:pic>
        <p:nvPicPr>
          <p:cNvPr id="80900" name="Picture 4" descr="doorstep_hindu_kush"/>
          <p:cNvPicPr>
            <a:picLocks noChangeAspect="1" noChangeArrowheads="1"/>
          </p:cNvPicPr>
          <p:nvPr/>
        </p:nvPicPr>
        <p:blipFill>
          <a:blip r:embed="rId2">
            <a:lum contrast="6000"/>
            <a:extLst>
              <a:ext uri="{28A0092B-C50C-407E-A947-70E740481C1C}">
                <a14:useLocalDpi xmlns:a14="http://schemas.microsoft.com/office/drawing/2010/main"/>
              </a:ext>
            </a:extLst>
          </a:blip>
          <a:srcRect/>
          <a:stretch>
            <a:fillRect/>
          </a:stretch>
        </p:blipFill>
        <p:spPr bwMode="auto">
          <a:xfrm>
            <a:off x="5410200" y="1089025"/>
            <a:ext cx="3581400" cy="2568575"/>
          </a:xfrm>
          <a:prstGeom prst="rect">
            <a:avLst/>
          </a:prstGeom>
          <a:noFill/>
          <a:ln w="9525">
            <a:solidFill>
              <a:srgbClr val="634221"/>
            </a:solidFill>
            <a:miter lim="800000"/>
            <a:headEnd/>
            <a:tailEnd/>
          </a:ln>
          <a:extLst>
            <a:ext uri="{909E8E84-426E-40DD-AFC4-6F175D3DCCD1}">
              <a14:hiddenFill xmlns:a14="http://schemas.microsoft.com/office/drawing/2010/main">
                <a:solidFill>
                  <a:srgbClr val="FFFFFF"/>
                </a:solidFill>
              </a14:hiddenFill>
            </a:ext>
          </a:extLst>
        </p:spPr>
      </p:pic>
      <p:pic>
        <p:nvPicPr>
          <p:cNvPr id="80901" name="Picture 5" descr="Hindu Kush in Afghanistan"/>
          <p:cNvPicPr>
            <a:picLocks noChangeAspect="1" noChangeArrowheads="1"/>
          </p:cNvPicPr>
          <p:nvPr/>
        </p:nvPicPr>
        <p:blipFill>
          <a:blip r:embed="rId3">
            <a:lum contrast="6000"/>
            <a:extLst>
              <a:ext uri="{28A0092B-C50C-407E-A947-70E740481C1C}">
                <a14:useLocalDpi xmlns:a14="http://schemas.microsoft.com/office/drawing/2010/main"/>
              </a:ext>
            </a:extLst>
          </a:blip>
          <a:srcRect/>
          <a:stretch>
            <a:fillRect/>
          </a:stretch>
        </p:blipFill>
        <p:spPr bwMode="auto">
          <a:xfrm>
            <a:off x="1752600" y="1676400"/>
            <a:ext cx="3733800" cy="2732088"/>
          </a:xfrm>
          <a:prstGeom prst="rect">
            <a:avLst/>
          </a:prstGeom>
          <a:noFill/>
          <a:ln w="9525">
            <a:solidFill>
              <a:srgbClr val="634221"/>
            </a:solidFill>
            <a:miter lim="800000"/>
            <a:headEnd/>
            <a:tailEnd/>
          </a:ln>
          <a:extLst>
            <a:ext uri="{909E8E84-426E-40DD-AFC4-6F175D3DCCD1}">
              <a14:hiddenFill xmlns:a14="http://schemas.microsoft.com/office/drawing/2010/main">
                <a:solidFill>
                  <a:srgbClr val="FFFFFF"/>
                </a:solidFill>
              </a14:hiddenFill>
            </a:ext>
          </a:extLst>
        </p:spPr>
      </p:pic>
      <p:pic>
        <p:nvPicPr>
          <p:cNvPr id="80902" name="Picture 6" descr="HinduKush-2"/>
          <p:cNvPicPr>
            <a:picLocks noChangeAspect="1" noChangeArrowheads="1"/>
          </p:cNvPicPr>
          <p:nvPr/>
        </p:nvPicPr>
        <p:blipFill>
          <a:blip r:embed="rId4">
            <a:lum contrast="6000"/>
            <a:extLst>
              <a:ext uri="{28A0092B-C50C-407E-A947-70E740481C1C}">
                <a14:useLocalDpi xmlns:a14="http://schemas.microsoft.com/office/drawing/2010/main"/>
              </a:ext>
            </a:extLst>
          </a:blip>
          <a:srcRect/>
          <a:stretch>
            <a:fillRect/>
          </a:stretch>
        </p:blipFill>
        <p:spPr bwMode="auto">
          <a:xfrm>
            <a:off x="4419600" y="3886200"/>
            <a:ext cx="4114800" cy="2695575"/>
          </a:xfrm>
          <a:prstGeom prst="rect">
            <a:avLst/>
          </a:prstGeom>
          <a:noFill/>
          <a:ln w="9525">
            <a:solidFill>
              <a:srgbClr val="63422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32" fill="hold" nodeType="clickEffect">
                                  <p:stCondLst>
                                    <p:cond delay="0"/>
                                  </p:stCondLst>
                                  <p:childTnLst>
                                    <p:set>
                                      <p:cBhvr>
                                        <p:cTn id="6" dur="1" fill="hold">
                                          <p:stCondLst>
                                            <p:cond delay="0"/>
                                          </p:stCondLst>
                                        </p:cTn>
                                        <p:tgtEl>
                                          <p:spTgt spid="80900"/>
                                        </p:tgtEl>
                                        <p:attrNameLst>
                                          <p:attrName>style.visibility</p:attrName>
                                        </p:attrNameLst>
                                      </p:cBhvr>
                                      <p:to>
                                        <p:strVal val="visible"/>
                                      </p:to>
                                    </p:set>
                                    <p:animEffect transition="in" filter="diamond(out)">
                                      <p:cBhvr>
                                        <p:cTn id="7" dur="2000"/>
                                        <p:tgtEl>
                                          <p:spTgt spid="80900"/>
                                        </p:tgtEl>
                                      </p:cBhvr>
                                    </p:animEffect>
                                  </p:childTnLst>
                                </p:cTn>
                              </p:par>
                            </p:childTnLst>
                          </p:cTn>
                        </p:par>
                        <p:par>
                          <p:cTn id="8" fill="hold" nodeType="afterGroup">
                            <p:stCondLst>
                              <p:cond delay="2000"/>
                            </p:stCondLst>
                            <p:childTnLst>
                              <p:par>
                                <p:cTn id="9" presetID="22" presetClass="entr" presetSubtype="8" fill="hold" nodeType="afterEffect">
                                  <p:stCondLst>
                                    <p:cond delay="0"/>
                                  </p:stCondLst>
                                  <p:childTnLst>
                                    <p:set>
                                      <p:cBhvr>
                                        <p:cTn id="10" dur="1" fill="hold">
                                          <p:stCondLst>
                                            <p:cond delay="0"/>
                                          </p:stCondLst>
                                        </p:cTn>
                                        <p:tgtEl>
                                          <p:spTgt spid="80902"/>
                                        </p:tgtEl>
                                        <p:attrNameLst>
                                          <p:attrName>style.visibility</p:attrName>
                                        </p:attrNameLst>
                                      </p:cBhvr>
                                      <p:to>
                                        <p:strVal val="visible"/>
                                      </p:to>
                                    </p:set>
                                    <p:animEffect transition="in" filter="wipe(left)">
                                      <p:cBhvr>
                                        <p:cTn id="11" dur="2000"/>
                                        <p:tgtEl>
                                          <p:spTgt spid="80902"/>
                                        </p:tgtEl>
                                      </p:cBhvr>
                                    </p:animEffect>
                                  </p:childTnLst>
                                </p:cTn>
                              </p:par>
                            </p:childTnLst>
                          </p:cTn>
                        </p:par>
                        <p:par>
                          <p:cTn id="12" fill="hold" nodeType="afterGroup">
                            <p:stCondLst>
                              <p:cond delay="4000"/>
                            </p:stCondLst>
                            <p:childTnLst>
                              <p:par>
                                <p:cTn id="13" presetID="13" presetClass="entr" presetSubtype="16" fill="hold" nodeType="afterEffect">
                                  <p:stCondLst>
                                    <p:cond delay="0"/>
                                  </p:stCondLst>
                                  <p:childTnLst>
                                    <p:set>
                                      <p:cBhvr>
                                        <p:cTn id="14" dur="1" fill="hold">
                                          <p:stCondLst>
                                            <p:cond delay="0"/>
                                          </p:stCondLst>
                                        </p:cTn>
                                        <p:tgtEl>
                                          <p:spTgt spid="80901"/>
                                        </p:tgtEl>
                                        <p:attrNameLst>
                                          <p:attrName>style.visibility</p:attrName>
                                        </p:attrNameLst>
                                      </p:cBhvr>
                                      <p:to>
                                        <p:strVal val="visible"/>
                                      </p:to>
                                    </p:set>
                                    <p:animEffect transition="in" filter="plus(in)">
                                      <p:cBhvr>
                                        <p:cTn id="15" dur="2000"/>
                                        <p:tgtEl>
                                          <p:spTgt spid="809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ext Box 2"/>
          <p:cNvSpPr txBox="1">
            <a:spLocks noChangeArrowheads="1"/>
          </p:cNvSpPr>
          <p:nvPr/>
        </p:nvSpPr>
        <p:spPr bwMode="auto">
          <a:xfrm>
            <a:off x="1676400" y="228600"/>
            <a:ext cx="73914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4400" b="1">
                <a:solidFill>
                  <a:srgbClr val="634221"/>
                </a:solidFill>
                <a:latin typeface="Samarkan" pitchFamily="34" charset="0"/>
              </a:rPr>
              <a:t>South Asia</a:t>
            </a:r>
          </a:p>
        </p:txBody>
      </p:sp>
      <p:pic>
        <p:nvPicPr>
          <p:cNvPr id="47112" name="Picture 8" descr="f;ag pf Bhutan - animated"/>
          <p:cNvPicPr>
            <a:picLocks noChangeAspect="1" noChangeArrowheads="1" noCrop="1"/>
          </p:cNvPicPr>
          <p:nvPr/>
        </p:nvPicPr>
        <p:blipFill>
          <a:blip r:embed="rId2">
            <a:extLst>
              <a:ext uri="{28A0092B-C50C-407E-A947-70E740481C1C}">
                <a14:useLocalDpi xmlns:a14="http://schemas.microsoft.com/office/drawing/2010/main"/>
              </a:ext>
            </a:extLst>
          </a:blip>
          <a:srcRect/>
          <a:stretch>
            <a:fillRect/>
          </a:stretch>
        </p:blipFill>
        <p:spPr bwMode="auto">
          <a:xfrm>
            <a:off x="7277100" y="1885950"/>
            <a:ext cx="1257300" cy="857250"/>
          </a:xfrm>
          <a:prstGeom prst="rect">
            <a:avLst/>
          </a:prstGeom>
          <a:noFill/>
          <a:extLst>
            <a:ext uri="{909E8E84-426E-40DD-AFC4-6F175D3DCCD1}">
              <a14:hiddenFill xmlns:a14="http://schemas.microsoft.com/office/drawing/2010/main">
                <a:solidFill>
                  <a:srgbClr val="FFFFFF"/>
                </a:solidFill>
              </a14:hiddenFill>
            </a:ext>
          </a:extLst>
        </p:spPr>
      </p:pic>
      <p:pic>
        <p:nvPicPr>
          <p:cNvPr id="47113" name="Picture 9" descr="flag of Bangladesh-animated"/>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7277100" y="3790950"/>
            <a:ext cx="1257300" cy="857250"/>
          </a:xfrm>
          <a:prstGeom prst="rect">
            <a:avLst/>
          </a:prstGeom>
          <a:noFill/>
          <a:extLst>
            <a:ext uri="{909E8E84-426E-40DD-AFC4-6F175D3DCCD1}">
              <a14:hiddenFill xmlns:a14="http://schemas.microsoft.com/office/drawing/2010/main">
                <a:solidFill>
                  <a:srgbClr val="FFFFFF"/>
                </a:solidFill>
              </a14:hiddenFill>
            </a:ext>
          </a:extLst>
        </p:spPr>
      </p:pic>
      <p:pic>
        <p:nvPicPr>
          <p:cNvPr id="47114" name="Picture 10" descr="flag of India-animated"/>
          <p:cNvPicPr>
            <a:picLocks noChangeAspect="1" noChangeArrowheads="1" noCrop="1"/>
          </p:cNvPicPr>
          <p:nvPr/>
        </p:nvPicPr>
        <p:blipFill>
          <a:blip r:embed="rId4">
            <a:extLst>
              <a:ext uri="{28A0092B-C50C-407E-A947-70E740481C1C}">
                <a14:useLocalDpi xmlns:a14="http://schemas.microsoft.com/office/drawing/2010/main"/>
              </a:ext>
            </a:extLst>
          </a:blip>
          <a:srcRect/>
          <a:stretch>
            <a:fillRect/>
          </a:stretch>
        </p:blipFill>
        <p:spPr bwMode="auto">
          <a:xfrm>
            <a:off x="2628900" y="4191000"/>
            <a:ext cx="1257300" cy="857250"/>
          </a:xfrm>
          <a:prstGeom prst="rect">
            <a:avLst/>
          </a:prstGeom>
          <a:noFill/>
          <a:extLst>
            <a:ext uri="{909E8E84-426E-40DD-AFC4-6F175D3DCCD1}">
              <a14:hiddenFill xmlns:a14="http://schemas.microsoft.com/office/drawing/2010/main">
                <a:solidFill>
                  <a:srgbClr val="FFFFFF"/>
                </a:solidFill>
              </a14:hiddenFill>
            </a:ext>
          </a:extLst>
        </p:spPr>
      </p:pic>
      <p:pic>
        <p:nvPicPr>
          <p:cNvPr id="47115" name="Picture 11" descr="flag of Pakistan-animated"/>
          <p:cNvPicPr>
            <a:picLocks noChangeAspect="1" noChangeArrowheads="1" noCrop="1"/>
          </p:cNvPicPr>
          <p:nvPr/>
        </p:nvPicPr>
        <p:blipFill>
          <a:blip r:embed="rId5">
            <a:extLst>
              <a:ext uri="{28A0092B-C50C-407E-A947-70E740481C1C}">
                <a14:useLocalDpi xmlns:a14="http://schemas.microsoft.com/office/drawing/2010/main"/>
              </a:ext>
            </a:extLst>
          </a:blip>
          <a:srcRect/>
          <a:stretch>
            <a:fillRect/>
          </a:stretch>
        </p:blipFill>
        <p:spPr bwMode="auto">
          <a:xfrm>
            <a:off x="2209800" y="2743200"/>
            <a:ext cx="1257300" cy="857250"/>
          </a:xfrm>
          <a:prstGeom prst="rect">
            <a:avLst/>
          </a:prstGeom>
          <a:noFill/>
          <a:extLst>
            <a:ext uri="{909E8E84-426E-40DD-AFC4-6F175D3DCCD1}">
              <a14:hiddenFill xmlns:a14="http://schemas.microsoft.com/office/drawing/2010/main">
                <a:solidFill>
                  <a:srgbClr val="FFFFFF"/>
                </a:solidFill>
              </a14:hiddenFill>
            </a:ext>
          </a:extLst>
        </p:spPr>
      </p:pic>
      <p:pic>
        <p:nvPicPr>
          <p:cNvPr id="47116" name="Picture 12" descr="flag of Sri Lanka - animated"/>
          <p:cNvPicPr>
            <a:picLocks noChangeAspect="1" noChangeArrowheads="1" noCrop="1"/>
          </p:cNvPicPr>
          <p:nvPr/>
        </p:nvPicPr>
        <p:blipFill>
          <a:blip r:embed="rId6">
            <a:extLst>
              <a:ext uri="{28A0092B-C50C-407E-A947-70E740481C1C}">
                <a14:useLocalDpi xmlns:a14="http://schemas.microsoft.com/office/drawing/2010/main"/>
              </a:ext>
            </a:extLst>
          </a:blip>
          <a:srcRect/>
          <a:stretch>
            <a:fillRect/>
          </a:stretch>
        </p:blipFill>
        <p:spPr bwMode="auto">
          <a:xfrm>
            <a:off x="6515100" y="5619750"/>
            <a:ext cx="1257300" cy="857250"/>
          </a:xfrm>
          <a:prstGeom prst="rect">
            <a:avLst/>
          </a:prstGeom>
          <a:noFill/>
          <a:extLst>
            <a:ext uri="{909E8E84-426E-40DD-AFC4-6F175D3DCCD1}">
              <a14:hiddenFill xmlns:a14="http://schemas.microsoft.com/office/drawing/2010/main">
                <a:solidFill>
                  <a:srgbClr val="FFFFFF"/>
                </a:solidFill>
              </a14:hiddenFill>
            </a:ext>
          </a:extLst>
        </p:spPr>
      </p:pic>
      <p:pic>
        <p:nvPicPr>
          <p:cNvPr id="47117" name="Picture 13" descr="flag of Nepal - animated"/>
          <p:cNvPicPr>
            <a:picLocks noChangeAspect="1" noChangeArrowheads="1" noCrop="1"/>
          </p:cNvPicPr>
          <p:nvPr/>
        </p:nvPicPr>
        <p:blipFill>
          <a:blip r:embed="rId7">
            <a:extLst>
              <a:ext uri="{28A0092B-C50C-407E-A947-70E740481C1C}">
                <a14:useLocalDpi xmlns:a14="http://schemas.microsoft.com/office/drawing/2010/main"/>
              </a:ext>
            </a:extLst>
          </a:blip>
          <a:srcRect/>
          <a:stretch>
            <a:fillRect/>
          </a:stretch>
        </p:blipFill>
        <p:spPr bwMode="auto">
          <a:xfrm>
            <a:off x="5105400" y="1219200"/>
            <a:ext cx="1257300" cy="857250"/>
          </a:xfrm>
          <a:prstGeom prst="rect">
            <a:avLst/>
          </a:prstGeom>
          <a:noFill/>
          <a:extLst>
            <a:ext uri="{909E8E84-426E-40DD-AFC4-6F175D3DCCD1}">
              <a14:hiddenFill xmlns:a14="http://schemas.microsoft.com/office/drawing/2010/main">
                <a:solidFill>
                  <a:srgbClr val="FFFFFF"/>
                </a:solidFill>
              </a14:hiddenFill>
            </a:ext>
          </a:extLst>
        </p:spPr>
      </p:pic>
      <p:pic>
        <p:nvPicPr>
          <p:cNvPr id="47118" name="Picture 14" descr="flag of the Maldive Islands - animated"/>
          <p:cNvPicPr>
            <a:picLocks noChangeAspect="1" noChangeArrowheads="1" noCrop="1"/>
          </p:cNvPicPr>
          <p:nvPr/>
        </p:nvPicPr>
        <p:blipFill>
          <a:blip r:embed="rId8">
            <a:extLst>
              <a:ext uri="{28A0092B-C50C-407E-A947-70E740481C1C}">
                <a14:useLocalDpi xmlns:a14="http://schemas.microsoft.com/office/drawing/2010/main"/>
              </a:ext>
            </a:extLst>
          </a:blip>
          <a:srcRect/>
          <a:stretch>
            <a:fillRect/>
          </a:stretch>
        </p:blipFill>
        <p:spPr bwMode="auto">
          <a:xfrm>
            <a:off x="3581400" y="5543550"/>
            <a:ext cx="1257300" cy="857250"/>
          </a:xfrm>
          <a:prstGeom prst="rect">
            <a:avLst/>
          </a:prstGeom>
          <a:noFill/>
          <a:extLst>
            <a:ext uri="{909E8E84-426E-40DD-AFC4-6F175D3DCCD1}">
              <a14:hiddenFill xmlns:a14="http://schemas.microsoft.com/office/drawing/2010/main">
                <a:solidFill>
                  <a:srgbClr val="FFFFFF"/>
                </a:solidFill>
              </a14:hiddenFill>
            </a:ext>
          </a:extLst>
        </p:spPr>
      </p:pic>
      <p:pic>
        <p:nvPicPr>
          <p:cNvPr id="47119" name="Picture 15" descr="map-SoAsia"/>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152900" y="2419350"/>
            <a:ext cx="2925763" cy="3105150"/>
          </a:xfrm>
          <a:prstGeom prst="rect">
            <a:avLst/>
          </a:prstGeom>
          <a:noFill/>
          <a:extLst>
            <a:ext uri="{909E8E84-426E-40DD-AFC4-6F175D3DCCD1}">
              <a14:hiddenFill xmlns:a14="http://schemas.microsoft.com/office/drawing/2010/main">
                <a:solidFill>
                  <a:srgbClr val="FFFFFF"/>
                </a:solidFill>
              </a14:hiddenFill>
            </a:ext>
          </a:extLst>
        </p:spPr>
      </p:pic>
      <p:sp>
        <p:nvSpPr>
          <p:cNvPr id="47120" name="Line 16"/>
          <p:cNvSpPr>
            <a:spLocks noChangeShapeType="1"/>
          </p:cNvSpPr>
          <p:nvPr/>
        </p:nvSpPr>
        <p:spPr bwMode="auto">
          <a:xfrm flipV="1">
            <a:off x="4914900" y="5467350"/>
            <a:ext cx="228600" cy="228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122" name="Line 18"/>
          <p:cNvSpPr>
            <a:spLocks noChangeShapeType="1"/>
          </p:cNvSpPr>
          <p:nvPr/>
        </p:nvSpPr>
        <p:spPr bwMode="auto">
          <a:xfrm flipH="1" flipV="1">
            <a:off x="5905500" y="5391150"/>
            <a:ext cx="533400" cy="304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123" name="Line 19"/>
          <p:cNvSpPr>
            <a:spLocks noChangeShapeType="1"/>
          </p:cNvSpPr>
          <p:nvPr/>
        </p:nvSpPr>
        <p:spPr bwMode="auto">
          <a:xfrm flipV="1">
            <a:off x="3886200" y="3962400"/>
            <a:ext cx="1524000" cy="533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124" name="Line 20"/>
          <p:cNvSpPr>
            <a:spLocks noChangeShapeType="1"/>
          </p:cNvSpPr>
          <p:nvPr/>
        </p:nvSpPr>
        <p:spPr bwMode="auto">
          <a:xfrm>
            <a:off x="3505200" y="3200400"/>
            <a:ext cx="876300" cy="5715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125" name="Line 21"/>
          <p:cNvSpPr>
            <a:spLocks noChangeShapeType="1"/>
          </p:cNvSpPr>
          <p:nvPr/>
        </p:nvSpPr>
        <p:spPr bwMode="auto">
          <a:xfrm flipH="1" flipV="1">
            <a:off x="6515100" y="3638550"/>
            <a:ext cx="685800" cy="3810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126" name="Line 22"/>
          <p:cNvSpPr>
            <a:spLocks noChangeShapeType="1"/>
          </p:cNvSpPr>
          <p:nvPr/>
        </p:nvSpPr>
        <p:spPr bwMode="auto">
          <a:xfrm>
            <a:off x="5791200" y="2133600"/>
            <a:ext cx="190500" cy="104775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127" name="Line 23"/>
          <p:cNvSpPr>
            <a:spLocks noChangeShapeType="1"/>
          </p:cNvSpPr>
          <p:nvPr/>
        </p:nvSpPr>
        <p:spPr bwMode="auto">
          <a:xfrm flipH="1">
            <a:off x="6591300" y="2819400"/>
            <a:ext cx="876300" cy="28575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129" name="Line 25"/>
          <p:cNvSpPr>
            <a:spLocks noChangeShapeType="1"/>
          </p:cNvSpPr>
          <p:nvPr/>
        </p:nvSpPr>
        <p:spPr bwMode="auto">
          <a:xfrm>
            <a:off x="4114800" y="2286000"/>
            <a:ext cx="533400" cy="304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47131" name="Picture 27" descr="flag of Afghanistan-animated-2"/>
          <p:cNvPicPr>
            <a:picLocks noChangeAspect="1" noChangeArrowheads="1" noCrop="1"/>
          </p:cNvPicPr>
          <p:nvPr/>
        </p:nvPicPr>
        <p:blipFill>
          <a:blip r:embed="rId10">
            <a:lum bright="18000" contrast="6000"/>
            <a:extLst>
              <a:ext uri="{28A0092B-C50C-407E-A947-70E740481C1C}">
                <a14:useLocalDpi xmlns:a14="http://schemas.microsoft.com/office/drawing/2010/main"/>
              </a:ext>
            </a:extLst>
          </a:blip>
          <a:srcRect/>
          <a:stretch>
            <a:fillRect/>
          </a:stretch>
        </p:blipFill>
        <p:spPr bwMode="auto">
          <a:xfrm>
            <a:off x="3048000" y="1295400"/>
            <a:ext cx="1295400" cy="9223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ext Box 2"/>
          <p:cNvSpPr txBox="1">
            <a:spLocks noChangeArrowheads="1"/>
          </p:cNvSpPr>
          <p:nvPr/>
        </p:nvSpPr>
        <p:spPr bwMode="auto">
          <a:xfrm>
            <a:off x="1676400" y="304800"/>
            <a:ext cx="73914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4400" b="1">
                <a:solidFill>
                  <a:srgbClr val="634221"/>
                </a:solidFill>
                <a:latin typeface="Samarkan" pitchFamily="34" charset="0"/>
              </a:rPr>
              <a:t>The Khyber Pass</a:t>
            </a:r>
          </a:p>
        </p:txBody>
      </p:sp>
      <p:pic>
        <p:nvPicPr>
          <p:cNvPr id="55299" name="Picture 3" descr="Khyber Pass"/>
          <p:cNvPicPr>
            <a:picLocks noChangeAspect="1" noChangeArrowheads="1"/>
          </p:cNvPicPr>
          <p:nvPr/>
        </p:nvPicPr>
        <p:blipFill>
          <a:blip r:embed="rId2">
            <a:lum contrast="12000"/>
            <a:extLst>
              <a:ext uri="{28A0092B-C50C-407E-A947-70E740481C1C}">
                <a14:useLocalDpi xmlns:a14="http://schemas.microsoft.com/office/drawing/2010/main"/>
              </a:ext>
            </a:extLst>
          </a:blip>
          <a:srcRect/>
          <a:stretch>
            <a:fillRect/>
          </a:stretch>
        </p:blipFill>
        <p:spPr bwMode="auto">
          <a:xfrm>
            <a:off x="2667000" y="1368425"/>
            <a:ext cx="5486400" cy="4651375"/>
          </a:xfrm>
          <a:prstGeom prst="rect">
            <a:avLst/>
          </a:prstGeom>
          <a:noFill/>
          <a:ln w="9525">
            <a:solidFill>
              <a:srgbClr val="63422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8" name="Picture 8" descr="Himalaya-2"/>
          <p:cNvPicPr>
            <a:picLocks noChangeAspect="1" noChangeArrowheads="1"/>
          </p:cNvPicPr>
          <p:nvPr/>
        </p:nvPicPr>
        <p:blipFill>
          <a:blip r:embed="rId2" cstate="screen">
            <a:lum contrast="6000"/>
            <a:extLst>
              <a:ext uri="{28A0092B-C50C-407E-A947-70E740481C1C}">
                <a14:useLocalDpi xmlns:a14="http://schemas.microsoft.com/office/drawing/2010/main"/>
              </a:ext>
            </a:extLst>
          </a:blip>
          <a:srcRect/>
          <a:stretch>
            <a:fillRect/>
          </a:stretch>
        </p:blipFill>
        <p:spPr bwMode="auto">
          <a:xfrm>
            <a:off x="2057400" y="990600"/>
            <a:ext cx="4191000" cy="2776538"/>
          </a:xfrm>
          <a:prstGeom prst="rect">
            <a:avLst/>
          </a:prstGeom>
          <a:noFill/>
          <a:ln w="9525">
            <a:solidFill>
              <a:srgbClr val="634221"/>
            </a:solidFill>
            <a:miter lim="800000"/>
            <a:headEnd/>
            <a:tailEnd/>
          </a:ln>
          <a:extLst>
            <a:ext uri="{909E8E84-426E-40DD-AFC4-6F175D3DCCD1}">
              <a14:hiddenFill xmlns:a14="http://schemas.microsoft.com/office/drawing/2010/main">
                <a:solidFill>
                  <a:srgbClr val="FFFFFF"/>
                </a:solidFill>
              </a14:hiddenFill>
            </a:ext>
          </a:extLst>
        </p:spPr>
      </p:pic>
      <p:sp>
        <p:nvSpPr>
          <p:cNvPr id="56322" name="Text Box 2"/>
          <p:cNvSpPr txBox="1">
            <a:spLocks noChangeArrowheads="1"/>
          </p:cNvSpPr>
          <p:nvPr/>
        </p:nvSpPr>
        <p:spPr bwMode="auto">
          <a:xfrm>
            <a:off x="1676400" y="152400"/>
            <a:ext cx="73914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4400" b="1">
                <a:solidFill>
                  <a:srgbClr val="634221"/>
                </a:solidFill>
                <a:latin typeface="Samarkan" pitchFamily="34" charset="0"/>
              </a:rPr>
              <a:t>The Himalayas</a:t>
            </a:r>
          </a:p>
        </p:txBody>
      </p:sp>
      <p:pic>
        <p:nvPicPr>
          <p:cNvPr id="56325" name="Picture 5" descr="himalayas"/>
          <p:cNvPicPr>
            <a:picLocks noChangeAspect="1" noChangeArrowheads="1"/>
          </p:cNvPicPr>
          <p:nvPr/>
        </p:nvPicPr>
        <p:blipFill>
          <a:blip r:embed="rId3" cstate="screen">
            <a:lum contrast="6000"/>
            <a:extLst>
              <a:ext uri="{28A0092B-C50C-407E-A947-70E740481C1C}">
                <a14:useLocalDpi xmlns:a14="http://schemas.microsoft.com/office/drawing/2010/main"/>
              </a:ext>
            </a:extLst>
          </a:blip>
          <a:srcRect/>
          <a:stretch>
            <a:fillRect/>
          </a:stretch>
        </p:blipFill>
        <p:spPr bwMode="auto">
          <a:xfrm>
            <a:off x="4724400" y="3505200"/>
            <a:ext cx="4191000" cy="2713038"/>
          </a:xfrm>
          <a:prstGeom prst="rect">
            <a:avLst/>
          </a:prstGeom>
          <a:noFill/>
          <a:ln w="9525">
            <a:solidFill>
              <a:srgbClr val="634221"/>
            </a:solidFill>
            <a:miter lim="800000"/>
            <a:headEnd/>
            <a:tailEnd/>
          </a:ln>
          <a:extLst>
            <a:ext uri="{909E8E84-426E-40DD-AFC4-6F175D3DCCD1}">
              <a14:hiddenFill xmlns:a14="http://schemas.microsoft.com/office/drawing/2010/main">
                <a:solidFill>
                  <a:srgbClr val="FFFFFF"/>
                </a:solidFill>
              </a14:hiddenFill>
            </a:ext>
          </a:extLst>
        </p:spPr>
      </p:pic>
      <p:sp>
        <p:nvSpPr>
          <p:cNvPr id="56327" name="Text Box 7"/>
          <p:cNvSpPr txBox="1">
            <a:spLocks noChangeArrowheads="1"/>
          </p:cNvSpPr>
          <p:nvPr/>
        </p:nvSpPr>
        <p:spPr bwMode="auto">
          <a:xfrm>
            <a:off x="1981200" y="4038600"/>
            <a:ext cx="2590800" cy="2530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634221"/>
                </a:solidFill>
                <a:miter lim="800000"/>
                <a:headEnd/>
                <a:tailEnd/>
              </a14:hiddenLine>
            </a:ext>
            <a:ext uri="{AF507438-7753-43E0-B8FC-AC1667EBCBE1}">
              <a14:hiddenEffects xmlns:a14="http://schemas.microsoft.com/office/drawing/2010/main">
                <a:effectLst>
                  <a:outerShdw dist="35921" dir="2700000" algn="ctr" rotWithShape="0">
                    <a:srgbClr val="634221"/>
                  </a:outerShdw>
                </a:effectLst>
              </a14:hiddenEffects>
            </a:ext>
          </a:extLst>
        </p:spPr>
        <p:txBody>
          <a:bodyPr>
            <a:spAutoFit/>
          </a:bodyPr>
          <a:lstStyle/>
          <a:p>
            <a:pPr>
              <a:spcBef>
                <a:spcPct val="50000"/>
              </a:spcBef>
              <a:buClr>
                <a:srgbClr val="996633"/>
              </a:buClr>
              <a:buFont typeface="Wingdings" panose="05000000000000000000" pitchFamily="2" charset="2"/>
              <a:buChar char="§"/>
            </a:pPr>
            <a:r>
              <a:rPr lang="en-US" altLang="en-US" sz="2000" b="1">
                <a:solidFill>
                  <a:srgbClr val="009200"/>
                </a:solidFill>
                <a:latin typeface="Comic Sans MS" panose="030F0702030302020204" pitchFamily="66" charset="0"/>
              </a:rPr>
              <a:t> </a:t>
            </a:r>
            <a:r>
              <a:rPr lang="en-US" altLang="en-US" sz="2000" b="1">
                <a:solidFill>
                  <a:srgbClr val="006600"/>
                </a:solidFill>
                <a:latin typeface="Comic Sans MS" panose="030F0702030302020204" pitchFamily="66" charset="0"/>
              </a:rPr>
              <a:t>“him” [snow]</a:t>
            </a:r>
          </a:p>
          <a:p>
            <a:pPr>
              <a:spcBef>
                <a:spcPct val="50000"/>
              </a:spcBef>
              <a:buClr>
                <a:srgbClr val="996633"/>
              </a:buClr>
              <a:buFont typeface="Wingdings" panose="05000000000000000000" pitchFamily="2" charset="2"/>
              <a:buChar char="§"/>
            </a:pPr>
            <a:r>
              <a:rPr lang="en-US" altLang="en-US" sz="2000" b="1">
                <a:solidFill>
                  <a:srgbClr val="006600"/>
                </a:solidFill>
                <a:latin typeface="Comic Sans MS" panose="030F0702030302020204" pitchFamily="66" charset="0"/>
              </a:rPr>
              <a:t> “aalaya” [home]</a:t>
            </a:r>
          </a:p>
          <a:p>
            <a:pPr>
              <a:spcBef>
                <a:spcPct val="50000"/>
              </a:spcBef>
              <a:buClr>
                <a:srgbClr val="996633"/>
              </a:buClr>
              <a:buFont typeface="Wingdings" panose="05000000000000000000" pitchFamily="2" charset="2"/>
              <a:buChar char="§"/>
            </a:pPr>
            <a:r>
              <a:rPr lang="en-US" altLang="en-US" sz="2000" b="1">
                <a:solidFill>
                  <a:srgbClr val="009200"/>
                </a:solidFill>
                <a:latin typeface="Comic Sans MS" panose="030F0702030302020204" pitchFamily="66" charset="0"/>
              </a:rPr>
              <a:t> </a:t>
            </a:r>
            <a:r>
              <a:rPr lang="en-US" altLang="en-US" sz="2000" b="1">
                <a:solidFill>
                  <a:srgbClr val="006600"/>
                </a:solidFill>
                <a:latin typeface="Comic Sans MS" panose="030F0702030302020204" pitchFamily="66" charset="0"/>
              </a:rPr>
              <a:t>Mt. Everest is</a:t>
            </a:r>
            <a:br>
              <a:rPr lang="en-US" altLang="en-US" sz="2000" b="1">
                <a:solidFill>
                  <a:srgbClr val="006600"/>
                </a:solidFill>
                <a:latin typeface="Comic Sans MS" panose="030F0702030302020204" pitchFamily="66" charset="0"/>
              </a:rPr>
            </a:br>
            <a:r>
              <a:rPr lang="en-US" altLang="en-US" sz="2000" b="1">
                <a:solidFill>
                  <a:srgbClr val="006600"/>
                </a:solidFill>
                <a:latin typeface="Comic Sans MS" panose="030F0702030302020204" pitchFamily="66" charset="0"/>
              </a:rPr>
              <a:t>  29,035 feet. It </a:t>
            </a:r>
            <a:br>
              <a:rPr lang="en-US" altLang="en-US" sz="2000" b="1">
                <a:solidFill>
                  <a:srgbClr val="006600"/>
                </a:solidFill>
                <a:latin typeface="Comic Sans MS" panose="030F0702030302020204" pitchFamily="66" charset="0"/>
              </a:rPr>
            </a:br>
            <a:r>
              <a:rPr lang="en-US" altLang="en-US" sz="2000" b="1">
                <a:solidFill>
                  <a:srgbClr val="006600"/>
                </a:solidFill>
                <a:latin typeface="Comic Sans MS" panose="030F0702030302020204" pitchFamily="66" charset="0"/>
              </a:rPr>
              <a:t>  is the highest </a:t>
            </a:r>
            <a:br>
              <a:rPr lang="en-US" altLang="en-US" sz="2000" b="1">
                <a:solidFill>
                  <a:srgbClr val="006600"/>
                </a:solidFill>
                <a:latin typeface="Comic Sans MS" panose="030F0702030302020204" pitchFamily="66" charset="0"/>
              </a:rPr>
            </a:br>
            <a:r>
              <a:rPr lang="en-US" altLang="en-US" sz="2000" b="1">
                <a:solidFill>
                  <a:srgbClr val="006600"/>
                </a:solidFill>
                <a:latin typeface="Comic Sans MS" panose="030F0702030302020204" pitchFamily="66" charset="0"/>
              </a:rPr>
              <a:t>  mt. peak in the</a:t>
            </a:r>
            <a:br>
              <a:rPr lang="en-US" altLang="en-US" sz="2000" b="1">
                <a:solidFill>
                  <a:srgbClr val="006600"/>
                </a:solidFill>
                <a:latin typeface="Comic Sans MS" panose="030F0702030302020204" pitchFamily="66" charset="0"/>
              </a:rPr>
            </a:br>
            <a:r>
              <a:rPr lang="en-US" altLang="en-US" sz="2000" b="1">
                <a:solidFill>
                  <a:srgbClr val="006600"/>
                </a:solidFill>
                <a:latin typeface="Comic Sans MS" panose="030F0702030302020204" pitchFamily="66" charset="0"/>
              </a:rPr>
              <a:t>  world.</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ext Box 2"/>
          <p:cNvSpPr txBox="1">
            <a:spLocks noChangeArrowheads="1"/>
          </p:cNvSpPr>
          <p:nvPr/>
        </p:nvSpPr>
        <p:spPr bwMode="auto">
          <a:xfrm>
            <a:off x="4953000" y="365125"/>
            <a:ext cx="41148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4400" b="1">
                <a:solidFill>
                  <a:srgbClr val="634221"/>
                </a:solidFill>
                <a:latin typeface="Samarkan" pitchFamily="34" charset="0"/>
              </a:rPr>
              <a:t>The Himalayas</a:t>
            </a:r>
          </a:p>
        </p:txBody>
      </p:sp>
      <p:pic>
        <p:nvPicPr>
          <p:cNvPr id="58371" name="Picture 3" descr="himalayas - plate tectonics"/>
          <p:cNvPicPr>
            <a:picLocks noChangeAspect="1" noChangeArrowheads="1"/>
          </p:cNvPicPr>
          <p:nvPr/>
        </p:nvPicPr>
        <p:blipFill>
          <a:blip r:embed="rId2">
            <a:lum contrast="12000"/>
            <a:extLst>
              <a:ext uri="{28A0092B-C50C-407E-A947-70E740481C1C}">
                <a14:useLocalDpi xmlns:a14="http://schemas.microsoft.com/office/drawing/2010/main"/>
              </a:ext>
            </a:extLst>
          </a:blip>
          <a:srcRect/>
          <a:stretch>
            <a:fillRect/>
          </a:stretch>
        </p:blipFill>
        <p:spPr bwMode="auto">
          <a:xfrm>
            <a:off x="2438400" y="304800"/>
            <a:ext cx="2546350" cy="2819400"/>
          </a:xfrm>
          <a:prstGeom prst="rect">
            <a:avLst/>
          </a:prstGeom>
          <a:noFill/>
          <a:ln w="9525">
            <a:solidFill>
              <a:srgbClr val="634221"/>
            </a:solidFill>
            <a:miter lim="800000"/>
            <a:headEnd/>
            <a:tailEnd/>
          </a:ln>
          <a:extLst>
            <a:ext uri="{909E8E84-426E-40DD-AFC4-6F175D3DCCD1}">
              <a14:hiddenFill xmlns:a14="http://schemas.microsoft.com/office/drawing/2010/main">
                <a:solidFill>
                  <a:srgbClr val="FFFFFF"/>
                </a:solidFill>
              </a14:hiddenFill>
            </a:ext>
          </a:extLst>
        </p:spPr>
      </p:pic>
      <p:pic>
        <p:nvPicPr>
          <p:cNvPr id="58372" name="Picture 4" descr="map-pangia"/>
          <p:cNvPicPr>
            <a:picLocks noChangeAspect="1" noChangeArrowheads="1"/>
          </p:cNvPicPr>
          <p:nvPr/>
        </p:nvPicPr>
        <p:blipFill>
          <a:blip r:embed="rId3">
            <a:lum bright="-6000" contrast="12000"/>
            <a:extLst>
              <a:ext uri="{28A0092B-C50C-407E-A947-70E740481C1C}">
                <a14:useLocalDpi xmlns:a14="http://schemas.microsoft.com/office/drawing/2010/main"/>
              </a:ext>
            </a:extLst>
          </a:blip>
          <a:srcRect/>
          <a:stretch>
            <a:fillRect/>
          </a:stretch>
        </p:blipFill>
        <p:spPr bwMode="auto">
          <a:xfrm>
            <a:off x="1924050" y="3257550"/>
            <a:ext cx="4400550" cy="3371850"/>
          </a:xfrm>
          <a:prstGeom prst="rect">
            <a:avLst/>
          </a:prstGeom>
          <a:noFill/>
          <a:ln w="9525">
            <a:solidFill>
              <a:srgbClr val="634221"/>
            </a:solidFill>
            <a:miter lim="800000"/>
            <a:headEnd/>
            <a:tailEnd/>
          </a:ln>
          <a:extLst>
            <a:ext uri="{909E8E84-426E-40DD-AFC4-6F175D3DCCD1}">
              <a14:hiddenFill xmlns:a14="http://schemas.microsoft.com/office/drawing/2010/main">
                <a:solidFill>
                  <a:srgbClr val="FFFFFF"/>
                </a:solidFill>
              </a14:hiddenFill>
            </a:ext>
          </a:extLst>
        </p:spPr>
      </p:pic>
      <p:pic>
        <p:nvPicPr>
          <p:cNvPr id="58373" name="Picture 5" descr="map-India breaks away from Afric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477000" y="1295400"/>
            <a:ext cx="2228850" cy="4038600"/>
          </a:xfrm>
          <a:prstGeom prst="rect">
            <a:avLst/>
          </a:prstGeom>
          <a:noFill/>
          <a:ln w="9525">
            <a:solidFill>
              <a:srgbClr val="63422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32" fill="hold" nodeType="clickEffect">
                                  <p:stCondLst>
                                    <p:cond delay="0"/>
                                  </p:stCondLst>
                                  <p:childTnLst>
                                    <p:set>
                                      <p:cBhvr>
                                        <p:cTn id="6" dur="1" fill="hold">
                                          <p:stCondLst>
                                            <p:cond delay="0"/>
                                          </p:stCondLst>
                                        </p:cTn>
                                        <p:tgtEl>
                                          <p:spTgt spid="58372"/>
                                        </p:tgtEl>
                                        <p:attrNameLst>
                                          <p:attrName>style.visibility</p:attrName>
                                        </p:attrNameLst>
                                      </p:cBhvr>
                                      <p:to>
                                        <p:strVal val="visible"/>
                                      </p:to>
                                    </p:set>
                                    <p:animEffect transition="in" filter="circle(out)">
                                      <p:cBhvr>
                                        <p:cTn id="7" dur="2000"/>
                                        <p:tgtEl>
                                          <p:spTgt spid="5837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12" fill="hold" nodeType="clickEffect">
                                  <p:stCondLst>
                                    <p:cond delay="0"/>
                                  </p:stCondLst>
                                  <p:childTnLst>
                                    <p:set>
                                      <p:cBhvr>
                                        <p:cTn id="11" dur="1" fill="hold">
                                          <p:stCondLst>
                                            <p:cond delay="0"/>
                                          </p:stCondLst>
                                        </p:cTn>
                                        <p:tgtEl>
                                          <p:spTgt spid="58373"/>
                                        </p:tgtEl>
                                        <p:attrNameLst>
                                          <p:attrName>style.visibility</p:attrName>
                                        </p:attrNameLst>
                                      </p:cBhvr>
                                      <p:to>
                                        <p:strVal val="visible"/>
                                      </p:to>
                                    </p:set>
                                    <p:anim calcmode="lin" valueType="num">
                                      <p:cBhvr additive="base">
                                        <p:cTn id="12" dur="2000" fill="hold"/>
                                        <p:tgtEl>
                                          <p:spTgt spid="58373"/>
                                        </p:tgtEl>
                                        <p:attrNameLst>
                                          <p:attrName>ppt_x</p:attrName>
                                        </p:attrNameLst>
                                      </p:cBhvr>
                                      <p:tavLst>
                                        <p:tav tm="0">
                                          <p:val>
                                            <p:strVal val="0-#ppt_w/2"/>
                                          </p:val>
                                        </p:tav>
                                        <p:tav tm="100000">
                                          <p:val>
                                            <p:strVal val="#ppt_x"/>
                                          </p:val>
                                        </p:tav>
                                      </p:tavLst>
                                    </p:anim>
                                    <p:anim calcmode="lin" valueType="num">
                                      <p:cBhvr additive="base">
                                        <p:cTn id="13" dur="2000" fill="hold"/>
                                        <p:tgtEl>
                                          <p:spTgt spid="58373"/>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51" presetClass="entr" presetSubtype="0" fill="hold" nodeType="clickEffect">
                                  <p:stCondLst>
                                    <p:cond delay="0"/>
                                  </p:stCondLst>
                                  <p:childTnLst>
                                    <p:set>
                                      <p:cBhvr>
                                        <p:cTn id="17" dur="1" fill="hold">
                                          <p:stCondLst>
                                            <p:cond delay="0"/>
                                          </p:stCondLst>
                                        </p:cTn>
                                        <p:tgtEl>
                                          <p:spTgt spid="58371"/>
                                        </p:tgtEl>
                                        <p:attrNameLst>
                                          <p:attrName>style.visibility</p:attrName>
                                        </p:attrNameLst>
                                      </p:cBhvr>
                                      <p:to>
                                        <p:strVal val="visible"/>
                                      </p:to>
                                    </p:set>
                                    <p:animEffect transition="in" filter="fade">
                                      <p:cBhvr>
                                        <p:cTn id="18" dur="385" decel="100000"/>
                                        <p:tgtEl>
                                          <p:spTgt spid="58371"/>
                                        </p:tgtEl>
                                      </p:cBhvr>
                                    </p:animEffect>
                                    <p:animScale>
                                      <p:cBhvr>
                                        <p:cTn id="19" dur="385" decel="100000"/>
                                        <p:tgtEl>
                                          <p:spTgt spid="58371"/>
                                        </p:tgtEl>
                                      </p:cBhvr>
                                      <p:from x="10000" y="10000"/>
                                      <p:to x="200000" y="450000"/>
                                    </p:animScale>
                                    <p:animScale>
                                      <p:cBhvr>
                                        <p:cTn id="20" dur="615" accel="100000" fill="hold">
                                          <p:stCondLst>
                                            <p:cond delay="385"/>
                                          </p:stCondLst>
                                        </p:cTn>
                                        <p:tgtEl>
                                          <p:spTgt spid="58371"/>
                                        </p:tgtEl>
                                      </p:cBhvr>
                                      <p:from x="200000" y="450000"/>
                                      <p:to x="100000" y="100000"/>
                                    </p:animScale>
                                    <p:set>
                                      <p:cBhvr>
                                        <p:cTn id="21" dur="385" fill="hold"/>
                                        <p:tgtEl>
                                          <p:spTgt spid="58371"/>
                                        </p:tgtEl>
                                        <p:attrNameLst>
                                          <p:attrName>ppt_x</p:attrName>
                                        </p:attrNameLst>
                                      </p:cBhvr>
                                      <p:to>
                                        <p:strVal val="(0.5)"/>
                                      </p:to>
                                    </p:set>
                                    <p:anim from="(0.5)" to="(#ppt_x)" calcmode="lin" valueType="num">
                                      <p:cBhvr>
                                        <p:cTn id="22" dur="615" accel="100000" fill="hold">
                                          <p:stCondLst>
                                            <p:cond delay="385"/>
                                          </p:stCondLst>
                                        </p:cTn>
                                        <p:tgtEl>
                                          <p:spTgt spid="58371"/>
                                        </p:tgtEl>
                                        <p:attrNameLst>
                                          <p:attrName>ppt_x</p:attrName>
                                        </p:attrNameLst>
                                      </p:cBhvr>
                                    </p:anim>
                                    <p:set>
                                      <p:cBhvr>
                                        <p:cTn id="23" dur="385" fill="hold"/>
                                        <p:tgtEl>
                                          <p:spTgt spid="58371"/>
                                        </p:tgtEl>
                                        <p:attrNameLst>
                                          <p:attrName>ppt_y</p:attrName>
                                        </p:attrNameLst>
                                      </p:cBhvr>
                                      <p:to>
                                        <p:strVal val="(#ppt_y+0.4)"/>
                                      </p:to>
                                    </p:set>
                                    <p:anim from="(#ppt_y+0.4)" to="(#ppt_y)" calcmode="lin" valueType="num">
                                      <p:cBhvr>
                                        <p:cTn id="24" dur="615" accel="100000" fill="hold">
                                          <p:stCondLst>
                                            <p:cond delay="385"/>
                                          </p:stCondLst>
                                        </p:cTn>
                                        <p:tgtEl>
                                          <p:spTgt spid="58371"/>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ext Box 2"/>
          <p:cNvSpPr txBox="1">
            <a:spLocks noChangeArrowheads="1"/>
          </p:cNvSpPr>
          <p:nvPr/>
        </p:nvSpPr>
        <p:spPr bwMode="auto">
          <a:xfrm>
            <a:off x="1676400" y="228600"/>
            <a:ext cx="73914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4400" b="1">
                <a:solidFill>
                  <a:srgbClr val="634221"/>
                </a:solidFill>
                <a:latin typeface="Samarkan" pitchFamily="34" charset="0"/>
              </a:rPr>
              <a:t>“Fire Rim of the Pacific”</a:t>
            </a:r>
          </a:p>
        </p:txBody>
      </p:sp>
      <p:pic>
        <p:nvPicPr>
          <p:cNvPr id="83972" name="Picture 4" descr="map-ring_of_fire"/>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52625" y="1220788"/>
            <a:ext cx="6886575" cy="51149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ext Box 2"/>
          <p:cNvSpPr txBox="1">
            <a:spLocks noChangeArrowheads="1"/>
          </p:cNvSpPr>
          <p:nvPr/>
        </p:nvSpPr>
        <p:spPr bwMode="auto">
          <a:xfrm>
            <a:off x="1676400" y="228600"/>
            <a:ext cx="73914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4400" b="1">
                <a:solidFill>
                  <a:srgbClr val="634221"/>
                </a:solidFill>
                <a:latin typeface="Samarkan" pitchFamily="34" charset="0"/>
              </a:rPr>
              <a:t>Earthquake Zones in India</a:t>
            </a:r>
          </a:p>
        </p:txBody>
      </p:sp>
      <p:pic>
        <p:nvPicPr>
          <p:cNvPr id="43012" name="Picture 4" descr="map-India-earthquakes"/>
          <p:cNvPicPr>
            <a:picLocks noChangeAspect="1" noChangeArrowheads="1"/>
          </p:cNvPicPr>
          <p:nvPr/>
        </p:nvPicPr>
        <p:blipFill>
          <a:blip r:embed="rId2">
            <a:lum contrast="6000"/>
            <a:extLst>
              <a:ext uri="{28A0092B-C50C-407E-A947-70E740481C1C}">
                <a14:useLocalDpi xmlns:a14="http://schemas.microsoft.com/office/drawing/2010/main"/>
              </a:ext>
            </a:extLst>
          </a:blip>
          <a:srcRect/>
          <a:stretch>
            <a:fillRect/>
          </a:stretch>
        </p:blipFill>
        <p:spPr bwMode="auto">
          <a:xfrm>
            <a:off x="2971800" y="1143000"/>
            <a:ext cx="4883150" cy="5334000"/>
          </a:xfrm>
          <a:prstGeom prst="rect">
            <a:avLst/>
          </a:prstGeom>
          <a:noFill/>
          <a:ln w="9525">
            <a:solidFill>
              <a:srgbClr val="63422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ext Box 2"/>
          <p:cNvSpPr txBox="1">
            <a:spLocks noChangeArrowheads="1"/>
          </p:cNvSpPr>
          <p:nvPr/>
        </p:nvSpPr>
        <p:spPr bwMode="auto">
          <a:xfrm>
            <a:off x="1676400" y="76200"/>
            <a:ext cx="7391400" cy="2101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4400" b="1">
                <a:solidFill>
                  <a:srgbClr val="634221"/>
                </a:solidFill>
                <a:latin typeface="Samarkan" pitchFamily="34" charset="0"/>
              </a:rPr>
              <a:t>2004 Earthquake In Indonesia:</a:t>
            </a:r>
            <a:br>
              <a:rPr lang="en-US" altLang="en-US" sz="4400" b="1">
                <a:solidFill>
                  <a:srgbClr val="634221"/>
                </a:solidFill>
                <a:latin typeface="Samarkan" pitchFamily="34" charset="0"/>
              </a:rPr>
            </a:br>
            <a:r>
              <a:rPr lang="en-US" altLang="en-US" sz="4400" b="1" i="1">
                <a:solidFill>
                  <a:srgbClr val="634221"/>
                </a:solidFill>
                <a:latin typeface="Samarkan" pitchFamily="34" charset="0"/>
              </a:rPr>
              <a:t>Tsunami</a:t>
            </a:r>
            <a:r>
              <a:rPr lang="en-US" altLang="en-US" sz="4400" b="1">
                <a:solidFill>
                  <a:srgbClr val="634221"/>
                </a:solidFill>
                <a:latin typeface="Samarkan" pitchFamily="34" charset="0"/>
              </a:rPr>
              <a:t> Devastates Indian Ocean Coastlines!</a:t>
            </a:r>
          </a:p>
        </p:txBody>
      </p:sp>
      <p:pic>
        <p:nvPicPr>
          <p:cNvPr id="81924" name="Picture 4" descr="2004_Indonesia_Tsunami-animated"/>
          <p:cNvPicPr>
            <a:picLocks noChangeAspect="1" noChangeArrowheads="1" noCrop="1"/>
          </p:cNvPicPr>
          <p:nvPr/>
        </p:nvPicPr>
        <p:blipFill>
          <a:blip r:embed="rId2">
            <a:extLst>
              <a:ext uri="{28A0092B-C50C-407E-A947-70E740481C1C}">
                <a14:useLocalDpi xmlns:a14="http://schemas.microsoft.com/office/drawing/2010/main"/>
              </a:ext>
            </a:extLst>
          </a:blip>
          <a:srcRect/>
          <a:stretch>
            <a:fillRect/>
          </a:stretch>
        </p:blipFill>
        <p:spPr bwMode="auto">
          <a:xfrm>
            <a:off x="3276600" y="2209800"/>
            <a:ext cx="4191000" cy="43434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ext Box 2"/>
          <p:cNvSpPr txBox="1">
            <a:spLocks noChangeArrowheads="1"/>
          </p:cNvSpPr>
          <p:nvPr/>
        </p:nvSpPr>
        <p:spPr bwMode="auto">
          <a:xfrm>
            <a:off x="1676400" y="152400"/>
            <a:ext cx="73914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4000" b="1">
                <a:solidFill>
                  <a:srgbClr val="634221"/>
                </a:solidFill>
                <a:latin typeface="Samarkan" pitchFamily="34" charset="0"/>
              </a:rPr>
              <a:t>the </a:t>
            </a:r>
            <a:r>
              <a:rPr lang="en-US" altLang="en-US" sz="4000" b="1" i="1">
                <a:solidFill>
                  <a:srgbClr val="634221"/>
                </a:solidFill>
                <a:latin typeface="Samarkan" pitchFamily="34" charset="0"/>
              </a:rPr>
              <a:t>Tsunami’s </a:t>
            </a:r>
            <a:r>
              <a:rPr lang="en-US" altLang="en-US" sz="4000" b="1">
                <a:solidFill>
                  <a:srgbClr val="634221"/>
                </a:solidFill>
                <a:latin typeface="Samarkan" pitchFamily="34" charset="0"/>
              </a:rPr>
              <a:t>Devastation</a:t>
            </a:r>
          </a:p>
        </p:txBody>
      </p:sp>
      <p:pic>
        <p:nvPicPr>
          <p:cNvPr id="82956" name="Picture 12" descr="tsunami-8"/>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057400" y="985838"/>
            <a:ext cx="3962400" cy="2976562"/>
          </a:xfrm>
          <a:prstGeom prst="rect">
            <a:avLst/>
          </a:prstGeom>
          <a:noFill/>
          <a:extLst>
            <a:ext uri="{909E8E84-426E-40DD-AFC4-6F175D3DCCD1}">
              <a14:hiddenFill xmlns:a14="http://schemas.microsoft.com/office/drawing/2010/main">
                <a:solidFill>
                  <a:srgbClr val="FFFFFF"/>
                </a:solidFill>
              </a14:hiddenFill>
            </a:ext>
          </a:extLst>
        </p:spPr>
      </p:pic>
      <p:pic>
        <p:nvPicPr>
          <p:cNvPr id="82960" name="Picture 16" descr="tsunami-1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9800" y="1138238"/>
            <a:ext cx="3962400" cy="2976562"/>
          </a:xfrm>
          <a:prstGeom prst="rect">
            <a:avLst/>
          </a:prstGeom>
          <a:noFill/>
          <a:extLst>
            <a:ext uri="{909E8E84-426E-40DD-AFC4-6F175D3DCCD1}">
              <a14:hiddenFill xmlns:a14="http://schemas.microsoft.com/office/drawing/2010/main">
                <a:solidFill>
                  <a:srgbClr val="FFFFFF"/>
                </a:solidFill>
              </a14:hiddenFill>
            </a:ext>
          </a:extLst>
        </p:spPr>
      </p:pic>
      <p:pic>
        <p:nvPicPr>
          <p:cNvPr id="82961" name="Picture 17" descr="tsunami-Madras"/>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438400" y="1366838"/>
            <a:ext cx="3962400" cy="2971800"/>
          </a:xfrm>
          <a:prstGeom prst="rect">
            <a:avLst/>
          </a:prstGeom>
          <a:noFill/>
          <a:extLst>
            <a:ext uri="{909E8E84-426E-40DD-AFC4-6F175D3DCCD1}">
              <a14:hiddenFill xmlns:a14="http://schemas.microsoft.com/office/drawing/2010/main">
                <a:solidFill>
                  <a:srgbClr val="FFFFFF"/>
                </a:solidFill>
              </a14:hiddenFill>
            </a:ext>
          </a:extLst>
        </p:spPr>
      </p:pic>
      <p:pic>
        <p:nvPicPr>
          <p:cNvPr id="82954" name="Picture 10" descr="tsunami-6"/>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667000" y="1595438"/>
            <a:ext cx="3949700" cy="2967037"/>
          </a:xfrm>
          <a:prstGeom prst="rect">
            <a:avLst/>
          </a:prstGeom>
          <a:noFill/>
          <a:extLst>
            <a:ext uri="{909E8E84-426E-40DD-AFC4-6F175D3DCCD1}">
              <a14:hiddenFill xmlns:a14="http://schemas.microsoft.com/office/drawing/2010/main">
                <a:solidFill>
                  <a:srgbClr val="FFFFFF"/>
                </a:solidFill>
              </a14:hiddenFill>
            </a:ext>
          </a:extLst>
        </p:spPr>
      </p:pic>
      <p:pic>
        <p:nvPicPr>
          <p:cNvPr id="82959" name="Picture 15" descr="tsunami-11"/>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895600" y="1824038"/>
            <a:ext cx="3962400" cy="2976562"/>
          </a:xfrm>
          <a:prstGeom prst="rect">
            <a:avLst/>
          </a:prstGeom>
          <a:noFill/>
          <a:extLst>
            <a:ext uri="{909E8E84-426E-40DD-AFC4-6F175D3DCCD1}">
              <a14:hiddenFill xmlns:a14="http://schemas.microsoft.com/office/drawing/2010/main">
                <a:solidFill>
                  <a:srgbClr val="FFFFFF"/>
                </a:solidFill>
              </a14:hiddenFill>
            </a:ext>
          </a:extLst>
        </p:spPr>
      </p:pic>
      <p:pic>
        <p:nvPicPr>
          <p:cNvPr id="82955" name="Picture 11" descr="tsunami-7"/>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3124200" y="2052638"/>
            <a:ext cx="3962400" cy="2976562"/>
          </a:xfrm>
          <a:prstGeom prst="rect">
            <a:avLst/>
          </a:prstGeom>
          <a:noFill/>
          <a:extLst>
            <a:ext uri="{909E8E84-426E-40DD-AFC4-6F175D3DCCD1}">
              <a14:hiddenFill xmlns:a14="http://schemas.microsoft.com/office/drawing/2010/main">
                <a:solidFill>
                  <a:srgbClr val="FFFFFF"/>
                </a:solidFill>
              </a14:hiddenFill>
            </a:ext>
          </a:extLst>
        </p:spPr>
      </p:pic>
      <p:pic>
        <p:nvPicPr>
          <p:cNvPr id="82950" name="Picture 6" descr="tsunami-2"/>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3352800" y="2281238"/>
            <a:ext cx="3962400" cy="2971800"/>
          </a:xfrm>
          <a:prstGeom prst="rect">
            <a:avLst/>
          </a:prstGeom>
          <a:noFill/>
          <a:extLst>
            <a:ext uri="{909E8E84-426E-40DD-AFC4-6F175D3DCCD1}">
              <a14:hiddenFill xmlns:a14="http://schemas.microsoft.com/office/drawing/2010/main">
                <a:solidFill>
                  <a:srgbClr val="FFFFFF"/>
                </a:solidFill>
              </a14:hiddenFill>
            </a:ext>
          </a:extLst>
        </p:spPr>
      </p:pic>
      <p:pic>
        <p:nvPicPr>
          <p:cNvPr id="82948" name="Picture 4" descr="tsunammi-6"/>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3581400" y="2509838"/>
            <a:ext cx="3962400" cy="2976562"/>
          </a:xfrm>
          <a:prstGeom prst="rect">
            <a:avLst/>
          </a:prstGeom>
          <a:noFill/>
          <a:extLst>
            <a:ext uri="{909E8E84-426E-40DD-AFC4-6F175D3DCCD1}">
              <a14:hiddenFill xmlns:a14="http://schemas.microsoft.com/office/drawing/2010/main">
                <a:solidFill>
                  <a:srgbClr val="FFFFFF"/>
                </a:solidFill>
              </a14:hiddenFill>
            </a:ext>
          </a:extLst>
        </p:spPr>
      </p:pic>
      <p:pic>
        <p:nvPicPr>
          <p:cNvPr id="82958" name="Picture 14" descr="tsunami-10"/>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3810000" y="2814638"/>
            <a:ext cx="3962400" cy="2976562"/>
          </a:xfrm>
          <a:prstGeom prst="rect">
            <a:avLst/>
          </a:prstGeom>
          <a:noFill/>
          <a:extLst>
            <a:ext uri="{909E8E84-426E-40DD-AFC4-6F175D3DCCD1}">
              <a14:hiddenFill xmlns:a14="http://schemas.microsoft.com/office/drawing/2010/main">
                <a:solidFill>
                  <a:srgbClr val="FFFFFF"/>
                </a:solidFill>
              </a14:hiddenFill>
            </a:ext>
          </a:extLst>
        </p:spPr>
      </p:pic>
      <p:pic>
        <p:nvPicPr>
          <p:cNvPr id="82949" name="Picture 5" descr="tsunami-1"/>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4038600" y="3043238"/>
            <a:ext cx="3962400" cy="2971800"/>
          </a:xfrm>
          <a:prstGeom prst="rect">
            <a:avLst/>
          </a:prstGeom>
          <a:noFill/>
          <a:extLst>
            <a:ext uri="{909E8E84-426E-40DD-AFC4-6F175D3DCCD1}">
              <a14:hiddenFill xmlns:a14="http://schemas.microsoft.com/office/drawing/2010/main">
                <a:solidFill>
                  <a:srgbClr val="FFFFFF"/>
                </a:solidFill>
              </a14:hiddenFill>
            </a:ext>
          </a:extLst>
        </p:spPr>
      </p:pic>
      <p:pic>
        <p:nvPicPr>
          <p:cNvPr id="82952" name="Picture 8" descr="tsunami-4"/>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4267200" y="3271838"/>
            <a:ext cx="3962400" cy="2976562"/>
          </a:xfrm>
          <a:prstGeom prst="rect">
            <a:avLst/>
          </a:prstGeom>
          <a:noFill/>
          <a:extLst>
            <a:ext uri="{909E8E84-426E-40DD-AFC4-6F175D3DCCD1}">
              <a14:hiddenFill xmlns:a14="http://schemas.microsoft.com/office/drawing/2010/main">
                <a:solidFill>
                  <a:srgbClr val="FFFFFF"/>
                </a:solidFill>
              </a14:hiddenFill>
            </a:ext>
          </a:extLst>
        </p:spPr>
      </p:pic>
      <p:pic>
        <p:nvPicPr>
          <p:cNvPr id="82953" name="Picture 9" descr="tsunami-5"/>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4495800" y="3424238"/>
            <a:ext cx="3962400" cy="2976562"/>
          </a:xfrm>
          <a:prstGeom prst="rect">
            <a:avLst/>
          </a:prstGeom>
          <a:noFill/>
          <a:extLst>
            <a:ext uri="{909E8E84-426E-40DD-AFC4-6F175D3DCCD1}">
              <a14:hiddenFill xmlns:a14="http://schemas.microsoft.com/office/drawing/2010/main">
                <a:solidFill>
                  <a:srgbClr val="FFFFFF"/>
                </a:solidFill>
              </a14:hiddenFill>
            </a:ext>
          </a:extLst>
        </p:spPr>
      </p:pic>
      <p:pic>
        <p:nvPicPr>
          <p:cNvPr id="82951" name="Picture 7" descr="tsunami-3"/>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4800600" y="3652838"/>
            <a:ext cx="3962400" cy="2976562"/>
          </a:xfrm>
          <a:prstGeom prst="rect">
            <a:avLst/>
          </a:prstGeom>
          <a:noFill/>
          <a:extLst>
            <a:ext uri="{909E8E84-426E-40DD-AFC4-6F175D3DCCD1}">
              <a14:hiddenFill xmlns:a14="http://schemas.microsoft.com/office/drawing/2010/main">
                <a:solidFill>
                  <a:srgbClr val="FFFFFF"/>
                </a:solidFill>
              </a14:hiddenFill>
            </a:ext>
          </a:extLst>
        </p:spPr>
      </p:pic>
      <p:sp>
        <p:nvSpPr>
          <p:cNvPr id="82962" name="Text Box 18"/>
          <p:cNvSpPr txBox="1">
            <a:spLocks noChangeArrowheads="1"/>
          </p:cNvSpPr>
          <p:nvPr/>
        </p:nvSpPr>
        <p:spPr bwMode="auto">
          <a:xfrm>
            <a:off x="1447800" y="61722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634221"/>
                </a:solidFill>
                <a:miter lim="800000"/>
                <a:headEnd/>
                <a:tailEnd/>
              </a14:hiddenLine>
            </a:ext>
            <a:ext uri="{AF507438-7753-43E0-B8FC-AC1667EBCBE1}">
              <a14:hiddenEffects xmlns:a14="http://schemas.microsoft.com/office/drawing/2010/main">
                <a:effectLst>
                  <a:outerShdw dist="35921" dir="2700000" algn="ctr" rotWithShape="0">
                    <a:srgbClr val="634221"/>
                  </a:outerShdw>
                </a:effectLst>
              </a14:hiddenEffects>
            </a:ext>
          </a:extLst>
        </p:spPr>
        <p:txBody>
          <a:bodyPr>
            <a:spAutoFit/>
          </a:bodyPr>
          <a:lstStyle/>
          <a:p>
            <a:pPr algn="ctr">
              <a:spcBef>
                <a:spcPct val="50000"/>
              </a:spcBef>
              <a:buClr>
                <a:srgbClr val="996633"/>
              </a:buClr>
              <a:buFont typeface="Wingdings" panose="05000000000000000000" pitchFamily="2" charset="2"/>
              <a:buNone/>
            </a:pPr>
            <a:r>
              <a:rPr lang="en-US" altLang="en-US" sz="2000" b="1">
                <a:solidFill>
                  <a:srgbClr val="009200"/>
                </a:solidFill>
                <a:latin typeface="Comic Sans MS" panose="030F0702030302020204" pitchFamily="66" charset="0"/>
              </a:rPr>
              <a:t> </a:t>
            </a:r>
            <a:r>
              <a:rPr lang="en-US" altLang="en-US" b="1">
                <a:latin typeface="Comic Sans MS" panose="030F0702030302020204" pitchFamily="66" charset="0"/>
              </a:rPr>
              <a:t>100,000s dead!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1" presetClass="entr" presetSubtype="1" fill="hold" nodeType="afterEffect">
                                  <p:stCondLst>
                                    <p:cond delay="500"/>
                                  </p:stCondLst>
                                  <p:childTnLst>
                                    <p:set>
                                      <p:cBhvr>
                                        <p:cTn id="6" dur="1" fill="hold">
                                          <p:stCondLst>
                                            <p:cond delay="0"/>
                                          </p:stCondLst>
                                        </p:cTn>
                                        <p:tgtEl>
                                          <p:spTgt spid="82956"/>
                                        </p:tgtEl>
                                        <p:attrNameLst>
                                          <p:attrName>style.visibility</p:attrName>
                                        </p:attrNameLst>
                                      </p:cBhvr>
                                      <p:to>
                                        <p:strVal val="visible"/>
                                      </p:to>
                                    </p:set>
                                    <p:animEffect transition="in" filter="wheel(1)">
                                      <p:cBhvr>
                                        <p:cTn id="7" dur="5750"/>
                                        <p:tgtEl>
                                          <p:spTgt spid="82956"/>
                                        </p:tgtEl>
                                      </p:cBhvr>
                                    </p:animEffect>
                                  </p:childTnLst>
                                </p:cTn>
                              </p:par>
                            </p:childTnLst>
                          </p:cTn>
                        </p:par>
                        <p:par>
                          <p:cTn id="8" fill="hold">
                            <p:stCondLst>
                              <p:cond delay="6250"/>
                            </p:stCondLst>
                            <p:childTnLst>
                              <p:par>
                                <p:cTn id="9" presetID="8" presetClass="entr" presetSubtype="32" fill="hold" nodeType="afterEffect">
                                  <p:stCondLst>
                                    <p:cond delay="1000"/>
                                  </p:stCondLst>
                                  <p:childTnLst>
                                    <p:set>
                                      <p:cBhvr>
                                        <p:cTn id="10" dur="1" fill="hold">
                                          <p:stCondLst>
                                            <p:cond delay="0"/>
                                          </p:stCondLst>
                                        </p:cTn>
                                        <p:tgtEl>
                                          <p:spTgt spid="82960"/>
                                        </p:tgtEl>
                                        <p:attrNameLst>
                                          <p:attrName>style.visibility</p:attrName>
                                        </p:attrNameLst>
                                      </p:cBhvr>
                                      <p:to>
                                        <p:strVal val="visible"/>
                                      </p:to>
                                    </p:set>
                                    <p:animEffect transition="in" filter="diamond(out)">
                                      <p:cBhvr>
                                        <p:cTn id="11" dur="500"/>
                                        <p:tgtEl>
                                          <p:spTgt spid="82960"/>
                                        </p:tgtEl>
                                      </p:cBhvr>
                                    </p:animEffect>
                                  </p:childTnLst>
                                </p:cTn>
                              </p:par>
                            </p:childTnLst>
                          </p:cTn>
                        </p:par>
                        <p:par>
                          <p:cTn id="12" fill="hold" nodeType="afterGroup">
                            <p:stCondLst>
                              <p:cond delay="7750"/>
                            </p:stCondLst>
                            <p:childTnLst>
                              <p:par>
                                <p:cTn id="13" presetID="13" presetClass="entr" presetSubtype="32" fill="hold" nodeType="afterEffect">
                                  <p:stCondLst>
                                    <p:cond delay="1000"/>
                                  </p:stCondLst>
                                  <p:childTnLst>
                                    <p:set>
                                      <p:cBhvr>
                                        <p:cTn id="14" dur="1" fill="hold">
                                          <p:stCondLst>
                                            <p:cond delay="0"/>
                                          </p:stCondLst>
                                        </p:cTn>
                                        <p:tgtEl>
                                          <p:spTgt spid="82961"/>
                                        </p:tgtEl>
                                        <p:attrNameLst>
                                          <p:attrName>style.visibility</p:attrName>
                                        </p:attrNameLst>
                                      </p:cBhvr>
                                      <p:to>
                                        <p:strVal val="visible"/>
                                      </p:to>
                                    </p:set>
                                    <p:animEffect transition="in" filter="plus(out)">
                                      <p:cBhvr>
                                        <p:cTn id="15" dur="500"/>
                                        <p:tgtEl>
                                          <p:spTgt spid="82961"/>
                                        </p:tgtEl>
                                      </p:cBhvr>
                                    </p:animEffect>
                                  </p:childTnLst>
                                </p:cTn>
                              </p:par>
                            </p:childTnLst>
                          </p:cTn>
                        </p:par>
                        <p:par>
                          <p:cTn id="16" fill="hold" nodeType="afterGroup">
                            <p:stCondLst>
                              <p:cond delay="9250"/>
                            </p:stCondLst>
                            <p:childTnLst>
                              <p:par>
                                <p:cTn id="17" presetID="8" presetClass="entr" presetSubtype="32" fill="hold" nodeType="afterEffect">
                                  <p:stCondLst>
                                    <p:cond delay="1000"/>
                                  </p:stCondLst>
                                  <p:childTnLst>
                                    <p:set>
                                      <p:cBhvr>
                                        <p:cTn id="18" dur="1" fill="hold">
                                          <p:stCondLst>
                                            <p:cond delay="0"/>
                                          </p:stCondLst>
                                        </p:cTn>
                                        <p:tgtEl>
                                          <p:spTgt spid="82954"/>
                                        </p:tgtEl>
                                        <p:attrNameLst>
                                          <p:attrName>style.visibility</p:attrName>
                                        </p:attrNameLst>
                                      </p:cBhvr>
                                      <p:to>
                                        <p:strVal val="visible"/>
                                      </p:to>
                                    </p:set>
                                    <p:animEffect transition="in" filter="diamond(out)">
                                      <p:cBhvr>
                                        <p:cTn id="19" dur="500"/>
                                        <p:tgtEl>
                                          <p:spTgt spid="82954"/>
                                        </p:tgtEl>
                                      </p:cBhvr>
                                    </p:animEffect>
                                  </p:childTnLst>
                                </p:cTn>
                              </p:par>
                            </p:childTnLst>
                          </p:cTn>
                        </p:par>
                        <p:par>
                          <p:cTn id="20" fill="hold" nodeType="afterGroup">
                            <p:stCondLst>
                              <p:cond delay="10750"/>
                            </p:stCondLst>
                            <p:childTnLst>
                              <p:par>
                                <p:cTn id="21" presetID="9" presetClass="entr" presetSubtype="0" fill="hold" nodeType="afterEffect">
                                  <p:stCondLst>
                                    <p:cond delay="1000"/>
                                  </p:stCondLst>
                                  <p:childTnLst>
                                    <p:set>
                                      <p:cBhvr>
                                        <p:cTn id="22" dur="1" fill="hold">
                                          <p:stCondLst>
                                            <p:cond delay="0"/>
                                          </p:stCondLst>
                                        </p:cTn>
                                        <p:tgtEl>
                                          <p:spTgt spid="82959"/>
                                        </p:tgtEl>
                                        <p:attrNameLst>
                                          <p:attrName>style.visibility</p:attrName>
                                        </p:attrNameLst>
                                      </p:cBhvr>
                                      <p:to>
                                        <p:strVal val="visible"/>
                                      </p:to>
                                    </p:set>
                                    <p:animEffect transition="in" filter="dissolve">
                                      <p:cBhvr>
                                        <p:cTn id="23" dur="500"/>
                                        <p:tgtEl>
                                          <p:spTgt spid="82959"/>
                                        </p:tgtEl>
                                      </p:cBhvr>
                                    </p:animEffect>
                                  </p:childTnLst>
                                </p:cTn>
                              </p:par>
                            </p:childTnLst>
                          </p:cTn>
                        </p:par>
                        <p:par>
                          <p:cTn id="24" fill="hold" nodeType="afterGroup">
                            <p:stCondLst>
                              <p:cond delay="12250"/>
                            </p:stCondLst>
                            <p:childTnLst>
                              <p:par>
                                <p:cTn id="25" presetID="12" presetClass="entr" presetSubtype="8" fill="hold" nodeType="afterEffect">
                                  <p:stCondLst>
                                    <p:cond delay="1000"/>
                                  </p:stCondLst>
                                  <p:childTnLst>
                                    <p:set>
                                      <p:cBhvr>
                                        <p:cTn id="26" dur="1" fill="hold">
                                          <p:stCondLst>
                                            <p:cond delay="0"/>
                                          </p:stCondLst>
                                        </p:cTn>
                                        <p:tgtEl>
                                          <p:spTgt spid="82955"/>
                                        </p:tgtEl>
                                        <p:attrNameLst>
                                          <p:attrName>style.visibility</p:attrName>
                                        </p:attrNameLst>
                                      </p:cBhvr>
                                      <p:to>
                                        <p:strVal val="visible"/>
                                      </p:to>
                                    </p:set>
                                    <p:animEffect transition="in" filter="slide(fromLeft)">
                                      <p:cBhvr>
                                        <p:cTn id="27" dur="500"/>
                                        <p:tgtEl>
                                          <p:spTgt spid="82955"/>
                                        </p:tgtEl>
                                      </p:cBhvr>
                                    </p:animEffect>
                                  </p:childTnLst>
                                </p:cTn>
                              </p:par>
                            </p:childTnLst>
                          </p:cTn>
                        </p:par>
                        <p:par>
                          <p:cTn id="28" fill="hold" nodeType="afterGroup">
                            <p:stCondLst>
                              <p:cond delay="13750"/>
                            </p:stCondLst>
                            <p:childTnLst>
                              <p:par>
                                <p:cTn id="29" presetID="6" presetClass="entr" presetSubtype="32" fill="hold" nodeType="afterEffect">
                                  <p:stCondLst>
                                    <p:cond delay="1000"/>
                                  </p:stCondLst>
                                  <p:childTnLst>
                                    <p:set>
                                      <p:cBhvr>
                                        <p:cTn id="30" dur="1" fill="hold">
                                          <p:stCondLst>
                                            <p:cond delay="0"/>
                                          </p:stCondLst>
                                        </p:cTn>
                                        <p:tgtEl>
                                          <p:spTgt spid="82950"/>
                                        </p:tgtEl>
                                        <p:attrNameLst>
                                          <p:attrName>style.visibility</p:attrName>
                                        </p:attrNameLst>
                                      </p:cBhvr>
                                      <p:to>
                                        <p:strVal val="visible"/>
                                      </p:to>
                                    </p:set>
                                    <p:animEffect transition="in" filter="circle(out)">
                                      <p:cBhvr>
                                        <p:cTn id="31" dur="500"/>
                                        <p:tgtEl>
                                          <p:spTgt spid="82950"/>
                                        </p:tgtEl>
                                      </p:cBhvr>
                                    </p:animEffect>
                                  </p:childTnLst>
                                </p:cTn>
                              </p:par>
                            </p:childTnLst>
                          </p:cTn>
                        </p:par>
                        <p:par>
                          <p:cTn id="32" fill="hold" nodeType="afterGroup">
                            <p:stCondLst>
                              <p:cond delay="15250"/>
                            </p:stCondLst>
                            <p:childTnLst>
                              <p:par>
                                <p:cTn id="33" presetID="9" presetClass="entr" presetSubtype="0" fill="hold" nodeType="afterEffect">
                                  <p:stCondLst>
                                    <p:cond delay="1000"/>
                                  </p:stCondLst>
                                  <p:childTnLst>
                                    <p:set>
                                      <p:cBhvr>
                                        <p:cTn id="34" dur="1" fill="hold">
                                          <p:stCondLst>
                                            <p:cond delay="0"/>
                                          </p:stCondLst>
                                        </p:cTn>
                                        <p:tgtEl>
                                          <p:spTgt spid="82948"/>
                                        </p:tgtEl>
                                        <p:attrNameLst>
                                          <p:attrName>style.visibility</p:attrName>
                                        </p:attrNameLst>
                                      </p:cBhvr>
                                      <p:to>
                                        <p:strVal val="visible"/>
                                      </p:to>
                                    </p:set>
                                    <p:animEffect transition="in" filter="dissolve">
                                      <p:cBhvr>
                                        <p:cTn id="35" dur="500"/>
                                        <p:tgtEl>
                                          <p:spTgt spid="82948"/>
                                        </p:tgtEl>
                                      </p:cBhvr>
                                    </p:animEffect>
                                  </p:childTnLst>
                                </p:cTn>
                              </p:par>
                            </p:childTnLst>
                          </p:cTn>
                        </p:par>
                        <p:par>
                          <p:cTn id="36" fill="hold" nodeType="afterGroup">
                            <p:stCondLst>
                              <p:cond delay="16750"/>
                            </p:stCondLst>
                            <p:childTnLst>
                              <p:par>
                                <p:cTn id="37" presetID="10" presetClass="entr" presetSubtype="0" fill="hold" nodeType="afterEffect">
                                  <p:stCondLst>
                                    <p:cond delay="1000"/>
                                  </p:stCondLst>
                                  <p:childTnLst>
                                    <p:set>
                                      <p:cBhvr>
                                        <p:cTn id="38" dur="1" fill="hold">
                                          <p:stCondLst>
                                            <p:cond delay="0"/>
                                          </p:stCondLst>
                                        </p:cTn>
                                        <p:tgtEl>
                                          <p:spTgt spid="82958"/>
                                        </p:tgtEl>
                                        <p:attrNameLst>
                                          <p:attrName>style.visibility</p:attrName>
                                        </p:attrNameLst>
                                      </p:cBhvr>
                                      <p:to>
                                        <p:strVal val="visible"/>
                                      </p:to>
                                    </p:set>
                                    <p:animEffect transition="in" filter="fade">
                                      <p:cBhvr>
                                        <p:cTn id="39" dur="500"/>
                                        <p:tgtEl>
                                          <p:spTgt spid="82958"/>
                                        </p:tgtEl>
                                      </p:cBhvr>
                                    </p:animEffect>
                                  </p:childTnLst>
                                </p:cTn>
                              </p:par>
                            </p:childTnLst>
                          </p:cTn>
                        </p:par>
                        <p:par>
                          <p:cTn id="40" fill="hold" nodeType="afterGroup">
                            <p:stCondLst>
                              <p:cond delay="18250"/>
                            </p:stCondLst>
                            <p:childTnLst>
                              <p:par>
                                <p:cTn id="41" presetID="12" presetClass="entr" presetSubtype="2" fill="hold" nodeType="afterEffect">
                                  <p:stCondLst>
                                    <p:cond delay="1000"/>
                                  </p:stCondLst>
                                  <p:childTnLst>
                                    <p:set>
                                      <p:cBhvr>
                                        <p:cTn id="42" dur="1" fill="hold">
                                          <p:stCondLst>
                                            <p:cond delay="0"/>
                                          </p:stCondLst>
                                        </p:cTn>
                                        <p:tgtEl>
                                          <p:spTgt spid="82949"/>
                                        </p:tgtEl>
                                        <p:attrNameLst>
                                          <p:attrName>style.visibility</p:attrName>
                                        </p:attrNameLst>
                                      </p:cBhvr>
                                      <p:to>
                                        <p:strVal val="visible"/>
                                      </p:to>
                                    </p:set>
                                    <p:animEffect transition="in" filter="slide(fromRight)">
                                      <p:cBhvr>
                                        <p:cTn id="43" dur="500"/>
                                        <p:tgtEl>
                                          <p:spTgt spid="82949"/>
                                        </p:tgtEl>
                                      </p:cBhvr>
                                    </p:animEffect>
                                  </p:childTnLst>
                                </p:cTn>
                              </p:par>
                            </p:childTnLst>
                          </p:cTn>
                        </p:par>
                        <p:par>
                          <p:cTn id="44" fill="hold" nodeType="afterGroup">
                            <p:stCondLst>
                              <p:cond delay="19750"/>
                            </p:stCondLst>
                            <p:childTnLst>
                              <p:par>
                                <p:cTn id="45" presetID="10" presetClass="entr" presetSubtype="0" fill="hold" nodeType="afterEffect">
                                  <p:stCondLst>
                                    <p:cond delay="1000"/>
                                  </p:stCondLst>
                                  <p:childTnLst>
                                    <p:set>
                                      <p:cBhvr>
                                        <p:cTn id="46" dur="1" fill="hold">
                                          <p:stCondLst>
                                            <p:cond delay="0"/>
                                          </p:stCondLst>
                                        </p:cTn>
                                        <p:tgtEl>
                                          <p:spTgt spid="82952"/>
                                        </p:tgtEl>
                                        <p:attrNameLst>
                                          <p:attrName>style.visibility</p:attrName>
                                        </p:attrNameLst>
                                      </p:cBhvr>
                                      <p:to>
                                        <p:strVal val="visible"/>
                                      </p:to>
                                    </p:set>
                                    <p:animEffect transition="in" filter="fade">
                                      <p:cBhvr>
                                        <p:cTn id="47" dur="500"/>
                                        <p:tgtEl>
                                          <p:spTgt spid="82952"/>
                                        </p:tgtEl>
                                      </p:cBhvr>
                                    </p:animEffect>
                                  </p:childTnLst>
                                </p:cTn>
                              </p:par>
                            </p:childTnLst>
                          </p:cTn>
                        </p:par>
                        <p:par>
                          <p:cTn id="48" fill="hold" nodeType="afterGroup">
                            <p:stCondLst>
                              <p:cond delay="21250"/>
                            </p:stCondLst>
                            <p:childTnLst>
                              <p:par>
                                <p:cTn id="49" presetID="10" presetClass="entr" presetSubtype="0" fill="hold" nodeType="afterEffect">
                                  <p:stCondLst>
                                    <p:cond delay="1000"/>
                                  </p:stCondLst>
                                  <p:childTnLst>
                                    <p:set>
                                      <p:cBhvr>
                                        <p:cTn id="50" dur="1" fill="hold">
                                          <p:stCondLst>
                                            <p:cond delay="0"/>
                                          </p:stCondLst>
                                        </p:cTn>
                                        <p:tgtEl>
                                          <p:spTgt spid="82953"/>
                                        </p:tgtEl>
                                        <p:attrNameLst>
                                          <p:attrName>style.visibility</p:attrName>
                                        </p:attrNameLst>
                                      </p:cBhvr>
                                      <p:to>
                                        <p:strVal val="visible"/>
                                      </p:to>
                                    </p:set>
                                    <p:animEffect transition="in" filter="fade">
                                      <p:cBhvr>
                                        <p:cTn id="51" dur="500"/>
                                        <p:tgtEl>
                                          <p:spTgt spid="82953"/>
                                        </p:tgtEl>
                                      </p:cBhvr>
                                    </p:animEffect>
                                  </p:childTnLst>
                                </p:cTn>
                              </p:par>
                            </p:childTnLst>
                          </p:cTn>
                        </p:par>
                        <p:par>
                          <p:cTn id="52" fill="hold" nodeType="afterGroup">
                            <p:stCondLst>
                              <p:cond delay="22750"/>
                            </p:stCondLst>
                            <p:childTnLst>
                              <p:par>
                                <p:cTn id="53" presetID="13" presetClass="entr" presetSubtype="32" fill="hold" nodeType="afterEffect">
                                  <p:stCondLst>
                                    <p:cond delay="1000"/>
                                  </p:stCondLst>
                                  <p:childTnLst>
                                    <p:set>
                                      <p:cBhvr>
                                        <p:cTn id="54" dur="1" fill="hold">
                                          <p:stCondLst>
                                            <p:cond delay="0"/>
                                          </p:stCondLst>
                                        </p:cTn>
                                        <p:tgtEl>
                                          <p:spTgt spid="82951"/>
                                        </p:tgtEl>
                                        <p:attrNameLst>
                                          <p:attrName>style.visibility</p:attrName>
                                        </p:attrNameLst>
                                      </p:cBhvr>
                                      <p:to>
                                        <p:strVal val="visible"/>
                                      </p:to>
                                    </p:set>
                                    <p:animEffect transition="in" filter="plus(out)">
                                      <p:cBhvr>
                                        <p:cTn id="55" dur="2000"/>
                                        <p:tgtEl>
                                          <p:spTgt spid="82951"/>
                                        </p:tgtEl>
                                      </p:cBhvr>
                                    </p:animEffect>
                                  </p:childTnLst>
                                </p:cTn>
                              </p:par>
                              <p:par>
                                <p:cTn id="56" presetID="9" presetClass="entr" presetSubtype="0" fill="hold" nodeType="withEffect">
                                  <p:stCondLst>
                                    <p:cond delay="1000"/>
                                  </p:stCondLst>
                                  <p:childTnLst>
                                    <p:set>
                                      <p:cBhvr>
                                        <p:cTn id="57" dur="1" fill="hold">
                                          <p:stCondLst>
                                            <p:cond delay="0"/>
                                          </p:stCondLst>
                                        </p:cTn>
                                        <p:tgtEl>
                                          <p:spTgt spid="82962">
                                            <p:txEl>
                                              <p:pRg st="0" end="0"/>
                                            </p:txEl>
                                          </p:spTgt>
                                        </p:tgtEl>
                                        <p:attrNameLst>
                                          <p:attrName>style.visibility</p:attrName>
                                        </p:attrNameLst>
                                      </p:cBhvr>
                                      <p:to>
                                        <p:strVal val="visible"/>
                                      </p:to>
                                    </p:set>
                                    <p:animEffect transition="in" filter="dissolve">
                                      <p:cBhvr>
                                        <p:cTn id="58" dur="2000"/>
                                        <p:tgtEl>
                                          <p:spTgt spid="8296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ext Box 2"/>
          <p:cNvSpPr txBox="1">
            <a:spLocks noChangeArrowheads="1"/>
          </p:cNvSpPr>
          <p:nvPr/>
        </p:nvSpPr>
        <p:spPr bwMode="auto">
          <a:xfrm>
            <a:off x="1676400" y="196850"/>
            <a:ext cx="73914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4000" b="1">
                <a:solidFill>
                  <a:srgbClr val="634221"/>
                </a:solidFill>
                <a:latin typeface="Samarkan" pitchFamily="34" charset="0"/>
              </a:rPr>
              <a:t>Deserts / Plateaus</a:t>
            </a:r>
          </a:p>
        </p:txBody>
      </p:sp>
      <p:pic>
        <p:nvPicPr>
          <p:cNvPr id="76803" name="Picture 3"/>
          <p:cNvPicPr>
            <a:picLocks noChangeAspect="1" noChangeArrowheads="1"/>
          </p:cNvPicPr>
          <p:nvPr/>
        </p:nvPicPr>
        <p:blipFill>
          <a:blip r:embed="rId2">
            <a:lum contrast="12000"/>
            <a:extLst>
              <a:ext uri="{28A0092B-C50C-407E-A947-70E740481C1C}">
                <a14:useLocalDpi xmlns:a14="http://schemas.microsoft.com/office/drawing/2010/main"/>
              </a:ext>
            </a:extLst>
          </a:blip>
          <a:srcRect/>
          <a:stretch>
            <a:fillRect/>
          </a:stretch>
        </p:blipFill>
        <p:spPr bwMode="auto">
          <a:xfrm>
            <a:off x="1752600" y="1066800"/>
            <a:ext cx="7239000" cy="528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6804" name="Text Box 4"/>
          <p:cNvSpPr txBox="1">
            <a:spLocks noChangeArrowheads="1"/>
          </p:cNvSpPr>
          <p:nvPr/>
        </p:nvSpPr>
        <p:spPr bwMode="auto">
          <a:xfrm rot="-1052387">
            <a:off x="3429000" y="2514600"/>
            <a:ext cx="12954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1800" b="1">
                <a:solidFill>
                  <a:srgbClr val="634221"/>
                </a:solidFill>
                <a:latin typeface="Comic Sans MS" panose="030F0702030302020204" pitchFamily="66" charset="0"/>
              </a:rPr>
              <a:t>Thar</a:t>
            </a:r>
            <a:br>
              <a:rPr lang="en-US" altLang="en-US" sz="1800" b="1">
                <a:solidFill>
                  <a:srgbClr val="634221"/>
                </a:solidFill>
                <a:latin typeface="Comic Sans MS" panose="030F0702030302020204" pitchFamily="66" charset="0"/>
              </a:rPr>
            </a:br>
            <a:r>
              <a:rPr lang="en-US" altLang="en-US" sz="1800" b="1">
                <a:solidFill>
                  <a:srgbClr val="634221"/>
                </a:solidFill>
                <a:latin typeface="Comic Sans MS" panose="030F0702030302020204" pitchFamily="66" charset="0"/>
              </a:rPr>
              <a:t>Desert</a:t>
            </a:r>
          </a:p>
        </p:txBody>
      </p:sp>
      <p:sp>
        <p:nvSpPr>
          <p:cNvPr id="76805" name="Text Box 5"/>
          <p:cNvSpPr txBox="1">
            <a:spLocks noChangeArrowheads="1"/>
          </p:cNvSpPr>
          <p:nvPr/>
        </p:nvSpPr>
        <p:spPr bwMode="auto">
          <a:xfrm>
            <a:off x="3962400" y="3886200"/>
            <a:ext cx="12954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1800" b="1">
                <a:solidFill>
                  <a:srgbClr val="634221"/>
                </a:solidFill>
                <a:latin typeface="Comic Sans MS" panose="030F0702030302020204" pitchFamily="66" charset="0"/>
              </a:rPr>
              <a:t>Deccan</a:t>
            </a:r>
            <a:br>
              <a:rPr lang="en-US" altLang="en-US" sz="1800" b="1">
                <a:solidFill>
                  <a:srgbClr val="634221"/>
                </a:solidFill>
                <a:latin typeface="Comic Sans MS" panose="030F0702030302020204" pitchFamily="66" charset="0"/>
              </a:rPr>
            </a:br>
            <a:r>
              <a:rPr lang="en-US" altLang="en-US" sz="1800" b="1">
                <a:solidFill>
                  <a:srgbClr val="634221"/>
                </a:solidFill>
                <a:latin typeface="Comic Sans MS" panose="030F0702030302020204" pitchFamily="66" charset="0"/>
              </a:rPr>
              <a:t>Plateau</a:t>
            </a:r>
          </a:p>
        </p:txBody>
      </p:sp>
      <p:sp>
        <p:nvSpPr>
          <p:cNvPr id="76806" name="Text Box 6"/>
          <p:cNvSpPr txBox="1">
            <a:spLocks noChangeArrowheads="1"/>
          </p:cNvSpPr>
          <p:nvPr/>
        </p:nvSpPr>
        <p:spPr bwMode="auto">
          <a:xfrm>
            <a:off x="5562600" y="1371600"/>
            <a:ext cx="12954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1800" b="1">
                <a:solidFill>
                  <a:srgbClr val="634221"/>
                </a:solidFill>
                <a:latin typeface="Comic Sans MS" panose="030F0702030302020204" pitchFamily="66" charset="0"/>
              </a:rPr>
              <a:t>Tibetan</a:t>
            </a:r>
            <a:br>
              <a:rPr lang="en-US" altLang="en-US" sz="1800" b="1">
                <a:solidFill>
                  <a:srgbClr val="634221"/>
                </a:solidFill>
                <a:latin typeface="Comic Sans MS" panose="030F0702030302020204" pitchFamily="66" charset="0"/>
              </a:rPr>
            </a:br>
            <a:r>
              <a:rPr lang="en-US" altLang="en-US" sz="1800" b="1">
                <a:solidFill>
                  <a:srgbClr val="634221"/>
                </a:solidFill>
                <a:latin typeface="Comic Sans MS" panose="030F0702030302020204" pitchFamily="66" charset="0"/>
              </a:rPr>
              <a:t>Plateau</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6804"/>
                                        </p:tgtEl>
                                        <p:attrNameLst>
                                          <p:attrName>style.visibility</p:attrName>
                                        </p:attrNameLst>
                                      </p:cBhvr>
                                      <p:to>
                                        <p:strVal val="visible"/>
                                      </p:to>
                                    </p:set>
                                    <p:animEffect transition="in" filter="fade">
                                      <p:cBhvr>
                                        <p:cTn id="7" dur="1000"/>
                                        <p:tgtEl>
                                          <p:spTgt spid="7680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6805"/>
                                        </p:tgtEl>
                                        <p:attrNameLst>
                                          <p:attrName>style.visibility</p:attrName>
                                        </p:attrNameLst>
                                      </p:cBhvr>
                                      <p:to>
                                        <p:strVal val="visible"/>
                                      </p:to>
                                    </p:set>
                                    <p:animEffect transition="in" filter="fade">
                                      <p:cBhvr>
                                        <p:cTn id="12" dur="1000"/>
                                        <p:tgtEl>
                                          <p:spTgt spid="7680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6806"/>
                                        </p:tgtEl>
                                        <p:attrNameLst>
                                          <p:attrName>style.visibility</p:attrName>
                                        </p:attrNameLst>
                                      </p:cBhvr>
                                      <p:to>
                                        <p:strVal val="visible"/>
                                      </p:to>
                                    </p:set>
                                    <p:animEffect transition="in" filter="fade">
                                      <p:cBhvr>
                                        <p:cTn id="17" dur="1000"/>
                                        <p:tgtEl>
                                          <p:spTgt spid="768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04" grpId="0"/>
      <p:bldP spid="76805" grpId="0"/>
      <p:bldP spid="7680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ext Box 2"/>
          <p:cNvSpPr txBox="1">
            <a:spLocks noChangeArrowheads="1"/>
          </p:cNvSpPr>
          <p:nvPr/>
        </p:nvSpPr>
        <p:spPr bwMode="auto">
          <a:xfrm>
            <a:off x="1676400" y="228600"/>
            <a:ext cx="73914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4400" b="1">
                <a:solidFill>
                  <a:srgbClr val="634221"/>
                </a:solidFill>
                <a:latin typeface="Samarkan" pitchFamily="34" charset="0"/>
              </a:rPr>
              <a:t>The Deccan Plateau</a:t>
            </a:r>
          </a:p>
        </p:txBody>
      </p:sp>
      <p:sp>
        <p:nvSpPr>
          <p:cNvPr id="63492" name="Text Box 4"/>
          <p:cNvSpPr txBox="1">
            <a:spLocks noChangeArrowheads="1"/>
          </p:cNvSpPr>
          <p:nvPr/>
        </p:nvSpPr>
        <p:spPr bwMode="auto">
          <a:xfrm>
            <a:off x="2133600" y="5181600"/>
            <a:ext cx="70104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634221"/>
                </a:solidFill>
                <a:miter lim="800000"/>
                <a:headEnd/>
                <a:tailEnd/>
              </a14:hiddenLine>
            </a:ext>
            <a:ext uri="{AF507438-7753-43E0-B8FC-AC1667EBCBE1}">
              <a14:hiddenEffects xmlns:a14="http://schemas.microsoft.com/office/drawing/2010/main">
                <a:effectLst>
                  <a:outerShdw dist="35921" dir="2700000" algn="ctr" rotWithShape="0">
                    <a:srgbClr val="634221"/>
                  </a:outerShdw>
                </a:effectLst>
              </a14:hiddenEffects>
            </a:ext>
          </a:extLst>
        </p:spPr>
        <p:txBody>
          <a:bodyPr>
            <a:spAutoFit/>
          </a:bodyPr>
          <a:lstStyle/>
          <a:p>
            <a:pPr>
              <a:spcBef>
                <a:spcPct val="50000"/>
              </a:spcBef>
              <a:buClr>
                <a:srgbClr val="996633"/>
              </a:buClr>
              <a:buFont typeface="Wingdings" panose="05000000000000000000" pitchFamily="2" charset="2"/>
              <a:buChar char="§"/>
            </a:pPr>
            <a:r>
              <a:rPr lang="en-US" altLang="en-US" sz="2000" b="1">
                <a:solidFill>
                  <a:srgbClr val="009200"/>
                </a:solidFill>
                <a:latin typeface="Comic Sans MS" panose="030F0702030302020204" pitchFamily="66" charset="0"/>
              </a:rPr>
              <a:t> </a:t>
            </a:r>
            <a:r>
              <a:rPr lang="en-US" altLang="en-US" sz="2000" b="1">
                <a:solidFill>
                  <a:srgbClr val="006600"/>
                </a:solidFill>
                <a:latin typeface="Comic Sans MS" panose="030F0702030302020204" pitchFamily="66" charset="0"/>
              </a:rPr>
              <a:t>31,800 square miles in size.</a:t>
            </a:r>
          </a:p>
          <a:p>
            <a:pPr>
              <a:spcBef>
                <a:spcPct val="50000"/>
              </a:spcBef>
              <a:buClr>
                <a:srgbClr val="996633"/>
              </a:buClr>
              <a:buFont typeface="Wingdings" panose="05000000000000000000" pitchFamily="2" charset="2"/>
              <a:buChar char="§"/>
            </a:pPr>
            <a:r>
              <a:rPr lang="en-US" altLang="en-US" sz="2000" b="1">
                <a:solidFill>
                  <a:srgbClr val="006600"/>
                </a:solidFill>
                <a:latin typeface="Comic Sans MS" panose="030F0702030302020204" pitchFamily="66" charset="0"/>
              </a:rPr>
              <a:t> Elevation range:  2,000 – 8,000 feet high.</a:t>
            </a:r>
          </a:p>
          <a:p>
            <a:pPr>
              <a:spcBef>
                <a:spcPct val="50000"/>
              </a:spcBef>
              <a:buClr>
                <a:srgbClr val="996633"/>
              </a:buClr>
              <a:buFont typeface="Wingdings" panose="05000000000000000000" pitchFamily="2" charset="2"/>
              <a:buChar char="§"/>
            </a:pPr>
            <a:r>
              <a:rPr lang="en-US" altLang="en-US" sz="2000" b="1">
                <a:solidFill>
                  <a:srgbClr val="006600"/>
                </a:solidFill>
                <a:latin typeface="Comic Sans MS" panose="030F0702030302020204" pitchFamily="66" charset="0"/>
              </a:rPr>
              <a:t> From the Sanskrit word, “dakshina” [“the south”].</a:t>
            </a:r>
          </a:p>
        </p:txBody>
      </p:sp>
      <p:pic>
        <p:nvPicPr>
          <p:cNvPr id="63493" name="Picture 5" descr="Deccan-1"/>
          <p:cNvPicPr>
            <a:picLocks noChangeAspect="1" noChangeArrowheads="1"/>
          </p:cNvPicPr>
          <p:nvPr/>
        </p:nvPicPr>
        <p:blipFill>
          <a:blip r:embed="rId2">
            <a:lum bright="-6000" contrast="6000"/>
            <a:extLst>
              <a:ext uri="{28A0092B-C50C-407E-A947-70E740481C1C}">
                <a14:useLocalDpi xmlns:a14="http://schemas.microsoft.com/office/drawing/2010/main"/>
              </a:ext>
            </a:extLst>
          </a:blip>
          <a:srcRect/>
          <a:stretch>
            <a:fillRect/>
          </a:stretch>
        </p:blipFill>
        <p:spPr bwMode="auto">
          <a:xfrm>
            <a:off x="4343400" y="2105025"/>
            <a:ext cx="4495800" cy="2957513"/>
          </a:xfrm>
          <a:prstGeom prst="rect">
            <a:avLst/>
          </a:prstGeom>
          <a:noFill/>
          <a:ln w="9525">
            <a:solidFill>
              <a:srgbClr val="634221"/>
            </a:solidFill>
            <a:miter lim="800000"/>
            <a:headEnd/>
            <a:tailEnd/>
          </a:ln>
          <a:extLst>
            <a:ext uri="{909E8E84-426E-40DD-AFC4-6F175D3DCCD1}">
              <a14:hiddenFill xmlns:a14="http://schemas.microsoft.com/office/drawing/2010/main">
                <a:solidFill>
                  <a:srgbClr val="FFFFFF"/>
                </a:solidFill>
              </a14:hiddenFill>
            </a:ext>
          </a:extLst>
        </p:spPr>
      </p:pic>
      <p:pic>
        <p:nvPicPr>
          <p:cNvPr id="63494" name="Picture 6" descr="deccan"/>
          <p:cNvPicPr>
            <a:picLocks noChangeAspect="1" noChangeArrowheads="1"/>
          </p:cNvPicPr>
          <p:nvPr/>
        </p:nvPicPr>
        <p:blipFill>
          <a:blip r:embed="rId3">
            <a:lum contrast="6000"/>
            <a:extLst>
              <a:ext uri="{28A0092B-C50C-407E-A947-70E740481C1C}">
                <a14:useLocalDpi xmlns:a14="http://schemas.microsoft.com/office/drawing/2010/main"/>
              </a:ext>
            </a:extLst>
          </a:blip>
          <a:srcRect/>
          <a:stretch>
            <a:fillRect/>
          </a:stretch>
        </p:blipFill>
        <p:spPr bwMode="auto">
          <a:xfrm>
            <a:off x="1905000" y="1143000"/>
            <a:ext cx="2667000" cy="2632075"/>
          </a:xfrm>
          <a:prstGeom prst="rect">
            <a:avLst/>
          </a:prstGeom>
          <a:noFill/>
          <a:ln w="9525">
            <a:solidFill>
              <a:srgbClr val="63422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ext Box 2"/>
          <p:cNvSpPr txBox="1">
            <a:spLocks noChangeArrowheads="1"/>
          </p:cNvSpPr>
          <p:nvPr/>
        </p:nvSpPr>
        <p:spPr bwMode="auto">
          <a:xfrm>
            <a:off x="1676400" y="228600"/>
            <a:ext cx="73914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4400" b="1">
                <a:solidFill>
                  <a:srgbClr val="634221"/>
                </a:solidFill>
                <a:latin typeface="Samarkan" pitchFamily="34" charset="0"/>
              </a:rPr>
              <a:t>The tibetan Plateau</a:t>
            </a:r>
          </a:p>
        </p:txBody>
      </p:sp>
      <p:sp>
        <p:nvSpPr>
          <p:cNvPr id="88067" name="Text Box 3"/>
          <p:cNvSpPr txBox="1">
            <a:spLocks noChangeArrowheads="1"/>
          </p:cNvSpPr>
          <p:nvPr/>
        </p:nvSpPr>
        <p:spPr bwMode="auto">
          <a:xfrm>
            <a:off x="3200400" y="5775325"/>
            <a:ext cx="5257800" cy="85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634221"/>
                </a:solidFill>
                <a:miter lim="800000"/>
                <a:headEnd/>
                <a:tailEnd/>
              </a14:hiddenLine>
            </a:ext>
            <a:ext uri="{AF507438-7753-43E0-B8FC-AC1667EBCBE1}">
              <a14:hiddenEffects xmlns:a14="http://schemas.microsoft.com/office/drawing/2010/main">
                <a:effectLst>
                  <a:outerShdw dist="35921" dir="2700000" algn="ctr" rotWithShape="0">
                    <a:srgbClr val="634221"/>
                  </a:outerShdw>
                </a:effectLst>
              </a14:hiddenEffects>
            </a:ext>
          </a:extLst>
        </p:spPr>
        <p:txBody>
          <a:bodyPr>
            <a:spAutoFit/>
          </a:bodyPr>
          <a:lstStyle/>
          <a:p>
            <a:pPr>
              <a:spcBef>
                <a:spcPct val="50000"/>
              </a:spcBef>
              <a:buClr>
                <a:srgbClr val="996633"/>
              </a:buClr>
              <a:buFont typeface="Wingdings" panose="05000000000000000000" pitchFamily="2" charset="2"/>
              <a:buChar char="§"/>
            </a:pPr>
            <a:r>
              <a:rPr lang="en-US" altLang="en-US" sz="2000" b="1">
                <a:solidFill>
                  <a:srgbClr val="009200"/>
                </a:solidFill>
                <a:latin typeface="Comic Sans MS" panose="030F0702030302020204" pitchFamily="66" charset="0"/>
              </a:rPr>
              <a:t> </a:t>
            </a:r>
            <a:r>
              <a:rPr lang="en-US" altLang="en-US" sz="2000" b="1">
                <a:solidFill>
                  <a:srgbClr val="006600"/>
                </a:solidFill>
                <a:latin typeface="Comic Sans MS" panose="030F0702030302020204" pitchFamily="66" charset="0"/>
              </a:rPr>
              <a:t>The “Roof of the World.”</a:t>
            </a:r>
          </a:p>
          <a:p>
            <a:pPr>
              <a:spcBef>
                <a:spcPct val="50000"/>
              </a:spcBef>
              <a:buClr>
                <a:srgbClr val="996633"/>
              </a:buClr>
              <a:buFont typeface="Wingdings" panose="05000000000000000000" pitchFamily="2" charset="2"/>
              <a:buChar char="§"/>
            </a:pPr>
            <a:r>
              <a:rPr lang="en-US" altLang="en-US" sz="2000" b="1">
                <a:solidFill>
                  <a:srgbClr val="009200"/>
                </a:solidFill>
                <a:latin typeface="Comic Sans MS" panose="030F0702030302020204" pitchFamily="66" charset="0"/>
              </a:rPr>
              <a:t> </a:t>
            </a:r>
            <a:r>
              <a:rPr lang="en-US" altLang="en-US" sz="2000" b="1">
                <a:solidFill>
                  <a:srgbClr val="006600"/>
                </a:solidFill>
                <a:latin typeface="Comic Sans MS" panose="030F0702030302020204" pitchFamily="66" charset="0"/>
              </a:rPr>
              <a:t>average elevation is 16,400 feet.</a:t>
            </a:r>
          </a:p>
        </p:txBody>
      </p:sp>
      <p:pic>
        <p:nvPicPr>
          <p:cNvPr id="88071" name="Picture 7" descr="Tibetan Plateau-3"/>
          <p:cNvPicPr>
            <a:picLocks noChangeAspect="1" noChangeArrowheads="1"/>
          </p:cNvPicPr>
          <p:nvPr/>
        </p:nvPicPr>
        <p:blipFill>
          <a:blip r:embed="rId2">
            <a:lum contrast="6000"/>
            <a:extLst>
              <a:ext uri="{28A0092B-C50C-407E-A947-70E740481C1C}">
                <a14:useLocalDpi xmlns:a14="http://schemas.microsoft.com/office/drawing/2010/main"/>
              </a:ext>
            </a:extLst>
          </a:blip>
          <a:srcRect/>
          <a:stretch>
            <a:fillRect/>
          </a:stretch>
        </p:blipFill>
        <p:spPr bwMode="auto">
          <a:xfrm>
            <a:off x="2057400" y="1219200"/>
            <a:ext cx="6629400" cy="4367213"/>
          </a:xfrm>
          <a:prstGeom prst="rect">
            <a:avLst/>
          </a:prstGeom>
          <a:noFill/>
          <a:ln w="9525">
            <a:solidFill>
              <a:srgbClr val="63422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ext Box 2"/>
          <p:cNvSpPr txBox="1">
            <a:spLocks noChangeArrowheads="1"/>
          </p:cNvSpPr>
          <p:nvPr/>
        </p:nvSpPr>
        <p:spPr bwMode="auto">
          <a:xfrm>
            <a:off x="1676400" y="228600"/>
            <a:ext cx="73914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4400" b="1">
                <a:solidFill>
                  <a:srgbClr val="634221"/>
                </a:solidFill>
                <a:latin typeface="Samarkan" pitchFamily="34" charset="0"/>
              </a:rPr>
              <a:t>Satellite View of South Asia</a:t>
            </a:r>
          </a:p>
        </p:txBody>
      </p:sp>
      <p:pic>
        <p:nvPicPr>
          <p:cNvPr id="64515" name="Picture 3" descr="map-SoAsia-Satellite View"/>
          <p:cNvPicPr>
            <a:picLocks noChangeAspect="1" noChangeArrowheads="1"/>
          </p:cNvPicPr>
          <p:nvPr/>
        </p:nvPicPr>
        <p:blipFill>
          <a:blip r:embed="rId2">
            <a:lum contrast="6000"/>
            <a:extLst>
              <a:ext uri="{28A0092B-C50C-407E-A947-70E740481C1C}">
                <a14:useLocalDpi xmlns:a14="http://schemas.microsoft.com/office/drawing/2010/main"/>
              </a:ext>
            </a:extLst>
          </a:blip>
          <a:srcRect/>
          <a:stretch>
            <a:fillRect/>
          </a:stretch>
        </p:blipFill>
        <p:spPr bwMode="auto">
          <a:xfrm>
            <a:off x="2814638" y="1066800"/>
            <a:ext cx="5110162" cy="5486400"/>
          </a:xfrm>
          <a:prstGeom prst="rect">
            <a:avLst/>
          </a:prstGeom>
          <a:noFill/>
          <a:ln w="9525">
            <a:solidFill>
              <a:srgbClr val="63422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ext Box 2"/>
          <p:cNvSpPr txBox="1">
            <a:spLocks noChangeArrowheads="1"/>
          </p:cNvSpPr>
          <p:nvPr/>
        </p:nvSpPr>
        <p:spPr bwMode="auto">
          <a:xfrm>
            <a:off x="1676400" y="228600"/>
            <a:ext cx="73914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4400" b="1">
                <a:solidFill>
                  <a:srgbClr val="634221"/>
                </a:solidFill>
                <a:latin typeface="Samarkan" pitchFamily="34" charset="0"/>
              </a:rPr>
              <a:t>The Thar Desert</a:t>
            </a:r>
          </a:p>
        </p:txBody>
      </p:sp>
      <p:sp>
        <p:nvSpPr>
          <p:cNvPr id="89091" name="Text Box 3"/>
          <p:cNvSpPr txBox="1">
            <a:spLocks noChangeArrowheads="1"/>
          </p:cNvSpPr>
          <p:nvPr/>
        </p:nvSpPr>
        <p:spPr bwMode="auto">
          <a:xfrm>
            <a:off x="3352800" y="5181600"/>
            <a:ext cx="42672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634221"/>
                </a:solidFill>
                <a:miter lim="800000"/>
                <a:headEnd/>
                <a:tailEnd/>
              </a14:hiddenLine>
            </a:ext>
            <a:ext uri="{AF507438-7753-43E0-B8FC-AC1667EBCBE1}">
              <a14:hiddenEffects xmlns:a14="http://schemas.microsoft.com/office/drawing/2010/main">
                <a:effectLst>
                  <a:outerShdw dist="35921" dir="2700000" algn="ctr" rotWithShape="0">
                    <a:srgbClr val="634221"/>
                  </a:outerShdw>
                </a:effectLst>
              </a14:hiddenEffects>
            </a:ext>
          </a:extLst>
        </p:spPr>
        <p:txBody>
          <a:bodyPr>
            <a:spAutoFit/>
          </a:bodyPr>
          <a:lstStyle/>
          <a:p>
            <a:pPr>
              <a:spcBef>
                <a:spcPct val="50000"/>
              </a:spcBef>
              <a:buClr>
                <a:srgbClr val="996633"/>
              </a:buClr>
              <a:buFont typeface="Wingdings" panose="05000000000000000000" pitchFamily="2" charset="2"/>
              <a:buChar char="§"/>
            </a:pPr>
            <a:r>
              <a:rPr lang="en-US" altLang="en-US" sz="2000" b="1">
                <a:solidFill>
                  <a:srgbClr val="009200"/>
                </a:solidFill>
                <a:latin typeface="Comic Sans MS" panose="030F0702030302020204" pitchFamily="66" charset="0"/>
              </a:rPr>
              <a:t> </a:t>
            </a:r>
            <a:r>
              <a:rPr lang="en-US" altLang="en-US" sz="2000" b="1">
                <a:solidFill>
                  <a:srgbClr val="006600"/>
                </a:solidFill>
                <a:latin typeface="Comic Sans MS" panose="030F0702030302020204" pitchFamily="66" charset="0"/>
              </a:rPr>
              <a:t>The Great Indian Desert</a:t>
            </a:r>
          </a:p>
          <a:p>
            <a:pPr>
              <a:spcBef>
                <a:spcPct val="50000"/>
              </a:spcBef>
              <a:buClr>
                <a:srgbClr val="996633"/>
              </a:buClr>
              <a:buFont typeface="Wingdings" panose="05000000000000000000" pitchFamily="2" charset="2"/>
              <a:buChar char="§"/>
            </a:pPr>
            <a:r>
              <a:rPr lang="en-US" altLang="en-US" sz="2000" b="1">
                <a:solidFill>
                  <a:srgbClr val="009200"/>
                </a:solidFill>
                <a:latin typeface="Comic Sans MS" panose="030F0702030302020204" pitchFamily="66" charset="0"/>
              </a:rPr>
              <a:t> </a:t>
            </a:r>
            <a:r>
              <a:rPr lang="en-US" altLang="en-US" sz="2000" b="1">
                <a:solidFill>
                  <a:srgbClr val="006600"/>
                </a:solidFill>
                <a:latin typeface="Comic Sans MS" panose="030F0702030302020204" pitchFamily="66" charset="0"/>
              </a:rPr>
              <a:t>200  - 1500 feet in elevation.</a:t>
            </a:r>
          </a:p>
          <a:p>
            <a:pPr>
              <a:spcBef>
                <a:spcPct val="50000"/>
              </a:spcBef>
              <a:buClr>
                <a:srgbClr val="996633"/>
              </a:buClr>
              <a:buFont typeface="Wingdings" panose="05000000000000000000" pitchFamily="2" charset="2"/>
              <a:buChar char="§"/>
            </a:pPr>
            <a:r>
              <a:rPr lang="en-US" altLang="en-US" sz="2000" b="1">
                <a:solidFill>
                  <a:srgbClr val="006600"/>
                </a:solidFill>
                <a:latin typeface="Comic Sans MS" panose="030F0702030302020204" pitchFamily="66" charset="0"/>
              </a:rPr>
              <a:t> up to 127ºF in July.</a:t>
            </a:r>
          </a:p>
        </p:txBody>
      </p:sp>
      <p:pic>
        <p:nvPicPr>
          <p:cNvPr id="89093" name="Picture 5" descr="Thar Desert-2"/>
          <p:cNvPicPr>
            <a:picLocks noChangeAspect="1" noChangeArrowheads="1"/>
          </p:cNvPicPr>
          <p:nvPr/>
        </p:nvPicPr>
        <p:blipFill>
          <a:blip r:embed="rId2">
            <a:lum contrast="6000"/>
            <a:extLst>
              <a:ext uri="{28A0092B-C50C-407E-A947-70E740481C1C}">
                <a14:useLocalDpi xmlns:a14="http://schemas.microsoft.com/office/drawing/2010/main"/>
              </a:ext>
            </a:extLst>
          </a:blip>
          <a:srcRect/>
          <a:stretch>
            <a:fillRect/>
          </a:stretch>
        </p:blipFill>
        <p:spPr bwMode="auto">
          <a:xfrm>
            <a:off x="1905000" y="1295400"/>
            <a:ext cx="2808288" cy="3257550"/>
          </a:xfrm>
          <a:prstGeom prst="rect">
            <a:avLst/>
          </a:prstGeom>
          <a:noFill/>
          <a:ln w="9525">
            <a:solidFill>
              <a:srgbClr val="634221"/>
            </a:solidFill>
            <a:miter lim="800000"/>
            <a:headEnd/>
            <a:tailEnd/>
          </a:ln>
          <a:extLst>
            <a:ext uri="{909E8E84-426E-40DD-AFC4-6F175D3DCCD1}">
              <a14:hiddenFill xmlns:a14="http://schemas.microsoft.com/office/drawing/2010/main">
                <a:solidFill>
                  <a:srgbClr val="FFFFFF"/>
                </a:solidFill>
              </a14:hiddenFill>
            </a:ext>
          </a:extLst>
        </p:spPr>
      </p:pic>
      <p:pic>
        <p:nvPicPr>
          <p:cNvPr id="89096" name="Picture 8" descr="Thar-2"/>
          <p:cNvPicPr>
            <a:picLocks noChangeAspect="1" noChangeArrowheads="1"/>
          </p:cNvPicPr>
          <p:nvPr/>
        </p:nvPicPr>
        <p:blipFill>
          <a:blip r:embed="rId3">
            <a:lum contrast="6000"/>
            <a:extLst>
              <a:ext uri="{28A0092B-C50C-407E-A947-70E740481C1C}">
                <a14:useLocalDpi xmlns:a14="http://schemas.microsoft.com/office/drawing/2010/main"/>
              </a:ext>
            </a:extLst>
          </a:blip>
          <a:srcRect/>
          <a:stretch>
            <a:fillRect/>
          </a:stretch>
        </p:blipFill>
        <p:spPr bwMode="auto">
          <a:xfrm>
            <a:off x="4953000" y="2286000"/>
            <a:ext cx="3962400" cy="2632075"/>
          </a:xfrm>
          <a:prstGeom prst="rect">
            <a:avLst/>
          </a:prstGeom>
          <a:noFill/>
          <a:ln w="9525">
            <a:solidFill>
              <a:srgbClr val="63422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ext Box 2"/>
          <p:cNvSpPr txBox="1">
            <a:spLocks noChangeArrowheads="1"/>
          </p:cNvSpPr>
          <p:nvPr/>
        </p:nvSpPr>
        <p:spPr bwMode="auto">
          <a:xfrm>
            <a:off x="1676400" y="196850"/>
            <a:ext cx="73914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4400" b="1">
                <a:solidFill>
                  <a:srgbClr val="CC0099"/>
                </a:solidFill>
                <a:latin typeface="Samarkan" pitchFamily="34" charset="0"/>
              </a:rPr>
              <a:t>Other</a:t>
            </a:r>
          </a:p>
        </p:txBody>
      </p:sp>
      <p:pic>
        <p:nvPicPr>
          <p:cNvPr id="78851" name="Picture 3"/>
          <p:cNvPicPr>
            <a:picLocks noChangeAspect="1" noChangeArrowheads="1"/>
          </p:cNvPicPr>
          <p:nvPr/>
        </p:nvPicPr>
        <p:blipFill>
          <a:blip r:embed="rId2">
            <a:lum contrast="12000"/>
            <a:extLst>
              <a:ext uri="{28A0092B-C50C-407E-A947-70E740481C1C}">
                <a14:useLocalDpi xmlns:a14="http://schemas.microsoft.com/office/drawing/2010/main"/>
              </a:ext>
            </a:extLst>
          </a:blip>
          <a:srcRect/>
          <a:stretch>
            <a:fillRect/>
          </a:stretch>
        </p:blipFill>
        <p:spPr bwMode="auto">
          <a:xfrm>
            <a:off x="1752600" y="1066800"/>
            <a:ext cx="7239000" cy="528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8852" name="Text Box 4"/>
          <p:cNvSpPr txBox="1">
            <a:spLocks noChangeArrowheads="1"/>
          </p:cNvSpPr>
          <p:nvPr/>
        </p:nvSpPr>
        <p:spPr bwMode="auto">
          <a:xfrm>
            <a:off x="3429000" y="2057400"/>
            <a:ext cx="1219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1800" b="1">
                <a:solidFill>
                  <a:srgbClr val="CC0099"/>
                </a:solidFill>
                <a:latin typeface="Comic Sans MS" panose="030F0702030302020204" pitchFamily="66" charset="0"/>
              </a:rPr>
              <a:t>Punjab</a:t>
            </a:r>
          </a:p>
        </p:txBody>
      </p:sp>
      <p:sp>
        <p:nvSpPr>
          <p:cNvPr id="78853" name="Text Box 5"/>
          <p:cNvSpPr txBox="1">
            <a:spLocks noChangeArrowheads="1"/>
          </p:cNvSpPr>
          <p:nvPr/>
        </p:nvSpPr>
        <p:spPr bwMode="auto">
          <a:xfrm>
            <a:off x="3124200" y="1524000"/>
            <a:ext cx="2133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1800" b="1">
                <a:solidFill>
                  <a:srgbClr val="CC0099"/>
                </a:solidFill>
                <a:latin typeface="Comic Sans MS" panose="030F0702030302020204" pitchFamily="66" charset="0"/>
              </a:rPr>
              <a:t>Kashmir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8852"/>
                                        </p:tgtEl>
                                        <p:attrNameLst>
                                          <p:attrName>style.visibility</p:attrName>
                                        </p:attrNameLst>
                                      </p:cBhvr>
                                      <p:to>
                                        <p:strVal val="visible"/>
                                      </p:to>
                                    </p:set>
                                    <p:animEffect transition="in" filter="fade">
                                      <p:cBhvr>
                                        <p:cTn id="7" dur="1000"/>
                                        <p:tgtEl>
                                          <p:spTgt spid="7885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8853"/>
                                        </p:tgtEl>
                                        <p:attrNameLst>
                                          <p:attrName>style.visibility</p:attrName>
                                        </p:attrNameLst>
                                      </p:cBhvr>
                                      <p:to>
                                        <p:strVal val="visible"/>
                                      </p:to>
                                    </p:set>
                                    <p:animEffect transition="in" filter="fade">
                                      <p:cBhvr>
                                        <p:cTn id="12" dur="1000"/>
                                        <p:tgtEl>
                                          <p:spTgt spid="788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2" grpId="0"/>
      <p:bldP spid="7885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ext Box 2"/>
          <p:cNvSpPr txBox="1">
            <a:spLocks noChangeArrowheads="1"/>
          </p:cNvSpPr>
          <p:nvPr/>
        </p:nvSpPr>
        <p:spPr bwMode="auto">
          <a:xfrm>
            <a:off x="1676400" y="304800"/>
            <a:ext cx="73914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4400" b="1">
                <a:solidFill>
                  <a:srgbClr val="634221"/>
                </a:solidFill>
                <a:latin typeface="Samarkan" pitchFamily="34" charset="0"/>
              </a:rPr>
              <a:t>Completed Map</a:t>
            </a:r>
          </a:p>
        </p:txBody>
      </p:sp>
      <p:pic>
        <p:nvPicPr>
          <p:cNvPr id="79875" name="Picture 3"/>
          <p:cNvPicPr>
            <a:picLocks noChangeAspect="1" noChangeArrowheads="1"/>
          </p:cNvPicPr>
          <p:nvPr/>
        </p:nvPicPr>
        <p:blipFill>
          <a:blip r:embed="rId2">
            <a:lum contrast="12000"/>
            <a:extLst>
              <a:ext uri="{28A0092B-C50C-407E-A947-70E740481C1C}">
                <a14:useLocalDpi xmlns:a14="http://schemas.microsoft.com/office/drawing/2010/main"/>
              </a:ext>
            </a:extLst>
          </a:blip>
          <a:srcRect/>
          <a:stretch>
            <a:fillRect/>
          </a:stretch>
        </p:blipFill>
        <p:spPr bwMode="auto">
          <a:xfrm>
            <a:off x="1752600" y="1270000"/>
            <a:ext cx="7239000" cy="528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9876" name="Text Box 4"/>
          <p:cNvSpPr txBox="1">
            <a:spLocks noChangeArrowheads="1"/>
          </p:cNvSpPr>
          <p:nvPr/>
        </p:nvSpPr>
        <p:spPr bwMode="auto">
          <a:xfrm rot="-2429705">
            <a:off x="3048000" y="2198688"/>
            <a:ext cx="12954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1800" b="1">
                <a:solidFill>
                  <a:srgbClr val="0000FF"/>
                </a:solidFill>
                <a:latin typeface="Comic Sans MS" panose="030F0702030302020204" pitchFamily="66" charset="0"/>
              </a:rPr>
              <a:t>Indus R.</a:t>
            </a:r>
          </a:p>
        </p:txBody>
      </p:sp>
      <p:sp>
        <p:nvSpPr>
          <p:cNvPr id="79877" name="Text Box 5"/>
          <p:cNvSpPr txBox="1">
            <a:spLocks noChangeArrowheads="1"/>
          </p:cNvSpPr>
          <p:nvPr/>
        </p:nvSpPr>
        <p:spPr bwMode="auto">
          <a:xfrm rot="882946">
            <a:off x="4495800" y="2794000"/>
            <a:ext cx="17875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1800" b="1">
                <a:solidFill>
                  <a:srgbClr val="0000FF"/>
                </a:solidFill>
                <a:latin typeface="Comic Sans MS" panose="030F0702030302020204" pitchFamily="66" charset="0"/>
              </a:rPr>
              <a:t>Ganges R.</a:t>
            </a:r>
          </a:p>
        </p:txBody>
      </p:sp>
      <p:sp>
        <p:nvSpPr>
          <p:cNvPr id="79878" name="Text Box 6"/>
          <p:cNvSpPr txBox="1">
            <a:spLocks noChangeArrowheads="1"/>
          </p:cNvSpPr>
          <p:nvPr/>
        </p:nvSpPr>
        <p:spPr bwMode="auto">
          <a:xfrm rot="316210">
            <a:off x="5527675" y="2260600"/>
            <a:ext cx="21685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1800" b="1">
                <a:solidFill>
                  <a:srgbClr val="0000FF"/>
                </a:solidFill>
                <a:latin typeface="Comic Sans MS" panose="030F0702030302020204" pitchFamily="66" charset="0"/>
              </a:rPr>
              <a:t>Brahmaputra R.</a:t>
            </a:r>
          </a:p>
        </p:txBody>
      </p:sp>
      <p:sp>
        <p:nvSpPr>
          <p:cNvPr id="79879" name="Text Box 7"/>
          <p:cNvSpPr txBox="1">
            <a:spLocks noChangeArrowheads="1"/>
          </p:cNvSpPr>
          <p:nvPr/>
        </p:nvSpPr>
        <p:spPr bwMode="auto">
          <a:xfrm>
            <a:off x="1828800" y="4622800"/>
            <a:ext cx="21685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1800" b="1">
                <a:solidFill>
                  <a:srgbClr val="0000FF"/>
                </a:solidFill>
                <a:latin typeface="Comic Sans MS" panose="030F0702030302020204" pitchFamily="66" charset="0"/>
              </a:rPr>
              <a:t>Arabian Sea</a:t>
            </a:r>
          </a:p>
        </p:txBody>
      </p:sp>
      <p:sp>
        <p:nvSpPr>
          <p:cNvPr id="79880" name="Text Box 8"/>
          <p:cNvSpPr txBox="1">
            <a:spLocks noChangeArrowheads="1"/>
          </p:cNvSpPr>
          <p:nvPr/>
        </p:nvSpPr>
        <p:spPr bwMode="auto">
          <a:xfrm>
            <a:off x="5715000" y="5537200"/>
            <a:ext cx="21685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1800" b="1">
                <a:solidFill>
                  <a:srgbClr val="0000FF"/>
                </a:solidFill>
                <a:latin typeface="Comic Sans MS" panose="030F0702030302020204" pitchFamily="66" charset="0"/>
              </a:rPr>
              <a:t>Indian Ocean</a:t>
            </a:r>
          </a:p>
        </p:txBody>
      </p:sp>
      <p:sp>
        <p:nvSpPr>
          <p:cNvPr id="79881" name="Text Box 9"/>
          <p:cNvSpPr txBox="1">
            <a:spLocks noChangeArrowheads="1"/>
          </p:cNvSpPr>
          <p:nvPr/>
        </p:nvSpPr>
        <p:spPr bwMode="auto">
          <a:xfrm>
            <a:off x="5562600" y="3937000"/>
            <a:ext cx="216852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1800" b="1">
                <a:solidFill>
                  <a:srgbClr val="0000FF"/>
                </a:solidFill>
                <a:latin typeface="Comic Sans MS" panose="030F0702030302020204" pitchFamily="66" charset="0"/>
              </a:rPr>
              <a:t>Bay of</a:t>
            </a:r>
            <a:br>
              <a:rPr lang="en-US" altLang="en-US" sz="1800" b="1">
                <a:solidFill>
                  <a:srgbClr val="0000FF"/>
                </a:solidFill>
                <a:latin typeface="Comic Sans MS" panose="030F0702030302020204" pitchFamily="66" charset="0"/>
              </a:rPr>
            </a:br>
            <a:r>
              <a:rPr lang="en-US" altLang="en-US" sz="1800" b="1">
                <a:solidFill>
                  <a:srgbClr val="0000FF"/>
                </a:solidFill>
                <a:latin typeface="Comic Sans MS" panose="030F0702030302020204" pitchFamily="66" charset="0"/>
              </a:rPr>
              <a:t>Bengal</a:t>
            </a:r>
          </a:p>
        </p:txBody>
      </p:sp>
      <p:sp>
        <p:nvSpPr>
          <p:cNvPr id="79882" name="Text Box 10"/>
          <p:cNvSpPr txBox="1">
            <a:spLocks noChangeArrowheads="1"/>
          </p:cNvSpPr>
          <p:nvPr/>
        </p:nvSpPr>
        <p:spPr bwMode="auto">
          <a:xfrm rot="2110255">
            <a:off x="4503738" y="2266950"/>
            <a:ext cx="2209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1800" b="1">
                <a:solidFill>
                  <a:schemeClr val="tx2"/>
                </a:solidFill>
                <a:latin typeface="Comic Sans MS" panose="030F0702030302020204" pitchFamily="66" charset="0"/>
              </a:rPr>
              <a:t>Himalayas</a:t>
            </a:r>
          </a:p>
        </p:txBody>
      </p:sp>
      <p:sp>
        <p:nvSpPr>
          <p:cNvPr id="79883" name="Text Box 11"/>
          <p:cNvSpPr txBox="1">
            <a:spLocks noChangeArrowheads="1"/>
          </p:cNvSpPr>
          <p:nvPr/>
        </p:nvSpPr>
        <p:spPr bwMode="auto">
          <a:xfrm rot="548229">
            <a:off x="5562600" y="2030413"/>
            <a:ext cx="2209800" cy="91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1800" b="1">
                <a:solidFill>
                  <a:schemeClr val="tx2"/>
                </a:solidFill>
                <a:latin typeface="Comic Sans MS" panose="030F0702030302020204" pitchFamily="66" charset="0"/>
              </a:rPr>
              <a:t>Mt. Everest</a:t>
            </a:r>
            <a:br>
              <a:rPr lang="en-US" altLang="en-US" sz="1800" b="1">
                <a:solidFill>
                  <a:schemeClr val="tx2"/>
                </a:solidFill>
                <a:latin typeface="Comic Sans MS" panose="030F0702030302020204" pitchFamily="66" charset="0"/>
              </a:rPr>
            </a:br>
            <a:r>
              <a:rPr lang="en-US" altLang="en-US" sz="1800" b="1">
                <a:solidFill>
                  <a:schemeClr val="tx2"/>
                </a:solidFill>
                <a:latin typeface="Comic Sans MS" panose="030F0702030302020204" pitchFamily="66" charset="0"/>
              </a:rPr>
              <a:t/>
            </a:r>
            <a:br>
              <a:rPr lang="en-US" altLang="en-US" sz="1800" b="1">
                <a:solidFill>
                  <a:schemeClr val="tx2"/>
                </a:solidFill>
                <a:latin typeface="Comic Sans MS" panose="030F0702030302020204" pitchFamily="66" charset="0"/>
              </a:rPr>
            </a:br>
            <a:r>
              <a:rPr lang="en-US" altLang="en-US" sz="1800" b="1">
                <a:solidFill>
                  <a:srgbClr val="FF3300"/>
                </a:solidFill>
                <a:latin typeface="Comic Sans MS" panose="030F0702030302020204" pitchFamily="66" charset="0"/>
                <a:cs typeface="Arial" panose="020B0604020202020204" pitchFamily="34" charset="0"/>
              </a:rPr>
              <a:t>▲</a:t>
            </a:r>
          </a:p>
        </p:txBody>
      </p:sp>
      <p:sp>
        <p:nvSpPr>
          <p:cNvPr id="79884" name="Text Box 12"/>
          <p:cNvSpPr txBox="1">
            <a:spLocks noChangeArrowheads="1"/>
          </p:cNvSpPr>
          <p:nvPr/>
        </p:nvSpPr>
        <p:spPr bwMode="auto">
          <a:xfrm rot="562891">
            <a:off x="3810000" y="1422400"/>
            <a:ext cx="2209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1800" b="1">
                <a:solidFill>
                  <a:schemeClr val="tx2"/>
                </a:solidFill>
                <a:latin typeface="Comic Sans MS" panose="030F0702030302020204" pitchFamily="66" charset="0"/>
              </a:rPr>
              <a:t>Karakoran Mts.</a:t>
            </a:r>
            <a:endParaRPr lang="en-US" altLang="en-US" sz="1800" b="1">
              <a:solidFill>
                <a:schemeClr val="tx2"/>
              </a:solidFill>
              <a:latin typeface="Comic Sans MS" panose="030F0702030302020204" pitchFamily="66" charset="0"/>
              <a:cs typeface="Arial" panose="020B0604020202020204" pitchFamily="34" charset="0"/>
            </a:endParaRPr>
          </a:p>
        </p:txBody>
      </p:sp>
      <p:sp>
        <p:nvSpPr>
          <p:cNvPr id="79885" name="Text Box 13"/>
          <p:cNvSpPr txBox="1">
            <a:spLocks noChangeArrowheads="1"/>
          </p:cNvSpPr>
          <p:nvPr/>
        </p:nvSpPr>
        <p:spPr bwMode="auto">
          <a:xfrm rot="1896744">
            <a:off x="2743200" y="1219200"/>
            <a:ext cx="2209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1800" b="1">
                <a:solidFill>
                  <a:schemeClr val="tx2"/>
                </a:solidFill>
                <a:latin typeface="Comic Sans MS" panose="030F0702030302020204" pitchFamily="66" charset="0"/>
              </a:rPr>
              <a:t>Hindu Kush</a:t>
            </a:r>
            <a:endParaRPr lang="en-US" altLang="en-US" sz="1800" b="1">
              <a:solidFill>
                <a:schemeClr val="tx2"/>
              </a:solidFill>
              <a:latin typeface="Comic Sans MS" panose="030F0702030302020204" pitchFamily="66" charset="0"/>
              <a:cs typeface="Arial" panose="020B0604020202020204" pitchFamily="34" charset="0"/>
            </a:endParaRPr>
          </a:p>
        </p:txBody>
      </p:sp>
      <p:sp>
        <p:nvSpPr>
          <p:cNvPr id="79886" name="Text Box 14"/>
          <p:cNvSpPr txBox="1">
            <a:spLocks noChangeArrowheads="1"/>
          </p:cNvSpPr>
          <p:nvPr/>
        </p:nvSpPr>
        <p:spPr bwMode="auto">
          <a:xfrm rot="-925673">
            <a:off x="3733800" y="3556000"/>
            <a:ext cx="2209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1800" b="1">
                <a:solidFill>
                  <a:schemeClr val="tx2"/>
                </a:solidFill>
                <a:latin typeface="Comic Sans MS" panose="030F0702030302020204" pitchFamily="66" charset="0"/>
              </a:rPr>
              <a:t>Vindhya Hills</a:t>
            </a:r>
            <a:endParaRPr lang="en-US" altLang="en-US" sz="1800" b="1">
              <a:solidFill>
                <a:schemeClr val="tx2"/>
              </a:solidFill>
              <a:latin typeface="Comic Sans MS" panose="030F0702030302020204" pitchFamily="66" charset="0"/>
              <a:cs typeface="Arial" panose="020B0604020202020204" pitchFamily="34" charset="0"/>
            </a:endParaRPr>
          </a:p>
        </p:txBody>
      </p:sp>
      <p:sp>
        <p:nvSpPr>
          <p:cNvPr id="79887" name="Text Box 15"/>
          <p:cNvSpPr txBox="1">
            <a:spLocks noChangeArrowheads="1"/>
          </p:cNvSpPr>
          <p:nvPr/>
        </p:nvSpPr>
        <p:spPr bwMode="auto">
          <a:xfrm rot="-24063281">
            <a:off x="4114800" y="4241800"/>
            <a:ext cx="2209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1800" b="1">
                <a:solidFill>
                  <a:schemeClr val="tx2"/>
                </a:solidFill>
                <a:latin typeface="Comic Sans MS" panose="030F0702030302020204" pitchFamily="66" charset="0"/>
              </a:rPr>
              <a:t>Eastern Ghats</a:t>
            </a:r>
            <a:endParaRPr lang="en-US" altLang="en-US" sz="1800" b="1">
              <a:solidFill>
                <a:schemeClr val="tx2"/>
              </a:solidFill>
              <a:latin typeface="Comic Sans MS" panose="030F0702030302020204" pitchFamily="66" charset="0"/>
              <a:cs typeface="Arial" panose="020B0604020202020204" pitchFamily="34" charset="0"/>
            </a:endParaRPr>
          </a:p>
        </p:txBody>
      </p:sp>
      <p:sp>
        <p:nvSpPr>
          <p:cNvPr id="79888" name="Text Box 16"/>
          <p:cNvSpPr txBox="1">
            <a:spLocks noChangeArrowheads="1"/>
          </p:cNvSpPr>
          <p:nvPr/>
        </p:nvSpPr>
        <p:spPr bwMode="auto">
          <a:xfrm rot="-17384843">
            <a:off x="2902744" y="4553744"/>
            <a:ext cx="22098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1800" b="1">
                <a:solidFill>
                  <a:schemeClr val="tx2"/>
                </a:solidFill>
                <a:latin typeface="Comic Sans MS" panose="030F0702030302020204" pitchFamily="66" charset="0"/>
              </a:rPr>
              <a:t>Western Ghats</a:t>
            </a:r>
            <a:endParaRPr lang="en-US" altLang="en-US" sz="1800" b="1">
              <a:solidFill>
                <a:schemeClr val="tx2"/>
              </a:solidFill>
              <a:latin typeface="Comic Sans MS" panose="030F0702030302020204" pitchFamily="66" charset="0"/>
              <a:cs typeface="Arial" panose="020B0604020202020204" pitchFamily="34" charset="0"/>
            </a:endParaRPr>
          </a:p>
        </p:txBody>
      </p:sp>
      <p:sp>
        <p:nvSpPr>
          <p:cNvPr id="79889" name="Text Box 17"/>
          <p:cNvSpPr txBox="1">
            <a:spLocks noChangeArrowheads="1"/>
          </p:cNvSpPr>
          <p:nvPr/>
        </p:nvSpPr>
        <p:spPr bwMode="auto">
          <a:xfrm rot="-24645051">
            <a:off x="2780507" y="1383506"/>
            <a:ext cx="1143000" cy="91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1800" b="1">
                <a:solidFill>
                  <a:schemeClr val="tx2"/>
                </a:solidFill>
                <a:latin typeface="Comic Sans MS" panose="030F0702030302020204" pitchFamily="66" charset="0"/>
              </a:rPr>
              <a:t>Khyber</a:t>
            </a:r>
            <a:br>
              <a:rPr lang="en-US" altLang="en-US" sz="1800" b="1">
                <a:solidFill>
                  <a:schemeClr val="tx2"/>
                </a:solidFill>
                <a:latin typeface="Comic Sans MS" panose="030F0702030302020204" pitchFamily="66" charset="0"/>
              </a:rPr>
            </a:br>
            <a:r>
              <a:rPr lang="en-US" altLang="en-US" sz="1800" b="1">
                <a:solidFill>
                  <a:schemeClr val="tx2"/>
                </a:solidFill>
                <a:latin typeface="Comic Sans MS" panose="030F0702030302020204" pitchFamily="66" charset="0"/>
              </a:rPr>
              <a:t>Pass</a:t>
            </a:r>
            <a:br>
              <a:rPr lang="en-US" altLang="en-US" sz="1800" b="1">
                <a:solidFill>
                  <a:schemeClr val="tx2"/>
                </a:solidFill>
                <a:latin typeface="Comic Sans MS" panose="030F0702030302020204" pitchFamily="66" charset="0"/>
              </a:rPr>
            </a:br>
            <a:r>
              <a:rPr lang="en-US" altLang="en-US" sz="1800" b="1">
                <a:solidFill>
                  <a:srgbClr val="FF3300"/>
                </a:solidFill>
                <a:latin typeface="Comic Sans MS" panose="030F0702030302020204" pitchFamily="66" charset="0"/>
              </a:rPr>
              <a:t>I I</a:t>
            </a:r>
            <a:endParaRPr lang="en-US" altLang="en-US" sz="1800" b="1">
              <a:solidFill>
                <a:srgbClr val="FF3300"/>
              </a:solidFill>
              <a:latin typeface="Comic Sans MS" panose="030F0702030302020204" pitchFamily="66" charset="0"/>
              <a:cs typeface="Arial" panose="020B0604020202020204" pitchFamily="34" charset="0"/>
            </a:endParaRPr>
          </a:p>
        </p:txBody>
      </p:sp>
      <p:sp>
        <p:nvSpPr>
          <p:cNvPr id="79890" name="Text Box 18"/>
          <p:cNvSpPr txBox="1">
            <a:spLocks noChangeArrowheads="1"/>
          </p:cNvSpPr>
          <p:nvPr/>
        </p:nvSpPr>
        <p:spPr bwMode="auto">
          <a:xfrm rot="-1052387">
            <a:off x="3429000" y="2717800"/>
            <a:ext cx="12954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1800" b="1">
                <a:solidFill>
                  <a:srgbClr val="634221"/>
                </a:solidFill>
                <a:latin typeface="Comic Sans MS" panose="030F0702030302020204" pitchFamily="66" charset="0"/>
              </a:rPr>
              <a:t>Thar</a:t>
            </a:r>
            <a:br>
              <a:rPr lang="en-US" altLang="en-US" sz="1800" b="1">
                <a:solidFill>
                  <a:srgbClr val="634221"/>
                </a:solidFill>
                <a:latin typeface="Comic Sans MS" panose="030F0702030302020204" pitchFamily="66" charset="0"/>
              </a:rPr>
            </a:br>
            <a:r>
              <a:rPr lang="en-US" altLang="en-US" sz="1800" b="1">
                <a:solidFill>
                  <a:srgbClr val="634221"/>
                </a:solidFill>
                <a:latin typeface="Comic Sans MS" panose="030F0702030302020204" pitchFamily="66" charset="0"/>
              </a:rPr>
              <a:t>Desert</a:t>
            </a:r>
          </a:p>
        </p:txBody>
      </p:sp>
      <p:sp>
        <p:nvSpPr>
          <p:cNvPr id="79891" name="Text Box 19"/>
          <p:cNvSpPr txBox="1">
            <a:spLocks noChangeArrowheads="1"/>
          </p:cNvSpPr>
          <p:nvPr/>
        </p:nvSpPr>
        <p:spPr bwMode="auto">
          <a:xfrm>
            <a:off x="3962400" y="4089400"/>
            <a:ext cx="12954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1800" b="1">
                <a:solidFill>
                  <a:srgbClr val="634221"/>
                </a:solidFill>
                <a:latin typeface="Comic Sans MS" panose="030F0702030302020204" pitchFamily="66" charset="0"/>
              </a:rPr>
              <a:t>Deccan</a:t>
            </a:r>
            <a:br>
              <a:rPr lang="en-US" altLang="en-US" sz="1800" b="1">
                <a:solidFill>
                  <a:srgbClr val="634221"/>
                </a:solidFill>
                <a:latin typeface="Comic Sans MS" panose="030F0702030302020204" pitchFamily="66" charset="0"/>
              </a:rPr>
            </a:br>
            <a:r>
              <a:rPr lang="en-US" altLang="en-US" sz="1800" b="1">
                <a:solidFill>
                  <a:srgbClr val="634221"/>
                </a:solidFill>
                <a:latin typeface="Comic Sans MS" panose="030F0702030302020204" pitchFamily="66" charset="0"/>
              </a:rPr>
              <a:t>Plateau</a:t>
            </a:r>
          </a:p>
        </p:txBody>
      </p:sp>
      <p:sp>
        <p:nvSpPr>
          <p:cNvPr id="79892" name="Text Box 20"/>
          <p:cNvSpPr txBox="1">
            <a:spLocks noChangeArrowheads="1"/>
          </p:cNvSpPr>
          <p:nvPr/>
        </p:nvSpPr>
        <p:spPr bwMode="auto">
          <a:xfrm>
            <a:off x="5562600" y="1574800"/>
            <a:ext cx="12954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1800" b="1">
                <a:solidFill>
                  <a:srgbClr val="634221"/>
                </a:solidFill>
                <a:latin typeface="Comic Sans MS" panose="030F0702030302020204" pitchFamily="66" charset="0"/>
              </a:rPr>
              <a:t>Tibetan</a:t>
            </a:r>
            <a:br>
              <a:rPr lang="en-US" altLang="en-US" sz="1800" b="1">
                <a:solidFill>
                  <a:srgbClr val="634221"/>
                </a:solidFill>
                <a:latin typeface="Comic Sans MS" panose="030F0702030302020204" pitchFamily="66" charset="0"/>
              </a:rPr>
            </a:br>
            <a:r>
              <a:rPr lang="en-US" altLang="en-US" sz="1800" b="1">
                <a:solidFill>
                  <a:srgbClr val="634221"/>
                </a:solidFill>
                <a:latin typeface="Comic Sans MS" panose="030F0702030302020204" pitchFamily="66" charset="0"/>
              </a:rPr>
              <a:t>Plateau</a:t>
            </a:r>
          </a:p>
        </p:txBody>
      </p:sp>
      <p:sp>
        <p:nvSpPr>
          <p:cNvPr id="79893" name="Text Box 21"/>
          <p:cNvSpPr txBox="1">
            <a:spLocks noChangeArrowheads="1"/>
          </p:cNvSpPr>
          <p:nvPr/>
        </p:nvSpPr>
        <p:spPr bwMode="auto">
          <a:xfrm rot="615250">
            <a:off x="3505200" y="2381250"/>
            <a:ext cx="21336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1800" b="1">
                <a:solidFill>
                  <a:srgbClr val="009200"/>
                </a:solidFill>
                <a:latin typeface="Comic Sans MS" panose="030F0702030302020204" pitchFamily="66" charset="0"/>
              </a:rPr>
              <a:t>Indo-Gangetic</a:t>
            </a:r>
            <a:br>
              <a:rPr lang="en-US" altLang="en-US" sz="1800" b="1">
                <a:solidFill>
                  <a:srgbClr val="009200"/>
                </a:solidFill>
                <a:latin typeface="Comic Sans MS" panose="030F0702030302020204" pitchFamily="66" charset="0"/>
              </a:rPr>
            </a:br>
            <a:r>
              <a:rPr lang="en-US" altLang="en-US" sz="1800" b="1">
                <a:solidFill>
                  <a:srgbClr val="009200"/>
                </a:solidFill>
                <a:latin typeface="Comic Sans MS" panose="030F0702030302020204" pitchFamily="66" charset="0"/>
              </a:rPr>
              <a:t>Plain</a:t>
            </a:r>
          </a:p>
        </p:txBody>
      </p:sp>
      <p:sp>
        <p:nvSpPr>
          <p:cNvPr id="79894" name="Text Box 22"/>
          <p:cNvSpPr txBox="1">
            <a:spLocks noChangeArrowheads="1"/>
          </p:cNvSpPr>
          <p:nvPr/>
        </p:nvSpPr>
        <p:spPr bwMode="auto">
          <a:xfrm>
            <a:off x="3657600" y="2108200"/>
            <a:ext cx="1219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1800" b="1">
                <a:solidFill>
                  <a:srgbClr val="CC0099"/>
                </a:solidFill>
                <a:latin typeface="Comic Sans MS" panose="030F0702030302020204" pitchFamily="66" charset="0"/>
              </a:rPr>
              <a:t>Punjab</a:t>
            </a:r>
          </a:p>
        </p:txBody>
      </p:sp>
      <p:sp>
        <p:nvSpPr>
          <p:cNvPr id="79895" name="Text Box 23"/>
          <p:cNvSpPr txBox="1">
            <a:spLocks noChangeArrowheads="1"/>
          </p:cNvSpPr>
          <p:nvPr/>
        </p:nvSpPr>
        <p:spPr bwMode="auto">
          <a:xfrm>
            <a:off x="3124200" y="1727200"/>
            <a:ext cx="2133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1800" b="1">
                <a:solidFill>
                  <a:srgbClr val="CC0099"/>
                </a:solidFill>
                <a:latin typeface="Comic Sans MS" panose="030F0702030302020204" pitchFamily="66" charset="0"/>
              </a:rPr>
              <a:t>Kashmir</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WordArt 2"/>
          <p:cNvSpPr>
            <a:spLocks noChangeArrowheads="1" noChangeShapeType="1" noTextEdit="1"/>
          </p:cNvSpPr>
          <p:nvPr/>
        </p:nvSpPr>
        <p:spPr bwMode="auto">
          <a:xfrm>
            <a:off x="2895600" y="1066800"/>
            <a:ext cx="4419600" cy="4343400"/>
          </a:xfrm>
          <a:prstGeom prst="rect">
            <a:avLst/>
          </a:prstGeom>
        </p:spPr>
        <p:txBody>
          <a:bodyPr wrap="none" fromWordArt="1">
            <a:prstTxWarp prst="textPlain">
              <a:avLst>
                <a:gd name="adj" fmla="val 50000"/>
              </a:avLst>
            </a:prstTxWarp>
          </a:bodyPr>
          <a:lstStyle/>
          <a:p>
            <a:pPr algn="ctr"/>
            <a:r>
              <a:rPr lang="en-US" sz="4800" kern="10">
                <a:ln w="19050">
                  <a:solidFill>
                    <a:srgbClr val="006600"/>
                  </a:solidFill>
                  <a:round/>
                  <a:headEnd/>
                  <a:tailEnd/>
                </a:ln>
                <a:solidFill>
                  <a:srgbClr val="D89000"/>
                </a:solidFill>
                <a:effectLst>
                  <a:outerShdw dist="35921" dir="2700000" algn="ctr" rotWithShape="0">
                    <a:srgbClr val="990000"/>
                  </a:outerShdw>
                </a:effectLst>
                <a:latin typeface="Samarkan"/>
              </a:rPr>
              <a:t>Climate</a:t>
            </a:r>
          </a:p>
          <a:p>
            <a:pPr algn="ctr"/>
            <a:r>
              <a:rPr lang="en-US" sz="4800" kern="10">
                <a:ln w="19050">
                  <a:solidFill>
                    <a:srgbClr val="006600"/>
                  </a:solidFill>
                  <a:round/>
                  <a:headEnd/>
                  <a:tailEnd/>
                </a:ln>
                <a:solidFill>
                  <a:srgbClr val="D89000"/>
                </a:solidFill>
                <a:effectLst>
                  <a:outerShdw dist="35921" dir="2700000" algn="ctr" rotWithShape="0">
                    <a:srgbClr val="990000"/>
                  </a:outerShdw>
                </a:effectLst>
                <a:latin typeface="Samarkan"/>
              </a:rPr>
              <a:t>of</a:t>
            </a:r>
          </a:p>
          <a:p>
            <a:pPr algn="ctr"/>
            <a:r>
              <a:rPr lang="en-US" sz="4800" kern="10">
                <a:ln w="19050">
                  <a:solidFill>
                    <a:srgbClr val="006600"/>
                  </a:solidFill>
                  <a:round/>
                  <a:headEnd/>
                  <a:tailEnd/>
                </a:ln>
                <a:solidFill>
                  <a:srgbClr val="D89000"/>
                </a:solidFill>
                <a:effectLst>
                  <a:outerShdw dist="35921" dir="2700000" algn="ctr" rotWithShape="0">
                    <a:srgbClr val="990000"/>
                  </a:outerShdw>
                </a:effectLst>
                <a:latin typeface="Samarkan"/>
              </a:rPr>
              <a:t>South Asia</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 Box 2"/>
          <p:cNvSpPr txBox="1">
            <a:spLocks noChangeArrowheads="1"/>
          </p:cNvSpPr>
          <p:nvPr/>
        </p:nvSpPr>
        <p:spPr bwMode="auto">
          <a:xfrm>
            <a:off x="1676400" y="228600"/>
            <a:ext cx="73914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4400" b="1">
                <a:solidFill>
                  <a:srgbClr val="634221"/>
                </a:solidFill>
                <a:latin typeface="Samarkan" pitchFamily="34" charset="0"/>
              </a:rPr>
              <a:t>Climate Regions of South Asia</a:t>
            </a:r>
          </a:p>
        </p:txBody>
      </p:sp>
      <p:pic>
        <p:nvPicPr>
          <p:cNvPr id="34820" name="Picture 4" descr="map-SouthAsia-climate regions"/>
          <p:cNvPicPr>
            <a:picLocks noChangeAspect="1" noChangeArrowheads="1"/>
          </p:cNvPicPr>
          <p:nvPr/>
        </p:nvPicPr>
        <p:blipFill>
          <a:blip r:embed="rId2">
            <a:lum bright="-6000" contrast="6000"/>
            <a:extLst>
              <a:ext uri="{28A0092B-C50C-407E-A947-70E740481C1C}">
                <a14:useLocalDpi xmlns:a14="http://schemas.microsoft.com/office/drawing/2010/main"/>
              </a:ext>
            </a:extLst>
          </a:blip>
          <a:srcRect/>
          <a:stretch>
            <a:fillRect/>
          </a:stretch>
        </p:blipFill>
        <p:spPr bwMode="auto">
          <a:xfrm>
            <a:off x="2214563" y="1052513"/>
            <a:ext cx="6015037" cy="5527675"/>
          </a:xfrm>
          <a:prstGeom prst="rect">
            <a:avLst/>
          </a:prstGeom>
          <a:noFill/>
          <a:ln w="9525">
            <a:solidFill>
              <a:srgbClr val="63422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Box 2"/>
          <p:cNvSpPr txBox="1">
            <a:spLocks noChangeArrowheads="1"/>
          </p:cNvSpPr>
          <p:nvPr/>
        </p:nvSpPr>
        <p:spPr bwMode="auto">
          <a:xfrm>
            <a:off x="1676400" y="349250"/>
            <a:ext cx="73914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4400" b="1">
                <a:solidFill>
                  <a:srgbClr val="634221"/>
                </a:solidFill>
                <a:latin typeface="Samarkan" pitchFamily="34" charset="0"/>
              </a:rPr>
              <a:t>Winter Monsoons:  Nov.-April</a:t>
            </a:r>
          </a:p>
        </p:txBody>
      </p:sp>
      <p:pic>
        <p:nvPicPr>
          <p:cNvPr id="30724" name="Picture 4" descr="map-Asia-monsoon-nov-apr"/>
          <p:cNvPicPr>
            <a:picLocks noChangeAspect="1" noChangeArrowheads="1"/>
          </p:cNvPicPr>
          <p:nvPr/>
        </p:nvPicPr>
        <p:blipFill>
          <a:blip r:embed="rId2">
            <a:lum bright="-6000" contrast="12000"/>
            <a:extLst>
              <a:ext uri="{28A0092B-C50C-407E-A947-70E740481C1C}">
                <a14:useLocalDpi xmlns:a14="http://schemas.microsoft.com/office/drawing/2010/main"/>
              </a:ext>
            </a:extLst>
          </a:blip>
          <a:srcRect/>
          <a:stretch>
            <a:fillRect/>
          </a:stretch>
        </p:blipFill>
        <p:spPr bwMode="auto">
          <a:xfrm>
            <a:off x="1752600" y="1219200"/>
            <a:ext cx="7262813" cy="51466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6" name="Text Box 4"/>
          <p:cNvSpPr txBox="1">
            <a:spLocks noChangeArrowheads="1"/>
          </p:cNvSpPr>
          <p:nvPr/>
        </p:nvSpPr>
        <p:spPr bwMode="auto">
          <a:xfrm>
            <a:off x="1676400" y="349250"/>
            <a:ext cx="73914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4400" b="1">
                <a:solidFill>
                  <a:srgbClr val="634221"/>
                </a:solidFill>
                <a:latin typeface="Samarkan" pitchFamily="34" charset="0"/>
              </a:rPr>
              <a:t>Summer Monsoons:  May-Oct.</a:t>
            </a:r>
          </a:p>
        </p:txBody>
      </p:sp>
      <p:pic>
        <p:nvPicPr>
          <p:cNvPr id="28678" name="Picture 6" descr="map-Asia-monsoon-may to oct"/>
          <p:cNvPicPr>
            <a:picLocks noChangeAspect="1" noChangeArrowheads="1"/>
          </p:cNvPicPr>
          <p:nvPr/>
        </p:nvPicPr>
        <p:blipFill>
          <a:blip r:embed="rId2">
            <a:lum bright="-6000" contrast="12000"/>
            <a:extLst>
              <a:ext uri="{28A0092B-C50C-407E-A947-70E740481C1C}">
                <a14:useLocalDpi xmlns:a14="http://schemas.microsoft.com/office/drawing/2010/main"/>
              </a:ext>
            </a:extLst>
          </a:blip>
          <a:srcRect/>
          <a:stretch>
            <a:fillRect/>
          </a:stretch>
        </p:blipFill>
        <p:spPr bwMode="auto">
          <a:xfrm>
            <a:off x="1743075" y="1247775"/>
            <a:ext cx="7248525" cy="48482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ext Box 2"/>
          <p:cNvSpPr txBox="1">
            <a:spLocks noChangeArrowheads="1"/>
          </p:cNvSpPr>
          <p:nvPr/>
        </p:nvSpPr>
        <p:spPr bwMode="auto">
          <a:xfrm>
            <a:off x="1676400" y="76200"/>
            <a:ext cx="73914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4400" b="1">
                <a:solidFill>
                  <a:srgbClr val="634221"/>
                </a:solidFill>
                <a:latin typeface="Samarkan" pitchFamily="34" charset="0"/>
              </a:rPr>
              <a:t>Temperature</a:t>
            </a:r>
          </a:p>
        </p:txBody>
      </p:sp>
      <p:pic>
        <p:nvPicPr>
          <p:cNvPr id="48133" name="Picture 5" descr="map-India-annualtemperature"/>
          <p:cNvPicPr>
            <a:picLocks noChangeAspect="1" noChangeArrowheads="1"/>
          </p:cNvPicPr>
          <p:nvPr/>
        </p:nvPicPr>
        <p:blipFill>
          <a:blip r:embed="rId2">
            <a:lum bright="-6000" contrast="36000"/>
            <a:extLst>
              <a:ext uri="{28A0092B-C50C-407E-A947-70E740481C1C}">
                <a14:useLocalDpi xmlns:a14="http://schemas.microsoft.com/office/drawing/2010/main"/>
              </a:ext>
            </a:extLst>
          </a:blip>
          <a:srcRect/>
          <a:stretch>
            <a:fillRect/>
          </a:stretch>
        </p:blipFill>
        <p:spPr bwMode="auto">
          <a:xfrm>
            <a:off x="2057400" y="838200"/>
            <a:ext cx="6629400" cy="5791200"/>
          </a:xfrm>
          <a:prstGeom prst="rect">
            <a:avLst/>
          </a:prstGeom>
          <a:noFill/>
          <a:ln w="9525">
            <a:solidFill>
              <a:srgbClr val="63422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 Box 2"/>
          <p:cNvSpPr txBox="1">
            <a:spLocks noChangeArrowheads="1"/>
          </p:cNvSpPr>
          <p:nvPr/>
        </p:nvSpPr>
        <p:spPr bwMode="auto">
          <a:xfrm>
            <a:off x="1676400" y="349250"/>
            <a:ext cx="73914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4400" b="1">
                <a:solidFill>
                  <a:srgbClr val="634221"/>
                </a:solidFill>
                <a:latin typeface="Samarkan" pitchFamily="34" charset="0"/>
              </a:rPr>
              <a:t>Global Areas of Malaria</a:t>
            </a:r>
          </a:p>
        </p:txBody>
      </p:sp>
      <p:pic>
        <p:nvPicPr>
          <p:cNvPr id="29699" name="Picture 3" descr="map_of_endemic_malarial_regions"/>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286000" y="1524000"/>
            <a:ext cx="6096000" cy="3963988"/>
          </a:xfrm>
          <a:prstGeom prst="rect">
            <a:avLst/>
          </a:prstGeom>
          <a:noFill/>
          <a:extLst>
            <a:ext uri="{909E8E84-426E-40DD-AFC4-6F175D3DCCD1}">
              <a14:hiddenFill xmlns:a14="http://schemas.microsoft.com/office/drawing/2010/main">
                <a:solidFill>
                  <a:srgbClr val="FFFFFF"/>
                </a:solidFill>
              </a14:hiddenFill>
            </a:ext>
          </a:extLst>
        </p:spPr>
      </p:pic>
      <p:sp>
        <p:nvSpPr>
          <p:cNvPr id="29700" name="Oval 4"/>
          <p:cNvSpPr>
            <a:spLocks noChangeArrowheads="1"/>
          </p:cNvSpPr>
          <p:nvPr/>
        </p:nvSpPr>
        <p:spPr bwMode="auto">
          <a:xfrm>
            <a:off x="5562600" y="2133600"/>
            <a:ext cx="1295400" cy="1524000"/>
          </a:xfrm>
          <a:prstGeom prst="ellipse">
            <a:avLst/>
          </a:prstGeom>
          <a:noFill/>
          <a:ln w="28575">
            <a:solidFill>
              <a:srgbClr val="63422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WordArt 2"/>
          <p:cNvSpPr>
            <a:spLocks noChangeArrowheads="1" noChangeShapeType="1" noTextEdit="1"/>
          </p:cNvSpPr>
          <p:nvPr/>
        </p:nvSpPr>
        <p:spPr bwMode="auto">
          <a:xfrm>
            <a:off x="2895600" y="1066800"/>
            <a:ext cx="4419600" cy="4343400"/>
          </a:xfrm>
          <a:prstGeom prst="rect">
            <a:avLst/>
          </a:prstGeom>
        </p:spPr>
        <p:txBody>
          <a:bodyPr wrap="none" fromWordArt="1">
            <a:prstTxWarp prst="textPlain">
              <a:avLst>
                <a:gd name="adj" fmla="val 50000"/>
              </a:avLst>
            </a:prstTxWarp>
          </a:bodyPr>
          <a:lstStyle/>
          <a:p>
            <a:pPr algn="ctr"/>
            <a:r>
              <a:rPr lang="en-US" sz="4800" kern="10">
                <a:ln w="19050">
                  <a:solidFill>
                    <a:srgbClr val="006600"/>
                  </a:solidFill>
                  <a:round/>
                  <a:headEnd/>
                  <a:tailEnd/>
                </a:ln>
                <a:solidFill>
                  <a:srgbClr val="D89000"/>
                </a:solidFill>
                <a:effectLst>
                  <a:outerShdw dist="35921" dir="2700000" algn="ctr" rotWithShape="0">
                    <a:srgbClr val="990000"/>
                  </a:outerShdw>
                </a:effectLst>
                <a:latin typeface="Samarkan"/>
              </a:rPr>
              <a:t>Vegetation</a:t>
            </a:r>
          </a:p>
          <a:p>
            <a:pPr algn="ctr"/>
            <a:r>
              <a:rPr lang="en-US" sz="4800" kern="10">
                <a:ln w="19050">
                  <a:solidFill>
                    <a:srgbClr val="006600"/>
                  </a:solidFill>
                  <a:round/>
                  <a:headEnd/>
                  <a:tailEnd/>
                </a:ln>
                <a:solidFill>
                  <a:srgbClr val="D89000"/>
                </a:solidFill>
                <a:effectLst>
                  <a:outerShdw dist="35921" dir="2700000" algn="ctr" rotWithShape="0">
                    <a:srgbClr val="990000"/>
                  </a:outerShdw>
                </a:effectLst>
                <a:latin typeface="Samarkan"/>
              </a:rPr>
              <a:t>of</a:t>
            </a:r>
          </a:p>
          <a:p>
            <a:pPr algn="ctr"/>
            <a:r>
              <a:rPr lang="en-US" sz="4800" kern="10">
                <a:ln w="19050">
                  <a:solidFill>
                    <a:srgbClr val="006600"/>
                  </a:solidFill>
                  <a:round/>
                  <a:headEnd/>
                  <a:tailEnd/>
                </a:ln>
                <a:solidFill>
                  <a:srgbClr val="D89000"/>
                </a:solidFill>
                <a:effectLst>
                  <a:outerShdw dist="35921" dir="2700000" algn="ctr" rotWithShape="0">
                    <a:srgbClr val="990000"/>
                  </a:outerShdw>
                </a:effectLst>
                <a:latin typeface="Samarkan"/>
              </a:rPr>
              <a:t>South Asia</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5" name="Rectangle 5"/>
          <p:cNvSpPr>
            <a:spLocks noChangeArrowheads="1"/>
          </p:cNvSpPr>
          <p:nvPr/>
        </p:nvSpPr>
        <p:spPr bwMode="auto">
          <a:xfrm>
            <a:off x="2057400" y="533400"/>
            <a:ext cx="4419600" cy="57912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7042" name="Text Box 2"/>
          <p:cNvSpPr txBox="1">
            <a:spLocks noChangeArrowheads="1"/>
          </p:cNvSpPr>
          <p:nvPr/>
        </p:nvSpPr>
        <p:spPr bwMode="auto">
          <a:xfrm>
            <a:off x="6553200" y="1828800"/>
            <a:ext cx="2362200" cy="2771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4400" b="1">
                <a:solidFill>
                  <a:srgbClr val="634221"/>
                </a:solidFill>
                <a:latin typeface="Samarkan" pitchFamily="34" charset="0"/>
              </a:rPr>
              <a:t>The</a:t>
            </a:r>
            <a:br>
              <a:rPr lang="en-US" altLang="en-US" sz="4400" b="1">
                <a:solidFill>
                  <a:srgbClr val="634221"/>
                </a:solidFill>
                <a:latin typeface="Samarkan" pitchFamily="34" charset="0"/>
              </a:rPr>
            </a:br>
            <a:r>
              <a:rPr lang="en-US" altLang="en-US" sz="4400" b="1">
                <a:solidFill>
                  <a:srgbClr val="634221"/>
                </a:solidFill>
                <a:latin typeface="Samarkan" pitchFamily="34" charset="0"/>
              </a:rPr>
              <a:t>Size of</a:t>
            </a:r>
            <a:br>
              <a:rPr lang="en-US" altLang="en-US" sz="4400" b="1">
                <a:solidFill>
                  <a:srgbClr val="634221"/>
                </a:solidFill>
                <a:latin typeface="Samarkan" pitchFamily="34" charset="0"/>
              </a:rPr>
            </a:br>
            <a:r>
              <a:rPr lang="en-US" altLang="en-US" sz="4400" b="1">
                <a:solidFill>
                  <a:srgbClr val="634221"/>
                </a:solidFill>
                <a:latin typeface="Samarkan" pitchFamily="34" charset="0"/>
              </a:rPr>
              <a:t>South</a:t>
            </a:r>
            <a:br>
              <a:rPr lang="en-US" altLang="en-US" sz="4400" b="1">
                <a:solidFill>
                  <a:srgbClr val="634221"/>
                </a:solidFill>
                <a:latin typeface="Samarkan" pitchFamily="34" charset="0"/>
              </a:rPr>
            </a:br>
            <a:r>
              <a:rPr lang="en-US" altLang="en-US" sz="4400" b="1">
                <a:solidFill>
                  <a:srgbClr val="634221"/>
                </a:solidFill>
                <a:latin typeface="Samarkan" pitchFamily="34" charset="0"/>
              </a:rPr>
              <a:t>Asia</a:t>
            </a:r>
          </a:p>
        </p:txBody>
      </p:sp>
      <p:pic>
        <p:nvPicPr>
          <p:cNvPr id="87044" name="Picture 4" descr="maps-size&amp;locationofSAsia_vs_USA"/>
          <p:cNvPicPr>
            <a:picLocks noChangeAspect="1" noChangeArrowheads="1"/>
          </p:cNvPicPr>
          <p:nvPr/>
        </p:nvPicPr>
        <p:blipFill>
          <a:blip r:embed="rId2" cstate="screen">
            <a:clrChange>
              <a:clrFrom>
                <a:srgbClr val="FEFEFE"/>
              </a:clrFrom>
              <a:clrTo>
                <a:srgbClr val="FEFEFE">
                  <a:alpha val="0"/>
                </a:srgbClr>
              </a:clrTo>
            </a:clrChange>
            <a:lum bright="-24000" contrast="18000"/>
            <a:extLst>
              <a:ext uri="{28A0092B-C50C-407E-A947-70E740481C1C}">
                <a14:useLocalDpi xmlns:a14="http://schemas.microsoft.com/office/drawing/2010/main"/>
              </a:ext>
            </a:extLst>
          </a:blip>
          <a:srcRect/>
          <a:stretch>
            <a:fillRect/>
          </a:stretch>
        </p:blipFill>
        <p:spPr bwMode="auto">
          <a:xfrm>
            <a:off x="2133600" y="609600"/>
            <a:ext cx="4343400"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ext Box 2"/>
          <p:cNvSpPr txBox="1">
            <a:spLocks noChangeArrowheads="1"/>
          </p:cNvSpPr>
          <p:nvPr/>
        </p:nvSpPr>
        <p:spPr bwMode="auto">
          <a:xfrm>
            <a:off x="1676400" y="76200"/>
            <a:ext cx="7391400" cy="1431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4400" b="1">
                <a:solidFill>
                  <a:srgbClr val="634221"/>
                </a:solidFill>
                <a:latin typeface="Samarkan" pitchFamily="34" charset="0"/>
              </a:rPr>
              <a:t>Major Farming Systems</a:t>
            </a:r>
            <a:br>
              <a:rPr lang="en-US" altLang="en-US" sz="4400" b="1">
                <a:solidFill>
                  <a:srgbClr val="634221"/>
                </a:solidFill>
                <a:latin typeface="Samarkan" pitchFamily="34" charset="0"/>
              </a:rPr>
            </a:br>
            <a:r>
              <a:rPr lang="en-US" altLang="en-US" sz="4400" b="1">
                <a:solidFill>
                  <a:srgbClr val="634221"/>
                </a:solidFill>
                <a:latin typeface="Samarkan" pitchFamily="34" charset="0"/>
              </a:rPr>
              <a:t>of South Asia</a:t>
            </a:r>
          </a:p>
        </p:txBody>
      </p:sp>
      <p:pic>
        <p:nvPicPr>
          <p:cNvPr id="39940" name="Picture 4" descr="map-SouthAsia- major farming systems"/>
          <p:cNvPicPr>
            <a:picLocks noChangeAspect="1" noChangeArrowheads="1"/>
          </p:cNvPicPr>
          <p:nvPr/>
        </p:nvPicPr>
        <p:blipFill>
          <a:blip r:embed="rId2">
            <a:lum bright="-6000" contrast="12000"/>
            <a:extLst>
              <a:ext uri="{28A0092B-C50C-407E-A947-70E740481C1C}">
                <a14:useLocalDpi xmlns:a14="http://schemas.microsoft.com/office/drawing/2010/main"/>
              </a:ext>
            </a:extLst>
          </a:blip>
          <a:srcRect/>
          <a:stretch>
            <a:fillRect/>
          </a:stretch>
        </p:blipFill>
        <p:spPr bwMode="auto">
          <a:xfrm>
            <a:off x="1828800" y="1493838"/>
            <a:ext cx="7162800" cy="5135562"/>
          </a:xfrm>
          <a:prstGeom prst="rect">
            <a:avLst/>
          </a:prstGeom>
          <a:noFill/>
          <a:ln w="9525">
            <a:solidFill>
              <a:srgbClr val="63422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9" name="Picture 5" descr="map-SouthAsia-economic activity &amp; resources"/>
          <p:cNvPicPr>
            <a:picLocks noChangeAspect="1" noChangeArrowheads="1"/>
          </p:cNvPicPr>
          <p:nvPr/>
        </p:nvPicPr>
        <p:blipFill>
          <a:blip r:embed="rId2" cstate="screen">
            <a:lum bright="-12000" contrast="24000"/>
            <a:extLst>
              <a:ext uri="{28A0092B-C50C-407E-A947-70E740481C1C}">
                <a14:useLocalDpi xmlns:a14="http://schemas.microsoft.com/office/drawing/2010/main"/>
              </a:ext>
            </a:extLst>
          </a:blip>
          <a:srcRect l="1451" t="12346" r="3716" b="3703"/>
          <a:stretch>
            <a:fillRect/>
          </a:stretch>
        </p:blipFill>
        <p:spPr bwMode="auto">
          <a:xfrm>
            <a:off x="3235325" y="1676400"/>
            <a:ext cx="4308475" cy="4876800"/>
          </a:xfrm>
          <a:prstGeom prst="rect">
            <a:avLst/>
          </a:prstGeom>
          <a:noFill/>
          <a:ln w="9525">
            <a:solidFill>
              <a:srgbClr val="634221"/>
            </a:solidFill>
            <a:miter lim="800000"/>
            <a:headEnd/>
            <a:tailEnd/>
          </a:ln>
          <a:extLst>
            <a:ext uri="{909E8E84-426E-40DD-AFC4-6F175D3DCCD1}">
              <a14:hiddenFill xmlns:a14="http://schemas.microsoft.com/office/drawing/2010/main">
                <a:solidFill>
                  <a:srgbClr val="FFFFFF"/>
                </a:solidFill>
              </a14:hiddenFill>
            </a:ext>
          </a:extLst>
        </p:spPr>
      </p:pic>
      <p:sp>
        <p:nvSpPr>
          <p:cNvPr id="36870" name="Text Box 6"/>
          <p:cNvSpPr txBox="1">
            <a:spLocks noChangeArrowheads="1"/>
          </p:cNvSpPr>
          <p:nvPr/>
        </p:nvSpPr>
        <p:spPr bwMode="auto">
          <a:xfrm>
            <a:off x="1676400" y="152400"/>
            <a:ext cx="7391400" cy="1431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4400" b="1">
                <a:solidFill>
                  <a:srgbClr val="634221"/>
                </a:solidFill>
                <a:latin typeface="Samarkan" pitchFamily="34" charset="0"/>
              </a:rPr>
              <a:t>Economic Activities</a:t>
            </a:r>
            <a:br>
              <a:rPr lang="en-US" altLang="en-US" sz="4400" b="1">
                <a:solidFill>
                  <a:srgbClr val="634221"/>
                </a:solidFill>
                <a:latin typeface="Samarkan" pitchFamily="34" charset="0"/>
              </a:rPr>
            </a:br>
            <a:r>
              <a:rPr lang="en-US" altLang="en-US" sz="4400" b="1">
                <a:solidFill>
                  <a:srgbClr val="634221"/>
                </a:solidFill>
                <a:latin typeface="Samarkan" pitchFamily="34" charset="0"/>
              </a:rPr>
              <a:t>&amp; Resources</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 Box 2"/>
          <p:cNvSpPr txBox="1">
            <a:spLocks noChangeArrowheads="1"/>
          </p:cNvSpPr>
          <p:nvPr/>
        </p:nvSpPr>
        <p:spPr bwMode="auto">
          <a:xfrm>
            <a:off x="1676400" y="228600"/>
            <a:ext cx="73914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4400" b="1">
                <a:solidFill>
                  <a:srgbClr val="634221"/>
                </a:solidFill>
                <a:latin typeface="Samarkan" pitchFamily="34" charset="0"/>
              </a:rPr>
              <a:t>Silk Cultivation</a:t>
            </a:r>
          </a:p>
        </p:txBody>
      </p:sp>
      <p:pic>
        <p:nvPicPr>
          <p:cNvPr id="35844" name="Picture 4" descr="map-India-Silk"/>
          <p:cNvPicPr>
            <a:picLocks noChangeAspect="1" noChangeArrowheads="1"/>
          </p:cNvPicPr>
          <p:nvPr/>
        </p:nvPicPr>
        <p:blipFill>
          <a:blip r:embed="rId2">
            <a:lum bright="-6000" contrast="18000"/>
            <a:extLst>
              <a:ext uri="{28A0092B-C50C-407E-A947-70E740481C1C}">
                <a14:useLocalDpi xmlns:a14="http://schemas.microsoft.com/office/drawing/2010/main"/>
              </a:ext>
            </a:extLst>
          </a:blip>
          <a:srcRect/>
          <a:stretch>
            <a:fillRect/>
          </a:stretch>
        </p:blipFill>
        <p:spPr bwMode="auto">
          <a:xfrm>
            <a:off x="2724150" y="990600"/>
            <a:ext cx="5353050" cy="5562600"/>
          </a:xfrm>
          <a:prstGeom prst="rect">
            <a:avLst/>
          </a:prstGeom>
          <a:noFill/>
          <a:ln w="9525">
            <a:solidFill>
              <a:srgbClr val="63422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ext Box 2"/>
          <p:cNvSpPr txBox="1">
            <a:spLocks noChangeArrowheads="1"/>
          </p:cNvSpPr>
          <p:nvPr/>
        </p:nvSpPr>
        <p:spPr bwMode="auto">
          <a:xfrm>
            <a:off x="1676400" y="152400"/>
            <a:ext cx="73914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4400" b="1">
                <a:solidFill>
                  <a:srgbClr val="634221"/>
                </a:solidFill>
                <a:latin typeface="Samarkan" pitchFamily="34" charset="0"/>
              </a:rPr>
              <a:t>Tiger regions</a:t>
            </a:r>
          </a:p>
        </p:txBody>
      </p:sp>
      <p:pic>
        <p:nvPicPr>
          <p:cNvPr id="49158" name="Picture 6" descr="map-tiger habitats"/>
          <p:cNvPicPr>
            <a:picLocks noChangeAspect="1" noChangeArrowheads="1"/>
          </p:cNvPicPr>
          <p:nvPr/>
        </p:nvPicPr>
        <p:blipFill>
          <a:blip r:embed="rId2" cstate="screen">
            <a:lum bright="-6000" contrast="12000"/>
            <a:extLst>
              <a:ext uri="{28A0092B-C50C-407E-A947-70E740481C1C}">
                <a14:useLocalDpi xmlns:a14="http://schemas.microsoft.com/office/drawing/2010/main"/>
              </a:ext>
            </a:extLst>
          </a:blip>
          <a:srcRect/>
          <a:stretch>
            <a:fillRect/>
          </a:stretch>
        </p:blipFill>
        <p:spPr bwMode="auto">
          <a:xfrm>
            <a:off x="2943225" y="990600"/>
            <a:ext cx="4981575" cy="5638800"/>
          </a:xfrm>
          <a:prstGeom prst="rect">
            <a:avLst/>
          </a:prstGeom>
          <a:noFill/>
          <a:ln w="9525">
            <a:solidFill>
              <a:srgbClr val="63422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WordArt 2"/>
          <p:cNvSpPr>
            <a:spLocks noChangeArrowheads="1" noChangeShapeType="1" noTextEdit="1"/>
          </p:cNvSpPr>
          <p:nvPr/>
        </p:nvSpPr>
        <p:spPr bwMode="auto">
          <a:xfrm>
            <a:off x="2895600" y="1143000"/>
            <a:ext cx="4419600" cy="4343400"/>
          </a:xfrm>
          <a:prstGeom prst="rect">
            <a:avLst/>
          </a:prstGeom>
        </p:spPr>
        <p:txBody>
          <a:bodyPr wrap="none" fromWordArt="1">
            <a:prstTxWarp prst="textPlain">
              <a:avLst>
                <a:gd name="adj" fmla="val 50000"/>
              </a:avLst>
            </a:prstTxWarp>
          </a:bodyPr>
          <a:lstStyle/>
          <a:p>
            <a:pPr algn="ctr"/>
            <a:r>
              <a:rPr lang="en-US" sz="4800" kern="10">
                <a:ln w="19050">
                  <a:solidFill>
                    <a:srgbClr val="006600"/>
                  </a:solidFill>
                  <a:round/>
                  <a:headEnd/>
                  <a:tailEnd/>
                </a:ln>
                <a:solidFill>
                  <a:srgbClr val="D89000"/>
                </a:solidFill>
                <a:effectLst>
                  <a:outerShdw dist="35921" dir="2700000" algn="ctr" rotWithShape="0">
                    <a:srgbClr val="990000"/>
                  </a:outerShdw>
                </a:effectLst>
                <a:latin typeface="Samarkan"/>
              </a:rPr>
              <a:t>Demographic</a:t>
            </a:r>
          </a:p>
          <a:p>
            <a:pPr algn="ctr"/>
            <a:r>
              <a:rPr lang="en-US" sz="4800" kern="10">
                <a:ln w="19050">
                  <a:solidFill>
                    <a:srgbClr val="006600"/>
                  </a:solidFill>
                  <a:round/>
                  <a:headEnd/>
                  <a:tailEnd/>
                </a:ln>
                <a:solidFill>
                  <a:srgbClr val="D89000"/>
                </a:solidFill>
                <a:effectLst>
                  <a:outerShdw dist="35921" dir="2700000" algn="ctr" rotWithShape="0">
                    <a:srgbClr val="990000"/>
                  </a:outerShdw>
                </a:effectLst>
                <a:latin typeface="Samarkan"/>
              </a:rPr>
              <a:t>Data</a:t>
            </a:r>
          </a:p>
          <a:p>
            <a:pPr algn="ctr"/>
            <a:r>
              <a:rPr lang="en-US" sz="4800" kern="10">
                <a:ln w="19050">
                  <a:solidFill>
                    <a:srgbClr val="006600"/>
                  </a:solidFill>
                  <a:round/>
                  <a:headEnd/>
                  <a:tailEnd/>
                </a:ln>
                <a:solidFill>
                  <a:srgbClr val="D89000"/>
                </a:solidFill>
                <a:effectLst>
                  <a:outerShdw dist="35921" dir="2700000" algn="ctr" rotWithShape="0">
                    <a:srgbClr val="990000"/>
                  </a:outerShdw>
                </a:effectLst>
                <a:latin typeface="Samarkan"/>
              </a:rPr>
              <a:t>for</a:t>
            </a:r>
          </a:p>
          <a:p>
            <a:pPr algn="ctr"/>
            <a:r>
              <a:rPr lang="en-US" sz="4800" kern="10">
                <a:ln w="19050">
                  <a:solidFill>
                    <a:srgbClr val="006600"/>
                  </a:solidFill>
                  <a:round/>
                  <a:headEnd/>
                  <a:tailEnd/>
                </a:ln>
                <a:solidFill>
                  <a:srgbClr val="D89000"/>
                </a:solidFill>
                <a:effectLst>
                  <a:outerShdw dist="35921" dir="2700000" algn="ctr" rotWithShape="0">
                    <a:srgbClr val="990000"/>
                  </a:outerShdw>
                </a:effectLst>
                <a:latin typeface="Samarkan"/>
              </a:rPr>
              <a:t>South Asia</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ext Box 2"/>
          <p:cNvSpPr txBox="1">
            <a:spLocks noChangeArrowheads="1"/>
          </p:cNvSpPr>
          <p:nvPr/>
        </p:nvSpPr>
        <p:spPr bwMode="auto">
          <a:xfrm>
            <a:off x="1676400" y="76200"/>
            <a:ext cx="7391400" cy="1431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4400" b="1">
                <a:solidFill>
                  <a:srgbClr val="634221"/>
                </a:solidFill>
                <a:latin typeface="Samarkan" pitchFamily="34" charset="0"/>
              </a:rPr>
              <a:t>Indian States &amp; </a:t>
            </a:r>
            <a:br>
              <a:rPr lang="en-US" altLang="en-US" sz="4400" b="1">
                <a:solidFill>
                  <a:srgbClr val="634221"/>
                </a:solidFill>
                <a:latin typeface="Samarkan" pitchFamily="34" charset="0"/>
              </a:rPr>
            </a:br>
            <a:r>
              <a:rPr lang="en-US" altLang="en-US" sz="4400" b="1">
                <a:solidFill>
                  <a:srgbClr val="634221"/>
                </a:solidFill>
                <a:latin typeface="Samarkan" pitchFamily="34" charset="0"/>
              </a:rPr>
              <a:t>Union Territories</a:t>
            </a:r>
          </a:p>
        </p:txBody>
      </p:sp>
      <p:pic>
        <p:nvPicPr>
          <p:cNvPr id="44036" name="Picture 4" descr="map-IndianStates&amp;UnionTerritories"/>
          <p:cNvPicPr>
            <a:picLocks noChangeAspect="1" noChangeArrowheads="1"/>
          </p:cNvPicPr>
          <p:nvPr/>
        </p:nvPicPr>
        <p:blipFill>
          <a:blip r:embed="rId2">
            <a:lum contrast="12000"/>
            <a:extLst>
              <a:ext uri="{28A0092B-C50C-407E-A947-70E740481C1C}">
                <a14:useLocalDpi xmlns:a14="http://schemas.microsoft.com/office/drawing/2010/main"/>
              </a:ext>
            </a:extLst>
          </a:blip>
          <a:srcRect/>
          <a:stretch>
            <a:fillRect/>
          </a:stretch>
        </p:blipFill>
        <p:spPr bwMode="auto">
          <a:xfrm>
            <a:off x="2514600" y="1447800"/>
            <a:ext cx="5867400" cy="5126038"/>
          </a:xfrm>
          <a:prstGeom prst="rect">
            <a:avLst/>
          </a:prstGeom>
          <a:noFill/>
          <a:ln w="9525">
            <a:solidFill>
              <a:srgbClr val="63422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Text Box 3"/>
          <p:cNvSpPr txBox="1">
            <a:spLocks noChangeArrowheads="1"/>
          </p:cNvSpPr>
          <p:nvPr/>
        </p:nvSpPr>
        <p:spPr bwMode="auto">
          <a:xfrm>
            <a:off x="1676400" y="228600"/>
            <a:ext cx="73914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4400" b="1">
                <a:solidFill>
                  <a:srgbClr val="634221"/>
                </a:solidFill>
                <a:latin typeface="Samarkan" pitchFamily="34" charset="0"/>
              </a:rPr>
              <a:t>Population Density</a:t>
            </a:r>
          </a:p>
        </p:txBody>
      </p:sp>
      <p:pic>
        <p:nvPicPr>
          <p:cNvPr id="37894" name="Picture 6" descr="map-SouthAsia-population density"/>
          <p:cNvPicPr>
            <a:picLocks noChangeAspect="1" noChangeArrowheads="1"/>
          </p:cNvPicPr>
          <p:nvPr/>
        </p:nvPicPr>
        <p:blipFill>
          <a:blip r:embed="rId2" cstate="screen">
            <a:lum bright="-6000" contrast="12000"/>
            <a:extLst>
              <a:ext uri="{28A0092B-C50C-407E-A947-70E740481C1C}">
                <a14:useLocalDpi xmlns:a14="http://schemas.microsoft.com/office/drawing/2010/main"/>
              </a:ext>
            </a:extLst>
          </a:blip>
          <a:srcRect t="11507" r="2855"/>
          <a:stretch>
            <a:fillRect/>
          </a:stretch>
        </p:blipFill>
        <p:spPr bwMode="auto">
          <a:xfrm>
            <a:off x="2057400" y="1219200"/>
            <a:ext cx="6477000" cy="5194300"/>
          </a:xfrm>
          <a:prstGeom prst="rect">
            <a:avLst/>
          </a:prstGeom>
          <a:noFill/>
          <a:ln w="9525">
            <a:solidFill>
              <a:srgbClr val="63422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ext Box 2"/>
          <p:cNvSpPr txBox="1">
            <a:spLocks noChangeArrowheads="1"/>
          </p:cNvSpPr>
          <p:nvPr/>
        </p:nvSpPr>
        <p:spPr bwMode="auto">
          <a:xfrm>
            <a:off x="1676400" y="228600"/>
            <a:ext cx="73914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4400" b="1">
                <a:solidFill>
                  <a:srgbClr val="634221"/>
                </a:solidFill>
                <a:latin typeface="Samarkan" pitchFamily="34" charset="0"/>
              </a:rPr>
              <a:t>Population Density</a:t>
            </a:r>
          </a:p>
        </p:txBody>
      </p:sp>
      <p:pic>
        <p:nvPicPr>
          <p:cNvPr id="86020" name="Picture 4" descr="chart-people per sq mi"/>
          <p:cNvPicPr>
            <a:picLocks noChangeAspect="1" noChangeArrowheads="1"/>
          </p:cNvPicPr>
          <p:nvPr/>
        </p:nvPicPr>
        <p:blipFill>
          <a:blip r:embed="rId2">
            <a:lum contrast="12000"/>
            <a:extLst>
              <a:ext uri="{28A0092B-C50C-407E-A947-70E740481C1C}">
                <a14:useLocalDpi xmlns:a14="http://schemas.microsoft.com/office/drawing/2010/main"/>
              </a:ext>
            </a:extLst>
          </a:blip>
          <a:srcRect/>
          <a:stretch>
            <a:fillRect/>
          </a:stretch>
        </p:blipFill>
        <p:spPr bwMode="auto">
          <a:xfrm>
            <a:off x="3048000" y="1447800"/>
            <a:ext cx="4648200" cy="4454525"/>
          </a:xfrm>
          <a:prstGeom prst="rect">
            <a:avLst/>
          </a:prstGeom>
          <a:noFill/>
          <a:ln w="9525">
            <a:solidFill>
              <a:srgbClr val="63422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 Box 2"/>
          <p:cNvSpPr txBox="1">
            <a:spLocks noChangeArrowheads="1"/>
          </p:cNvSpPr>
          <p:nvPr/>
        </p:nvSpPr>
        <p:spPr bwMode="auto">
          <a:xfrm>
            <a:off x="1676400" y="228600"/>
            <a:ext cx="7391400" cy="731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4200" b="1">
                <a:solidFill>
                  <a:srgbClr val="634221"/>
                </a:solidFill>
                <a:latin typeface="Samarkan" pitchFamily="34" charset="0"/>
              </a:rPr>
              <a:t>Language Families in South Asia</a:t>
            </a:r>
          </a:p>
        </p:txBody>
      </p:sp>
      <p:pic>
        <p:nvPicPr>
          <p:cNvPr id="33796" name="Picture 4" descr="map-SoAsia-language families"/>
          <p:cNvPicPr>
            <a:picLocks noChangeAspect="1" noChangeArrowheads="1"/>
          </p:cNvPicPr>
          <p:nvPr/>
        </p:nvPicPr>
        <p:blipFill>
          <a:blip r:embed="rId2">
            <a:lum contrast="6000"/>
            <a:extLst>
              <a:ext uri="{28A0092B-C50C-407E-A947-70E740481C1C}">
                <a14:useLocalDpi xmlns:a14="http://schemas.microsoft.com/office/drawing/2010/main"/>
              </a:ext>
            </a:extLst>
          </a:blip>
          <a:srcRect/>
          <a:stretch>
            <a:fillRect/>
          </a:stretch>
        </p:blipFill>
        <p:spPr bwMode="auto">
          <a:xfrm>
            <a:off x="1905000" y="1143000"/>
            <a:ext cx="6934200" cy="53625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ext Box 2"/>
          <p:cNvSpPr txBox="1">
            <a:spLocks noChangeArrowheads="1"/>
          </p:cNvSpPr>
          <p:nvPr/>
        </p:nvSpPr>
        <p:spPr bwMode="auto">
          <a:xfrm>
            <a:off x="1676400" y="152400"/>
            <a:ext cx="73914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4400" b="1">
                <a:solidFill>
                  <a:srgbClr val="634221"/>
                </a:solidFill>
                <a:latin typeface="Samarkan" pitchFamily="34" charset="0"/>
              </a:rPr>
              <a:t>Per Capita Income in India</a:t>
            </a:r>
          </a:p>
        </p:txBody>
      </p:sp>
      <p:pic>
        <p:nvPicPr>
          <p:cNvPr id="45060" name="Picture 4" descr="map-India-percapitaincome"/>
          <p:cNvPicPr>
            <a:picLocks noChangeAspect="1" noChangeArrowheads="1"/>
          </p:cNvPicPr>
          <p:nvPr/>
        </p:nvPicPr>
        <p:blipFill>
          <a:blip r:embed="rId2">
            <a:lum contrast="6000"/>
            <a:extLst>
              <a:ext uri="{28A0092B-C50C-407E-A947-70E740481C1C}">
                <a14:useLocalDpi xmlns:a14="http://schemas.microsoft.com/office/drawing/2010/main"/>
              </a:ext>
            </a:extLst>
          </a:blip>
          <a:srcRect/>
          <a:stretch>
            <a:fillRect/>
          </a:stretch>
        </p:blipFill>
        <p:spPr bwMode="auto">
          <a:xfrm>
            <a:off x="2133600" y="990600"/>
            <a:ext cx="6400800" cy="5591175"/>
          </a:xfrm>
          <a:prstGeom prst="rect">
            <a:avLst/>
          </a:prstGeom>
          <a:noFill/>
          <a:ln w="9525">
            <a:solidFill>
              <a:srgbClr val="63422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ext Box 2"/>
          <p:cNvSpPr txBox="1">
            <a:spLocks noChangeArrowheads="1"/>
          </p:cNvSpPr>
          <p:nvPr/>
        </p:nvSpPr>
        <p:spPr bwMode="auto">
          <a:xfrm>
            <a:off x="1676400" y="196850"/>
            <a:ext cx="73914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4400" b="1">
                <a:latin typeface="Samarkan" pitchFamily="34" charset="0"/>
              </a:rPr>
              <a:t>Countries</a:t>
            </a:r>
          </a:p>
        </p:txBody>
      </p:sp>
      <p:pic>
        <p:nvPicPr>
          <p:cNvPr id="90115" name="Picture 3"/>
          <p:cNvPicPr>
            <a:picLocks noChangeAspect="1" noChangeArrowheads="1"/>
          </p:cNvPicPr>
          <p:nvPr/>
        </p:nvPicPr>
        <p:blipFill>
          <a:blip r:embed="rId2">
            <a:lum contrast="12000"/>
            <a:extLst>
              <a:ext uri="{28A0092B-C50C-407E-A947-70E740481C1C}">
                <a14:useLocalDpi xmlns:a14="http://schemas.microsoft.com/office/drawing/2010/main"/>
              </a:ext>
            </a:extLst>
          </a:blip>
          <a:srcRect/>
          <a:stretch>
            <a:fillRect/>
          </a:stretch>
        </p:blipFill>
        <p:spPr bwMode="auto">
          <a:xfrm>
            <a:off x="1752600" y="1066800"/>
            <a:ext cx="7239000" cy="528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0116" name="Text Box 4"/>
          <p:cNvSpPr txBox="1">
            <a:spLocks noChangeArrowheads="1"/>
          </p:cNvSpPr>
          <p:nvPr/>
        </p:nvSpPr>
        <p:spPr bwMode="auto">
          <a:xfrm>
            <a:off x="4724400" y="3581400"/>
            <a:ext cx="1447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000" b="1">
                <a:solidFill>
                  <a:schemeClr val="tx2"/>
                </a:solidFill>
                <a:latin typeface="Comic Sans MS" panose="030F0702030302020204" pitchFamily="66" charset="0"/>
              </a:rPr>
              <a:t>India</a:t>
            </a:r>
          </a:p>
        </p:txBody>
      </p:sp>
      <p:sp>
        <p:nvSpPr>
          <p:cNvPr id="90117" name="Text Box 5"/>
          <p:cNvSpPr txBox="1">
            <a:spLocks noChangeArrowheads="1"/>
          </p:cNvSpPr>
          <p:nvPr/>
        </p:nvSpPr>
        <p:spPr bwMode="auto">
          <a:xfrm>
            <a:off x="2362200" y="2057400"/>
            <a:ext cx="1447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000" b="1">
                <a:solidFill>
                  <a:schemeClr val="tx2"/>
                </a:solidFill>
                <a:latin typeface="Comic Sans MS" panose="030F0702030302020204" pitchFamily="66" charset="0"/>
              </a:rPr>
              <a:t>Pakistan</a:t>
            </a:r>
          </a:p>
        </p:txBody>
      </p:sp>
      <p:sp>
        <p:nvSpPr>
          <p:cNvPr id="90118" name="Text Box 6"/>
          <p:cNvSpPr txBox="1">
            <a:spLocks noChangeArrowheads="1"/>
          </p:cNvSpPr>
          <p:nvPr/>
        </p:nvSpPr>
        <p:spPr bwMode="auto">
          <a:xfrm>
            <a:off x="6019800" y="3810000"/>
            <a:ext cx="1676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000" b="1">
                <a:solidFill>
                  <a:schemeClr val="tx2"/>
                </a:solidFill>
                <a:latin typeface="Comic Sans MS" panose="030F0702030302020204" pitchFamily="66" charset="0"/>
              </a:rPr>
              <a:t>Bangladesh</a:t>
            </a:r>
          </a:p>
        </p:txBody>
      </p:sp>
      <p:sp>
        <p:nvSpPr>
          <p:cNvPr id="90119" name="Line 7"/>
          <p:cNvSpPr>
            <a:spLocks noChangeShapeType="1"/>
          </p:cNvSpPr>
          <p:nvPr/>
        </p:nvSpPr>
        <p:spPr bwMode="auto">
          <a:xfrm flipH="1" flipV="1">
            <a:off x="6705600" y="3048000"/>
            <a:ext cx="152400" cy="838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0120" name="Text Box 8"/>
          <p:cNvSpPr txBox="1">
            <a:spLocks noChangeArrowheads="1"/>
          </p:cNvSpPr>
          <p:nvPr/>
        </p:nvSpPr>
        <p:spPr bwMode="auto">
          <a:xfrm>
            <a:off x="5334000" y="1752600"/>
            <a:ext cx="1676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000" b="1">
                <a:solidFill>
                  <a:schemeClr val="tx2"/>
                </a:solidFill>
                <a:latin typeface="Comic Sans MS" panose="030F0702030302020204" pitchFamily="66" charset="0"/>
              </a:rPr>
              <a:t>Nepal</a:t>
            </a:r>
          </a:p>
        </p:txBody>
      </p:sp>
      <p:sp>
        <p:nvSpPr>
          <p:cNvPr id="90121" name="Line 9"/>
          <p:cNvSpPr>
            <a:spLocks noChangeShapeType="1"/>
          </p:cNvSpPr>
          <p:nvPr/>
        </p:nvSpPr>
        <p:spPr bwMode="auto">
          <a:xfrm flipH="1">
            <a:off x="5943600" y="2133600"/>
            <a:ext cx="304800" cy="457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0122" name="Text Box 10"/>
          <p:cNvSpPr txBox="1">
            <a:spLocks noChangeArrowheads="1"/>
          </p:cNvSpPr>
          <p:nvPr/>
        </p:nvSpPr>
        <p:spPr bwMode="auto">
          <a:xfrm>
            <a:off x="6400800" y="1676400"/>
            <a:ext cx="1676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000" b="1">
                <a:solidFill>
                  <a:schemeClr val="tx2"/>
                </a:solidFill>
                <a:latin typeface="Comic Sans MS" panose="030F0702030302020204" pitchFamily="66" charset="0"/>
              </a:rPr>
              <a:t>Bhutan</a:t>
            </a:r>
          </a:p>
        </p:txBody>
      </p:sp>
      <p:sp>
        <p:nvSpPr>
          <p:cNvPr id="90123" name="Line 11"/>
          <p:cNvSpPr>
            <a:spLocks noChangeShapeType="1"/>
          </p:cNvSpPr>
          <p:nvPr/>
        </p:nvSpPr>
        <p:spPr bwMode="auto">
          <a:xfrm flipH="1">
            <a:off x="6858000" y="2057400"/>
            <a:ext cx="457200" cy="533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0124" name="Text Box 12"/>
          <p:cNvSpPr txBox="1">
            <a:spLocks noChangeArrowheads="1"/>
          </p:cNvSpPr>
          <p:nvPr/>
        </p:nvSpPr>
        <p:spPr bwMode="auto">
          <a:xfrm>
            <a:off x="4495800" y="5486400"/>
            <a:ext cx="1676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000" b="1">
                <a:solidFill>
                  <a:schemeClr val="tx2"/>
                </a:solidFill>
                <a:latin typeface="Comic Sans MS" panose="030F0702030302020204" pitchFamily="66" charset="0"/>
              </a:rPr>
              <a:t>Sri Lanka</a:t>
            </a:r>
          </a:p>
        </p:txBody>
      </p:sp>
      <p:sp>
        <p:nvSpPr>
          <p:cNvPr id="90125" name="Text Box 13"/>
          <p:cNvSpPr txBox="1">
            <a:spLocks noChangeArrowheads="1"/>
          </p:cNvSpPr>
          <p:nvPr/>
        </p:nvSpPr>
        <p:spPr bwMode="auto">
          <a:xfrm>
            <a:off x="2133600" y="1066800"/>
            <a:ext cx="1905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000" b="1">
                <a:solidFill>
                  <a:schemeClr val="tx2"/>
                </a:solidFill>
                <a:latin typeface="Comic Sans MS" panose="030F0702030302020204" pitchFamily="66" charset="0"/>
              </a:rPr>
              <a:t>Afghanistan</a:t>
            </a:r>
          </a:p>
        </p:txBody>
      </p:sp>
      <p:sp>
        <p:nvSpPr>
          <p:cNvPr id="90126" name="Text Box 14"/>
          <p:cNvSpPr txBox="1">
            <a:spLocks noChangeArrowheads="1"/>
          </p:cNvSpPr>
          <p:nvPr/>
        </p:nvSpPr>
        <p:spPr bwMode="auto">
          <a:xfrm>
            <a:off x="5334000" y="1143000"/>
            <a:ext cx="1905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000" b="1">
                <a:solidFill>
                  <a:schemeClr val="tx2"/>
                </a:solidFill>
                <a:latin typeface="Comic Sans MS" panose="030F0702030302020204" pitchFamily="66" charset="0"/>
              </a:rPr>
              <a:t>China</a:t>
            </a:r>
          </a:p>
        </p:txBody>
      </p:sp>
      <p:sp>
        <p:nvSpPr>
          <p:cNvPr id="90127" name="Text Box 15"/>
          <p:cNvSpPr txBox="1">
            <a:spLocks noChangeArrowheads="1"/>
          </p:cNvSpPr>
          <p:nvPr/>
        </p:nvSpPr>
        <p:spPr bwMode="auto">
          <a:xfrm>
            <a:off x="6781800" y="3429000"/>
            <a:ext cx="1905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000" b="1">
                <a:solidFill>
                  <a:schemeClr val="tx2"/>
                </a:solidFill>
                <a:latin typeface="Comic Sans MS" panose="030F0702030302020204" pitchFamily="66" charset="0"/>
              </a:rPr>
              <a:t>Myanmar</a:t>
            </a:r>
          </a:p>
        </p:txBody>
      </p:sp>
      <p:sp>
        <p:nvSpPr>
          <p:cNvPr id="90128" name="Text Box 16"/>
          <p:cNvSpPr txBox="1">
            <a:spLocks noChangeArrowheads="1"/>
          </p:cNvSpPr>
          <p:nvPr/>
        </p:nvSpPr>
        <p:spPr bwMode="auto">
          <a:xfrm>
            <a:off x="1447800" y="1660525"/>
            <a:ext cx="1524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000" b="1">
                <a:solidFill>
                  <a:schemeClr val="tx2"/>
                </a:solidFill>
                <a:latin typeface="Comic Sans MS" panose="030F0702030302020204" pitchFamily="66" charset="0"/>
              </a:rPr>
              <a:t>Iran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0116"/>
                                        </p:tgtEl>
                                        <p:attrNameLst>
                                          <p:attrName>style.visibility</p:attrName>
                                        </p:attrNameLst>
                                      </p:cBhvr>
                                      <p:to>
                                        <p:strVal val="visible"/>
                                      </p:to>
                                    </p:set>
                                    <p:animEffect transition="in" filter="wipe(left)">
                                      <p:cBhvr>
                                        <p:cTn id="7" dur="500"/>
                                        <p:tgtEl>
                                          <p:spTgt spid="9011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0117"/>
                                        </p:tgtEl>
                                        <p:attrNameLst>
                                          <p:attrName>style.visibility</p:attrName>
                                        </p:attrNameLst>
                                      </p:cBhvr>
                                      <p:to>
                                        <p:strVal val="visible"/>
                                      </p:to>
                                    </p:set>
                                    <p:animEffect transition="in" filter="wipe(left)">
                                      <p:cBhvr>
                                        <p:cTn id="12" dur="500"/>
                                        <p:tgtEl>
                                          <p:spTgt spid="9011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0118"/>
                                        </p:tgtEl>
                                        <p:attrNameLst>
                                          <p:attrName>style.visibility</p:attrName>
                                        </p:attrNameLst>
                                      </p:cBhvr>
                                      <p:to>
                                        <p:strVal val="visible"/>
                                      </p:to>
                                    </p:set>
                                    <p:animEffect transition="in" filter="wipe(left)">
                                      <p:cBhvr>
                                        <p:cTn id="17" dur="500"/>
                                        <p:tgtEl>
                                          <p:spTgt spid="90118"/>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90119"/>
                                        </p:tgtEl>
                                        <p:attrNameLst>
                                          <p:attrName>style.visibility</p:attrName>
                                        </p:attrNameLst>
                                      </p:cBhvr>
                                      <p:to>
                                        <p:strVal val="visible"/>
                                      </p:to>
                                    </p:set>
                                    <p:animEffect transition="in" filter="wipe(down)">
                                      <p:cBhvr>
                                        <p:cTn id="20" dur="500"/>
                                        <p:tgtEl>
                                          <p:spTgt spid="90119"/>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90120"/>
                                        </p:tgtEl>
                                        <p:attrNameLst>
                                          <p:attrName>style.visibility</p:attrName>
                                        </p:attrNameLst>
                                      </p:cBhvr>
                                      <p:to>
                                        <p:strVal val="visible"/>
                                      </p:to>
                                    </p:set>
                                    <p:animEffect transition="in" filter="wipe(left)">
                                      <p:cBhvr>
                                        <p:cTn id="25" dur="500"/>
                                        <p:tgtEl>
                                          <p:spTgt spid="90120"/>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90121"/>
                                        </p:tgtEl>
                                        <p:attrNameLst>
                                          <p:attrName>style.visibility</p:attrName>
                                        </p:attrNameLst>
                                      </p:cBhvr>
                                      <p:to>
                                        <p:strVal val="visible"/>
                                      </p:to>
                                    </p:set>
                                    <p:animEffect transition="in" filter="wipe(down)">
                                      <p:cBhvr>
                                        <p:cTn id="28" dur="500"/>
                                        <p:tgtEl>
                                          <p:spTgt spid="90121"/>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90122"/>
                                        </p:tgtEl>
                                        <p:attrNameLst>
                                          <p:attrName>style.visibility</p:attrName>
                                        </p:attrNameLst>
                                      </p:cBhvr>
                                      <p:to>
                                        <p:strVal val="visible"/>
                                      </p:to>
                                    </p:set>
                                    <p:animEffect transition="in" filter="wipe(left)">
                                      <p:cBhvr>
                                        <p:cTn id="33" dur="500"/>
                                        <p:tgtEl>
                                          <p:spTgt spid="90122"/>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90123"/>
                                        </p:tgtEl>
                                        <p:attrNameLst>
                                          <p:attrName>style.visibility</p:attrName>
                                        </p:attrNameLst>
                                      </p:cBhvr>
                                      <p:to>
                                        <p:strVal val="visible"/>
                                      </p:to>
                                    </p:set>
                                    <p:animEffect transition="in" filter="wipe(down)">
                                      <p:cBhvr>
                                        <p:cTn id="36" dur="500"/>
                                        <p:tgtEl>
                                          <p:spTgt spid="90123"/>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90124"/>
                                        </p:tgtEl>
                                        <p:attrNameLst>
                                          <p:attrName>style.visibility</p:attrName>
                                        </p:attrNameLst>
                                      </p:cBhvr>
                                      <p:to>
                                        <p:strVal val="visible"/>
                                      </p:to>
                                    </p:set>
                                    <p:animEffect transition="in" filter="wipe(left)">
                                      <p:cBhvr>
                                        <p:cTn id="41" dur="500"/>
                                        <p:tgtEl>
                                          <p:spTgt spid="90124"/>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90125"/>
                                        </p:tgtEl>
                                        <p:attrNameLst>
                                          <p:attrName>style.visibility</p:attrName>
                                        </p:attrNameLst>
                                      </p:cBhvr>
                                      <p:to>
                                        <p:strVal val="visible"/>
                                      </p:to>
                                    </p:set>
                                    <p:animEffect transition="in" filter="wipe(left)">
                                      <p:cBhvr>
                                        <p:cTn id="46" dur="500"/>
                                        <p:tgtEl>
                                          <p:spTgt spid="90125"/>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90126"/>
                                        </p:tgtEl>
                                        <p:attrNameLst>
                                          <p:attrName>style.visibility</p:attrName>
                                        </p:attrNameLst>
                                      </p:cBhvr>
                                      <p:to>
                                        <p:strVal val="visible"/>
                                      </p:to>
                                    </p:set>
                                    <p:animEffect transition="in" filter="wipe(left)">
                                      <p:cBhvr>
                                        <p:cTn id="51" dur="500"/>
                                        <p:tgtEl>
                                          <p:spTgt spid="90126"/>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90127"/>
                                        </p:tgtEl>
                                        <p:attrNameLst>
                                          <p:attrName>style.visibility</p:attrName>
                                        </p:attrNameLst>
                                      </p:cBhvr>
                                      <p:to>
                                        <p:strVal val="visible"/>
                                      </p:to>
                                    </p:set>
                                    <p:animEffect transition="in" filter="wipe(left)">
                                      <p:cBhvr>
                                        <p:cTn id="56" dur="500"/>
                                        <p:tgtEl>
                                          <p:spTgt spid="90127"/>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90128"/>
                                        </p:tgtEl>
                                        <p:attrNameLst>
                                          <p:attrName>style.visibility</p:attrName>
                                        </p:attrNameLst>
                                      </p:cBhvr>
                                      <p:to>
                                        <p:strVal val="visible"/>
                                      </p:to>
                                    </p:set>
                                    <p:animEffect transition="in" filter="wipe(left)">
                                      <p:cBhvr>
                                        <p:cTn id="61" dur="500"/>
                                        <p:tgtEl>
                                          <p:spTgt spid="901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16" grpId="0"/>
      <p:bldP spid="90117" grpId="0"/>
      <p:bldP spid="90118" grpId="0"/>
      <p:bldP spid="90119" grpId="0" animBg="1"/>
      <p:bldP spid="90120" grpId="0"/>
      <p:bldP spid="90121" grpId="0" animBg="1"/>
      <p:bldP spid="90122" grpId="0"/>
      <p:bldP spid="90123" grpId="0" animBg="1"/>
      <p:bldP spid="90124" grpId="0"/>
      <p:bldP spid="90125" grpId="0"/>
      <p:bldP spid="90126" grpId="0"/>
      <p:bldP spid="90127" grpId="0"/>
      <p:bldP spid="90128"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ext Box 2"/>
          <p:cNvSpPr txBox="1">
            <a:spLocks noChangeArrowheads="1"/>
          </p:cNvSpPr>
          <p:nvPr/>
        </p:nvSpPr>
        <p:spPr bwMode="auto">
          <a:xfrm>
            <a:off x="1600200" y="152400"/>
            <a:ext cx="75438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4400" b="1">
                <a:solidFill>
                  <a:srgbClr val="634221"/>
                </a:solidFill>
                <a:latin typeface="Samarkan" pitchFamily="34" charset="0"/>
              </a:rPr>
              <a:t>Language in India alone</a:t>
            </a:r>
          </a:p>
        </p:txBody>
      </p:sp>
      <p:pic>
        <p:nvPicPr>
          <p:cNvPr id="84996" name="Picture 4" descr="map-India-indianlanguages"/>
          <p:cNvPicPr>
            <a:picLocks noChangeAspect="1" noChangeArrowheads="1"/>
          </p:cNvPicPr>
          <p:nvPr/>
        </p:nvPicPr>
        <p:blipFill>
          <a:blip r:embed="rId2">
            <a:lum contrast="6000"/>
            <a:extLst>
              <a:ext uri="{28A0092B-C50C-407E-A947-70E740481C1C}">
                <a14:useLocalDpi xmlns:a14="http://schemas.microsoft.com/office/drawing/2010/main"/>
              </a:ext>
            </a:extLst>
          </a:blip>
          <a:srcRect/>
          <a:stretch>
            <a:fillRect/>
          </a:stretch>
        </p:blipFill>
        <p:spPr bwMode="auto">
          <a:xfrm>
            <a:off x="2209800" y="990600"/>
            <a:ext cx="6400800" cy="5591175"/>
          </a:xfrm>
          <a:prstGeom prst="rect">
            <a:avLst/>
          </a:prstGeom>
          <a:noFill/>
          <a:ln w="9525">
            <a:solidFill>
              <a:srgbClr val="63422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000667" y="-24984"/>
            <a:ext cx="7143333" cy="6882984"/>
          </a:xfrm>
          <a:prstGeom prst="rect">
            <a:avLst/>
          </a:prstGeom>
        </p:spPr>
      </p:pic>
      <p:sp>
        <p:nvSpPr>
          <p:cNvPr id="2" name="Title 1"/>
          <p:cNvSpPr>
            <a:spLocks noGrp="1"/>
          </p:cNvSpPr>
          <p:nvPr>
            <p:ph type="title"/>
          </p:nvPr>
        </p:nvSpPr>
        <p:spPr>
          <a:xfrm>
            <a:off x="914400" y="152400"/>
            <a:ext cx="8058150" cy="625475"/>
          </a:xfrm>
        </p:spPr>
        <p:txBody>
          <a:bodyPr/>
          <a:lstStyle/>
          <a:p>
            <a:pPr algn="r"/>
            <a:r>
              <a:rPr lang="en-US" dirty="0" smtClean="0"/>
              <a:t>Religions</a:t>
            </a:r>
            <a:endParaRPr lang="en-US" dirty="0"/>
          </a:p>
        </p:txBody>
      </p:sp>
    </p:spTree>
    <p:extLst>
      <p:ext uri="{BB962C8B-B14F-4D97-AF65-F5344CB8AC3E}">
        <p14:creationId xmlns:p14="http://schemas.microsoft.com/office/powerpoint/2010/main" val="315578352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 Box 2"/>
          <p:cNvSpPr txBox="1">
            <a:spLocks noChangeArrowheads="1"/>
          </p:cNvSpPr>
          <p:nvPr/>
        </p:nvSpPr>
        <p:spPr bwMode="auto">
          <a:xfrm>
            <a:off x="1676400" y="152400"/>
            <a:ext cx="73914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4400" b="1">
                <a:solidFill>
                  <a:srgbClr val="634221"/>
                </a:solidFill>
                <a:latin typeface="Samarkan" pitchFamily="34" charset="0"/>
              </a:rPr>
              <a:t>Literacy Rate in India</a:t>
            </a:r>
          </a:p>
        </p:txBody>
      </p:sp>
      <p:pic>
        <p:nvPicPr>
          <p:cNvPr id="41989" name="Picture 5" descr="mao-India-literacy rate"/>
          <p:cNvPicPr>
            <a:picLocks noChangeAspect="1" noChangeArrowheads="1"/>
          </p:cNvPicPr>
          <p:nvPr/>
        </p:nvPicPr>
        <p:blipFill>
          <a:blip r:embed="rId2">
            <a:lum contrast="6000"/>
            <a:extLst>
              <a:ext uri="{28A0092B-C50C-407E-A947-70E740481C1C}">
                <a14:useLocalDpi xmlns:a14="http://schemas.microsoft.com/office/drawing/2010/main"/>
              </a:ext>
            </a:extLst>
          </a:blip>
          <a:srcRect/>
          <a:stretch>
            <a:fillRect/>
          </a:stretch>
        </p:blipFill>
        <p:spPr bwMode="auto">
          <a:xfrm>
            <a:off x="2209800" y="962025"/>
            <a:ext cx="6400800" cy="5591175"/>
          </a:xfrm>
          <a:prstGeom prst="rect">
            <a:avLst/>
          </a:prstGeom>
          <a:noFill/>
          <a:ln w="9525">
            <a:solidFill>
              <a:srgbClr val="63422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600200" y="29029"/>
            <a:ext cx="6096000" cy="4762500"/>
          </a:xfrm>
          <a:prstGeom prst="rect">
            <a:avLst/>
          </a:prstGeom>
        </p:spPr>
      </p:pic>
      <p:sp>
        <p:nvSpPr>
          <p:cNvPr id="2" name="Title 1"/>
          <p:cNvSpPr>
            <a:spLocks noGrp="1"/>
          </p:cNvSpPr>
          <p:nvPr>
            <p:ph type="title"/>
          </p:nvPr>
        </p:nvSpPr>
        <p:spPr>
          <a:xfrm>
            <a:off x="1066800" y="58057"/>
            <a:ext cx="7886700" cy="954314"/>
          </a:xfrm>
          <a:effectLst>
            <a:outerShdw blurRad="50800" dist="88900" dir="5400000" sx="6000" sy="6000" algn="ctr" rotWithShape="0">
              <a:srgbClr val="000000">
                <a:alpha val="43137"/>
              </a:srgbClr>
            </a:outerShdw>
          </a:effectLst>
        </p:spPr>
        <p:txBody>
          <a:bodyPr/>
          <a:lstStyle/>
          <a:p>
            <a:pPr algn="r"/>
            <a:r>
              <a:rPr lang="en-US" b="1" dirty="0" smtClean="0">
                <a:solidFill>
                  <a:srgbClr val="FFC000"/>
                </a:solidFill>
                <a:effectLst>
                  <a:outerShdw blurRad="38100" dist="38100" dir="2700000" algn="tl">
                    <a:srgbClr val="000000">
                      <a:alpha val="43137"/>
                    </a:srgbClr>
                  </a:outerShdw>
                </a:effectLst>
                <a:latin typeface="Samarkan" panose="020B0500000000000000" pitchFamily="34" charset="0"/>
              </a:rPr>
              <a:t>Pakistan</a:t>
            </a:r>
            <a:endParaRPr lang="en-US" b="1" dirty="0">
              <a:solidFill>
                <a:srgbClr val="FFC000"/>
              </a:solidFill>
              <a:effectLst>
                <a:outerShdw blurRad="38100" dist="38100" dir="2700000" algn="tl">
                  <a:srgbClr val="000000">
                    <a:alpha val="43137"/>
                  </a:srgbClr>
                </a:outerShdw>
              </a:effectLst>
              <a:latin typeface="Samarkan" panose="020B0500000000000000" pitchFamily="34" charset="0"/>
            </a:endParaRPr>
          </a:p>
        </p:txBody>
      </p:sp>
      <p:sp>
        <p:nvSpPr>
          <p:cNvPr id="3" name="Text Placeholder 2"/>
          <p:cNvSpPr>
            <a:spLocks noGrp="1"/>
          </p:cNvSpPr>
          <p:nvPr>
            <p:ph type="body" idx="1"/>
          </p:nvPr>
        </p:nvSpPr>
        <p:spPr>
          <a:xfrm>
            <a:off x="623888" y="4818063"/>
            <a:ext cx="7886700" cy="2039937"/>
          </a:xfrm>
        </p:spPr>
        <p:txBody>
          <a:bodyPr/>
          <a:lstStyle/>
          <a:p>
            <a:r>
              <a:rPr lang="en-US" dirty="0" smtClean="0"/>
              <a:t>True peace does not exist between Pakistan and India – the dispute over Jammu and Kashmir has never been settled. UN peace-keeping troops have supervised the transition zone between Pakistan and India for more than 60 years.</a:t>
            </a:r>
            <a:endParaRPr lang="en-US" dirty="0"/>
          </a:p>
        </p:txBody>
      </p:sp>
    </p:spTree>
    <p:extLst>
      <p:ext uri="{BB962C8B-B14F-4D97-AF65-F5344CB8AC3E}">
        <p14:creationId xmlns:p14="http://schemas.microsoft.com/office/powerpoint/2010/main" val="348440257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2"/>
          <a:stretch>
            <a:fillRect/>
          </a:stretch>
        </p:blipFill>
        <p:spPr>
          <a:xfrm>
            <a:off x="499022" y="14990"/>
            <a:ext cx="8642480" cy="6858001"/>
          </a:xfrm>
          <a:prstGeom prst="rect">
            <a:avLst/>
          </a:prstGeom>
        </p:spPr>
      </p:pic>
    </p:spTree>
    <p:extLst>
      <p:ext uri="{BB962C8B-B14F-4D97-AF65-F5344CB8AC3E}">
        <p14:creationId xmlns:p14="http://schemas.microsoft.com/office/powerpoint/2010/main" val="30296377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28419"/>
            <a:ext cx="9142751" cy="6857063"/>
          </a:xfrm>
          <a:prstGeom prst="rect">
            <a:avLst/>
          </a:prstGeom>
        </p:spPr>
      </p:pic>
    </p:spTree>
    <p:extLst>
      <p:ext uri="{BB962C8B-B14F-4D97-AF65-F5344CB8AC3E}">
        <p14:creationId xmlns:p14="http://schemas.microsoft.com/office/powerpoint/2010/main" val="235958923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169583" y="0"/>
            <a:ext cx="7974418" cy="6858000"/>
          </a:xfrm>
          <a:prstGeom prst="rect">
            <a:avLst/>
          </a:prstGeom>
        </p:spPr>
      </p:pic>
    </p:spTree>
    <p:extLst>
      <p:ext uri="{BB962C8B-B14F-4D97-AF65-F5344CB8AC3E}">
        <p14:creationId xmlns:p14="http://schemas.microsoft.com/office/powerpoint/2010/main" val="410654849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245589"/>
            <a:ext cx="9144000" cy="6583680"/>
          </a:xfrm>
          <a:prstGeom prst="rect">
            <a:avLst/>
          </a:prstGeom>
        </p:spPr>
      </p:pic>
    </p:spTree>
    <p:extLst>
      <p:ext uri="{BB962C8B-B14F-4D97-AF65-F5344CB8AC3E}">
        <p14:creationId xmlns:p14="http://schemas.microsoft.com/office/powerpoint/2010/main" val="165465144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164400" y="-124112"/>
            <a:ext cx="9308400" cy="7018338"/>
          </a:xfrm>
          <a:prstGeom prst="rect">
            <a:avLst/>
          </a:prstGeom>
        </p:spPr>
      </p:pic>
    </p:spTree>
    <p:extLst>
      <p:ext uri="{BB962C8B-B14F-4D97-AF65-F5344CB8AC3E}">
        <p14:creationId xmlns:p14="http://schemas.microsoft.com/office/powerpoint/2010/main" val="358400710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387514"/>
            <a:ext cx="9139003" cy="6470486"/>
          </a:xfrm>
          <a:prstGeom prst="rect">
            <a:avLst/>
          </a:prstGeom>
        </p:spPr>
      </p:pic>
    </p:spTree>
    <p:extLst>
      <p:ext uri="{BB962C8B-B14F-4D97-AF65-F5344CB8AC3E}">
        <p14:creationId xmlns:p14="http://schemas.microsoft.com/office/powerpoint/2010/main" val="174963629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ext Box 2"/>
          <p:cNvSpPr txBox="1">
            <a:spLocks noChangeArrowheads="1"/>
          </p:cNvSpPr>
          <p:nvPr/>
        </p:nvSpPr>
        <p:spPr bwMode="auto">
          <a:xfrm>
            <a:off x="1676400" y="196850"/>
            <a:ext cx="73914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4400" b="1">
                <a:solidFill>
                  <a:srgbClr val="FF3300"/>
                </a:solidFill>
                <a:latin typeface="Samarkan" pitchFamily="34" charset="0"/>
              </a:rPr>
              <a:t>cities</a:t>
            </a:r>
          </a:p>
        </p:txBody>
      </p:sp>
      <p:pic>
        <p:nvPicPr>
          <p:cNvPr id="91139" name="Picture 3"/>
          <p:cNvPicPr>
            <a:picLocks noChangeAspect="1" noChangeArrowheads="1"/>
          </p:cNvPicPr>
          <p:nvPr/>
        </p:nvPicPr>
        <p:blipFill>
          <a:blip r:embed="rId2">
            <a:lum contrast="12000"/>
            <a:extLst>
              <a:ext uri="{28A0092B-C50C-407E-A947-70E740481C1C}">
                <a14:useLocalDpi xmlns:a14="http://schemas.microsoft.com/office/drawing/2010/main"/>
              </a:ext>
            </a:extLst>
          </a:blip>
          <a:srcRect/>
          <a:stretch>
            <a:fillRect/>
          </a:stretch>
        </p:blipFill>
        <p:spPr bwMode="auto">
          <a:xfrm>
            <a:off x="1752600" y="1066800"/>
            <a:ext cx="7239000" cy="528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1140" name="Text Box 4"/>
          <p:cNvSpPr txBox="1">
            <a:spLocks noChangeArrowheads="1"/>
          </p:cNvSpPr>
          <p:nvPr/>
        </p:nvSpPr>
        <p:spPr bwMode="auto">
          <a:xfrm>
            <a:off x="3505200" y="2133600"/>
            <a:ext cx="12954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1800" b="1">
                <a:solidFill>
                  <a:srgbClr val="FF3300"/>
                </a:solidFill>
                <a:latin typeface="Comic Sans MS" panose="030F0702030302020204" pitchFamily="66" charset="0"/>
              </a:rPr>
              <a:t>New Delhi</a:t>
            </a:r>
          </a:p>
        </p:txBody>
      </p:sp>
      <p:sp>
        <p:nvSpPr>
          <p:cNvPr id="91141" name="Text Box 5"/>
          <p:cNvSpPr txBox="1">
            <a:spLocks noChangeArrowheads="1"/>
          </p:cNvSpPr>
          <p:nvPr/>
        </p:nvSpPr>
        <p:spPr bwMode="auto">
          <a:xfrm>
            <a:off x="4724400" y="4572000"/>
            <a:ext cx="1295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1800" b="1">
                <a:solidFill>
                  <a:srgbClr val="FF3300"/>
                </a:solidFill>
                <a:latin typeface="Comic Sans MS" panose="030F0702030302020204" pitchFamily="66" charset="0"/>
              </a:rPr>
              <a:t>Madras</a:t>
            </a:r>
          </a:p>
        </p:txBody>
      </p:sp>
      <p:sp>
        <p:nvSpPr>
          <p:cNvPr id="91142" name="Text Box 6"/>
          <p:cNvSpPr txBox="1">
            <a:spLocks noChangeArrowheads="1"/>
          </p:cNvSpPr>
          <p:nvPr/>
        </p:nvSpPr>
        <p:spPr bwMode="auto">
          <a:xfrm>
            <a:off x="3810000" y="2300288"/>
            <a:ext cx="12954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1800" b="1">
                <a:solidFill>
                  <a:srgbClr val="FF3300"/>
                </a:solidFill>
                <a:latin typeface="Comic Sans MS" panose="030F0702030302020204" pitchFamily="66" charset="0"/>
              </a:rPr>
              <a:t>Benares</a:t>
            </a:r>
          </a:p>
        </p:txBody>
      </p:sp>
      <p:sp>
        <p:nvSpPr>
          <p:cNvPr id="91143" name="Text Box 7"/>
          <p:cNvSpPr txBox="1">
            <a:spLocks noChangeArrowheads="1"/>
          </p:cNvSpPr>
          <p:nvPr/>
        </p:nvSpPr>
        <p:spPr bwMode="auto">
          <a:xfrm>
            <a:off x="5562600" y="3352800"/>
            <a:ext cx="1295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1800" b="1">
                <a:solidFill>
                  <a:srgbClr val="FF3300"/>
                </a:solidFill>
                <a:latin typeface="Comic Sans MS" panose="030F0702030302020204" pitchFamily="66" charset="0"/>
              </a:rPr>
              <a:t>Calcutta</a:t>
            </a:r>
          </a:p>
        </p:txBody>
      </p:sp>
      <p:sp>
        <p:nvSpPr>
          <p:cNvPr id="91144" name="Text Box 8"/>
          <p:cNvSpPr txBox="1">
            <a:spLocks noChangeArrowheads="1"/>
          </p:cNvSpPr>
          <p:nvPr/>
        </p:nvSpPr>
        <p:spPr bwMode="auto">
          <a:xfrm>
            <a:off x="3276600" y="928688"/>
            <a:ext cx="12954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1800" b="1">
                <a:solidFill>
                  <a:srgbClr val="FF3300"/>
                </a:solidFill>
                <a:latin typeface="Comic Sans MS" panose="030F0702030302020204" pitchFamily="66" charset="0"/>
              </a:rPr>
              <a:t>Kabul</a:t>
            </a:r>
          </a:p>
        </p:txBody>
      </p:sp>
      <p:sp>
        <p:nvSpPr>
          <p:cNvPr id="91145" name="Text Box 9"/>
          <p:cNvSpPr txBox="1">
            <a:spLocks noChangeArrowheads="1"/>
          </p:cNvSpPr>
          <p:nvPr/>
        </p:nvSpPr>
        <p:spPr bwMode="auto">
          <a:xfrm>
            <a:off x="3124200" y="3429000"/>
            <a:ext cx="1295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1800" b="1">
                <a:solidFill>
                  <a:srgbClr val="FF3300"/>
                </a:solidFill>
                <a:latin typeface="Comic Sans MS" panose="030F0702030302020204" pitchFamily="66" charset="0"/>
              </a:rPr>
              <a:t>Bombay</a:t>
            </a:r>
          </a:p>
        </p:txBody>
      </p:sp>
      <p:sp>
        <p:nvSpPr>
          <p:cNvPr id="91146" name="Text Box 10"/>
          <p:cNvSpPr txBox="1">
            <a:spLocks noChangeArrowheads="1"/>
          </p:cNvSpPr>
          <p:nvPr/>
        </p:nvSpPr>
        <p:spPr bwMode="auto">
          <a:xfrm>
            <a:off x="6096000" y="2971800"/>
            <a:ext cx="1295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1800" b="1">
                <a:solidFill>
                  <a:srgbClr val="FF3300"/>
                </a:solidFill>
                <a:latin typeface="Comic Sans MS" panose="030F0702030302020204" pitchFamily="66" charset="0"/>
              </a:rPr>
              <a:t>Dacca</a:t>
            </a:r>
          </a:p>
        </p:txBody>
      </p:sp>
      <p:sp>
        <p:nvSpPr>
          <p:cNvPr id="91147" name="Text Box 11"/>
          <p:cNvSpPr txBox="1">
            <a:spLocks noChangeArrowheads="1"/>
          </p:cNvSpPr>
          <p:nvPr/>
        </p:nvSpPr>
        <p:spPr bwMode="auto">
          <a:xfrm>
            <a:off x="2971800" y="1828800"/>
            <a:ext cx="1295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1800" b="1">
                <a:solidFill>
                  <a:srgbClr val="FF3300"/>
                </a:solidFill>
                <a:latin typeface="Comic Sans MS" panose="030F0702030302020204" pitchFamily="66" charset="0"/>
              </a:rPr>
              <a:t>Lahore</a:t>
            </a:r>
          </a:p>
        </p:txBody>
      </p:sp>
      <p:sp>
        <p:nvSpPr>
          <p:cNvPr id="91148" name="Text Box 12"/>
          <p:cNvSpPr txBox="1">
            <a:spLocks noChangeArrowheads="1"/>
          </p:cNvSpPr>
          <p:nvPr/>
        </p:nvSpPr>
        <p:spPr bwMode="auto">
          <a:xfrm>
            <a:off x="3962400" y="5576888"/>
            <a:ext cx="12954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1800" b="1">
                <a:solidFill>
                  <a:srgbClr val="FF3300"/>
                </a:solidFill>
                <a:latin typeface="Comic Sans MS" panose="030F0702030302020204" pitchFamily="66" charset="0"/>
              </a:rPr>
              <a:t>Colombo</a:t>
            </a:r>
          </a:p>
        </p:txBody>
      </p:sp>
      <p:sp>
        <p:nvSpPr>
          <p:cNvPr id="91149" name="Text Box 13"/>
          <p:cNvSpPr txBox="1">
            <a:spLocks noChangeArrowheads="1"/>
          </p:cNvSpPr>
          <p:nvPr/>
        </p:nvSpPr>
        <p:spPr bwMode="auto">
          <a:xfrm>
            <a:off x="5334000" y="1828800"/>
            <a:ext cx="1600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1800" b="1">
                <a:solidFill>
                  <a:srgbClr val="FF3300"/>
                </a:solidFill>
                <a:latin typeface="Comic Sans MS" panose="030F0702030302020204" pitchFamily="66" charset="0"/>
              </a:rPr>
              <a:t>Kathmandu</a:t>
            </a:r>
          </a:p>
        </p:txBody>
      </p:sp>
      <p:sp>
        <p:nvSpPr>
          <p:cNvPr id="91150" name="Text Box 14"/>
          <p:cNvSpPr txBox="1">
            <a:spLocks noChangeArrowheads="1"/>
          </p:cNvSpPr>
          <p:nvPr/>
        </p:nvSpPr>
        <p:spPr bwMode="auto">
          <a:xfrm>
            <a:off x="6096000" y="2300288"/>
            <a:ext cx="16002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1800" b="1">
                <a:solidFill>
                  <a:srgbClr val="FF3300"/>
                </a:solidFill>
                <a:latin typeface="Comic Sans MS" panose="030F0702030302020204" pitchFamily="66" charset="0"/>
              </a:rPr>
              <a:t>Thimbu</a:t>
            </a:r>
          </a:p>
        </p:txBody>
      </p:sp>
      <p:sp>
        <p:nvSpPr>
          <p:cNvPr id="91151" name="Text Box 15"/>
          <p:cNvSpPr txBox="1">
            <a:spLocks noChangeArrowheads="1"/>
          </p:cNvSpPr>
          <p:nvPr/>
        </p:nvSpPr>
        <p:spPr bwMode="auto">
          <a:xfrm>
            <a:off x="2362200" y="2362200"/>
            <a:ext cx="1600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1800" b="1">
                <a:solidFill>
                  <a:srgbClr val="FF3300"/>
                </a:solidFill>
                <a:latin typeface="Comic Sans MS" panose="030F0702030302020204" pitchFamily="66" charset="0"/>
              </a:rPr>
              <a:t>Karachi</a:t>
            </a:r>
          </a:p>
        </p:txBody>
      </p:sp>
      <p:sp>
        <p:nvSpPr>
          <p:cNvPr id="91152" name="Text Box 16"/>
          <p:cNvSpPr txBox="1">
            <a:spLocks noChangeArrowheads="1"/>
          </p:cNvSpPr>
          <p:nvPr/>
        </p:nvSpPr>
        <p:spPr bwMode="auto">
          <a:xfrm>
            <a:off x="3657600" y="1538288"/>
            <a:ext cx="16002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1800" b="1">
                <a:solidFill>
                  <a:srgbClr val="FF3300"/>
                </a:solidFill>
                <a:latin typeface="Comic Sans MS" panose="030F0702030302020204" pitchFamily="66" charset="0"/>
              </a:rPr>
              <a:t>Islamabad</a:t>
            </a:r>
          </a:p>
        </p:txBody>
      </p:sp>
      <p:sp>
        <p:nvSpPr>
          <p:cNvPr id="91153" name="Line 17"/>
          <p:cNvSpPr>
            <a:spLocks noChangeShapeType="1"/>
          </p:cNvSpPr>
          <p:nvPr/>
        </p:nvSpPr>
        <p:spPr bwMode="auto">
          <a:xfrm flipH="1">
            <a:off x="6019800" y="2133600"/>
            <a:ext cx="152400" cy="457200"/>
          </a:xfrm>
          <a:prstGeom prst="line">
            <a:avLst/>
          </a:prstGeom>
          <a:noFill/>
          <a:ln w="9525">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1140"/>
                                        </p:tgtEl>
                                        <p:attrNameLst>
                                          <p:attrName>style.visibility</p:attrName>
                                        </p:attrNameLst>
                                      </p:cBhvr>
                                      <p:to>
                                        <p:strVal val="visible"/>
                                      </p:to>
                                    </p:set>
                                    <p:animEffect transition="in" filter="fade">
                                      <p:cBhvr>
                                        <p:cTn id="7" dur="1000"/>
                                        <p:tgtEl>
                                          <p:spTgt spid="9114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1141"/>
                                        </p:tgtEl>
                                        <p:attrNameLst>
                                          <p:attrName>style.visibility</p:attrName>
                                        </p:attrNameLst>
                                      </p:cBhvr>
                                      <p:to>
                                        <p:strVal val="visible"/>
                                      </p:to>
                                    </p:set>
                                    <p:animEffect transition="in" filter="fade">
                                      <p:cBhvr>
                                        <p:cTn id="12" dur="1000"/>
                                        <p:tgtEl>
                                          <p:spTgt spid="9114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1142"/>
                                        </p:tgtEl>
                                        <p:attrNameLst>
                                          <p:attrName>style.visibility</p:attrName>
                                        </p:attrNameLst>
                                      </p:cBhvr>
                                      <p:to>
                                        <p:strVal val="visible"/>
                                      </p:to>
                                    </p:set>
                                    <p:animEffect transition="in" filter="fade">
                                      <p:cBhvr>
                                        <p:cTn id="17" dur="1000"/>
                                        <p:tgtEl>
                                          <p:spTgt spid="9114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1143"/>
                                        </p:tgtEl>
                                        <p:attrNameLst>
                                          <p:attrName>style.visibility</p:attrName>
                                        </p:attrNameLst>
                                      </p:cBhvr>
                                      <p:to>
                                        <p:strVal val="visible"/>
                                      </p:to>
                                    </p:set>
                                    <p:animEffect transition="in" filter="fade">
                                      <p:cBhvr>
                                        <p:cTn id="22" dur="1000"/>
                                        <p:tgtEl>
                                          <p:spTgt spid="91143"/>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1144"/>
                                        </p:tgtEl>
                                        <p:attrNameLst>
                                          <p:attrName>style.visibility</p:attrName>
                                        </p:attrNameLst>
                                      </p:cBhvr>
                                      <p:to>
                                        <p:strVal val="visible"/>
                                      </p:to>
                                    </p:set>
                                    <p:animEffect transition="in" filter="fade">
                                      <p:cBhvr>
                                        <p:cTn id="27" dur="1000"/>
                                        <p:tgtEl>
                                          <p:spTgt spid="91144"/>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1145"/>
                                        </p:tgtEl>
                                        <p:attrNameLst>
                                          <p:attrName>style.visibility</p:attrName>
                                        </p:attrNameLst>
                                      </p:cBhvr>
                                      <p:to>
                                        <p:strVal val="visible"/>
                                      </p:to>
                                    </p:set>
                                    <p:animEffect transition="in" filter="fade">
                                      <p:cBhvr>
                                        <p:cTn id="32" dur="1000"/>
                                        <p:tgtEl>
                                          <p:spTgt spid="91145"/>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91146"/>
                                        </p:tgtEl>
                                        <p:attrNameLst>
                                          <p:attrName>style.visibility</p:attrName>
                                        </p:attrNameLst>
                                      </p:cBhvr>
                                      <p:to>
                                        <p:strVal val="visible"/>
                                      </p:to>
                                    </p:set>
                                    <p:animEffect transition="in" filter="fade">
                                      <p:cBhvr>
                                        <p:cTn id="37" dur="1000"/>
                                        <p:tgtEl>
                                          <p:spTgt spid="91146"/>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91147"/>
                                        </p:tgtEl>
                                        <p:attrNameLst>
                                          <p:attrName>style.visibility</p:attrName>
                                        </p:attrNameLst>
                                      </p:cBhvr>
                                      <p:to>
                                        <p:strVal val="visible"/>
                                      </p:to>
                                    </p:set>
                                    <p:animEffect transition="in" filter="fade">
                                      <p:cBhvr>
                                        <p:cTn id="42" dur="1000"/>
                                        <p:tgtEl>
                                          <p:spTgt spid="91147"/>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91148"/>
                                        </p:tgtEl>
                                        <p:attrNameLst>
                                          <p:attrName>style.visibility</p:attrName>
                                        </p:attrNameLst>
                                      </p:cBhvr>
                                      <p:to>
                                        <p:strVal val="visible"/>
                                      </p:to>
                                    </p:set>
                                    <p:animEffect transition="in" filter="fade">
                                      <p:cBhvr>
                                        <p:cTn id="47" dur="1000"/>
                                        <p:tgtEl>
                                          <p:spTgt spid="91148"/>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91149"/>
                                        </p:tgtEl>
                                        <p:attrNameLst>
                                          <p:attrName>style.visibility</p:attrName>
                                        </p:attrNameLst>
                                      </p:cBhvr>
                                      <p:to>
                                        <p:strVal val="visible"/>
                                      </p:to>
                                    </p:set>
                                    <p:animEffect transition="in" filter="fade">
                                      <p:cBhvr>
                                        <p:cTn id="52" dur="1000"/>
                                        <p:tgtEl>
                                          <p:spTgt spid="91149"/>
                                        </p:tgtEl>
                                      </p:cBhvr>
                                    </p:animEffect>
                                  </p:childTnLst>
                                </p:cTn>
                              </p:par>
                              <p:par>
                                <p:cTn id="53" presetID="9" presetClass="entr" presetSubtype="0" fill="hold" grpId="0" nodeType="withEffect">
                                  <p:stCondLst>
                                    <p:cond delay="0"/>
                                  </p:stCondLst>
                                  <p:childTnLst>
                                    <p:set>
                                      <p:cBhvr>
                                        <p:cTn id="54" dur="1" fill="hold">
                                          <p:stCondLst>
                                            <p:cond delay="0"/>
                                          </p:stCondLst>
                                        </p:cTn>
                                        <p:tgtEl>
                                          <p:spTgt spid="91153"/>
                                        </p:tgtEl>
                                        <p:attrNameLst>
                                          <p:attrName>style.visibility</p:attrName>
                                        </p:attrNameLst>
                                      </p:cBhvr>
                                      <p:to>
                                        <p:strVal val="visible"/>
                                      </p:to>
                                    </p:set>
                                    <p:animEffect transition="in" filter="dissolve">
                                      <p:cBhvr>
                                        <p:cTn id="55" dur="500"/>
                                        <p:tgtEl>
                                          <p:spTgt spid="91153"/>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91150"/>
                                        </p:tgtEl>
                                        <p:attrNameLst>
                                          <p:attrName>style.visibility</p:attrName>
                                        </p:attrNameLst>
                                      </p:cBhvr>
                                      <p:to>
                                        <p:strVal val="visible"/>
                                      </p:to>
                                    </p:set>
                                    <p:animEffect transition="in" filter="fade">
                                      <p:cBhvr>
                                        <p:cTn id="60" dur="1000"/>
                                        <p:tgtEl>
                                          <p:spTgt spid="91150"/>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91151"/>
                                        </p:tgtEl>
                                        <p:attrNameLst>
                                          <p:attrName>style.visibility</p:attrName>
                                        </p:attrNameLst>
                                      </p:cBhvr>
                                      <p:to>
                                        <p:strVal val="visible"/>
                                      </p:to>
                                    </p:set>
                                    <p:animEffect transition="in" filter="fade">
                                      <p:cBhvr>
                                        <p:cTn id="65" dur="1000"/>
                                        <p:tgtEl>
                                          <p:spTgt spid="91151"/>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91152"/>
                                        </p:tgtEl>
                                        <p:attrNameLst>
                                          <p:attrName>style.visibility</p:attrName>
                                        </p:attrNameLst>
                                      </p:cBhvr>
                                      <p:to>
                                        <p:strVal val="visible"/>
                                      </p:to>
                                    </p:set>
                                    <p:animEffect transition="in" filter="fade">
                                      <p:cBhvr>
                                        <p:cTn id="70" dur="1000"/>
                                        <p:tgtEl>
                                          <p:spTgt spid="911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140" grpId="0"/>
      <p:bldP spid="91141" grpId="0"/>
      <p:bldP spid="91142" grpId="0"/>
      <p:bldP spid="91143" grpId="0"/>
      <p:bldP spid="91144" grpId="0"/>
      <p:bldP spid="91145" grpId="0"/>
      <p:bldP spid="91146" grpId="0"/>
      <p:bldP spid="91147" grpId="0"/>
      <p:bldP spid="91148" grpId="0"/>
      <p:bldP spid="91149" grpId="0"/>
      <p:bldP spid="91150" grpId="0"/>
      <p:bldP spid="91151" grpId="0"/>
      <p:bldP spid="91152" grpId="0"/>
      <p:bldP spid="91153"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699822" y="7580"/>
            <a:ext cx="6781800" cy="6850420"/>
          </a:xfrm>
          <a:prstGeom prst="rect">
            <a:avLst/>
          </a:prstGeom>
        </p:spPr>
      </p:pic>
    </p:spTree>
    <p:extLst>
      <p:ext uri="{BB962C8B-B14F-4D97-AF65-F5344CB8AC3E}">
        <p14:creationId xmlns:p14="http://schemas.microsoft.com/office/powerpoint/2010/main" val="246022225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624947" y="0"/>
            <a:ext cx="8519053" cy="6879236"/>
          </a:xfrm>
          <a:prstGeom prst="rect">
            <a:avLst/>
          </a:prstGeom>
        </p:spPr>
      </p:pic>
    </p:spTree>
    <p:extLst>
      <p:ext uri="{BB962C8B-B14F-4D97-AF65-F5344CB8AC3E}">
        <p14:creationId xmlns:p14="http://schemas.microsoft.com/office/powerpoint/2010/main" val="338983282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686459" y="0"/>
            <a:ext cx="8463787" cy="6858000"/>
          </a:xfrm>
          <a:prstGeom prst="rect">
            <a:avLst/>
          </a:prstGeom>
        </p:spPr>
      </p:pic>
    </p:spTree>
    <p:extLst>
      <p:ext uri="{BB962C8B-B14F-4D97-AF65-F5344CB8AC3E}">
        <p14:creationId xmlns:p14="http://schemas.microsoft.com/office/powerpoint/2010/main" val="286578154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228600"/>
            <a:ext cx="9131508" cy="6428858"/>
          </a:xfrm>
          <a:prstGeom prst="rect">
            <a:avLst/>
          </a:prstGeom>
        </p:spPr>
      </p:pic>
    </p:spTree>
    <p:extLst>
      <p:ext uri="{BB962C8B-B14F-4D97-AF65-F5344CB8AC3E}">
        <p14:creationId xmlns:p14="http://schemas.microsoft.com/office/powerpoint/2010/main" val="316176284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0" y="358912"/>
            <a:ext cx="9144000" cy="6470357"/>
          </a:xfrm>
        </p:spPr>
      </p:pic>
    </p:spTree>
    <p:extLst>
      <p:ext uri="{BB962C8B-B14F-4D97-AF65-F5344CB8AC3E}">
        <p14:creationId xmlns:p14="http://schemas.microsoft.com/office/powerpoint/2010/main" val="112955429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195534" y="0"/>
            <a:ext cx="8964705" cy="6858000"/>
          </a:xfrm>
          <a:prstGeom prst="rect">
            <a:avLst/>
          </a:prstGeom>
        </p:spPr>
      </p:pic>
    </p:spTree>
    <p:extLst>
      <p:ext uri="{BB962C8B-B14F-4D97-AF65-F5344CB8AC3E}">
        <p14:creationId xmlns:p14="http://schemas.microsoft.com/office/powerpoint/2010/main" val="3886851592"/>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stretch>
            <a:fillRect/>
          </a:stretch>
        </p:blipFill>
        <p:spPr>
          <a:xfrm>
            <a:off x="124241" y="0"/>
            <a:ext cx="9019760" cy="6858000"/>
          </a:xfrm>
          <a:prstGeom prst="rect">
            <a:avLst/>
          </a:prstGeom>
        </p:spPr>
      </p:pic>
    </p:spTree>
    <p:extLst>
      <p:ext uri="{BB962C8B-B14F-4D97-AF65-F5344CB8AC3E}">
        <p14:creationId xmlns:p14="http://schemas.microsoft.com/office/powerpoint/2010/main" val="188321565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3741" y="228600"/>
            <a:ext cx="9167734" cy="6326123"/>
          </a:xfrm>
          <a:prstGeom prst="rect">
            <a:avLst/>
          </a:prstGeom>
        </p:spPr>
      </p:pic>
    </p:spTree>
    <p:extLst>
      <p:ext uri="{BB962C8B-B14F-4D97-AF65-F5344CB8AC3E}">
        <p14:creationId xmlns:p14="http://schemas.microsoft.com/office/powerpoint/2010/main" val="441884273"/>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1672839" y="0"/>
            <a:ext cx="7471161" cy="6838013"/>
          </a:xfrm>
          <a:prstGeom prst="rect">
            <a:avLst/>
          </a:prstGeom>
        </p:spPr>
      </p:pic>
    </p:spTree>
    <p:extLst>
      <p:ext uri="{BB962C8B-B14F-4D97-AF65-F5344CB8AC3E}">
        <p14:creationId xmlns:p14="http://schemas.microsoft.com/office/powerpoint/2010/main" val="2498123351"/>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57994" y="3829050"/>
            <a:ext cx="7886700" cy="1081087"/>
          </a:xfrm>
        </p:spPr>
        <p:txBody>
          <a:bodyPr>
            <a:scene3d>
              <a:camera prst="orthographicFront"/>
              <a:lightRig rig="threePt" dir="t"/>
            </a:scene3d>
            <a:sp3d extrusionH="57150" contourW="12700">
              <a:extrusionClr>
                <a:srgbClr val="FFC000"/>
              </a:extrusionClr>
              <a:contourClr>
                <a:srgbClr val="FFC000"/>
              </a:contourClr>
            </a:sp3d>
          </a:bodyPr>
          <a:lstStyle/>
          <a:p>
            <a:r>
              <a:rPr lang="en-US" dirty="0" smtClean="0">
                <a:solidFill>
                  <a:srgbClr val="FFC000"/>
                </a:solidFill>
                <a:effectLst>
                  <a:outerShdw blurRad="38100" dist="38100" dir="2700000" algn="tl">
                    <a:srgbClr val="000000">
                      <a:alpha val="43137"/>
                    </a:srgbClr>
                  </a:outerShdw>
                </a:effectLst>
                <a:latin typeface="Samarkan" panose="020B0500000000000000"/>
              </a:rPr>
              <a:t>Bangladesh</a:t>
            </a:r>
            <a:endParaRPr lang="en-US" dirty="0">
              <a:solidFill>
                <a:srgbClr val="FFC000"/>
              </a:solidFill>
              <a:effectLst>
                <a:outerShdw blurRad="38100" dist="38100" dir="2700000" algn="tl">
                  <a:srgbClr val="000000">
                    <a:alpha val="43137"/>
                  </a:srgbClr>
                </a:outerShdw>
              </a:effectLst>
              <a:latin typeface="Samarkan" panose="020B0500000000000000"/>
            </a:endParaRPr>
          </a:p>
        </p:txBody>
      </p:sp>
      <p:sp>
        <p:nvSpPr>
          <p:cNvPr id="5" name="Text Placeholder 4"/>
          <p:cNvSpPr>
            <a:spLocks noGrp="1"/>
          </p:cNvSpPr>
          <p:nvPr>
            <p:ph type="body" idx="1"/>
          </p:nvPr>
        </p:nvSpPr>
        <p:spPr>
          <a:xfrm>
            <a:off x="586725" y="5105400"/>
            <a:ext cx="7886700" cy="1500187"/>
          </a:xfrm>
        </p:spPr>
        <p:txBody>
          <a:bodyPr/>
          <a:lstStyle/>
          <a:p>
            <a:r>
              <a:rPr lang="en-US" dirty="0" smtClean="0"/>
              <a:t>The Ganges and Brahmaputra River Deltas make up more than half of the country; therefore, yearly flooding is a major hazard and problem.</a:t>
            </a:r>
            <a:endParaRPr lang="en-US" dirty="0"/>
          </a:p>
        </p:txBody>
      </p:sp>
      <p:pic>
        <p:nvPicPr>
          <p:cNvPr id="6" name="Picture 5"/>
          <p:cNvPicPr>
            <a:picLocks noChangeAspect="1"/>
          </p:cNvPicPr>
          <p:nvPr/>
        </p:nvPicPr>
        <p:blipFill>
          <a:blip r:embed="rId2"/>
          <a:stretch>
            <a:fillRect/>
          </a:stretch>
        </p:blipFill>
        <p:spPr>
          <a:xfrm>
            <a:off x="2438400" y="0"/>
            <a:ext cx="4762500" cy="3829050"/>
          </a:xfrm>
          <a:prstGeom prst="rect">
            <a:avLst/>
          </a:prstGeom>
        </p:spPr>
      </p:pic>
    </p:spTree>
    <p:extLst>
      <p:ext uri="{BB962C8B-B14F-4D97-AF65-F5344CB8AC3E}">
        <p14:creationId xmlns:p14="http://schemas.microsoft.com/office/powerpoint/2010/main" val="151574323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WordArt 2"/>
          <p:cNvSpPr>
            <a:spLocks noChangeArrowheads="1" noChangeShapeType="1" noTextEdit="1"/>
          </p:cNvSpPr>
          <p:nvPr/>
        </p:nvSpPr>
        <p:spPr bwMode="auto">
          <a:xfrm>
            <a:off x="2895600" y="1066800"/>
            <a:ext cx="4419600" cy="4343400"/>
          </a:xfrm>
          <a:prstGeom prst="rect">
            <a:avLst/>
          </a:prstGeom>
        </p:spPr>
        <p:txBody>
          <a:bodyPr wrap="none" fromWordArt="1">
            <a:prstTxWarp prst="textPlain">
              <a:avLst>
                <a:gd name="adj" fmla="val 50000"/>
              </a:avLst>
            </a:prstTxWarp>
          </a:bodyPr>
          <a:lstStyle/>
          <a:p>
            <a:pPr algn="ctr"/>
            <a:r>
              <a:rPr lang="en-US" sz="4800" kern="10">
                <a:ln w="19050">
                  <a:solidFill>
                    <a:srgbClr val="006600"/>
                  </a:solidFill>
                  <a:round/>
                  <a:headEnd/>
                  <a:tailEnd/>
                </a:ln>
                <a:solidFill>
                  <a:srgbClr val="D89000"/>
                </a:solidFill>
                <a:effectLst>
                  <a:outerShdw dist="35921" dir="2700000" algn="ctr" rotWithShape="0">
                    <a:srgbClr val="990000"/>
                  </a:outerShdw>
                </a:effectLst>
                <a:latin typeface="Samarkan"/>
              </a:rPr>
              <a:t>Topography</a:t>
            </a:r>
          </a:p>
          <a:p>
            <a:pPr algn="ctr"/>
            <a:r>
              <a:rPr lang="en-US" sz="4800" kern="10">
                <a:ln w="19050">
                  <a:solidFill>
                    <a:srgbClr val="006600"/>
                  </a:solidFill>
                  <a:round/>
                  <a:headEnd/>
                  <a:tailEnd/>
                </a:ln>
                <a:solidFill>
                  <a:srgbClr val="D89000"/>
                </a:solidFill>
                <a:effectLst>
                  <a:outerShdw dist="35921" dir="2700000" algn="ctr" rotWithShape="0">
                    <a:srgbClr val="990000"/>
                  </a:outerShdw>
                </a:effectLst>
                <a:latin typeface="Samarkan"/>
              </a:rPr>
              <a:t>of</a:t>
            </a:r>
          </a:p>
          <a:p>
            <a:pPr algn="ctr"/>
            <a:r>
              <a:rPr lang="en-US" sz="4800" kern="10">
                <a:ln w="19050">
                  <a:solidFill>
                    <a:srgbClr val="006600"/>
                  </a:solidFill>
                  <a:round/>
                  <a:headEnd/>
                  <a:tailEnd/>
                </a:ln>
                <a:solidFill>
                  <a:srgbClr val="D89000"/>
                </a:solidFill>
                <a:effectLst>
                  <a:outerShdw dist="35921" dir="2700000" algn="ctr" rotWithShape="0">
                    <a:srgbClr val="990000"/>
                  </a:outerShdw>
                </a:effectLst>
                <a:latin typeface="Samarkan"/>
              </a:rPr>
              <a:t>South Asia</a:t>
            </a: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28650" y="20351"/>
            <a:ext cx="7886700" cy="1325563"/>
          </a:xfrm>
        </p:spPr>
        <p:txBody>
          <a:bodyPr/>
          <a:lstStyle/>
          <a:p>
            <a:endParaRPr lang="en-US"/>
          </a:p>
        </p:txBody>
      </p:sp>
      <p:pic>
        <p:nvPicPr>
          <p:cNvPr id="6" name="Content Placeholder 5"/>
          <p:cNvPicPr>
            <a:picLocks noGrp="1" noChangeAspect="1"/>
          </p:cNvPicPr>
          <p:nvPr>
            <p:ph idx="1"/>
          </p:nvPr>
        </p:nvPicPr>
        <p:blipFill>
          <a:blip r:embed="rId2"/>
          <a:stretch>
            <a:fillRect/>
          </a:stretch>
        </p:blipFill>
        <p:spPr>
          <a:xfrm>
            <a:off x="0" y="1452943"/>
            <a:ext cx="9144000" cy="5378824"/>
          </a:xfrm>
          <a:prstGeom prst="rect">
            <a:avLst/>
          </a:prstGeom>
        </p:spPr>
      </p:pic>
    </p:spTree>
    <p:extLst>
      <p:ext uri="{BB962C8B-B14F-4D97-AF65-F5344CB8AC3E}">
        <p14:creationId xmlns:p14="http://schemas.microsoft.com/office/powerpoint/2010/main" val="2040260697"/>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a:blip r:embed="rId2"/>
          <a:stretch>
            <a:fillRect/>
          </a:stretch>
        </p:blipFill>
        <p:spPr>
          <a:xfrm>
            <a:off x="592111" y="0"/>
            <a:ext cx="8551889" cy="6820525"/>
          </a:xfrm>
          <a:prstGeom prst="rect">
            <a:avLst/>
          </a:prstGeom>
        </p:spPr>
      </p:pic>
      <p:sp>
        <p:nvSpPr>
          <p:cNvPr id="4" name="Title 3"/>
          <p:cNvSpPr>
            <a:spLocks noGrp="1"/>
          </p:cNvSpPr>
          <p:nvPr>
            <p:ph type="title"/>
          </p:nvPr>
        </p:nvSpPr>
        <p:spPr/>
        <p:txBody>
          <a:bodyPr/>
          <a:lstStyle/>
          <a:p>
            <a:endParaRPr lang="en-US"/>
          </a:p>
        </p:txBody>
      </p:sp>
    </p:spTree>
    <p:extLst>
      <p:ext uri="{BB962C8B-B14F-4D97-AF65-F5344CB8AC3E}">
        <p14:creationId xmlns:p14="http://schemas.microsoft.com/office/powerpoint/2010/main" val="4047127839"/>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838200"/>
            <a:ext cx="9175230" cy="5162865"/>
          </a:xfrm>
          <a:prstGeom prst="rect">
            <a:avLst/>
          </a:prstGeom>
        </p:spPr>
      </p:pic>
    </p:spTree>
    <p:extLst>
      <p:ext uri="{BB962C8B-B14F-4D97-AF65-F5344CB8AC3E}">
        <p14:creationId xmlns:p14="http://schemas.microsoft.com/office/powerpoint/2010/main" val="601096989"/>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600200" y="18738"/>
            <a:ext cx="5459410" cy="6839262"/>
          </a:xfrm>
          <a:prstGeom prst="rect">
            <a:avLst/>
          </a:prstGeom>
        </p:spPr>
      </p:pic>
    </p:spTree>
    <p:extLst>
      <p:ext uri="{BB962C8B-B14F-4D97-AF65-F5344CB8AC3E}">
        <p14:creationId xmlns:p14="http://schemas.microsoft.com/office/powerpoint/2010/main" val="387327618"/>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1" y="0"/>
            <a:ext cx="4842267" cy="6858000"/>
          </a:xfrm>
          <a:prstGeom prst="rect">
            <a:avLst/>
          </a:prstGeom>
        </p:spPr>
      </p:pic>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67834" y="-152399"/>
            <a:ext cx="4880991" cy="7010400"/>
          </a:xfrm>
          <a:prstGeom prst="rect">
            <a:avLst/>
          </a:prstGeom>
        </p:spPr>
      </p:pic>
    </p:spTree>
    <p:extLst>
      <p:ext uri="{BB962C8B-B14F-4D97-AF65-F5344CB8AC3E}">
        <p14:creationId xmlns:p14="http://schemas.microsoft.com/office/powerpoint/2010/main" val="3591648856"/>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523999" y="0"/>
            <a:ext cx="5300869" cy="6858000"/>
          </a:xfrm>
          <a:prstGeom prst="rect">
            <a:avLst/>
          </a:prstGeom>
        </p:spPr>
      </p:pic>
    </p:spTree>
    <p:extLst>
      <p:ext uri="{BB962C8B-B14F-4D97-AF65-F5344CB8AC3E}">
        <p14:creationId xmlns:p14="http://schemas.microsoft.com/office/powerpoint/2010/main" val="1819038699"/>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676400" y="0"/>
            <a:ext cx="5107918" cy="6834266"/>
          </a:xfrm>
          <a:prstGeom prst="rect">
            <a:avLst/>
          </a:prstGeom>
        </p:spPr>
      </p:pic>
    </p:spTree>
    <p:extLst>
      <p:ext uri="{BB962C8B-B14F-4D97-AF65-F5344CB8AC3E}">
        <p14:creationId xmlns:p14="http://schemas.microsoft.com/office/powerpoint/2010/main" val="487089591"/>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1541485" y="0"/>
            <a:ext cx="4935504" cy="7086600"/>
          </a:xfrm>
          <a:prstGeom prst="rect">
            <a:avLst/>
          </a:prstGeom>
        </p:spPr>
      </p:pic>
    </p:spTree>
    <p:extLst>
      <p:ext uri="{BB962C8B-B14F-4D97-AF65-F5344CB8AC3E}">
        <p14:creationId xmlns:p14="http://schemas.microsoft.com/office/powerpoint/2010/main" val="2705253537"/>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600199" y="0"/>
            <a:ext cx="6823651" cy="6858000"/>
          </a:xfrm>
          <a:prstGeom prst="rect">
            <a:avLst/>
          </a:prstGeom>
        </p:spPr>
      </p:pic>
    </p:spTree>
    <p:extLst>
      <p:ext uri="{BB962C8B-B14F-4D97-AF65-F5344CB8AC3E}">
        <p14:creationId xmlns:p14="http://schemas.microsoft.com/office/powerpoint/2010/main" val="3340114624"/>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600199" y="0"/>
            <a:ext cx="5792229" cy="6858000"/>
          </a:xfrm>
          <a:prstGeom prst="rect">
            <a:avLst/>
          </a:prstGeom>
        </p:spPr>
      </p:pic>
    </p:spTree>
    <p:extLst>
      <p:ext uri="{BB962C8B-B14F-4D97-AF65-F5344CB8AC3E}">
        <p14:creationId xmlns:p14="http://schemas.microsoft.com/office/powerpoint/2010/main" val="73394820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 Box 2"/>
          <p:cNvSpPr txBox="1">
            <a:spLocks noChangeArrowheads="1"/>
          </p:cNvSpPr>
          <p:nvPr/>
        </p:nvSpPr>
        <p:spPr bwMode="auto">
          <a:xfrm>
            <a:off x="6934200" y="1828800"/>
            <a:ext cx="1981200" cy="314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4000" b="1">
                <a:solidFill>
                  <a:srgbClr val="634221"/>
                </a:solidFill>
                <a:latin typeface="Samarkan" pitchFamily="34" charset="0"/>
              </a:rPr>
              <a:t>South</a:t>
            </a:r>
            <a:br>
              <a:rPr lang="en-US" altLang="en-US" sz="4000" b="1">
                <a:solidFill>
                  <a:srgbClr val="634221"/>
                </a:solidFill>
                <a:latin typeface="Samarkan" pitchFamily="34" charset="0"/>
              </a:rPr>
            </a:br>
            <a:r>
              <a:rPr lang="en-US" altLang="en-US" sz="4000" b="1">
                <a:solidFill>
                  <a:srgbClr val="634221"/>
                </a:solidFill>
                <a:latin typeface="Samarkan" pitchFamily="34" charset="0"/>
              </a:rPr>
              <a:t>Asia:</a:t>
            </a:r>
            <a:br>
              <a:rPr lang="en-US" altLang="en-US" sz="4000" b="1">
                <a:solidFill>
                  <a:srgbClr val="634221"/>
                </a:solidFill>
                <a:latin typeface="Samarkan" pitchFamily="34" charset="0"/>
              </a:rPr>
            </a:br>
            <a:r>
              <a:rPr lang="en-US" altLang="en-US" sz="4000" b="1">
                <a:solidFill>
                  <a:srgbClr val="634221"/>
                </a:solidFill>
                <a:latin typeface="Samarkan" pitchFamily="34" charset="0"/>
              </a:rPr>
              <a:t/>
            </a:r>
            <a:br>
              <a:rPr lang="en-US" altLang="en-US" sz="4000" b="1">
                <a:solidFill>
                  <a:srgbClr val="634221"/>
                </a:solidFill>
                <a:latin typeface="Samarkan" pitchFamily="34" charset="0"/>
              </a:rPr>
            </a:br>
            <a:r>
              <a:rPr lang="en-US" altLang="en-US" sz="4000" b="1">
                <a:solidFill>
                  <a:srgbClr val="634221"/>
                </a:solidFill>
                <a:latin typeface="Samarkan" pitchFamily="34" charset="0"/>
              </a:rPr>
              <a:t>Physical</a:t>
            </a:r>
            <a:br>
              <a:rPr lang="en-US" altLang="en-US" sz="4000" b="1">
                <a:solidFill>
                  <a:srgbClr val="634221"/>
                </a:solidFill>
                <a:latin typeface="Samarkan" pitchFamily="34" charset="0"/>
              </a:rPr>
            </a:br>
            <a:r>
              <a:rPr lang="en-US" altLang="en-US" sz="4000" b="1">
                <a:solidFill>
                  <a:srgbClr val="634221"/>
                </a:solidFill>
                <a:latin typeface="Samarkan" pitchFamily="34" charset="0"/>
              </a:rPr>
              <a:t>Map</a:t>
            </a:r>
          </a:p>
        </p:txBody>
      </p:sp>
      <p:pic>
        <p:nvPicPr>
          <p:cNvPr id="38916" name="Picture 4" descr="map-SoAsia-physical"/>
          <p:cNvPicPr>
            <a:picLocks noChangeAspect="1" noChangeArrowheads="1"/>
          </p:cNvPicPr>
          <p:nvPr/>
        </p:nvPicPr>
        <p:blipFill>
          <a:blip r:embed="rId2" cstate="screen">
            <a:lum contrast="12000"/>
            <a:extLst>
              <a:ext uri="{28A0092B-C50C-407E-A947-70E740481C1C}">
                <a14:useLocalDpi xmlns:a14="http://schemas.microsoft.com/office/drawing/2010/main"/>
              </a:ext>
            </a:extLst>
          </a:blip>
          <a:srcRect/>
          <a:stretch>
            <a:fillRect/>
          </a:stretch>
        </p:blipFill>
        <p:spPr bwMode="auto">
          <a:xfrm>
            <a:off x="1812925" y="228600"/>
            <a:ext cx="5045075" cy="6400800"/>
          </a:xfrm>
          <a:prstGeom prst="rect">
            <a:avLst/>
          </a:prstGeom>
          <a:noFill/>
          <a:ln w="9525">
            <a:solidFill>
              <a:srgbClr val="63422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4284" y="1908628"/>
            <a:ext cx="7886700" cy="2852737"/>
          </a:xfrm>
        </p:spPr>
        <p:txBody>
          <a:bodyPr/>
          <a:lstStyle/>
          <a:p>
            <a:r>
              <a:rPr lang="en-US" dirty="0" smtClean="0">
                <a:solidFill>
                  <a:srgbClr val="FFC000"/>
                </a:solidFill>
                <a:effectLst>
                  <a:outerShdw blurRad="38100" dist="38100" dir="2700000" algn="tl">
                    <a:srgbClr val="000000">
                      <a:alpha val="43137"/>
                    </a:srgbClr>
                  </a:outerShdw>
                </a:effectLst>
                <a:latin typeface="Samarkan" panose="020B0500000000000000"/>
              </a:rPr>
              <a:t>Sri Lanka</a:t>
            </a:r>
            <a:endParaRPr lang="en-US" dirty="0">
              <a:solidFill>
                <a:srgbClr val="FFC000"/>
              </a:solidFill>
              <a:effectLst>
                <a:outerShdw blurRad="38100" dist="38100" dir="2700000" algn="tl">
                  <a:srgbClr val="000000">
                    <a:alpha val="43137"/>
                  </a:srgbClr>
                </a:outerShdw>
              </a:effectLst>
              <a:latin typeface="Samarkan" panose="020B0500000000000000"/>
            </a:endParaRPr>
          </a:p>
        </p:txBody>
      </p:sp>
      <p:sp>
        <p:nvSpPr>
          <p:cNvPr id="3" name="Text Placeholder 2"/>
          <p:cNvSpPr>
            <a:spLocks noGrp="1"/>
          </p:cNvSpPr>
          <p:nvPr>
            <p:ph type="body" idx="1"/>
          </p:nvPr>
        </p:nvSpPr>
        <p:spPr>
          <a:xfrm>
            <a:off x="0" y="4589463"/>
            <a:ext cx="9115269" cy="2268537"/>
          </a:xfrm>
        </p:spPr>
        <p:txBody>
          <a:bodyPr/>
          <a:lstStyle/>
          <a:p>
            <a:r>
              <a:rPr lang="en-US" dirty="0" smtClean="0"/>
              <a:t>Sri Lanka (formerly Ceylon), a tiny island nation south of India in the Indian Ocean, is a rugged land of rainforest, diverse wildlife and endless beaches. It’s famed for its ancient Buddhist ruins, including the 5th-century citadel </a:t>
            </a:r>
            <a:r>
              <a:rPr lang="en-US" dirty="0" err="1" smtClean="0"/>
              <a:t>Sigiriya</a:t>
            </a:r>
            <a:r>
              <a:rPr lang="en-US" dirty="0" smtClean="0"/>
              <a:t>, with its palace and frescoes, and the sacred city of Anuradhapura. Its flavorful cuisine reflects its history as a maritime hub and cultural melting pot.</a:t>
            </a:r>
            <a:endParaRPr lang="en-US" dirty="0"/>
          </a:p>
        </p:txBody>
      </p:sp>
      <p:pic>
        <p:nvPicPr>
          <p:cNvPr id="4" name="Picture 3"/>
          <p:cNvPicPr>
            <a:picLocks noChangeAspect="1"/>
          </p:cNvPicPr>
          <p:nvPr/>
        </p:nvPicPr>
        <p:blipFill>
          <a:blip r:embed="rId2"/>
          <a:stretch>
            <a:fillRect/>
          </a:stretch>
        </p:blipFill>
        <p:spPr>
          <a:xfrm>
            <a:off x="5791044" y="0"/>
            <a:ext cx="3324225" cy="3724275"/>
          </a:xfrm>
          <a:prstGeom prst="rect">
            <a:avLst/>
          </a:prstGeom>
        </p:spPr>
      </p:pic>
      <p:sp>
        <p:nvSpPr>
          <p:cNvPr id="5" name="Oval 4"/>
          <p:cNvSpPr/>
          <p:nvPr/>
        </p:nvSpPr>
        <p:spPr>
          <a:xfrm>
            <a:off x="7467600" y="2895600"/>
            <a:ext cx="838200" cy="8382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3"/>
          <a:stretch>
            <a:fillRect/>
          </a:stretch>
        </p:blipFill>
        <p:spPr>
          <a:xfrm>
            <a:off x="821715" y="-1"/>
            <a:ext cx="4965700" cy="3724275"/>
          </a:xfrm>
          <a:prstGeom prst="rect">
            <a:avLst/>
          </a:prstGeom>
        </p:spPr>
      </p:pic>
    </p:spTree>
    <p:extLst>
      <p:ext uri="{BB962C8B-B14F-4D97-AF65-F5344CB8AC3E}">
        <p14:creationId xmlns:p14="http://schemas.microsoft.com/office/powerpoint/2010/main" val="1926905337"/>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2"/>
          <a:stretch>
            <a:fillRect/>
          </a:stretch>
        </p:blipFill>
        <p:spPr>
          <a:xfrm>
            <a:off x="-1" y="0"/>
            <a:ext cx="5065775" cy="6858000"/>
          </a:xfrm>
          <a:prstGeom prst="rect">
            <a:avLst/>
          </a:prstGeom>
        </p:spPr>
      </p:pic>
      <p:pic>
        <p:nvPicPr>
          <p:cNvPr id="7" name="Picture 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796971" y="10886"/>
            <a:ext cx="4321629" cy="6858000"/>
          </a:xfrm>
          <a:prstGeom prst="rect">
            <a:avLst/>
          </a:prstGeom>
        </p:spPr>
      </p:pic>
    </p:spTree>
    <p:extLst>
      <p:ext uri="{BB962C8B-B14F-4D97-AF65-F5344CB8AC3E}">
        <p14:creationId xmlns:p14="http://schemas.microsoft.com/office/powerpoint/2010/main" val="1961087962"/>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42786" y="304800"/>
            <a:ext cx="7367814" cy="1325563"/>
          </a:xfrm>
        </p:spPr>
        <p:txBody>
          <a:bodyPr/>
          <a:lstStyle/>
          <a:p>
            <a:pPr algn="r"/>
            <a:r>
              <a:rPr lang="en-US" dirty="0" smtClean="0"/>
              <a:t>Climate  </a:t>
            </a:r>
            <a:endParaRPr lang="en-US" dirty="0"/>
          </a:p>
        </p:txBody>
      </p:sp>
      <p:pic>
        <p:nvPicPr>
          <p:cNvPr id="4" name="Content Placeholder 3"/>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32657" y="7257"/>
            <a:ext cx="5784672" cy="6858000"/>
          </a:xfrm>
          <a:prstGeom prst="rect">
            <a:avLst/>
          </a:prstGeom>
        </p:spPr>
      </p:pic>
    </p:spTree>
    <p:extLst>
      <p:ext uri="{BB962C8B-B14F-4D97-AF65-F5344CB8AC3E}">
        <p14:creationId xmlns:p14="http://schemas.microsoft.com/office/powerpoint/2010/main" val="2197974869"/>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533400"/>
            <a:ext cx="9133114" cy="5845193"/>
          </a:xfrm>
          <a:prstGeom prst="rect">
            <a:avLst/>
          </a:prstGeom>
        </p:spPr>
      </p:pic>
    </p:spTree>
    <p:extLst>
      <p:ext uri="{BB962C8B-B14F-4D97-AF65-F5344CB8AC3E}">
        <p14:creationId xmlns:p14="http://schemas.microsoft.com/office/powerpoint/2010/main" val="1260809839"/>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0"/>
            <a:ext cx="4348320" cy="6858000"/>
          </a:xfrm>
          <a:prstGeom prst="rect">
            <a:avLst/>
          </a:prstGeom>
        </p:spPr>
      </p:pic>
      <p:pic>
        <p:nvPicPr>
          <p:cNvPr id="5" name="Picture 4"/>
          <p:cNvPicPr>
            <a:picLocks noChangeAspect="1"/>
          </p:cNvPicPr>
          <p:nvPr/>
        </p:nvPicPr>
        <p:blipFill>
          <a:blip r:embed="rId3"/>
          <a:stretch>
            <a:fillRect/>
          </a:stretch>
        </p:blipFill>
        <p:spPr>
          <a:xfrm>
            <a:off x="4821608" y="0"/>
            <a:ext cx="4322391" cy="6832600"/>
          </a:xfrm>
          <a:prstGeom prst="rect">
            <a:avLst/>
          </a:prstGeom>
        </p:spPr>
      </p:pic>
    </p:spTree>
    <p:extLst>
      <p:ext uri="{BB962C8B-B14F-4D97-AF65-F5344CB8AC3E}">
        <p14:creationId xmlns:p14="http://schemas.microsoft.com/office/powerpoint/2010/main" val="4094618367"/>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775592"/>
            <a:ext cx="9144000" cy="5401372"/>
          </a:xfrm>
          <a:prstGeom prst="rect">
            <a:avLst/>
          </a:prstGeom>
        </p:spPr>
      </p:pic>
    </p:spTree>
    <p:extLst>
      <p:ext uri="{BB962C8B-B14F-4D97-AF65-F5344CB8AC3E}">
        <p14:creationId xmlns:p14="http://schemas.microsoft.com/office/powerpoint/2010/main" val="1479782595"/>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127386"/>
            <a:ext cx="9144000" cy="6985386"/>
          </a:xfrm>
          <a:prstGeom prst="rect">
            <a:avLst/>
          </a:prstGeom>
        </p:spPr>
      </p:pic>
    </p:spTree>
    <p:extLst>
      <p:ext uri="{BB962C8B-B14F-4D97-AF65-F5344CB8AC3E}">
        <p14:creationId xmlns:p14="http://schemas.microsoft.com/office/powerpoint/2010/main" val="1114889587"/>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152400" y="0"/>
            <a:ext cx="4990362" cy="6858000"/>
          </a:xfrm>
          <a:prstGeom prst="rect">
            <a:avLst/>
          </a:prstGeom>
        </p:spPr>
      </p:pic>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667874" y="25400"/>
            <a:ext cx="4443469" cy="6832600"/>
          </a:xfrm>
          <a:prstGeom prst="rect">
            <a:avLst/>
          </a:prstGeom>
        </p:spPr>
      </p:pic>
    </p:spTree>
    <p:extLst>
      <p:ext uri="{BB962C8B-B14F-4D97-AF65-F5344CB8AC3E}">
        <p14:creationId xmlns:p14="http://schemas.microsoft.com/office/powerpoint/2010/main" val="1222435340"/>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Exports to USA</a:t>
            </a:r>
            <a:endParaRPr lang="en-US" dirty="0"/>
          </a:p>
        </p:txBody>
      </p:sp>
      <p:pic>
        <p:nvPicPr>
          <p:cNvPr id="4" name="Content Placeholder 3"/>
          <p:cNvPicPr>
            <a:picLocks noGrp="1" noChangeAspect="1"/>
          </p:cNvPicPr>
          <p:nvPr>
            <p:ph idx="1"/>
          </p:nvPr>
        </p:nvPicPr>
        <p:blipFill>
          <a:blip r:embed="rId2"/>
          <a:stretch>
            <a:fillRect/>
          </a:stretch>
        </p:blipFill>
        <p:spPr>
          <a:xfrm>
            <a:off x="0" y="1527629"/>
            <a:ext cx="9144000" cy="5334000"/>
          </a:xfrm>
          <a:prstGeom prst="rect">
            <a:avLst/>
          </a:prstGeom>
        </p:spPr>
      </p:pic>
    </p:spTree>
    <p:extLst>
      <p:ext uri="{BB962C8B-B14F-4D97-AF65-F5344CB8AC3E}">
        <p14:creationId xmlns:p14="http://schemas.microsoft.com/office/powerpoint/2010/main" val="1674886102"/>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3629" y="0"/>
            <a:ext cx="4506163" cy="6705600"/>
          </a:xfrm>
          <a:prstGeom prst="rect">
            <a:avLst/>
          </a:prstGeom>
        </p:spPr>
      </p:pic>
      <p:pic>
        <p:nvPicPr>
          <p:cNvPr id="5" name="Picture 4"/>
          <p:cNvPicPr>
            <a:picLocks noChangeAspect="1"/>
          </p:cNvPicPr>
          <p:nvPr/>
        </p:nvPicPr>
        <p:blipFill>
          <a:blip r:embed="rId3"/>
          <a:stretch>
            <a:fillRect/>
          </a:stretch>
        </p:blipFill>
        <p:spPr>
          <a:xfrm>
            <a:off x="4636697" y="0"/>
            <a:ext cx="4478274" cy="6858000"/>
          </a:xfrm>
          <a:prstGeom prst="rect">
            <a:avLst/>
          </a:prstGeom>
        </p:spPr>
      </p:pic>
    </p:spTree>
    <p:extLst>
      <p:ext uri="{BB962C8B-B14F-4D97-AF65-F5344CB8AC3E}">
        <p14:creationId xmlns:p14="http://schemas.microsoft.com/office/powerpoint/2010/main" val="352003510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ext Box 2"/>
          <p:cNvSpPr txBox="1">
            <a:spLocks noChangeArrowheads="1"/>
          </p:cNvSpPr>
          <p:nvPr/>
        </p:nvSpPr>
        <p:spPr bwMode="auto">
          <a:xfrm>
            <a:off x="1676400" y="196850"/>
            <a:ext cx="73914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4400" b="1">
                <a:solidFill>
                  <a:srgbClr val="0000CC"/>
                </a:solidFill>
                <a:latin typeface="Samarkan" pitchFamily="34" charset="0"/>
              </a:rPr>
              <a:t>Bodies of Water</a:t>
            </a:r>
          </a:p>
        </p:txBody>
      </p:sp>
      <p:pic>
        <p:nvPicPr>
          <p:cNvPr id="74755" name="Picture 3"/>
          <p:cNvPicPr>
            <a:picLocks noChangeAspect="1" noChangeArrowheads="1"/>
          </p:cNvPicPr>
          <p:nvPr/>
        </p:nvPicPr>
        <p:blipFill>
          <a:blip r:embed="rId2">
            <a:lum contrast="12000"/>
            <a:extLst>
              <a:ext uri="{28A0092B-C50C-407E-A947-70E740481C1C}">
                <a14:useLocalDpi xmlns:a14="http://schemas.microsoft.com/office/drawing/2010/main"/>
              </a:ext>
            </a:extLst>
          </a:blip>
          <a:srcRect/>
          <a:stretch>
            <a:fillRect/>
          </a:stretch>
        </p:blipFill>
        <p:spPr bwMode="auto">
          <a:xfrm>
            <a:off x="1752600" y="1066800"/>
            <a:ext cx="7239000" cy="528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4756" name="Text Box 4"/>
          <p:cNvSpPr txBox="1">
            <a:spLocks noChangeArrowheads="1"/>
          </p:cNvSpPr>
          <p:nvPr/>
        </p:nvSpPr>
        <p:spPr bwMode="auto">
          <a:xfrm rot="-2429705">
            <a:off x="3048000" y="1995488"/>
            <a:ext cx="12954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1800" b="1">
                <a:solidFill>
                  <a:srgbClr val="0000FF"/>
                </a:solidFill>
                <a:latin typeface="Comic Sans MS" panose="030F0702030302020204" pitchFamily="66" charset="0"/>
              </a:rPr>
              <a:t>Indus R.</a:t>
            </a:r>
          </a:p>
        </p:txBody>
      </p:sp>
      <p:sp>
        <p:nvSpPr>
          <p:cNvPr id="74757" name="Text Box 5"/>
          <p:cNvSpPr txBox="1">
            <a:spLocks noChangeArrowheads="1"/>
          </p:cNvSpPr>
          <p:nvPr/>
        </p:nvSpPr>
        <p:spPr bwMode="auto">
          <a:xfrm rot="882946">
            <a:off x="4495800" y="2590800"/>
            <a:ext cx="17875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1800" b="1">
                <a:solidFill>
                  <a:srgbClr val="0000FF"/>
                </a:solidFill>
                <a:latin typeface="Comic Sans MS" panose="030F0702030302020204" pitchFamily="66" charset="0"/>
              </a:rPr>
              <a:t>Ganges R.</a:t>
            </a:r>
          </a:p>
        </p:txBody>
      </p:sp>
      <p:sp>
        <p:nvSpPr>
          <p:cNvPr id="74758" name="Text Box 6"/>
          <p:cNvSpPr txBox="1">
            <a:spLocks noChangeArrowheads="1"/>
          </p:cNvSpPr>
          <p:nvPr/>
        </p:nvSpPr>
        <p:spPr bwMode="auto">
          <a:xfrm rot="316210">
            <a:off x="5527675" y="2057400"/>
            <a:ext cx="21685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1800" b="1">
                <a:solidFill>
                  <a:srgbClr val="0000FF"/>
                </a:solidFill>
                <a:latin typeface="Comic Sans MS" panose="030F0702030302020204" pitchFamily="66" charset="0"/>
              </a:rPr>
              <a:t>Brahmaputra R.</a:t>
            </a:r>
          </a:p>
        </p:txBody>
      </p:sp>
      <p:sp>
        <p:nvSpPr>
          <p:cNvPr id="74759" name="Text Box 7"/>
          <p:cNvSpPr txBox="1">
            <a:spLocks noChangeArrowheads="1"/>
          </p:cNvSpPr>
          <p:nvPr/>
        </p:nvSpPr>
        <p:spPr bwMode="auto">
          <a:xfrm>
            <a:off x="1828800" y="4419600"/>
            <a:ext cx="21685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1800" b="1">
                <a:solidFill>
                  <a:srgbClr val="0000FF"/>
                </a:solidFill>
                <a:latin typeface="Comic Sans MS" panose="030F0702030302020204" pitchFamily="66" charset="0"/>
              </a:rPr>
              <a:t>Arabian Sea</a:t>
            </a:r>
          </a:p>
        </p:txBody>
      </p:sp>
      <p:sp>
        <p:nvSpPr>
          <p:cNvPr id="74760" name="Text Box 8"/>
          <p:cNvSpPr txBox="1">
            <a:spLocks noChangeArrowheads="1"/>
          </p:cNvSpPr>
          <p:nvPr/>
        </p:nvSpPr>
        <p:spPr bwMode="auto">
          <a:xfrm>
            <a:off x="5715000" y="5334000"/>
            <a:ext cx="21685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1800" b="1">
                <a:solidFill>
                  <a:srgbClr val="0000FF"/>
                </a:solidFill>
                <a:latin typeface="Comic Sans MS" panose="030F0702030302020204" pitchFamily="66" charset="0"/>
              </a:rPr>
              <a:t>Indian Ocean</a:t>
            </a:r>
          </a:p>
        </p:txBody>
      </p:sp>
      <p:sp>
        <p:nvSpPr>
          <p:cNvPr id="74761" name="Text Box 9"/>
          <p:cNvSpPr txBox="1">
            <a:spLocks noChangeArrowheads="1"/>
          </p:cNvSpPr>
          <p:nvPr/>
        </p:nvSpPr>
        <p:spPr bwMode="auto">
          <a:xfrm>
            <a:off x="5562600" y="3733800"/>
            <a:ext cx="216852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1800" b="1">
                <a:solidFill>
                  <a:srgbClr val="0000FF"/>
                </a:solidFill>
                <a:latin typeface="Comic Sans MS" panose="030F0702030302020204" pitchFamily="66" charset="0"/>
              </a:rPr>
              <a:t>Bay of</a:t>
            </a:r>
            <a:br>
              <a:rPr lang="en-US" altLang="en-US" sz="1800" b="1">
                <a:solidFill>
                  <a:srgbClr val="0000FF"/>
                </a:solidFill>
                <a:latin typeface="Comic Sans MS" panose="030F0702030302020204" pitchFamily="66" charset="0"/>
              </a:rPr>
            </a:br>
            <a:r>
              <a:rPr lang="en-US" altLang="en-US" sz="1800" b="1">
                <a:solidFill>
                  <a:srgbClr val="0000FF"/>
                </a:solidFill>
                <a:latin typeface="Comic Sans MS" panose="030F0702030302020204" pitchFamily="66" charset="0"/>
              </a:rPr>
              <a:t>Bengal</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4756"/>
                                        </p:tgtEl>
                                        <p:attrNameLst>
                                          <p:attrName>style.visibility</p:attrName>
                                        </p:attrNameLst>
                                      </p:cBhvr>
                                      <p:to>
                                        <p:strVal val="visible"/>
                                      </p:to>
                                    </p:set>
                                    <p:animEffect transition="in" filter="fade">
                                      <p:cBhvr>
                                        <p:cTn id="7" dur="1000"/>
                                        <p:tgtEl>
                                          <p:spTgt spid="7475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4757"/>
                                        </p:tgtEl>
                                        <p:attrNameLst>
                                          <p:attrName>style.visibility</p:attrName>
                                        </p:attrNameLst>
                                      </p:cBhvr>
                                      <p:to>
                                        <p:strVal val="visible"/>
                                      </p:to>
                                    </p:set>
                                    <p:animEffect transition="in" filter="fade">
                                      <p:cBhvr>
                                        <p:cTn id="12" dur="1000"/>
                                        <p:tgtEl>
                                          <p:spTgt spid="7475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4758"/>
                                        </p:tgtEl>
                                        <p:attrNameLst>
                                          <p:attrName>style.visibility</p:attrName>
                                        </p:attrNameLst>
                                      </p:cBhvr>
                                      <p:to>
                                        <p:strVal val="visible"/>
                                      </p:to>
                                    </p:set>
                                    <p:animEffect transition="in" filter="fade">
                                      <p:cBhvr>
                                        <p:cTn id="17" dur="1000"/>
                                        <p:tgtEl>
                                          <p:spTgt spid="7475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4759"/>
                                        </p:tgtEl>
                                        <p:attrNameLst>
                                          <p:attrName>style.visibility</p:attrName>
                                        </p:attrNameLst>
                                      </p:cBhvr>
                                      <p:to>
                                        <p:strVal val="visible"/>
                                      </p:to>
                                    </p:set>
                                    <p:animEffect transition="in" filter="fade">
                                      <p:cBhvr>
                                        <p:cTn id="22" dur="1000"/>
                                        <p:tgtEl>
                                          <p:spTgt spid="74759"/>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4760"/>
                                        </p:tgtEl>
                                        <p:attrNameLst>
                                          <p:attrName>style.visibility</p:attrName>
                                        </p:attrNameLst>
                                      </p:cBhvr>
                                      <p:to>
                                        <p:strVal val="visible"/>
                                      </p:to>
                                    </p:set>
                                    <p:animEffect transition="in" filter="fade">
                                      <p:cBhvr>
                                        <p:cTn id="27" dur="1000"/>
                                        <p:tgtEl>
                                          <p:spTgt spid="74760"/>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4761"/>
                                        </p:tgtEl>
                                        <p:attrNameLst>
                                          <p:attrName>style.visibility</p:attrName>
                                        </p:attrNameLst>
                                      </p:cBhvr>
                                      <p:to>
                                        <p:strVal val="visible"/>
                                      </p:to>
                                    </p:set>
                                    <p:animEffect transition="in" filter="fade">
                                      <p:cBhvr>
                                        <p:cTn id="32" dur="1000"/>
                                        <p:tgtEl>
                                          <p:spTgt spid="747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56" grpId="0"/>
      <p:bldP spid="74757" grpId="0"/>
      <p:bldP spid="74758" grpId="0"/>
      <p:bldP spid="74759" grpId="0"/>
      <p:bldP spid="74760" grpId="0"/>
      <p:bldP spid="74761"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2658"/>
            <a:ext cx="9144000" cy="816186"/>
          </a:xfrm>
        </p:spPr>
        <p:txBody>
          <a:bodyPr/>
          <a:lstStyle/>
          <a:p>
            <a:r>
              <a:rPr lang="en-US" sz="2000" dirty="0" smtClean="0"/>
              <a:t>Cultural Triangle of Sri Lanka encompasses World Heritages sites of Anuradhapura, </a:t>
            </a:r>
            <a:r>
              <a:rPr lang="en-US" sz="2000" dirty="0" err="1" smtClean="0"/>
              <a:t>Polonnaruwa</a:t>
            </a:r>
            <a:r>
              <a:rPr lang="en-US" sz="2000" dirty="0" smtClean="0"/>
              <a:t>, </a:t>
            </a:r>
            <a:r>
              <a:rPr lang="en-US" sz="2000" dirty="0" err="1" smtClean="0"/>
              <a:t>Sigiriya</a:t>
            </a:r>
            <a:r>
              <a:rPr lang="en-US" sz="2000" dirty="0" smtClean="0"/>
              <a:t>, </a:t>
            </a:r>
            <a:r>
              <a:rPr lang="en-US" sz="2000" dirty="0" err="1" smtClean="0"/>
              <a:t>Dambulla</a:t>
            </a:r>
            <a:r>
              <a:rPr lang="en-US" sz="2000" dirty="0" smtClean="0"/>
              <a:t> &amp; Kandy.</a:t>
            </a:r>
            <a:endParaRPr lang="en-US" sz="2000" dirty="0"/>
          </a:p>
        </p:txBody>
      </p:sp>
      <p:pic>
        <p:nvPicPr>
          <p:cNvPr id="4" name="Content Placeholder 3"/>
          <p:cNvPicPr>
            <a:picLocks noGrp="1" noChangeAspect="1"/>
          </p:cNvPicPr>
          <p:nvPr>
            <p:ph idx="1"/>
          </p:nvPr>
        </p:nvPicPr>
        <p:blipFill>
          <a:blip r:embed="rId2"/>
          <a:stretch>
            <a:fillRect/>
          </a:stretch>
        </p:blipFill>
        <p:spPr>
          <a:xfrm>
            <a:off x="0" y="848843"/>
            <a:ext cx="9144000" cy="5987386"/>
          </a:xfrm>
          <a:prstGeom prst="rect">
            <a:avLst/>
          </a:prstGeom>
        </p:spPr>
      </p:pic>
    </p:spTree>
    <p:extLst>
      <p:ext uri="{BB962C8B-B14F-4D97-AF65-F5344CB8AC3E}">
        <p14:creationId xmlns:p14="http://schemas.microsoft.com/office/powerpoint/2010/main" val="4255631647"/>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76300" y="1709739"/>
            <a:ext cx="7886700" cy="1185862"/>
          </a:xfrm>
        </p:spPr>
        <p:txBody>
          <a:bodyPr/>
          <a:lstStyle/>
          <a:p>
            <a:r>
              <a:rPr lang="en-US" dirty="0">
                <a:solidFill>
                  <a:srgbClr val="FFC000"/>
                </a:solidFill>
                <a:effectLst>
                  <a:outerShdw blurRad="38100" dist="38100" dir="2700000" algn="tl">
                    <a:srgbClr val="000000">
                      <a:alpha val="43137"/>
                    </a:srgbClr>
                  </a:outerShdw>
                </a:effectLst>
                <a:latin typeface="Samarkan" panose="020B0500000000000000"/>
              </a:rPr>
              <a:t>Sri Lankan Civil War</a:t>
            </a:r>
          </a:p>
        </p:txBody>
      </p:sp>
      <p:sp>
        <p:nvSpPr>
          <p:cNvPr id="5" name="Text Placeholder 4"/>
          <p:cNvSpPr>
            <a:spLocks noGrp="1"/>
          </p:cNvSpPr>
          <p:nvPr>
            <p:ph type="body" idx="1"/>
          </p:nvPr>
        </p:nvSpPr>
        <p:spPr>
          <a:xfrm>
            <a:off x="1828800" y="2895601"/>
            <a:ext cx="6934200" cy="3733799"/>
          </a:xfrm>
        </p:spPr>
        <p:txBody>
          <a:bodyPr/>
          <a:lstStyle/>
          <a:p>
            <a:r>
              <a:rPr lang="en-US" dirty="0"/>
              <a:t>The Sri Lankan Civil War was an armed conflict fought on the island of Sri Lanka. Beginning on 23 July 1983, there was an intermittent insurgency against the government by the Liberation Tigers of Tamil Eelam (the LTTE</a:t>
            </a:r>
            <a:r>
              <a:rPr lang="en-US" dirty="0" smtClean="0"/>
              <a:t>, </a:t>
            </a:r>
            <a:r>
              <a:rPr lang="en-US" dirty="0"/>
              <a:t>known as the Tamil Tigers), an independent militant </a:t>
            </a:r>
            <a:r>
              <a:rPr lang="en-US" dirty="0" smtClean="0"/>
              <a:t>organization </a:t>
            </a:r>
            <a:r>
              <a:rPr lang="en-US" dirty="0"/>
              <a:t>which fought to create an independent Tamil state </a:t>
            </a:r>
            <a:r>
              <a:rPr lang="en-US" dirty="0" smtClean="0"/>
              <a:t>in </a:t>
            </a:r>
            <a:r>
              <a:rPr lang="en-US" dirty="0"/>
              <a:t>the north and the east of the island. After </a:t>
            </a:r>
            <a:r>
              <a:rPr lang="en-US" dirty="0" smtClean="0"/>
              <a:t>26 years, </a:t>
            </a:r>
            <a:r>
              <a:rPr lang="en-US" dirty="0"/>
              <a:t>the Sri Lankan military defeated the Tamil Tigers in May 2009, </a:t>
            </a:r>
            <a:r>
              <a:rPr lang="en-US" dirty="0" smtClean="0"/>
              <a:t>ending </a:t>
            </a:r>
            <a:r>
              <a:rPr lang="en-US" dirty="0"/>
              <a:t>the civil </a:t>
            </a:r>
            <a:r>
              <a:rPr lang="en-US" dirty="0" smtClean="0"/>
              <a:t>war.</a:t>
            </a:r>
            <a:endParaRPr lang="en-US" dirty="0"/>
          </a:p>
        </p:txBody>
      </p:sp>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267200" y="0"/>
            <a:ext cx="2362200" cy="1771650"/>
          </a:xfrm>
          <a:prstGeom prst="rect">
            <a:avLst/>
          </a:prstGeom>
        </p:spPr>
      </p:pic>
    </p:spTree>
    <p:extLst>
      <p:ext uri="{BB962C8B-B14F-4D97-AF65-F5344CB8AC3E}">
        <p14:creationId xmlns:p14="http://schemas.microsoft.com/office/powerpoint/2010/main" val="1811591878"/>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2"/>
          <a:stretch>
            <a:fillRect/>
          </a:stretch>
        </p:blipFill>
        <p:spPr>
          <a:xfrm>
            <a:off x="1676400" y="0"/>
            <a:ext cx="7090038" cy="6858000"/>
          </a:xfrm>
          <a:prstGeom prst="rect">
            <a:avLst/>
          </a:prstGeom>
        </p:spPr>
      </p:pic>
    </p:spTree>
    <p:extLst>
      <p:ext uri="{BB962C8B-B14F-4D97-AF65-F5344CB8AC3E}">
        <p14:creationId xmlns:p14="http://schemas.microsoft.com/office/powerpoint/2010/main" val="4158334227"/>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676400" y="0"/>
            <a:ext cx="7467600" cy="1690689"/>
          </a:xfrm>
        </p:spPr>
        <p:txBody>
          <a:bodyPr/>
          <a:lstStyle/>
          <a:p>
            <a:pPr algn="just"/>
            <a:r>
              <a:rPr lang="en-US" dirty="0" smtClean="0"/>
              <a:t>Tamil Controlled Land</a:t>
            </a:r>
            <a:br>
              <a:rPr lang="en-US" dirty="0" smtClean="0"/>
            </a:br>
            <a:r>
              <a:rPr lang="en-US" dirty="0" smtClean="0"/>
              <a:t>  2005                         2007</a:t>
            </a:r>
            <a:endParaRPr lang="en-US" dirty="0"/>
          </a:p>
        </p:txBody>
      </p:sp>
      <p:pic>
        <p:nvPicPr>
          <p:cNvPr id="6" name="Content Placeholder 5"/>
          <p:cNvPicPr>
            <a:picLocks noGrp="1" noChangeAspect="1"/>
          </p:cNvPicPr>
          <p:nvPr>
            <p:ph idx="1"/>
          </p:nvPr>
        </p:nvPicPr>
        <p:blipFill>
          <a:blip r:embed="rId2"/>
          <a:stretch>
            <a:fillRect/>
          </a:stretch>
        </p:blipFill>
        <p:spPr>
          <a:xfrm>
            <a:off x="1504376" y="1295399"/>
            <a:ext cx="7639624" cy="5562601"/>
          </a:xfrm>
          <a:prstGeom prst="rect">
            <a:avLst/>
          </a:prstGeom>
        </p:spPr>
      </p:pic>
    </p:spTree>
    <p:extLst>
      <p:ext uri="{BB962C8B-B14F-4D97-AF65-F5344CB8AC3E}">
        <p14:creationId xmlns:p14="http://schemas.microsoft.com/office/powerpoint/2010/main" val="3619602958"/>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24012" y="2166938"/>
            <a:ext cx="7215188" cy="1719262"/>
          </a:xfrm>
        </p:spPr>
        <p:txBody>
          <a:bodyPr/>
          <a:lstStyle/>
          <a:p>
            <a:r>
              <a:rPr lang="en-US" dirty="0" smtClean="0">
                <a:solidFill>
                  <a:srgbClr val="FFC000"/>
                </a:solidFill>
                <a:effectLst>
                  <a:outerShdw blurRad="38100" dist="38100" dir="2700000" algn="tl">
                    <a:srgbClr val="000000">
                      <a:alpha val="43137"/>
                    </a:srgbClr>
                  </a:outerShdw>
                </a:effectLst>
                <a:latin typeface="Samarkan" panose="020B0500000000000000"/>
              </a:rPr>
              <a:t>Nepal and Bhutan</a:t>
            </a:r>
            <a:br>
              <a:rPr lang="en-US" dirty="0" smtClean="0">
                <a:solidFill>
                  <a:srgbClr val="FFC000"/>
                </a:solidFill>
                <a:effectLst>
                  <a:outerShdw blurRad="38100" dist="38100" dir="2700000" algn="tl">
                    <a:srgbClr val="000000">
                      <a:alpha val="43137"/>
                    </a:srgbClr>
                  </a:outerShdw>
                </a:effectLst>
                <a:latin typeface="Samarkan" panose="020B0500000000000000"/>
              </a:rPr>
            </a:br>
            <a:r>
              <a:rPr lang="en-US" dirty="0" smtClean="0">
                <a:solidFill>
                  <a:srgbClr val="FFC000"/>
                </a:solidFill>
                <a:effectLst>
                  <a:outerShdw blurRad="38100" dist="38100" dir="2700000" algn="tl">
                    <a:srgbClr val="000000">
                      <a:alpha val="43137"/>
                    </a:srgbClr>
                  </a:outerShdw>
                </a:effectLst>
                <a:latin typeface="Samarkan" panose="020B0500000000000000"/>
              </a:rPr>
              <a:t>Mountain Kingdoms</a:t>
            </a:r>
            <a:endParaRPr lang="en-US" dirty="0">
              <a:solidFill>
                <a:srgbClr val="FFC000"/>
              </a:solidFill>
              <a:effectLst>
                <a:outerShdw blurRad="38100" dist="38100" dir="2700000" algn="tl">
                  <a:srgbClr val="000000">
                    <a:alpha val="43137"/>
                  </a:srgbClr>
                </a:outerShdw>
              </a:effectLst>
              <a:latin typeface="Samarkan" panose="020B0500000000000000"/>
            </a:endParaRPr>
          </a:p>
        </p:txBody>
      </p:sp>
      <p:sp>
        <p:nvSpPr>
          <p:cNvPr id="3" name="Text Placeholder 2"/>
          <p:cNvSpPr>
            <a:spLocks noGrp="1"/>
          </p:cNvSpPr>
          <p:nvPr>
            <p:ph type="body" idx="1"/>
          </p:nvPr>
        </p:nvSpPr>
        <p:spPr>
          <a:xfrm>
            <a:off x="1676400" y="3886200"/>
            <a:ext cx="7239000" cy="2819400"/>
          </a:xfrm>
        </p:spPr>
        <p:txBody>
          <a:bodyPr/>
          <a:lstStyle/>
          <a:p>
            <a:r>
              <a:rPr lang="en-US" dirty="0"/>
              <a:t>Bhutan–Nepal relations refer to the bilateral relations between the Bhutan and Nepal. Relations were formally established in 1983.[citation needed] The two Himalayan countries are both landlocked, separated only by the Indian state of Sikkim. Both countries are bordered by India and the People's Republic of China. </a:t>
            </a:r>
          </a:p>
        </p:txBody>
      </p:sp>
    </p:spTree>
    <p:extLst>
      <p:ext uri="{BB962C8B-B14F-4D97-AF65-F5344CB8AC3E}">
        <p14:creationId xmlns:p14="http://schemas.microsoft.com/office/powerpoint/2010/main" val="4098464106"/>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0"/>
            <a:ext cx="7886700" cy="1325563"/>
          </a:xfrm>
        </p:spPr>
        <p:txBody>
          <a:bodyPr/>
          <a:lstStyle/>
          <a:p>
            <a:r>
              <a:rPr lang="en-US" dirty="0" smtClean="0"/>
              <a:t>Sandwiched between two giants</a:t>
            </a:r>
            <a:endParaRPr lang="en-US" dirty="0"/>
          </a:p>
        </p:txBody>
      </p:sp>
      <p:pic>
        <p:nvPicPr>
          <p:cNvPr id="4" name="Content Placeholder 3"/>
          <p:cNvPicPr>
            <a:picLocks noGrp="1" noChangeAspect="1"/>
          </p:cNvPicPr>
          <p:nvPr>
            <p:ph idx="1"/>
          </p:nvPr>
        </p:nvPicPr>
        <p:blipFill>
          <a:blip r:embed="rId2"/>
          <a:stretch>
            <a:fillRect/>
          </a:stretch>
        </p:blipFill>
        <p:spPr>
          <a:xfrm>
            <a:off x="0" y="1836420"/>
            <a:ext cx="9144000" cy="5059680"/>
          </a:xfrm>
          <a:prstGeom prst="rect">
            <a:avLst/>
          </a:prstGeom>
        </p:spPr>
      </p:pic>
    </p:spTree>
    <p:extLst>
      <p:ext uri="{BB962C8B-B14F-4D97-AF65-F5344CB8AC3E}">
        <p14:creationId xmlns:p14="http://schemas.microsoft.com/office/powerpoint/2010/main" val="3930743874"/>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074145" y="38100"/>
            <a:ext cx="8069855" cy="6858000"/>
          </a:xfrm>
          <a:prstGeom prst="rect">
            <a:avLst/>
          </a:prstGeom>
        </p:spPr>
      </p:pic>
    </p:spTree>
    <p:extLst>
      <p:ext uri="{BB962C8B-B14F-4D97-AF65-F5344CB8AC3E}">
        <p14:creationId xmlns:p14="http://schemas.microsoft.com/office/powerpoint/2010/main" val="1586300255"/>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1183098"/>
            <a:ext cx="9144000" cy="4955072"/>
          </a:xfrm>
          <a:prstGeom prst="rect">
            <a:avLst/>
          </a:prstGeom>
        </p:spPr>
      </p:pic>
    </p:spTree>
    <p:extLst>
      <p:ext uri="{BB962C8B-B14F-4D97-AF65-F5344CB8AC3E}">
        <p14:creationId xmlns:p14="http://schemas.microsoft.com/office/powerpoint/2010/main" val="2213870385"/>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243360"/>
            <a:ext cx="9124950" cy="5976465"/>
          </a:xfrm>
          <a:prstGeom prst="rect">
            <a:avLst/>
          </a:prstGeom>
        </p:spPr>
      </p:pic>
    </p:spTree>
    <p:extLst>
      <p:ext uri="{BB962C8B-B14F-4D97-AF65-F5344CB8AC3E}">
        <p14:creationId xmlns:p14="http://schemas.microsoft.com/office/powerpoint/2010/main" val="96962579"/>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156796"/>
            <a:ext cx="9144000" cy="6682154"/>
          </a:xfrm>
          <a:prstGeom prst="rect">
            <a:avLst/>
          </a:prstGeom>
        </p:spPr>
      </p:pic>
    </p:spTree>
    <p:extLst>
      <p:ext uri="{BB962C8B-B14F-4D97-AF65-F5344CB8AC3E}">
        <p14:creationId xmlns:p14="http://schemas.microsoft.com/office/powerpoint/2010/main" val="1601191121"/>
      </p:ext>
    </p:extLst>
  </p:cSld>
  <p:clrMapOvr>
    <a:masterClrMapping/>
  </p:clrMapOvr>
  <p:timing>
    <p:tnLst>
      <p:par>
        <p:cTn id="1" dur="indefinite" restart="never" nodeType="tmRoot"/>
      </p:par>
    </p:tnLst>
  </p:timing>
</p:sld>
</file>

<file path=ppt/theme/theme1.xml><?xml version="1.0" encoding="utf-8"?>
<a:theme xmlns:a="http://schemas.openxmlformats.org/drawingml/2006/main" name="Blank">
  <a:themeElements>
    <a:clrScheme name="Blank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fontScheme name="Bla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Blank 1">
        <a:dk1>
          <a:srgbClr val="00458A"/>
        </a:dk1>
        <a:lt1>
          <a:srgbClr val="D7D6AE"/>
        </a:lt1>
        <a:dk2>
          <a:srgbClr val="000066"/>
        </a:dk2>
        <a:lt2>
          <a:srgbClr val="006666"/>
        </a:lt2>
        <a:accent1>
          <a:srgbClr val="007A77"/>
        </a:accent1>
        <a:accent2>
          <a:srgbClr val="005856"/>
        </a:accent2>
        <a:accent3>
          <a:srgbClr val="AAAAB8"/>
        </a:accent3>
        <a:accent4>
          <a:srgbClr val="B7B794"/>
        </a:accent4>
        <a:accent5>
          <a:srgbClr val="AABEBD"/>
        </a:accent5>
        <a:accent6>
          <a:srgbClr val="004F4D"/>
        </a:accent6>
        <a:hlink>
          <a:srgbClr val="A8A884"/>
        </a:hlink>
        <a:folHlink>
          <a:srgbClr val="867E5E"/>
        </a:folHlink>
      </a:clrScheme>
      <a:clrMap bg1="dk2" tx1="lt1" bg2="dk1" tx2="lt2" accent1="accent1" accent2="accent2" accent3="accent3" accent4="accent4" accent5="accent5" accent6="accent6" hlink="hlink" folHlink="folHlink"/>
    </a:extraClrScheme>
    <a:extraClrScheme>
      <a:clrScheme name="Blank 2">
        <a:dk1>
          <a:srgbClr val="000066"/>
        </a:dk1>
        <a:lt1>
          <a:srgbClr val="FFFFFF"/>
        </a:lt1>
        <a:dk2>
          <a:srgbClr val="660066"/>
        </a:dk2>
        <a:lt2>
          <a:srgbClr val="FFFFCC"/>
        </a:lt2>
        <a:accent1>
          <a:srgbClr val="666699"/>
        </a:accent1>
        <a:accent2>
          <a:srgbClr val="000099"/>
        </a:accent2>
        <a:accent3>
          <a:srgbClr val="FFFFFF"/>
        </a:accent3>
        <a:accent4>
          <a:srgbClr val="000056"/>
        </a:accent4>
        <a:accent5>
          <a:srgbClr val="B8B8CA"/>
        </a:accent5>
        <a:accent6>
          <a:srgbClr val="00008A"/>
        </a:accent6>
        <a:hlink>
          <a:srgbClr val="006666"/>
        </a:hlink>
        <a:folHlink>
          <a:srgbClr val="80008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clrMap bg1="lt1" tx1="dk1" bg2="lt2" tx2="dk2" accent1="accent1" accent2="accent2" accent3="accent3" accent4="accent4" accent5="accent5" accent6="accent6" hlink="hlink" folHlink="folHlink"/>
    </a:extraClrScheme>
    <a:extraClrScheme>
      <a:clrScheme name="Blank 4">
        <a:dk1>
          <a:srgbClr val="003300"/>
        </a:dk1>
        <a:lt1>
          <a:srgbClr val="DBD0B9"/>
        </a:lt1>
        <a:dk2>
          <a:srgbClr val="09472B"/>
        </a:dk2>
        <a:lt2>
          <a:srgbClr val="A38955"/>
        </a:lt2>
        <a:accent1>
          <a:srgbClr val="B8A378"/>
        </a:accent1>
        <a:accent2>
          <a:srgbClr val="8E774A"/>
        </a:accent2>
        <a:accent3>
          <a:srgbClr val="AAB1AC"/>
        </a:accent3>
        <a:accent4>
          <a:srgbClr val="BBB19E"/>
        </a:accent4>
        <a:accent5>
          <a:srgbClr val="D8CEBE"/>
        </a:accent5>
        <a:accent6>
          <a:srgbClr val="806B42"/>
        </a:accent6>
        <a:hlink>
          <a:srgbClr val="A7A743"/>
        </a:hlink>
        <a:folHlink>
          <a:srgbClr val="919777"/>
        </a:folHlink>
      </a:clrScheme>
      <a:clrMap bg1="dk2" tx1="lt1" bg2="dk1" tx2="lt2" accent1="accent1" accent2="accent2" accent3="accent3" accent4="accent4" accent5="accent5" accent6="accent6" hlink="hlink" folHlink="folHlink"/>
    </a:extraClrScheme>
    <a:extraClrScheme>
      <a:clrScheme name="Blank 5">
        <a:dk1>
          <a:srgbClr val="5F5F5F"/>
        </a:dk1>
        <a:lt1>
          <a:srgbClr val="DDDDDD"/>
        </a:lt1>
        <a:dk2>
          <a:srgbClr val="000000"/>
        </a:dk2>
        <a:lt2>
          <a:srgbClr val="5F5F5F"/>
        </a:lt2>
        <a:accent1>
          <a:srgbClr val="B2B2B2"/>
        </a:accent1>
        <a:accent2>
          <a:srgbClr val="808080"/>
        </a:accent2>
        <a:accent3>
          <a:srgbClr val="AAAAAA"/>
        </a:accent3>
        <a:accent4>
          <a:srgbClr val="BDBDBD"/>
        </a:accent4>
        <a:accent5>
          <a:srgbClr val="D5D5D5"/>
        </a:accent5>
        <a:accent6>
          <a:srgbClr val="737373"/>
        </a:accent6>
        <a:hlink>
          <a:srgbClr val="B2B2B2"/>
        </a:hlink>
        <a:folHlink>
          <a:srgbClr val="777777"/>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blank</Template>
  <TotalTime>1507</TotalTime>
  <Words>713</Words>
  <Application>Microsoft Office PowerPoint</Application>
  <PresentationFormat>On-screen Show (4:3)</PresentationFormat>
  <Paragraphs>159</Paragraphs>
  <Slides>108</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108</vt:i4>
      </vt:variant>
    </vt:vector>
  </HeadingPairs>
  <TitlesOfParts>
    <vt:vector size="113" baseType="lpstr">
      <vt:lpstr>Samarkan</vt:lpstr>
      <vt:lpstr>Comic Sans MS</vt:lpstr>
      <vt:lpstr>Wingdings</vt:lpstr>
      <vt:lpstr>Arial</vt:lpstr>
      <vt:lpstr>Blank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Religions</vt:lpstr>
      <vt:lpstr>PowerPoint Presentation</vt:lpstr>
      <vt:lpstr>Pakistan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Bangladesh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Sri Lanka</vt:lpstr>
      <vt:lpstr>PowerPoint Presentation</vt:lpstr>
      <vt:lpstr>Climate  </vt:lpstr>
      <vt:lpstr>PowerPoint Presentation</vt:lpstr>
      <vt:lpstr>PowerPoint Presentation</vt:lpstr>
      <vt:lpstr>PowerPoint Presentation</vt:lpstr>
      <vt:lpstr>PowerPoint Presentation</vt:lpstr>
      <vt:lpstr>PowerPoint Presentation</vt:lpstr>
      <vt:lpstr>Exports to USA</vt:lpstr>
      <vt:lpstr>PowerPoint Presentation</vt:lpstr>
      <vt:lpstr>Cultural Triangle of Sri Lanka encompasses World Heritages sites of Anuradhapura, Polonnaruwa, Sigiriya, Dambulla &amp; Kandy.</vt:lpstr>
      <vt:lpstr>Sri Lankan Civil War</vt:lpstr>
      <vt:lpstr>PowerPoint Presentation</vt:lpstr>
      <vt:lpstr>Tamil Controlled Land   2005                         2007</vt:lpstr>
      <vt:lpstr>Nepal and Bhutan Mountain Kingdoms</vt:lpstr>
      <vt:lpstr>Sandwiched between two giants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mrjs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Susan M. Pojer</dc:creator>
  <cp:lastModifiedBy>Joseph Naumann</cp:lastModifiedBy>
  <cp:revision>110</cp:revision>
  <cp:lastPrinted>1601-01-01T00:00:00Z</cp:lastPrinted>
  <dcterms:created xsi:type="dcterms:W3CDTF">2004-12-28T21:59:01Z</dcterms:created>
  <dcterms:modified xsi:type="dcterms:W3CDTF">2016-03-13T13:05:50Z</dcterms:modified>
</cp:coreProperties>
</file>