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309" r:id="rId4"/>
    <p:sldId id="297" r:id="rId5"/>
    <p:sldId id="298" r:id="rId6"/>
    <p:sldId id="310" r:id="rId7"/>
    <p:sldId id="308" r:id="rId8"/>
    <p:sldId id="311" r:id="rId9"/>
    <p:sldId id="315" r:id="rId10"/>
    <p:sldId id="314" r:id="rId11"/>
    <p:sldId id="267" r:id="rId12"/>
    <p:sldId id="323" r:id="rId13"/>
    <p:sldId id="324" r:id="rId14"/>
    <p:sldId id="325" r:id="rId15"/>
    <p:sldId id="333" r:id="rId16"/>
    <p:sldId id="338" r:id="rId17"/>
    <p:sldId id="339" r:id="rId18"/>
    <p:sldId id="332" r:id="rId19"/>
    <p:sldId id="268" r:id="rId20"/>
    <p:sldId id="257" r:id="rId21"/>
    <p:sldId id="275" r:id="rId22"/>
    <p:sldId id="276" r:id="rId23"/>
    <p:sldId id="258" r:id="rId24"/>
    <p:sldId id="259" r:id="rId25"/>
    <p:sldId id="260" r:id="rId26"/>
    <p:sldId id="261" r:id="rId27"/>
    <p:sldId id="269" r:id="rId28"/>
    <p:sldId id="341" r:id="rId29"/>
    <p:sldId id="345" r:id="rId30"/>
    <p:sldId id="347" r:id="rId31"/>
    <p:sldId id="346" r:id="rId32"/>
    <p:sldId id="270" r:id="rId33"/>
    <p:sldId id="271" r:id="rId34"/>
    <p:sldId id="342" r:id="rId35"/>
    <p:sldId id="348" r:id="rId36"/>
    <p:sldId id="349" r:id="rId37"/>
    <p:sldId id="343" r:id="rId38"/>
    <p:sldId id="350" r:id="rId39"/>
    <p:sldId id="272" r:id="rId40"/>
    <p:sldId id="344" r:id="rId41"/>
    <p:sldId id="262" r:id="rId42"/>
    <p:sldId id="263" r:id="rId43"/>
    <p:sldId id="264" r:id="rId44"/>
    <p:sldId id="265" r:id="rId45"/>
    <p:sldId id="296" r:id="rId46"/>
    <p:sldId id="303" r:id="rId47"/>
    <p:sldId id="312" r:id="rId48"/>
    <p:sldId id="313" r:id="rId49"/>
    <p:sldId id="299" r:id="rId50"/>
    <p:sldId id="300" r:id="rId51"/>
    <p:sldId id="301" r:id="rId52"/>
    <p:sldId id="302" r:id="rId53"/>
    <p:sldId id="304" r:id="rId54"/>
    <p:sldId id="305" r:id="rId55"/>
    <p:sldId id="306" r:id="rId56"/>
    <p:sldId id="307" r:id="rId57"/>
    <p:sldId id="316" r:id="rId58"/>
    <p:sldId id="317" r:id="rId59"/>
    <p:sldId id="319" r:id="rId60"/>
    <p:sldId id="318" r:id="rId61"/>
    <p:sldId id="320" r:id="rId62"/>
    <p:sldId id="322" r:id="rId63"/>
    <p:sldId id="326" r:id="rId64"/>
    <p:sldId id="327" r:id="rId65"/>
    <p:sldId id="328" r:id="rId66"/>
    <p:sldId id="329" r:id="rId67"/>
    <p:sldId id="336" r:id="rId68"/>
    <p:sldId id="331" r:id="rId69"/>
    <p:sldId id="337" r:id="rId70"/>
    <p:sldId id="330" r:id="rId71"/>
    <p:sldId id="334" r:id="rId72"/>
    <p:sldId id="335" r:id="rId73"/>
    <p:sldId id="340" r:id="rId74"/>
    <p:sldId id="321" r:id="rId75"/>
    <p:sldId id="277" r:id="rId76"/>
    <p:sldId id="278" r:id="rId77"/>
    <p:sldId id="279" r:id="rId78"/>
    <p:sldId id="280" r:id="rId79"/>
    <p:sldId id="281" r:id="rId80"/>
    <p:sldId id="282" r:id="rId81"/>
    <p:sldId id="283" r:id="rId82"/>
    <p:sldId id="284" r:id="rId83"/>
    <p:sldId id="285" r:id="rId84"/>
    <p:sldId id="286" r:id="rId85"/>
    <p:sldId id="287" r:id="rId86"/>
    <p:sldId id="288" r:id="rId87"/>
    <p:sldId id="289" r:id="rId88"/>
    <p:sldId id="290" r:id="rId89"/>
    <p:sldId id="292" r:id="rId90"/>
    <p:sldId id="291" r:id="rId91"/>
    <p:sldId id="293" r:id="rId92"/>
    <p:sldId id="294" r:id="rId93"/>
    <p:sldId id="295" r:id="rId94"/>
  </p:sldIdLst>
  <p:sldSz cx="9144000" cy="6858000" type="screen4x3"/>
  <p:notesSz cx="6858000" cy="9144000"/>
  <p:custDataLst>
    <p:tags r:id="rId9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60" autoAdjust="0"/>
  </p:normalViewPr>
  <p:slideViewPr>
    <p:cSldViewPr>
      <p:cViewPr varScale="1">
        <p:scale>
          <a:sx n="62" d="100"/>
          <a:sy n="62" d="100"/>
        </p:scale>
        <p:origin x="184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D070B4-1125-4D50-AE3D-8E848202A3EB}" type="slidenum">
              <a:rPr lang="en-US" altLang="en-US"/>
              <a:pPr>
                <a:defRPr/>
              </a:pPr>
              <a:t>‹#›</a:t>
            </a:fld>
            <a:endParaRPr lang="en-US" altLang="en-US"/>
          </a:p>
        </p:txBody>
      </p:sp>
    </p:spTree>
    <p:extLst>
      <p:ext uri="{BB962C8B-B14F-4D97-AF65-F5344CB8AC3E}">
        <p14:creationId xmlns:p14="http://schemas.microsoft.com/office/powerpoint/2010/main" val="2903954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9AD198-931A-4EDF-AEAB-D81AC17DF8A9}" type="slidenum">
              <a:rPr lang="en-US" altLang="en-US"/>
              <a:pPr>
                <a:defRPr/>
              </a:pPr>
              <a:t>‹#›</a:t>
            </a:fld>
            <a:endParaRPr lang="en-US" altLang="en-US"/>
          </a:p>
        </p:txBody>
      </p:sp>
    </p:spTree>
    <p:extLst>
      <p:ext uri="{BB962C8B-B14F-4D97-AF65-F5344CB8AC3E}">
        <p14:creationId xmlns:p14="http://schemas.microsoft.com/office/powerpoint/2010/main" val="3323505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84C4B6-557C-48C3-81CD-C5AE327581D1}" type="slidenum">
              <a:rPr lang="en-US" altLang="en-US"/>
              <a:pPr>
                <a:defRPr/>
              </a:pPr>
              <a:t>‹#›</a:t>
            </a:fld>
            <a:endParaRPr lang="en-US" altLang="en-US"/>
          </a:p>
        </p:txBody>
      </p:sp>
    </p:spTree>
    <p:extLst>
      <p:ext uri="{BB962C8B-B14F-4D97-AF65-F5344CB8AC3E}">
        <p14:creationId xmlns:p14="http://schemas.microsoft.com/office/powerpoint/2010/main" val="26695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AC1037-7096-44AC-9A49-6140EAFFFD76}" type="slidenum">
              <a:rPr lang="en-US" altLang="en-US"/>
              <a:pPr>
                <a:defRPr/>
              </a:pPr>
              <a:t>‹#›</a:t>
            </a:fld>
            <a:endParaRPr lang="en-US" altLang="en-US"/>
          </a:p>
        </p:txBody>
      </p:sp>
    </p:spTree>
    <p:extLst>
      <p:ext uri="{BB962C8B-B14F-4D97-AF65-F5344CB8AC3E}">
        <p14:creationId xmlns:p14="http://schemas.microsoft.com/office/powerpoint/2010/main" val="568727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85087F-3D0E-49B8-9597-81AA0ED8C8B6}" type="slidenum">
              <a:rPr lang="en-US" altLang="en-US"/>
              <a:pPr>
                <a:defRPr/>
              </a:pPr>
              <a:t>‹#›</a:t>
            </a:fld>
            <a:endParaRPr lang="en-US" altLang="en-US"/>
          </a:p>
        </p:txBody>
      </p:sp>
    </p:spTree>
    <p:extLst>
      <p:ext uri="{BB962C8B-B14F-4D97-AF65-F5344CB8AC3E}">
        <p14:creationId xmlns:p14="http://schemas.microsoft.com/office/powerpoint/2010/main" val="153791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B9D980-B3D5-4273-B7AB-BA3BD8DB7596}" type="slidenum">
              <a:rPr lang="en-US" altLang="en-US"/>
              <a:pPr>
                <a:defRPr/>
              </a:pPr>
              <a:t>‹#›</a:t>
            </a:fld>
            <a:endParaRPr lang="en-US" altLang="en-US"/>
          </a:p>
        </p:txBody>
      </p:sp>
    </p:spTree>
    <p:extLst>
      <p:ext uri="{BB962C8B-B14F-4D97-AF65-F5344CB8AC3E}">
        <p14:creationId xmlns:p14="http://schemas.microsoft.com/office/powerpoint/2010/main" val="114212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DE5811-9138-4D27-86F4-45B495E81FD7}" type="slidenum">
              <a:rPr lang="en-US" altLang="en-US"/>
              <a:pPr>
                <a:defRPr/>
              </a:pPr>
              <a:t>‹#›</a:t>
            </a:fld>
            <a:endParaRPr lang="en-US" altLang="en-US"/>
          </a:p>
        </p:txBody>
      </p:sp>
    </p:spTree>
    <p:extLst>
      <p:ext uri="{BB962C8B-B14F-4D97-AF65-F5344CB8AC3E}">
        <p14:creationId xmlns:p14="http://schemas.microsoft.com/office/powerpoint/2010/main" val="379282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236093-971B-4C5E-89FC-02A4CF90FC34}" type="slidenum">
              <a:rPr lang="en-US" altLang="en-US"/>
              <a:pPr>
                <a:defRPr/>
              </a:pPr>
              <a:t>‹#›</a:t>
            </a:fld>
            <a:endParaRPr lang="en-US" altLang="en-US"/>
          </a:p>
        </p:txBody>
      </p:sp>
    </p:spTree>
    <p:extLst>
      <p:ext uri="{BB962C8B-B14F-4D97-AF65-F5344CB8AC3E}">
        <p14:creationId xmlns:p14="http://schemas.microsoft.com/office/powerpoint/2010/main" val="49353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D5A30F-19FF-476A-96AB-3EE8F46E8F4B}" type="slidenum">
              <a:rPr lang="en-US" altLang="en-US"/>
              <a:pPr>
                <a:defRPr/>
              </a:pPr>
              <a:t>‹#›</a:t>
            </a:fld>
            <a:endParaRPr lang="en-US" altLang="en-US"/>
          </a:p>
        </p:txBody>
      </p:sp>
    </p:spTree>
    <p:extLst>
      <p:ext uri="{BB962C8B-B14F-4D97-AF65-F5344CB8AC3E}">
        <p14:creationId xmlns:p14="http://schemas.microsoft.com/office/powerpoint/2010/main" val="1324253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9E86BD-4BF0-44DF-8BC6-D47666C3F847}" type="slidenum">
              <a:rPr lang="en-US" altLang="en-US"/>
              <a:pPr>
                <a:defRPr/>
              </a:pPr>
              <a:t>‹#›</a:t>
            </a:fld>
            <a:endParaRPr lang="en-US" altLang="en-US"/>
          </a:p>
        </p:txBody>
      </p:sp>
    </p:spTree>
    <p:extLst>
      <p:ext uri="{BB962C8B-B14F-4D97-AF65-F5344CB8AC3E}">
        <p14:creationId xmlns:p14="http://schemas.microsoft.com/office/powerpoint/2010/main" val="382862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20B8916-05C8-4FA3-A881-710C2267696A}" type="slidenum">
              <a:rPr lang="en-US" altLang="en-US"/>
              <a:pPr>
                <a:defRPr/>
              </a:pPr>
              <a:t>‹#›</a:t>
            </a:fld>
            <a:endParaRPr lang="en-US" altLang="en-US"/>
          </a:p>
        </p:txBody>
      </p:sp>
    </p:spTree>
    <p:extLst>
      <p:ext uri="{BB962C8B-B14F-4D97-AF65-F5344CB8AC3E}">
        <p14:creationId xmlns:p14="http://schemas.microsoft.com/office/powerpoint/2010/main" val="451385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C23BBD-79A6-4929-9CBB-D3F69A44D369}" type="slidenum">
              <a:rPr lang="en-US" altLang="en-US"/>
              <a:pPr>
                <a:defRPr/>
              </a:pPr>
              <a:t>‹#›</a:t>
            </a:fld>
            <a:endParaRPr lang="en-US" altLang="en-US"/>
          </a:p>
        </p:txBody>
      </p:sp>
    </p:spTree>
    <p:extLst>
      <p:ext uri="{BB962C8B-B14F-4D97-AF65-F5344CB8AC3E}">
        <p14:creationId xmlns:p14="http://schemas.microsoft.com/office/powerpoint/2010/main" val="151095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D29468-289D-478F-BC2D-9A3EED526F79}" type="slidenum">
              <a:rPr lang="en-US" altLang="en-US"/>
              <a:pPr>
                <a:defRPr/>
              </a:pPr>
              <a:t>‹#›</a:t>
            </a:fld>
            <a:endParaRPr lang="en-US" altLang="en-US"/>
          </a:p>
        </p:txBody>
      </p:sp>
    </p:spTree>
    <p:extLst>
      <p:ext uri="{BB962C8B-B14F-4D97-AF65-F5344CB8AC3E}">
        <p14:creationId xmlns:p14="http://schemas.microsoft.com/office/powerpoint/2010/main" val="423206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1AEEA0A4-E66B-414B-B119-D05BB4B709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17.jpeg"/><Relationship Id="rId4" Type="http://schemas.openxmlformats.org/officeDocument/2006/relationships/slide" Target="slide76.xml"/></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jpeg"/><Relationship Id="rId7" Type="http://schemas.openxmlformats.org/officeDocument/2006/relationships/hyperlink" Target="http://images.google.com/imgres?imgurl=http://www.naturetreks.co.nz/images/flora/223mg-400.jpg&amp;imgrefurl=http://www.naturetreks.co.nz/flora.htm&amp;usg=__ConizX0lQBO3-XOQfkmUDjAXGGs=&amp;h=400&amp;w=400&amp;sz=27&amp;hl=en&amp;start=2&amp;um=1&amp;itbs=1&amp;tbnid=NGDejsGg7W_HIM:&amp;tbnh=124&amp;tbnw=124&amp;prev=/images?q%3DNew%2BZealand%2Bplant%2Blife%26um%3D1%26hl%3Den%26sa%3DN%26tbs%3Disch:1" TargetMode="External"/><Relationship Id="rId2" Type="http://schemas.openxmlformats.org/officeDocument/2006/relationships/hyperlink" Target="http://www.google.com/imgres?imgurl=http://www.stanford.edu/~jay/koalas/Koala450j.jpg&amp;imgrefurl=http://www.stanford.edu/~jay/koalas/koalas.html&amp;h=483&amp;w=450&amp;sz=21&amp;tbnid=nsPSpkRSgiSLEM:&amp;tbnh=233&amp;tbnw=217&amp;prev=/images?q%3DKoala&amp;hl=en&amp;usg=__frVdQnhifiImTrcRq5w5Q63CRiE=&amp;ei=MniOS4P5JYTStgPDy8jHCA&amp;sa=X&amp;oi=image_result&amp;resnum=1&amp;ct=image&amp;ved=0CAsQ9QEwAA" TargetMode="Externa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hyperlink" Target="http://images.google.com/imgres?imgurl=http://www.thewildflowersociety.com/wfs_images/impatiens_glandulifera_indian_balsam.jpg&amp;imgrefurl=http://www.thewildflowersociety.com/wfs_new_pages/1z_news_27_06_06_plantlife_invaders.htm&amp;usg=__UdYSXcWNluBlqDfUQVMaizSREis=&amp;h=320&amp;w=400&amp;sz=39&amp;hl=en&amp;start=1&amp;um=1&amp;itbs=1&amp;tbnid=QLCT98HaN44kEM:&amp;tbnh=99&amp;tbnw=124&amp;prev=/images?q%3DNew%2BZealand%2Bplant%2Blife%26um%3D1%26hl%3Den%26sa%3DN%26tbs%3Disch:1" TargetMode="Externa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eg"/><Relationship Id="rId7" Type="http://schemas.openxmlformats.org/officeDocument/2006/relationships/hyperlink" Target="http://www.faithinterface.com.au/wp-content/uploads/2009/05/new_zealand_mountain_1680x10501.jpg" TargetMode="External"/><Relationship Id="rId2" Type="http://schemas.openxmlformats.org/officeDocument/2006/relationships/hyperlink" Target="http://images.google.com/imgres?imgurl=http://www.indagare.com/photos/0002/4883/OutbackHero_a_1.jpg&amp;imgrefurl=http://www.indagare.com/destinations/77/departments&amp;usg=__ZuK2IpPbXwNbNXlqIagj08vAwF4=&amp;h=300&amp;w=640&amp;sz=93&amp;hl=en&amp;start=4&amp;um=1&amp;itbs=1&amp;tbnid=EVC7dbB3c49o3M:&amp;tbnh=64&amp;tbnw=137&amp;prev=/images?q%3DOutback%26um%3D1%26hl%3Den%26tbs%3Disch:1" TargetMode="Externa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images.google.com/imgres?imgurl=http://www.chillnite.com/wp-content/uploads/2009/06/outback-australia.jpg&amp;imgrefurl=http://www.chillnite.com/australian-visas-for-gcc-nationals-in-2-days-beware-of-racism-though&amp;usg=__y3I-EOp16XUFCUbOCnkEoHyUMXs=&amp;h=300&amp;w=500&amp;sz=45&amp;hl=en&amp;start=7&amp;um=1&amp;itbs=1&amp;tbnid=igHs0_cWH1uPnM:&amp;tbnh=78&amp;tbnw=130&amp;prev=/images?q%3DOutback%26um%3D1%26hl%3Den%26tbs%3Disch:1" TargetMode="External"/></Relationships>
</file>

<file path=ppt/slides/_rels/slide23.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slide" Target="slide79.xml"/><Relationship Id="rId4" Type="http://schemas.openxmlformats.org/officeDocument/2006/relationships/slide" Target="slide78.xml"/></Relationships>
</file>

<file path=ppt/slides/_rels/slide24.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37.jpeg"/><Relationship Id="rId4" Type="http://schemas.openxmlformats.org/officeDocument/2006/relationships/slide" Target="slide84.xml"/></Relationships>
</file>

<file path=ppt/slides/_rels/slide42.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38.jpeg"/><Relationship Id="rId5" Type="http://schemas.openxmlformats.org/officeDocument/2006/relationships/slide" Target="slide87.xml"/><Relationship Id="rId4" Type="http://schemas.openxmlformats.org/officeDocument/2006/relationships/slide" Target="slide86.xml"/></Relationships>
</file>

<file path=ppt/slides/_rels/slide43.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39.jpeg"/><Relationship Id="rId5" Type="http://schemas.openxmlformats.org/officeDocument/2006/relationships/slide" Target="slide90.xml"/><Relationship Id="rId4" Type="http://schemas.openxmlformats.org/officeDocument/2006/relationships/slide" Target="slide89.xml"/></Relationships>
</file>

<file path=ppt/slides/_rels/slide44.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40.jpeg"/><Relationship Id="rId5" Type="http://schemas.openxmlformats.org/officeDocument/2006/relationships/slide" Target="slide93.xml"/><Relationship Id="rId4" Type="http://schemas.openxmlformats.org/officeDocument/2006/relationships/slide" Target="slide9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7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slide" Target="slide26.xml"/></Relationships>
</file>

<file path=ppt/slides/_rels/slide82.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 Target="slide4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p:txBody>
          <a:bodyPr/>
          <a:lstStyle/>
          <a:p>
            <a:pPr eaLnBrk="1" hangingPunct="1"/>
            <a:r>
              <a:rPr lang="en-US" altLang="en-US" sz="4000" dirty="0" smtClean="0">
                <a:latin typeface="Arial Black" panose="020B0A04020102020204" pitchFamily="34" charset="0"/>
              </a:rPr>
              <a:t>Australia and New Zealand:</a:t>
            </a:r>
            <a:br>
              <a:rPr lang="en-US" altLang="en-US" sz="4000" dirty="0" smtClean="0">
                <a:latin typeface="Arial Black" panose="020B0A04020102020204" pitchFamily="34" charset="0"/>
              </a:rPr>
            </a:br>
            <a:r>
              <a:rPr lang="en-US" altLang="en-US" sz="4000" dirty="0" smtClean="0">
                <a:latin typeface="Arial Black" panose="020B0A04020102020204" pitchFamily="34" charset="0"/>
              </a:rPr>
              <a:t>PowerPoint </a:t>
            </a:r>
            <a:r>
              <a:rPr lang="en-US" altLang="en-US" sz="4000" dirty="0" smtClean="0">
                <a:latin typeface="Arial Black" panose="020B0A04020102020204" pitchFamily="34" charset="0"/>
              </a:rPr>
              <a:t>Atlas</a:t>
            </a:r>
          </a:p>
        </p:txBody>
      </p:sp>
      <p:pic>
        <p:nvPicPr>
          <p:cNvPr id="2051" name="Picture 5" descr="Australia_flag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7439025"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4660" b="5544"/>
          <a:stretch/>
        </p:blipFill>
        <p:spPr>
          <a:xfrm>
            <a:off x="457200" y="0"/>
            <a:ext cx="8182735" cy="6858000"/>
          </a:xfrm>
          <a:prstGeom prst="rect">
            <a:avLst/>
          </a:prstGeom>
        </p:spPr>
      </p:pic>
    </p:spTree>
    <p:extLst>
      <p:ext uri="{BB962C8B-B14F-4D97-AF65-F5344CB8AC3E}">
        <p14:creationId xmlns:p14="http://schemas.microsoft.com/office/powerpoint/2010/main" val="20705660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smtClean="0"/>
              <a:t>Physical Geography</a:t>
            </a:r>
          </a:p>
        </p:txBody>
      </p:sp>
      <p:sp>
        <p:nvSpPr>
          <p:cNvPr id="4099" name="Content Placeholder 2"/>
          <p:cNvSpPr>
            <a:spLocks noGrp="1"/>
          </p:cNvSpPr>
          <p:nvPr>
            <p:ph idx="1"/>
          </p:nvPr>
        </p:nvSpPr>
        <p:spPr/>
        <p:txBody>
          <a:bodyPr/>
          <a:lstStyle/>
          <a:p>
            <a:pPr eaLnBrk="1" hangingPunct="1"/>
            <a:r>
              <a:rPr lang="en-US" altLang="en-US" sz="2400" smtClean="0"/>
              <a:t>New Zealand has a cooler climate than Australia because it is farther from the equator.</a:t>
            </a:r>
          </a:p>
          <a:p>
            <a:pPr eaLnBrk="1" hangingPunct="1"/>
            <a:r>
              <a:rPr lang="en-US" altLang="en-US" sz="2400" smtClean="0"/>
              <a:t>Most Australians live on the east and southeast coast because of the mild climate and good rainfall.</a:t>
            </a:r>
          </a:p>
          <a:p>
            <a:pPr eaLnBrk="1" hangingPunct="1"/>
            <a:r>
              <a:rPr lang="en-US" altLang="en-US" sz="2400" smtClean="0"/>
              <a:t>Australia and New Zealand’s people mostly live along the coast in cities.</a:t>
            </a:r>
          </a:p>
          <a:p>
            <a:pPr eaLnBrk="1" hangingPunct="1"/>
            <a:r>
              <a:rPr lang="en-US" altLang="en-US" sz="2400" smtClean="0"/>
              <a:t>Australia and New Zealand grow similar crops, produce iron ore, coal, and natural gas, and raise sheep.</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30783" y="36163"/>
            <a:ext cx="6282434" cy="6858000"/>
          </a:xfrm>
          <a:prstGeom prst="rect">
            <a:avLst/>
          </a:prstGeom>
        </p:spPr>
      </p:pic>
    </p:spTree>
    <p:extLst>
      <p:ext uri="{BB962C8B-B14F-4D97-AF65-F5344CB8AC3E}">
        <p14:creationId xmlns:p14="http://schemas.microsoft.com/office/powerpoint/2010/main" val="2994087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24539"/>
            <a:ext cx="9100251" cy="6833461"/>
          </a:xfrm>
          <a:prstGeom prst="rect">
            <a:avLst/>
          </a:prstGeom>
        </p:spPr>
      </p:pic>
    </p:spTree>
    <p:extLst>
      <p:ext uri="{BB962C8B-B14F-4D97-AF65-F5344CB8AC3E}">
        <p14:creationId xmlns:p14="http://schemas.microsoft.com/office/powerpoint/2010/main" val="2896196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9119" y="304800"/>
            <a:ext cx="2867132" cy="3429000"/>
          </a:xfrm>
        </p:spPr>
        <p:txBody>
          <a:bodyPr/>
          <a:lstStyle/>
          <a:p>
            <a:r>
              <a:rPr lang="en-US" dirty="0" smtClean="0"/>
              <a:t>Seismic Activity</a:t>
            </a:r>
            <a:endParaRPr lang="en-US" dirty="0"/>
          </a:p>
        </p:txBody>
      </p:sp>
      <p:pic>
        <p:nvPicPr>
          <p:cNvPr id="4" name="Content Placeholder 3"/>
          <p:cNvPicPr>
            <a:picLocks noGrp="1" noChangeAspect="1"/>
          </p:cNvPicPr>
          <p:nvPr>
            <p:ph idx="1"/>
          </p:nvPr>
        </p:nvPicPr>
        <p:blipFill>
          <a:blip r:embed="rId2"/>
          <a:stretch>
            <a:fillRect/>
          </a:stretch>
        </p:blipFill>
        <p:spPr>
          <a:xfrm>
            <a:off x="0" y="0"/>
            <a:ext cx="6269119" cy="6858000"/>
          </a:xfrm>
          <a:prstGeom prst="rect">
            <a:avLst/>
          </a:prstGeom>
        </p:spPr>
      </p:pic>
    </p:spTree>
    <p:extLst>
      <p:ext uri="{BB962C8B-B14F-4D97-AF65-F5344CB8AC3E}">
        <p14:creationId xmlns:p14="http://schemas.microsoft.com/office/powerpoint/2010/main" val="1470107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90600" y="-2583"/>
            <a:ext cx="6265372" cy="6860583"/>
          </a:xfrm>
          <a:prstGeom prst="rect">
            <a:avLst/>
          </a:prstGeom>
        </p:spPr>
      </p:pic>
    </p:spTree>
    <p:extLst>
      <p:ext uri="{BB962C8B-B14F-4D97-AF65-F5344CB8AC3E}">
        <p14:creationId xmlns:p14="http://schemas.microsoft.com/office/powerpoint/2010/main" val="12240726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2" y="248807"/>
            <a:ext cx="9144000" cy="6263640"/>
          </a:xfrm>
          <a:prstGeom prst="rect">
            <a:avLst/>
          </a:prstGeom>
        </p:spPr>
      </p:pic>
    </p:spTree>
    <p:extLst>
      <p:ext uri="{BB962C8B-B14F-4D97-AF65-F5344CB8AC3E}">
        <p14:creationId xmlns:p14="http://schemas.microsoft.com/office/powerpoint/2010/main" val="3896289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a:t>
            </a:r>
            <a:endParaRPr lang="en-US" dirty="0"/>
          </a:p>
        </p:txBody>
      </p:sp>
      <p:pic>
        <p:nvPicPr>
          <p:cNvPr id="4" name="Content Placeholder 3"/>
          <p:cNvPicPr>
            <a:picLocks noGrp="1" noChangeAspect="1"/>
          </p:cNvPicPr>
          <p:nvPr>
            <p:ph idx="1"/>
          </p:nvPr>
        </p:nvPicPr>
        <p:blipFill>
          <a:blip r:embed="rId2"/>
          <a:stretch>
            <a:fillRect/>
          </a:stretch>
        </p:blipFill>
        <p:spPr>
          <a:xfrm>
            <a:off x="28414" y="1219200"/>
            <a:ext cx="9144000" cy="5215550"/>
          </a:xfrm>
          <a:prstGeom prst="rect">
            <a:avLst/>
          </a:prstGeom>
        </p:spPr>
      </p:pic>
    </p:spTree>
    <p:extLst>
      <p:ext uri="{BB962C8B-B14F-4D97-AF65-F5344CB8AC3E}">
        <p14:creationId xmlns:p14="http://schemas.microsoft.com/office/powerpoint/2010/main" val="1116062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872" y="0"/>
            <a:ext cx="4818267" cy="6858000"/>
          </a:xfrm>
          <a:prstGeom prst="rect">
            <a:avLst/>
          </a:prstGeom>
        </p:spPr>
      </p:pic>
    </p:spTree>
    <p:extLst>
      <p:ext uri="{BB962C8B-B14F-4D97-AF65-F5344CB8AC3E}">
        <p14:creationId xmlns:p14="http://schemas.microsoft.com/office/powerpoint/2010/main" val="3809765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altLang="en-US" smtClean="0"/>
              <a:t>Landforms</a:t>
            </a:r>
          </a:p>
        </p:txBody>
      </p:sp>
      <p:sp>
        <p:nvSpPr>
          <p:cNvPr id="5123" name="Text Placeholder 2"/>
          <p:cNvSpPr>
            <a:spLocks noGrp="1"/>
          </p:cNvSpPr>
          <p:nvPr>
            <p:ph type="body" idx="1"/>
          </p:nvPr>
        </p:nvSpPr>
        <p:spPr/>
        <p:txBody>
          <a:bodyPr/>
          <a:lstStyle/>
          <a:p>
            <a:pPr eaLnBrk="1" hangingPunct="1"/>
            <a:r>
              <a:rPr lang="en-US" altLang="en-US" smtClean="0"/>
              <a:t>Australia</a:t>
            </a:r>
          </a:p>
        </p:txBody>
      </p:sp>
      <p:sp>
        <p:nvSpPr>
          <p:cNvPr id="5124" name="Content Placeholder 3"/>
          <p:cNvSpPr>
            <a:spLocks noGrp="1"/>
          </p:cNvSpPr>
          <p:nvPr>
            <p:ph sz="half" idx="2"/>
          </p:nvPr>
        </p:nvSpPr>
        <p:spPr/>
        <p:txBody>
          <a:bodyPr/>
          <a:lstStyle/>
          <a:p>
            <a:pPr eaLnBrk="1" hangingPunct="1"/>
            <a:r>
              <a:rPr lang="en-US" altLang="en-US" sz="3200" smtClean="0"/>
              <a:t>Outback</a:t>
            </a:r>
          </a:p>
          <a:p>
            <a:pPr eaLnBrk="1" hangingPunct="1"/>
            <a:r>
              <a:rPr lang="en-US" altLang="en-US" sz="3200" smtClean="0"/>
              <a:t>Great Dividing Range</a:t>
            </a:r>
          </a:p>
          <a:p>
            <a:pPr eaLnBrk="1" hangingPunct="1"/>
            <a:r>
              <a:rPr lang="en-US" altLang="en-US" sz="3200" smtClean="0"/>
              <a:t>Great Barrier Reef</a:t>
            </a:r>
          </a:p>
          <a:p>
            <a:pPr eaLnBrk="1" hangingPunct="1"/>
            <a:r>
              <a:rPr lang="en-US" altLang="en-US" sz="3200" smtClean="0"/>
              <a:t>Australian Alps</a:t>
            </a:r>
          </a:p>
          <a:p>
            <a:pPr eaLnBrk="1" hangingPunct="1"/>
            <a:r>
              <a:rPr lang="en-US" altLang="en-US" sz="3200" smtClean="0"/>
              <a:t>Warm Climate</a:t>
            </a:r>
          </a:p>
        </p:txBody>
      </p:sp>
      <p:sp>
        <p:nvSpPr>
          <p:cNvPr id="5125" name="Text Placeholder 4"/>
          <p:cNvSpPr>
            <a:spLocks noGrp="1"/>
          </p:cNvSpPr>
          <p:nvPr>
            <p:ph type="body" sz="quarter" idx="3"/>
          </p:nvPr>
        </p:nvSpPr>
        <p:spPr/>
        <p:txBody>
          <a:bodyPr/>
          <a:lstStyle/>
          <a:p>
            <a:pPr eaLnBrk="1" hangingPunct="1"/>
            <a:r>
              <a:rPr lang="en-US" altLang="en-US" smtClean="0"/>
              <a:t>New Zealand</a:t>
            </a:r>
          </a:p>
        </p:txBody>
      </p:sp>
      <p:sp>
        <p:nvSpPr>
          <p:cNvPr id="5126" name="Content Placeholder 5"/>
          <p:cNvSpPr>
            <a:spLocks noGrp="1"/>
          </p:cNvSpPr>
          <p:nvPr>
            <p:ph sz="quarter" idx="4"/>
          </p:nvPr>
        </p:nvSpPr>
        <p:spPr/>
        <p:txBody>
          <a:bodyPr/>
          <a:lstStyle/>
          <a:p>
            <a:pPr eaLnBrk="1" hangingPunct="1"/>
            <a:r>
              <a:rPr lang="en-US" altLang="en-US" sz="3200" smtClean="0"/>
              <a:t>Glaciers</a:t>
            </a:r>
          </a:p>
          <a:p>
            <a:pPr eaLnBrk="1" hangingPunct="1"/>
            <a:r>
              <a:rPr lang="en-US" altLang="en-US" sz="3200" smtClean="0"/>
              <a:t>Fjords</a:t>
            </a:r>
          </a:p>
          <a:p>
            <a:pPr eaLnBrk="1" hangingPunct="1"/>
            <a:r>
              <a:rPr lang="en-US" altLang="en-US" sz="3200" smtClean="0"/>
              <a:t>Geysers</a:t>
            </a:r>
          </a:p>
          <a:p>
            <a:pPr eaLnBrk="1" hangingPunct="1"/>
            <a:r>
              <a:rPr lang="en-US" altLang="en-US" sz="3200" smtClean="0"/>
              <a:t>Volcanoes</a:t>
            </a:r>
          </a:p>
          <a:p>
            <a:pPr eaLnBrk="1" hangingPunct="1"/>
            <a:r>
              <a:rPr lang="en-US" altLang="en-US" sz="3200" smtClean="0"/>
              <a:t>High Mountains</a:t>
            </a:r>
          </a:p>
          <a:p>
            <a:pPr eaLnBrk="1" hangingPunct="1"/>
            <a:r>
              <a:rPr lang="en-US" altLang="en-US" sz="3200" smtClean="0"/>
              <a:t>Large Forests</a:t>
            </a:r>
          </a:p>
          <a:p>
            <a:pPr eaLnBrk="1" hangingPunct="1"/>
            <a:r>
              <a:rPr lang="en-US" altLang="en-US" sz="3200" smtClean="0"/>
              <a:t>Cooler Climate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smtClean="0"/>
              <a:t>Physical Geography</a:t>
            </a:r>
          </a:p>
        </p:txBody>
      </p:sp>
      <p:sp>
        <p:nvSpPr>
          <p:cNvPr id="3075" name="Content Placeholder 4"/>
          <p:cNvSpPr>
            <a:spLocks noGrp="1"/>
          </p:cNvSpPr>
          <p:nvPr>
            <p:ph idx="1"/>
          </p:nvPr>
        </p:nvSpPr>
        <p:spPr/>
        <p:txBody>
          <a:bodyPr/>
          <a:lstStyle/>
          <a:p>
            <a:pPr eaLnBrk="1" hangingPunct="1"/>
            <a:r>
              <a:rPr lang="en-US" altLang="en-US" sz="2400" smtClean="0"/>
              <a:t>Australia and New Zealand are between the Indian and Pacific Oceans.</a:t>
            </a:r>
          </a:p>
          <a:p>
            <a:pPr eaLnBrk="1" hangingPunct="1"/>
            <a:r>
              <a:rPr lang="en-US" altLang="en-US" sz="2400" smtClean="0"/>
              <a:t>Australia’s seasons are opposite of the United States due to their location. (Southern Hemisphere)</a:t>
            </a:r>
          </a:p>
          <a:p>
            <a:pPr eaLnBrk="1" hangingPunct="1"/>
            <a:r>
              <a:rPr lang="en-US" altLang="en-US" sz="2400" smtClean="0"/>
              <a:t>Because of its isolation, Australia and New Zealand’s plant and animal life are found nowhere else on earth.</a:t>
            </a:r>
          </a:p>
          <a:p>
            <a:pPr eaLnBrk="1" hangingPunct="1"/>
            <a:r>
              <a:rPr lang="en-US" altLang="en-US" sz="2400" smtClean="0"/>
              <a:t>Some of the animals are marsupials, plants, birds, and koalas.</a:t>
            </a:r>
          </a:p>
          <a:p>
            <a:pPr eaLnBrk="1" hangingPunct="1"/>
            <a:r>
              <a:rPr lang="en-US" altLang="en-US" sz="2400" smtClean="0"/>
              <a:t>The continent of Australia is moving 2 inches per year towards Asia due to plate tectonics.</a:t>
            </a:r>
          </a:p>
          <a:p>
            <a:pPr eaLnBrk="1" hangingPunct="1"/>
            <a:r>
              <a:rPr lang="en-US" altLang="en-US" sz="2400" smtClean="0"/>
              <a:t>New Zealand is made up of 2 major islands and was formed by volcanoes.</a:t>
            </a:r>
          </a:p>
          <a:p>
            <a:pPr eaLnBrk="1" hangingPunct="1"/>
            <a:endParaRPr lang="en-US" altLang="en-US" sz="24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0" y="0"/>
            <a:ext cx="9144000" cy="1600200"/>
          </a:xfrm>
        </p:spPr>
        <p:txBody>
          <a:bodyPr/>
          <a:lstStyle/>
          <a:p>
            <a:pPr eaLnBrk="1" hangingPunct="1"/>
            <a:r>
              <a:rPr lang="en-US" altLang="en-US" sz="4000" smtClean="0">
                <a:latin typeface="Arial Black" panose="020B0A04020102020204" pitchFamily="34" charset="0"/>
              </a:rPr>
              <a:t>Unique Animals and Plant Life of Australia and New Zealand</a:t>
            </a:r>
          </a:p>
        </p:txBody>
      </p:sp>
      <p:sp>
        <p:nvSpPr>
          <p:cNvPr id="6147" name="Rectangle 6"/>
          <p:cNvSpPr>
            <a:spLocks noGrp="1" noChangeArrowheads="1"/>
          </p:cNvSpPr>
          <p:nvPr>
            <p:ph type="body" sz="half" idx="2"/>
          </p:nvPr>
        </p:nvSpPr>
        <p:spPr>
          <a:xfrm>
            <a:off x="4724400" y="1600200"/>
            <a:ext cx="4038600" cy="5257800"/>
          </a:xfrm>
        </p:spPr>
        <p:txBody>
          <a:bodyPr/>
          <a:lstStyle/>
          <a:p>
            <a:pPr eaLnBrk="1" hangingPunct="1"/>
            <a:r>
              <a:rPr lang="en-US" altLang="en-US" sz="2800" dirty="0" smtClean="0"/>
              <a:t>What type of mammals nurse their young from a pouch? </a:t>
            </a:r>
          </a:p>
          <a:p>
            <a:pPr eaLnBrk="1" hangingPunct="1"/>
            <a:r>
              <a:rPr lang="en-US" altLang="en-US" sz="2800" b="1" dirty="0" smtClean="0">
                <a:hlinkClick r:id="rId3" action="ppaction://hlinksldjump"/>
              </a:rPr>
              <a:t>Click for Answer</a:t>
            </a:r>
            <a:endParaRPr lang="en-US" altLang="en-US" sz="2800" b="1" dirty="0"/>
          </a:p>
          <a:p>
            <a:pPr eaLnBrk="1" hangingPunct="1"/>
            <a:endParaRPr lang="en-US" altLang="en-US" sz="2800" b="1" dirty="0" smtClean="0"/>
          </a:p>
          <a:p>
            <a:pPr eaLnBrk="1" hangingPunct="1"/>
            <a:r>
              <a:rPr lang="en-US" altLang="en-US" sz="2800" dirty="0" smtClean="0"/>
              <a:t>What geographic factor has helped Australia’s wildlife be unique? </a:t>
            </a:r>
          </a:p>
          <a:p>
            <a:pPr eaLnBrk="1" hangingPunct="1"/>
            <a:r>
              <a:rPr lang="en-US" altLang="en-US" sz="2800" b="1" dirty="0" smtClean="0">
                <a:hlinkClick r:id="rId4" action="ppaction://hlinksldjump"/>
              </a:rPr>
              <a:t>Click for Answer</a:t>
            </a:r>
            <a:endParaRPr lang="en-US" altLang="en-US" sz="2800" b="1" dirty="0" smtClean="0"/>
          </a:p>
        </p:txBody>
      </p:sp>
      <p:pic>
        <p:nvPicPr>
          <p:cNvPr id="6148" name="Picture 7" descr="070514_austral_kangaroo_vlrg_8a"/>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793750" y="1657350"/>
            <a:ext cx="3151188" cy="4895850"/>
          </a:xfrm>
          <a:noFill/>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Pictures</a:t>
            </a:r>
          </a:p>
        </p:txBody>
      </p:sp>
      <p:pic>
        <p:nvPicPr>
          <p:cNvPr id="7171" name="Picture 2" descr="http://www.google.com/images?q=tbn:nsPSpkRSgiSLEM::www.stanford.edu/~jay/koalas/Koala450j.jpg&amp;t=1&amp;h=196&amp;w=182&amp;usg=__42fsLSufAARL5LmG9dEYG_OXK4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2362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533400" y="3657600"/>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Koala Bear</a:t>
            </a:r>
          </a:p>
        </p:txBody>
      </p:sp>
      <p:pic>
        <p:nvPicPr>
          <p:cNvPr id="7173" name="Picture 7" descr="070514_austral_kangaroo_vlrg_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143000"/>
            <a:ext cx="31511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5"/>
          <p:cNvSpPr txBox="1">
            <a:spLocks noChangeArrowheads="1"/>
          </p:cNvSpPr>
          <p:nvPr/>
        </p:nvSpPr>
        <p:spPr bwMode="auto">
          <a:xfrm>
            <a:off x="3810000" y="60960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Kangaroo</a:t>
            </a:r>
          </a:p>
        </p:txBody>
      </p:sp>
      <p:pic>
        <p:nvPicPr>
          <p:cNvPr id="7175" name="Picture 4" descr="http://t3.gstatic.com/images?q=tbn:QLCT98HaN44kEM:http://www.thewildflowersociety.com/wfs_images/impatiens_glandulifera_indian_balsam.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95400"/>
            <a:ext cx="20574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http://t2.gstatic.com/images?q=tbn:NGDejsGg7W_HIM:http://www.naturetreks.co.nz/images/flora/223mg-400.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40386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36512"/>
            <a:ext cx="8229600" cy="798512"/>
          </a:xfrm>
        </p:spPr>
        <p:txBody>
          <a:bodyPr/>
          <a:lstStyle/>
          <a:p>
            <a:pPr eaLnBrk="1" hangingPunct="1"/>
            <a:r>
              <a:rPr lang="en-US" altLang="en-US" dirty="0" smtClean="0"/>
              <a:t>Pictures</a:t>
            </a:r>
          </a:p>
        </p:txBody>
      </p:sp>
      <p:pic>
        <p:nvPicPr>
          <p:cNvPr id="8195" name="Picture 2" descr="http://t3.gstatic.com/images?q=tbn:EVC7dbB3c49o3M:http://www.indagare.com/photos/0002/4883/OutbackHero_a_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9313"/>
            <a:ext cx="454297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p:cNvSpPr txBox="1">
            <a:spLocks noChangeArrowheads="1"/>
          </p:cNvSpPr>
          <p:nvPr/>
        </p:nvSpPr>
        <p:spPr bwMode="auto">
          <a:xfrm>
            <a:off x="4114800" y="3048000"/>
            <a:ext cx="213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smtClean="0"/>
              <a:t>Australian Outback</a:t>
            </a:r>
            <a:endParaRPr lang="en-US" altLang="en-US" sz="1800" dirty="0"/>
          </a:p>
        </p:txBody>
      </p:sp>
      <p:pic>
        <p:nvPicPr>
          <p:cNvPr id="8197" name="Picture 4" descr="http://t0.gstatic.com/images?q=tbn:igHs0_cWH1uPnM:http://www.chillnite.com/wp-content/uploads/2009/06/outback-australia.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375" y="903556"/>
            <a:ext cx="353748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Picture Of New Zealand Mounta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505200"/>
            <a:ext cx="3810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descr="http://www.faithinterface.com.au/wp-content/uploads/2009/05/new_zealand_mountain_1680x10501-300x187.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4748" y="3505200"/>
            <a:ext cx="4568252"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7"/>
          <p:cNvSpPr txBox="1">
            <a:spLocks noChangeArrowheads="1"/>
          </p:cNvSpPr>
          <p:nvPr/>
        </p:nvSpPr>
        <p:spPr bwMode="auto">
          <a:xfrm>
            <a:off x="3723481" y="6432037"/>
            <a:ext cx="154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New Zealand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558397" y="-20206"/>
            <a:ext cx="8229600" cy="782206"/>
          </a:xfrm>
        </p:spPr>
        <p:txBody>
          <a:bodyPr/>
          <a:lstStyle/>
          <a:p>
            <a:pPr eaLnBrk="1" hangingPunct="1"/>
            <a:r>
              <a:rPr lang="en-US" altLang="en-US" dirty="0" smtClean="0">
                <a:latin typeface="Arial Black" panose="020B0A04020102020204" pitchFamily="34" charset="0"/>
              </a:rPr>
              <a:t>Tectonic Plates</a:t>
            </a:r>
          </a:p>
        </p:txBody>
      </p:sp>
      <p:sp>
        <p:nvSpPr>
          <p:cNvPr id="9219" name="Rectangle 5"/>
          <p:cNvSpPr>
            <a:spLocks noGrp="1" noChangeArrowheads="1"/>
          </p:cNvSpPr>
          <p:nvPr>
            <p:ph type="body" sz="half" idx="1"/>
          </p:nvPr>
        </p:nvSpPr>
        <p:spPr>
          <a:xfrm>
            <a:off x="152400" y="1066800"/>
            <a:ext cx="4343400" cy="5562600"/>
          </a:xfrm>
        </p:spPr>
        <p:txBody>
          <a:bodyPr/>
          <a:lstStyle/>
          <a:p>
            <a:pPr eaLnBrk="1" hangingPunct="1"/>
            <a:r>
              <a:rPr lang="en-US" altLang="en-US" sz="2800" dirty="0" smtClean="0"/>
              <a:t>What continent was Australia once believed to be a part of? </a:t>
            </a:r>
          </a:p>
          <a:p>
            <a:pPr eaLnBrk="1" hangingPunct="1"/>
            <a:r>
              <a:rPr lang="en-US" altLang="en-US" sz="2800" b="1" dirty="0" smtClean="0">
                <a:hlinkClick r:id="rId3" action="ppaction://hlinksldjump"/>
              </a:rPr>
              <a:t>Click for the answer</a:t>
            </a:r>
            <a:endParaRPr lang="en-US" altLang="en-US" sz="2800" b="1" dirty="0" smtClean="0"/>
          </a:p>
          <a:p>
            <a:pPr eaLnBrk="1" hangingPunct="1"/>
            <a:r>
              <a:rPr lang="en-US" altLang="en-US" sz="2800" dirty="0" smtClean="0"/>
              <a:t>How was New Zealand formed? </a:t>
            </a:r>
          </a:p>
          <a:p>
            <a:pPr eaLnBrk="1" hangingPunct="1"/>
            <a:r>
              <a:rPr lang="en-US" altLang="en-US" sz="2800" b="1" dirty="0" smtClean="0">
                <a:hlinkClick r:id="rId4" action="ppaction://hlinksldjump"/>
              </a:rPr>
              <a:t>Click for the answer</a:t>
            </a:r>
            <a:endParaRPr lang="en-US" altLang="en-US" sz="2800" b="1" dirty="0" smtClean="0"/>
          </a:p>
          <a:p>
            <a:pPr eaLnBrk="1" hangingPunct="1"/>
            <a:r>
              <a:rPr lang="en-US" altLang="en-US" sz="2800" dirty="0" smtClean="0"/>
              <a:t>Which one is the youngest, Australia or New Zealand? </a:t>
            </a:r>
          </a:p>
          <a:p>
            <a:pPr eaLnBrk="1" hangingPunct="1"/>
            <a:r>
              <a:rPr lang="en-US" altLang="en-US" sz="2800" b="1" dirty="0" smtClean="0">
                <a:hlinkClick r:id="rId5" action="ppaction://hlinksldjump"/>
              </a:rPr>
              <a:t>Click for the answer</a:t>
            </a:r>
            <a:endParaRPr lang="en-US" altLang="en-US" sz="2800" b="1" dirty="0" smtClean="0"/>
          </a:p>
        </p:txBody>
      </p:sp>
      <p:sp>
        <p:nvSpPr>
          <p:cNvPr id="9220" name="Rectangle 6"/>
          <p:cNvSpPr>
            <a:spLocks noGrp="1" noChangeArrowheads="1"/>
          </p:cNvSpPr>
          <p:nvPr>
            <p:ph sz="half" idx="2"/>
          </p:nvPr>
        </p:nvSpPr>
        <p:spPr/>
        <p:txBody>
          <a:bodyPr/>
          <a:lstStyle/>
          <a:p>
            <a:pPr eaLnBrk="1" hangingPunct="1"/>
            <a:endParaRPr lang="en-US" altLang="en-US" sz="2800" smtClean="0"/>
          </a:p>
        </p:txBody>
      </p:sp>
      <p:pic>
        <p:nvPicPr>
          <p:cNvPr id="9221" name="Picture 7" descr="Plates_tect2_en"/>
          <p:cNvPicPr>
            <a:picLocks noChangeAspect="1" noChangeArrowheads="1"/>
          </p:cNvPicPr>
          <p:nvPr/>
        </p:nvPicPr>
        <p:blipFill>
          <a:blip r:embed="rId6">
            <a:extLst>
              <a:ext uri="{28A0092B-C50C-407E-A947-70E740481C1C}">
                <a14:useLocalDpi xmlns:a14="http://schemas.microsoft.com/office/drawing/2010/main" val="0"/>
              </a:ext>
            </a:extLst>
          </a:blip>
          <a:srcRect t="28021" r="62000" b="6644"/>
          <a:stretch>
            <a:fillRect/>
          </a:stretch>
        </p:blipFill>
        <p:spPr bwMode="auto">
          <a:xfrm>
            <a:off x="4800600" y="1276165"/>
            <a:ext cx="4343400" cy="512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0" y="0"/>
            <a:ext cx="9144000" cy="1600200"/>
          </a:xfrm>
        </p:spPr>
        <p:txBody>
          <a:bodyPr/>
          <a:lstStyle/>
          <a:p>
            <a:pPr eaLnBrk="1" hangingPunct="1"/>
            <a:r>
              <a:rPr lang="en-US" altLang="en-US" smtClean="0">
                <a:latin typeface="Arial Black" panose="020B0A04020102020204" pitchFamily="34" charset="0"/>
              </a:rPr>
              <a:t>New Zealand: Created by Volcanoes</a:t>
            </a:r>
            <a:r>
              <a:rPr lang="en-US" altLang="en-US" smtClean="0"/>
              <a:t> </a:t>
            </a:r>
          </a:p>
        </p:txBody>
      </p:sp>
      <p:sp>
        <p:nvSpPr>
          <p:cNvPr id="10243" name="Rectangle 5"/>
          <p:cNvSpPr>
            <a:spLocks noGrp="1" noChangeArrowheads="1"/>
          </p:cNvSpPr>
          <p:nvPr>
            <p:ph sz="half" idx="1"/>
          </p:nvPr>
        </p:nvSpPr>
        <p:spPr/>
        <p:txBody>
          <a:bodyPr/>
          <a:lstStyle/>
          <a:p>
            <a:pPr eaLnBrk="1" hangingPunct="1">
              <a:lnSpc>
                <a:spcPct val="90000"/>
              </a:lnSpc>
            </a:pPr>
            <a:endParaRPr lang="en-US" altLang="en-US" sz="2800" smtClean="0"/>
          </a:p>
        </p:txBody>
      </p:sp>
      <p:sp>
        <p:nvSpPr>
          <p:cNvPr id="10244" name="Rectangle 6"/>
          <p:cNvSpPr>
            <a:spLocks noGrp="1" noChangeArrowheads="1"/>
          </p:cNvSpPr>
          <p:nvPr>
            <p:ph type="body" sz="half" idx="2"/>
          </p:nvPr>
        </p:nvSpPr>
        <p:spPr>
          <a:xfrm>
            <a:off x="4648200" y="1600200"/>
            <a:ext cx="4267200" cy="4525963"/>
          </a:xfrm>
        </p:spPr>
        <p:txBody>
          <a:bodyPr/>
          <a:lstStyle/>
          <a:p>
            <a:pPr eaLnBrk="1" hangingPunct="1">
              <a:lnSpc>
                <a:spcPct val="90000"/>
              </a:lnSpc>
            </a:pPr>
            <a:r>
              <a:rPr lang="en-US" altLang="en-US" sz="2800" dirty="0" smtClean="0"/>
              <a:t>As Australia drifted away, the Australian plate collided with the Pacific plate.</a:t>
            </a:r>
          </a:p>
          <a:p>
            <a:pPr eaLnBrk="1" hangingPunct="1">
              <a:lnSpc>
                <a:spcPct val="90000"/>
              </a:lnSpc>
            </a:pPr>
            <a:r>
              <a:rPr lang="en-US" altLang="en-US" sz="2800" dirty="0" smtClean="0"/>
              <a:t>What is formed by the plates colliding? </a:t>
            </a:r>
            <a:endParaRPr lang="en-US" altLang="en-US" sz="2800" b="1" dirty="0" smtClean="0"/>
          </a:p>
          <a:p>
            <a:pPr eaLnBrk="1" hangingPunct="1">
              <a:lnSpc>
                <a:spcPct val="90000"/>
              </a:lnSpc>
            </a:pPr>
            <a:r>
              <a:rPr lang="en-US" altLang="en-US" sz="2800" dirty="0" smtClean="0"/>
              <a:t>What can they form over time? </a:t>
            </a:r>
          </a:p>
          <a:p>
            <a:pPr eaLnBrk="1" hangingPunct="1">
              <a:lnSpc>
                <a:spcPct val="90000"/>
              </a:lnSpc>
            </a:pPr>
            <a:r>
              <a:rPr lang="en-US" altLang="en-US" sz="2800" b="1" dirty="0" smtClean="0">
                <a:solidFill>
                  <a:srgbClr val="FF0000"/>
                </a:solidFill>
                <a:hlinkClick r:id="rId3" action="ppaction://hlinksldjump"/>
              </a:rPr>
              <a:t>Click for the answers</a:t>
            </a:r>
            <a:endParaRPr lang="en-US" altLang="en-US" sz="2800" b="1" dirty="0" smtClean="0">
              <a:solidFill>
                <a:srgbClr val="FF0000"/>
              </a:solidFill>
            </a:endParaRPr>
          </a:p>
          <a:p>
            <a:pPr eaLnBrk="1" hangingPunct="1">
              <a:lnSpc>
                <a:spcPct val="90000"/>
              </a:lnSpc>
            </a:pPr>
            <a:endParaRPr lang="en-US" altLang="en-US" sz="2800" dirty="0" smtClean="0"/>
          </a:p>
          <a:p>
            <a:pPr eaLnBrk="1" hangingPunct="1">
              <a:lnSpc>
                <a:spcPct val="90000"/>
              </a:lnSpc>
            </a:pPr>
            <a:endParaRPr lang="en-US" altLang="en-US" sz="2800" dirty="0" smtClean="0"/>
          </a:p>
        </p:txBody>
      </p:sp>
      <p:pic>
        <p:nvPicPr>
          <p:cNvPr id="10245" name="Picture 7" descr="plate diagram"/>
          <p:cNvPicPr>
            <a:picLocks noChangeAspect="1" noChangeArrowheads="1"/>
          </p:cNvPicPr>
          <p:nvPr/>
        </p:nvPicPr>
        <p:blipFill>
          <a:blip r:embed="rId4">
            <a:extLst>
              <a:ext uri="{28A0092B-C50C-407E-A947-70E740481C1C}">
                <a14:useLocalDpi xmlns:a14="http://schemas.microsoft.com/office/drawing/2010/main" val="0"/>
              </a:ext>
            </a:extLst>
          </a:blip>
          <a:srcRect l="6601" t="-2292" r="28712" b="8353"/>
          <a:stretch>
            <a:fillRect/>
          </a:stretch>
        </p:blipFill>
        <p:spPr bwMode="auto">
          <a:xfrm>
            <a:off x="228600" y="2133600"/>
            <a:ext cx="42672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457200" y="274638"/>
            <a:ext cx="4191000" cy="1143000"/>
          </a:xfrm>
        </p:spPr>
        <p:txBody>
          <a:bodyPr/>
          <a:lstStyle/>
          <a:p>
            <a:pPr eaLnBrk="1" hangingPunct="1"/>
            <a:r>
              <a:rPr lang="en-US" altLang="en-US" dirty="0" smtClean="0">
                <a:latin typeface="Arial Black" panose="020B0A04020102020204" pitchFamily="34" charset="0"/>
              </a:rPr>
              <a:t>Fiord (fjord)</a:t>
            </a:r>
          </a:p>
        </p:txBody>
      </p:sp>
      <p:sp>
        <p:nvSpPr>
          <p:cNvPr id="11267" name="Rectangle 5"/>
          <p:cNvSpPr>
            <a:spLocks noGrp="1" noChangeArrowheads="1"/>
          </p:cNvSpPr>
          <p:nvPr>
            <p:ph type="body" sz="half" idx="1"/>
          </p:nvPr>
        </p:nvSpPr>
        <p:spPr>
          <a:xfrm>
            <a:off x="457200" y="1981200"/>
            <a:ext cx="4038600" cy="2286000"/>
          </a:xfrm>
        </p:spPr>
        <p:txBody>
          <a:bodyPr/>
          <a:lstStyle/>
          <a:p>
            <a:pPr eaLnBrk="1" hangingPunct="1"/>
            <a:r>
              <a:rPr lang="en-US" altLang="en-US" sz="2800" dirty="0" smtClean="0"/>
              <a:t>Define Fiord:</a:t>
            </a:r>
          </a:p>
          <a:p>
            <a:pPr eaLnBrk="1" hangingPunct="1"/>
            <a:r>
              <a:rPr lang="en-US" altLang="en-US" sz="2800" b="1" dirty="0" smtClean="0">
                <a:solidFill>
                  <a:srgbClr val="FF0000"/>
                </a:solidFill>
                <a:hlinkClick r:id="rId3" action="ppaction://hlinksldjump"/>
              </a:rPr>
              <a:t>Click to check your answer </a:t>
            </a:r>
            <a:endParaRPr lang="en-US" altLang="en-US" sz="2800" b="1" dirty="0" smtClean="0">
              <a:solidFill>
                <a:srgbClr val="FF0000"/>
              </a:solidFill>
            </a:endParaRPr>
          </a:p>
        </p:txBody>
      </p:sp>
      <p:sp>
        <p:nvSpPr>
          <p:cNvPr id="11268" name="Rectangle 6"/>
          <p:cNvSpPr>
            <a:spLocks noGrp="1" noChangeArrowheads="1"/>
          </p:cNvSpPr>
          <p:nvPr>
            <p:ph sz="half" idx="2"/>
          </p:nvPr>
        </p:nvSpPr>
        <p:spPr/>
        <p:txBody>
          <a:bodyPr/>
          <a:lstStyle/>
          <a:p>
            <a:pPr eaLnBrk="1" hangingPunct="1"/>
            <a:endParaRPr lang="en-US" altLang="en-US" sz="2800" smtClean="0"/>
          </a:p>
        </p:txBody>
      </p:sp>
      <p:pic>
        <p:nvPicPr>
          <p:cNvPr id="11269" name="Picture 7" descr="Fiord"/>
          <p:cNvPicPr>
            <a:picLocks noChangeAspect="1" noChangeArrowheads="1"/>
          </p:cNvPicPr>
          <p:nvPr/>
        </p:nvPicPr>
        <p:blipFill>
          <a:blip r:embed="rId4">
            <a:extLst>
              <a:ext uri="{28A0092B-C50C-407E-A947-70E740481C1C}">
                <a14:useLocalDpi xmlns:a14="http://schemas.microsoft.com/office/drawing/2010/main" val="0"/>
              </a:ext>
            </a:extLst>
          </a:blip>
          <a:srcRect l="12932" t="5714" b="7143"/>
          <a:stretch>
            <a:fillRect/>
          </a:stretch>
        </p:blipFill>
        <p:spPr bwMode="auto">
          <a:xfrm>
            <a:off x="4672739" y="152400"/>
            <a:ext cx="4399366"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457200" y="11624"/>
            <a:ext cx="8229600" cy="1143000"/>
          </a:xfrm>
        </p:spPr>
        <p:txBody>
          <a:bodyPr/>
          <a:lstStyle/>
          <a:p>
            <a:pPr eaLnBrk="1" hangingPunct="1"/>
            <a:r>
              <a:rPr lang="en-US" altLang="en-US" dirty="0" smtClean="0">
                <a:latin typeface="Arial Black" panose="020B0A04020102020204" pitchFamily="34" charset="0"/>
              </a:rPr>
              <a:t>Geyser</a:t>
            </a:r>
          </a:p>
        </p:txBody>
      </p:sp>
      <p:sp>
        <p:nvSpPr>
          <p:cNvPr id="12291" name="Rectangle 6"/>
          <p:cNvSpPr>
            <a:spLocks noGrp="1" noChangeArrowheads="1"/>
          </p:cNvSpPr>
          <p:nvPr>
            <p:ph type="body" sz="half" idx="2"/>
          </p:nvPr>
        </p:nvSpPr>
        <p:spPr>
          <a:xfrm>
            <a:off x="5310442" y="1600200"/>
            <a:ext cx="3833558" cy="4525963"/>
          </a:xfrm>
        </p:spPr>
        <p:txBody>
          <a:bodyPr/>
          <a:lstStyle/>
          <a:p>
            <a:pPr eaLnBrk="1" hangingPunct="1"/>
            <a:r>
              <a:rPr lang="en-US" altLang="en-US" sz="2800" dirty="0" smtClean="0"/>
              <a:t>Define “geyser”:</a:t>
            </a:r>
          </a:p>
          <a:p>
            <a:pPr eaLnBrk="1" hangingPunct="1"/>
            <a:r>
              <a:rPr lang="en-US" altLang="en-US" sz="2800" b="1" dirty="0" smtClean="0">
                <a:solidFill>
                  <a:srgbClr val="FF0000"/>
                </a:solidFill>
                <a:hlinkClick r:id="rId3" action="ppaction://hlinksldjump"/>
              </a:rPr>
              <a:t>Click to check your answer</a:t>
            </a:r>
            <a:endParaRPr lang="en-US" altLang="en-US" sz="2800" b="1" dirty="0" smtClean="0">
              <a:solidFill>
                <a:srgbClr val="FF0000"/>
              </a:solidFill>
            </a:endParaRPr>
          </a:p>
        </p:txBody>
      </p:sp>
      <p:pic>
        <p:nvPicPr>
          <p:cNvPr id="12292" name="Picture 7" descr="Rotorua"/>
          <p:cNvPicPr>
            <a:picLocks noChangeAspect="1" noChangeArrowheads="1"/>
          </p:cNvPicPr>
          <p:nvPr/>
        </p:nvPicPr>
        <p:blipFill>
          <a:blip r:embed="rId4">
            <a:extLst>
              <a:ext uri="{28A0092B-C50C-407E-A947-70E740481C1C}">
                <a14:useLocalDpi xmlns:a14="http://schemas.microsoft.com/office/drawing/2010/main" val="0"/>
              </a:ext>
            </a:extLst>
          </a:blip>
          <a:srcRect l="15334" t="1839" r="15334"/>
          <a:stretch>
            <a:fillRect/>
          </a:stretch>
        </p:blipFill>
        <p:spPr bwMode="auto">
          <a:xfrm>
            <a:off x="152399" y="1295400"/>
            <a:ext cx="515804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81000" y="0"/>
            <a:ext cx="8229600" cy="1143000"/>
          </a:xfrm>
        </p:spPr>
        <p:txBody>
          <a:bodyPr/>
          <a:lstStyle/>
          <a:p>
            <a:pPr eaLnBrk="1" hangingPunct="1"/>
            <a:r>
              <a:rPr lang="en-US" altLang="en-US" smtClean="0"/>
              <a:t>Pacific Islands</a:t>
            </a:r>
          </a:p>
        </p:txBody>
      </p:sp>
      <p:sp>
        <p:nvSpPr>
          <p:cNvPr id="13315" name="Content Placeholder 4"/>
          <p:cNvSpPr>
            <a:spLocks noGrp="1"/>
          </p:cNvSpPr>
          <p:nvPr>
            <p:ph idx="1"/>
          </p:nvPr>
        </p:nvSpPr>
        <p:spPr>
          <a:xfrm>
            <a:off x="457200" y="838200"/>
            <a:ext cx="8229600" cy="4525963"/>
          </a:xfrm>
        </p:spPr>
        <p:txBody>
          <a:bodyPr/>
          <a:lstStyle/>
          <a:p>
            <a:pPr eaLnBrk="1" hangingPunct="1"/>
            <a:r>
              <a:rPr lang="en-US" altLang="en-US" sz="2400" smtClean="0"/>
              <a:t>The Pacific Islands are archipelagos, which are chains of islands.</a:t>
            </a:r>
          </a:p>
          <a:p>
            <a:pPr eaLnBrk="1" hangingPunct="1"/>
            <a:r>
              <a:rPr lang="en-US" altLang="en-US" sz="2400" smtClean="0"/>
              <a:t>High islands are formed from volcanoes and are mountainous.</a:t>
            </a:r>
          </a:p>
          <a:p>
            <a:pPr eaLnBrk="1" hangingPunct="1"/>
            <a:r>
              <a:rPr lang="en-US" altLang="en-US" sz="2400" smtClean="0"/>
              <a:t>Low islands are made up of coral reefs or atolls.</a:t>
            </a:r>
          </a:p>
          <a:p>
            <a:pPr eaLnBrk="1" hangingPunct="1"/>
            <a:r>
              <a:rPr lang="en-US" altLang="en-US" sz="2400" smtClean="0"/>
              <a:t>An atoll is a small coral island in the shape of a ring.</a:t>
            </a:r>
          </a:p>
          <a:p>
            <a:pPr eaLnBrk="1" hangingPunct="1"/>
            <a:r>
              <a:rPr lang="en-US" altLang="en-US" sz="2400" smtClean="0"/>
              <a:t>Coral is a rock like material made up of the skeletons of tiny sea creatures.</a:t>
            </a:r>
          </a:p>
          <a:p>
            <a:pPr eaLnBrk="1" hangingPunct="1"/>
            <a:r>
              <a:rPr lang="en-US" altLang="en-US" sz="2400" smtClean="0"/>
              <a:t>Fewer people live on low islands than high islands.</a:t>
            </a:r>
          </a:p>
          <a:p>
            <a:pPr eaLnBrk="1" hangingPunct="1"/>
            <a:r>
              <a:rPr lang="en-US" altLang="en-US" sz="2400" smtClean="0"/>
              <a:t>The Pacific is located in the tropics and hot year-round.</a:t>
            </a:r>
          </a:p>
          <a:p>
            <a:pPr eaLnBrk="1" hangingPunct="1"/>
            <a:r>
              <a:rPr lang="en-US" altLang="en-US" sz="2400" smtClean="0"/>
              <a:t>Most islands receive rain year round and can have typhoons.</a:t>
            </a:r>
          </a:p>
          <a:p>
            <a:pPr eaLnBrk="1" hangingPunct="1"/>
            <a:r>
              <a:rPr lang="en-US" altLang="en-US" sz="2400" smtClean="0"/>
              <a:t>Most islanders depend on cash crops and tourism to earn a living.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45668"/>
          </a:xfrm>
        </p:spPr>
        <p:txBody>
          <a:bodyPr/>
          <a:lstStyle/>
          <a:p>
            <a:r>
              <a:rPr lang="en-US" sz="3600" dirty="0" smtClean="0"/>
              <a:t>Oceania </a:t>
            </a:r>
            <a:endParaRPr lang="en-US" sz="3600" dirty="0"/>
          </a:p>
        </p:txBody>
      </p:sp>
      <p:pic>
        <p:nvPicPr>
          <p:cNvPr id="4" name="Content Placeholder 3"/>
          <p:cNvPicPr>
            <a:picLocks noGrp="1" noChangeAspect="1"/>
          </p:cNvPicPr>
          <p:nvPr>
            <p:ph idx="1"/>
          </p:nvPr>
        </p:nvPicPr>
        <p:blipFill>
          <a:blip r:embed="rId2"/>
          <a:stretch>
            <a:fillRect/>
          </a:stretch>
        </p:blipFill>
        <p:spPr>
          <a:xfrm>
            <a:off x="0" y="545668"/>
            <a:ext cx="9144000" cy="6286501"/>
          </a:xfrm>
          <a:prstGeom prst="rect">
            <a:avLst/>
          </a:prstGeom>
        </p:spPr>
      </p:pic>
    </p:spTree>
    <p:extLst>
      <p:ext uri="{BB962C8B-B14F-4D97-AF65-F5344CB8AC3E}">
        <p14:creationId xmlns:p14="http://schemas.microsoft.com/office/powerpoint/2010/main" val="1098438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0" y="-105507"/>
            <a:ext cx="9143999" cy="6963508"/>
          </a:xfrm>
          <a:prstGeom prst="rect">
            <a:avLst/>
          </a:prstGeom>
        </p:spPr>
      </p:pic>
      <p:sp>
        <p:nvSpPr>
          <p:cNvPr id="2" name="Title 1"/>
          <p:cNvSpPr>
            <a:spLocks noGrp="1"/>
          </p:cNvSpPr>
          <p:nvPr>
            <p:ph type="title"/>
          </p:nvPr>
        </p:nvSpPr>
        <p:spPr>
          <a:xfrm>
            <a:off x="1" y="27122"/>
            <a:ext cx="9143998" cy="1143000"/>
          </a:xfrm>
        </p:spPr>
        <p:txBody>
          <a:bodyPr/>
          <a:lstStyle/>
          <a:p>
            <a:r>
              <a:rPr lang="en-US" dirty="0" smtClean="0"/>
              <a:t>Settlement </a:t>
            </a:r>
            <a:br>
              <a:rPr lang="en-US" dirty="0" smtClean="0"/>
            </a:br>
            <a:endParaRPr lang="en-US" dirty="0"/>
          </a:p>
        </p:txBody>
      </p:sp>
    </p:spTree>
    <p:extLst>
      <p:ext uri="{BB962C8B-B14F-4D97-AF65-F5344CB8AC3E}">
        <p14:creationId xmlns:p14="http://schemas.microsoft.com/office/powerpoint/2010/main" val="3120868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332" y="228600"/>
            <a:ext cx="9144000" cy="6455665"/>
          </a:xfrm>
          <a:prstGeom prst="rect">
            <a:avLst/>
          </a:prstGeom>
        </p:spPr>
      </p:pic>
    </p:spTree>
    <p:extLst>
      <p:ext uri="{BB962C8B-B14F-4D97-AF65-F5344CB8AC3E}">
        <p14:creationId xmlns:p14="http://schemas.microsoft.com/office/powerpoint/2010/main" val="3564781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on the Previous Slide</a:t>
            </a:r>
            <a:endParaRPr lang="en-US" dirty="0"/>
          </a:p>
        </p:txBody>
      </p:sp>
      <p:sp>
        <p:nvSpPr>
          <p:cNvPr id="3" name="Content Placeholder 2"/>
          <p:cNvSpPr>
            <a:spLocks noGrp="1"/>
          </p:cNvSpPr>
          <p:nvPr>
            <p:ph idx="1"/>
          </p:nvPr>
        </p:nvSpPr>
        <p:spPr/>
        <p:txBody>
          <a:bodyPr/>
          <a:lstStyle/>
          <a:p>
            <a:r>
              <a:rPr lang="en-US" dirty="0" smtClean="0"/>
              <a:t>The map illustrates </a:t>
            </a:r>
            <a:r>
              <a:rPr lang="en-US" dirty="0"/>
              <a:t>our current best understanding of the settlement of the Pacific, and is based on archaeological and genetic evidence. And it's important to note that historical contact between South American and </a:t>
            </a:r>
            <a:r>
              <a:rPr lang="en-US" dirty="0" smtClean="0"/>
              <a:t>eastern Oceania.</a:t>
            </a:r>
            <a:endParaRPr lang="en-US" dirty="0"/>
          </a:p>
        </p:txBody>
      </p:sp>
    </p:spTree>
    <p:extLst>
      <p:ext uri="{BB962C8B-B14F-4D97-AF65-F5344CB8AC3E}">
        <p14:creationId xmlns:p14="http://schemas.microsoft.com/office/powerpoint/2010/main" val="4270874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92087" y="28413"/>
            <a:ext cx="7559825" cy="6847668"/>
          </a:xfrm>
          <a:prstGeom prst="rect">
            <a:avLst/>
          </a:prstGeom>
        </p:spPr>
      </p:pic>
    </p:spTree>
    <p:extLst>
      <p:ext uri="{BB962C8B-B14F-4D97-AF65-F5344CB8AC3E}">
        <p14:creationId xmlns:p14="http://schemas.microsoft.com/office/powerpoint/2010/main" val="1505305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smtClean="0"/>
              <a:t>Pacific Islands</a:t>
            </a:r>
          </a:p>
        </p:txBody>
      </p:sp>
      <p:sp>
        <p:nvSpPr>
          <p:cNvPr id="14339" name="Text Placeholder 2"/>
          <p:cNvSpPr>
            <a:spLocks noGrp="1"/>
          </p:cNvSpPr>
          <p:nvPr>
            <p:ph type="body" idx="1"/>
          </p:nvPr>
        </p:nvSpPr>
        <p:spPr/>
        <p:txBody>
          <a:bodyPr/>
          <a:lstStyle/>
          <a:p>
            <a:pPr eaLnBrk="1" hangingPunct="1"/>
            <a:r>
              <a:rPr lang="en-US" altLang="en-US" smtClean="0"/>
              <a:t>Micronesia</a:t>
            </a:r>
          </a:p>
        </p:txBody>
      </p:sp>
      <p:sp>
        <p:nvSpPr>
          <p:cNvPr id="14340" name="Content Placeholder 3"/>
          <p:cNvSpPr>
            <a:spLocks noGrp="1"/>
          </p:cNvSpPr>
          <p:nvPr>
            <p:ph sz="half" idx="2"/>
          </p:nvPr>
        </p:nvSpPr>
        <p:spPr/>
        <p:txBody>
          <a:bodyPr/>
          <a:lstStyle/>
          <a:p>
            <a:pPr eaLnBrk="1" hangingPunct="1"/>
            <a:r>
              <a:rPr lang="en-US" altLang="en-US" dirty="0" smtClean="0"/>
              <a:t>Made up of low islands.</a:t>
            </a:r>
          </a:p>
          <a:p>
            <a:pPr eaLnBrk="1" hangingPunct="1"/>
            <a:r>
              <a:rPr lang="en-US" altLang="en-US" dirty="0" smtClean="0"/>
              <a:t>Covers an area as large as the continental U.S.</a:t>
            </a:r>
          </a:p>
          <a:p>
            <a:pPr eaLnBrk="1" hangingPunct="1"/>
            <a:r>
              <a:rPr lang="en-US" altLang="en-US" dirty="0" smtClean="0"/>
              <a:t>Most islands are north of the equator.</a:t>
            </a:r>
          </a:p>
          <a:p>
            <a:pPr eaLnBrk="1" hangingPunct="1"/>
            <a:r>
              <a:rPr lang="en-US" altLang="en-US" dirty="0" smtClean="0"/>
              <a:t>Most of the 2,000 islands are smaller than 1 square mile</a:t>
            </a:r>
            <a:r>
              <a:rPr lang="en-US" altLang="en-US" dirty="0" smtClean="0"/>
              <a:t>.</a:t>
            </a:r>
          </a:p>
          <a:p>
            <a:pPr eaLnBrk="1" hangingPunct="1"/>
            <a:r>
              <a:rPr lang="en-US" altLang="en-US" dirty="0" smtClean="0"/>
              <a:t>Formed on coral reefs</a:t>
            </a:r>
            <a:endParaRPr lang="en-US" altLang="en-US" dirty="0" smtClean="0"/>
          </a:p>
        </p:txBody>
      </p:sp>
      <p:sp>
        <p:nvSpPr>
          <p:cNvPr id="14341" name="Text Placeholder 4"/>
          <p:cNvSpPr>
            <a:spLocks noGrp="1"/>
          </p:cNvSpPr>
          <p:nvPr>
            <p:ph type="body" sz="quarter" idx="3"/>
          </p:nvPr>
        </p:nvSpPr>
        <p:spPr/>
        <p:txBody>
          <a:bodyPr/>
          <a:lstStyle/>
          <a:p>
            <a:pPr eaLnBrk="1" hangingPunct="1"/>
            <a:r>
              <a:rPr lang="en-US" altLang="en-US" smtClean="0"/>
              <a:t>Melanesia</a:t>
            </a:r>
          </a:p>
        </p:txBody>
      </p:sp>
      <p:sp>
        <p:nvSpPr>
          <p:cNvPr id="14342" name="Content Placeholder 5"/>
          <p:cNvSpPr>
            <a:spLocks noGrp="1"/>
          </p:cNvSpPr>
          <p:nvPr>
            <p:ph sz="quarter" idx="4"/>
          </p:nvPr>
        </p:nvSpPr>
        <p:spPr/>
        <p:txBody>
          <a:bodyPr/>
          <a:lstStyle/>
          <a:p>
            <a:pPr eaLnBrk="1" hangingPunct="1"/>
            <a:r>
              <a:rPr lang="en-US" altLang="en-US" smtClean="0"/>
              <a:t>Melanesia has the most people.</a:t>
            </a:r>
          </a:p>
          <a:p>
            <a:pPr eaLnBrk="1" hangingPunct="1"/>
            <a:r>
              <a:rPr lang="en-US" altLang="en-US" smtClean="0"/>
              <a:t>Most are large, high islands.</a:t>
            </a:r>
          </a:p>
          <a:p>
            <a:pPr eaLnBrk="1" hangingPunct="1"/>
            <a:r>
              <a:rPr lang="en-US" altLang="en-US" smtClean="0"/>
              <a:t>New Guinea is the largest and most populated island.</a:t>
            </a:r>
          </a:p>
          <a:p>
            <a:pPr eaLnBrk="1" hangingPunct="1"/>
            <a:r>
              <a:rPr lang="en-US" altLang="en-US" smtClean="0"/>
              <a:t>Formed by volcanoes.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smtClean="0"/>
              <a:t>Polynesia</a:t>
            </a:r>
          </a:p>
        </p:txBody>
      </p:sp>
      <p:sp>
        <p:nvSpPr>
          <p:cNvPr id="15363" name="Content Placeholder 2"/>
          <p:cNvSpPr>
            <a:spLocks noGrp="1"/>
          </p:cNvSpPr>
          <p:nvPr>
            <p:ph idx="1"/>
          </p:nvPr>
        </p:nvSpPr>
        <p:spPr/>
        <p:txBody>
          <a:bodyPr/>
          <a:lstStyle/>
          <a:p>
            <a:pPr eaLnBrk="1" hangingPunct="1"/>
            <a:r>
              <a:rPr lang="en-US" altLang="en-US" sz="4400" smtClean="0"/>
              <a:t>The largest island group in the Pacific.</a:t>
            </a:r>
          </a:p>
          <a:p>
            <a:pPr eaLnBrk="1" hangingPunct="1"/>
            <a:r>
              <a:rPr lang="en-US" altLang="en-US" sz="4400" smtClean="0"/>
              <a:t>It includes Hawaii.</a:t>
            </a:r>
          </a:p>
          <a:p>
            <a:pPr eaLnBrk="1" hangingPunct="1"/>
            <a:r>
              <a:rPr lang="en-US" altLang="en-US" sz="4400" smtClean="0"/>
              <a:t>Dense rainforests on the islands.</a:t>
            </a:r>
          </a:p>
          <a:p>
            <a:pPr eaLnBrk="1" hangingPunct="1"/>
            <a:r>
              <a:rPr lang="en-US" altLang="en-US" sz="4400" smtClean="0"/>
              <a:t>Mostly formed by volcanoes.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176" y="5492050"/>
            <a:ext cx="7772400" cy="1362075"/>
          </a:xfrm>
        </p:spPr>
        <p:txBody>
          <a:bodyPr/>
          <a:lstStyle/>
          <a:p>
            <a:r>
              <a:rPr lang="en-US" dirty="0" smtClean="0"/>
              <a:t>Micronesia low islands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752575" y="0"/>
            <a:ext cx="7757636" cy="5492050"/>
          </a:xfrm>
          <a:prstGeom prst="rect">
            <a:avLst/>
          </a:prstGeom>
        </p:spPr>
      </p:pic>
    </p:spTree>
    <p:extLst>
      <p:ext uri="{BB962C8B-B14F-4D97-AF65-F5344CB8AC3E}">
        <p14:creationId xmlns:p14="http://schemas.microsoft.com/office/powerpoint/2010/main" val="2460055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8912" y="-1"/>
            <a:ext cx="9144000" cy="640675"/>
          </a:xfrm>
        </p:spPr>
        <p:txBody>
          <a:bodyPr/>
          <a:lstStyle/>
          <a:p>
            <a:r>
              <a:rPr lang="en-US" sz="3600" dirty="0" smtClean="0"/>
              <a:t>Low Island (One of the Marshall Islands)</a:t>
            </a:r>
            <a:endParaRPr lang="en-US" sz="3600" dirty="0"/>
          </a:p>
        </p:txBody>
      </p:sp>
      <p:sp>
        <p:nvSpPr>
          <p:cNvPr id="7" name="Content Placeholder 6"/>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646983"/>
            <a:ext cx="9143999" cy="6211018"/>
          </a:xfrm>
          <a:prstGeom prst="rect">
            <a:avLst/>
          </a:prstGeom>
        </p:spPr>
      </p:pic>
    </p:spTree>
    <p:extLst>
      <p:ext uri="{BB962C8B-B14F-4D97-AF65-F5344CB8AC3E}">
        <p14:creationId xmlns:p14="http://schemas.microsoft.com/office/powerpoint/2010/main" val="5204965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dirty="0" smtClean="0"/>
              <a:t>Sea Level rising severely threatens the low islands.</a:t>
            </a:r>
            <a:endParaRPr lang="en-US" dirty="0"/>
          </a:p>
        </p:txBody>
      </p:sp>
      <p:sp>
        <p:nvSpPr>
          <p:cNvPr id="3" name="Content Placeholder 2"/>
          <p:cNvSpPr>
            <a:spLocks noGrp="1"/>
          </p:cNvSpPr>
          <p:nvPr>
            <p:ph idx="1"/>
          </p:nvPr>
        </p:nvSpPr>
        <p:spPr>
          <a:xfrm>
            <a:off x="152400" y="1371600"/>
            <a:ext cx="8763000" cy="5029200"/>
          </a:xfrm>
        </p:spPr>
        <p:txBody>
          <a:bodyPr/>
          <a:lstStyle/>
          <a:p>
            <a:pPr marL="0" indent="0">
              <a:buNone/>
            </a:pPr>
            <a:r>
              <a:rPr lang="en-US" sz="2800" dirty="0" smtClean="0"/>
              <a:t>"</a:t>
            </a:r>
            <a:r>
              <a:rPr lang="en-US" sz="2800" dirty="0"/>
              <a:t>If you were faced with the threat of the disappearance of your nation, what would you do</a:t>
            </a:r>
            <a:r>
              <a:rPr lang="en-US" sz="2800" dirty="0" smtClean="0"/>
              <a:t>?“ That's </a:t>
            </a:r>
            <a:r>
              <a:rPr lang="en-US" sz="2800" dirty="0"/>
              <a:t>the question </a:t>
            </a:r>
            <a:r>
              <a:rPr lang="en-US" sz="2800" dirty="0" err="1"/>
              <a:t>Enele</a:t>
            </a:r>
            <a:r>
              <a:rPr lang="en-US" sz="2800" dirty="0"/>
              <a:t> </a:t>
            </a:r>
            <a:r>
              <a:rPr lang="en-US" sz="2800" dirty="0" err="1"/>
              <a:t>Sopoaga</a:t>
            </a:r>
            <a:r>
              <a:rPr lang="en-US" sz="2800" dirty="0"/>
              <a:t>, the prime minister of the tiny Pacific Island nation of Tuvalu, asked fellow world leaders at the United Nations climate summit in Lima, Peru, in December</a:t>
            </a:r>
            <a:r>
              <a:rPr lang="en-US" sz="2800" dirty="0" smtClean="0"/>
              <a:t>. It's </a:t>
            </a:r>
            <a:r>
              <a:rPr lang="en-US" sz="2800" dirty="0"/>
              <a:t>a question that leaders of Pacific Island states have been asking for decades. As a warming climate drives sea levels upward, low-lying island nations face an uncertain future—or no future at all, say these leaders, who warn of their nations' imminent disappearance.</a:t>
            </a:r>
          </a:p>
        </p:txBody>
      </p:sp>
    </p:spTree>
    <p:extLst>
      <p:ext uri="{BB962C8B-B14F-4D97-AF65-F5344CB8AC3E}">
        <p14:creationId xmlns:p14="http://schemas.microsoft.com/office/powerpoint/2010/main" val="25957732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142999" y="-1"/>
            <a:ext cx="6858001" cy="6858001"/>
          </a:xfrm>
          <a:prstGeom prst="rect">
            <a:avLst/>
          </a:prstGeom>
        </p:spPr>
      </p:pic>
    </p:spTree>
    <p:extLst>
      <p:ext uri="{BB962C8B-B14F-4D97-AF65-F5344CB8AC3E}">
        <p14:creationId xmlns:p14="http://schemas.microsoft.com/office/powerpoint/2010/main" val="2375344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197" y="25831"/>
            <a:ext cx="8229600" cy="753390"/>
          </a:xfrm>
        </p:spPr>
        <p:txBody>
          <a:bodyPr/>
          <a:lstStyle/>
          <a:p>
            <a:r>
              <a:rPr lang="en-US" dirty="0" smtClean="0"/>
              <a:t>Fiji Islands (high islands)</a:t>
            </a:r>
            <a:endParaRPr lang="en-US" dirty="0"/>
          </a:p>
        </p:txBody>
      </p:sp>
      <p:pic>
        <p:nvPicPr>
          <p:cNvPr id="4" name="Content Placeholder 3"/>
          <p:cNvPicPr>
            <a:picLocks noGrp="1" noChangeAspect="1"/>
          </p:cNvPicPr>
          <p:nvPr>
            <p:ph idx="1"/>
          </p:nvPr>
        </p:nvPicPr>
        <p:blipFill>
          <a:blip r:embed="rId2"/>
          <a:stretch>
            <a:fillRect/>
          </a:stretch>
        </p:blipFill>
        <p:spPr>
          <a:xfrm>
            <a:off x="33580" y="779221"/>
            <a:ext cx="9110420" cy="6073614"/>
          </a:xfrm>
          <a:prstGeom prst="rect">
            <a:avLst/>
          </a:prstGeom>
        </p:spPr>
      </p:pic>
    </p:spTree>
    <p:extLst>
      <p:ext uri="{BB962C8B-B14F-4D97-AF65-F5344CB8AC3E}">
        <p14:creationId xmlns:p14="http://schemas.microsoft.com/office/powerpoint/2010/main" val="21273351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mtClean="0"/>
              <a:t>Cultures of Australia and Oceania</a:t>
            </a:r>
          </a:p>
        </p:txBody>
      </p:sp>
      <p:sp>
        <p:nvSpPr>
          <p:cNvPr id="16387" name="Content Placeholder 2"/>
          <p:cNvSpPr>
            <a:spLocks noGrp="1"/>
          </p:cNvSpPr>
          <p:nvPr>
            <p:ph idx="1"/>
          </p:nvPr>
        </p:nvSpPr>
        <p:spPr/>
        <p:txBody>
          <a:bodyPr/>
          <a:lstStyle/>
          <a:p>
            <a:pPr eaLnBrk="1" hangingPunct="1"/>
            <a:r>
              <a:rPr lang="en-US" altLang="en-US" sz="2400" smtClean="0"/>
              <a:t>The Maori settled in New Zealand.  They traveled from Asia to the Pacific Islands to New Zealand 1,000 years ago. 15% today are Maori.</a:t>
            </a:r>
          </a:p>
          <a:p>
            <a:pPr eaLnBrk="1" hangingPunct="1"/>
            <a:r>
              <a:rPr lang="en-US" altLang="en-US" sz="2400" smtClean="0"/>
              <a:t>The Aborigines settled in Australia, coming from Asia 40,000 years ago.</a:t>
            </a:r>
          </a:p>
          <a:p>
            <a:pPr eaLnBrk="1" hangingPunct="1"/>
            <a:r>
              <a:rPr lang="en-US" altLang="en-US" sz="2400" smtClean="0"/>
              <a:t>In the late 1700’s and 1800’s the British settled in the region bringing the English language and Christianity.  </a:t>
            </a:r>
          </a:p>
          <a:p>
            <a:pPr eaLnBrk="1" hangingPunct="1"/>
            <a:r>
              <a:rPr lang="en-US" altLang="en-US" sz="2400" smtClean="0"/>
              <a:t>It first was a place to send prisoners to jail.</a:t>
            </a:r>
          </a:p>
          <a:p>
            <a:pPr eaLnBrk="1" hangingPunct="1"/>
            <a:r>
              <a:rPr lang="en-US" altLang="en-US" sz="2400" smtClean="0"/>
              <a:t>When gold was discovered the population soared.</a:t>
            </a:r>
          </a:p>
          <a:p>
            <a:pPr eaLnBrk="1" hangingPunct="1"/>
            <a:r>
              <a:rPr lang="en-US" altLang="en-US" sz="2400" smtClean="0"/>
              <a:t>Due to isolation the Pacific islands developed their own culture, language, and religions.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5365" y="0"/>
            <a:ext cx="7473269" cy="6858000"/>
          </a:xfrm>
          <a:prstGeom prst="rect">
            <a:avLst/>
          </a:prstGeom>
        </p:spPr>
      </p:pic>
    </p:spTree>
    <p:extLst>
      <p:ext uri="{BB962C8B-B14F-4D97-AF65-F5344CB8AC3E}">
        <p14:creationId xmlns:p14="http://schemas.microsoft.com/office/powerpoint/2010/main" val="22592957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1292"/>
            <a:ext cx="6845085" cy="6845085"/>
          </a:xfrm>
          <a:prstGeom prst="rect">
            <a:avLst/>
          </a:prstGeom>
        </p:spPr>
      </p:pic>
    </p:spTree>
    <p:extLst>
      <p:ext uri="{BB962C8B-B14F-4D97-AF65-F5344CB8AC3E}">
        <p14:creationId xmlns:p14="http://schemas.microsoft.com/office/powerpoint/2010/main" val="25096500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0" y="228600"/>
            <a:ext cx="5105400" cy="1143000"/>
          </a:xfrm>
        </p:spPr>
        <p:txBody>
          <a:bodyPr/>
          <a:lstStyle/>
          <a:p>
            <a:pPr algn="l" eaLnBrk="1" hangingPunct="1"/>
            <a:r>
              <a:rPr lang="en-US" altLang="en-US" sz="4000" dirty="0" smtClean="0">
                <a:latin typeface="Arial Black" panose="020B0A04020102020204" pitchFamily="34" charset="0"/>
              </a:rPr>
              <a:t>Aboriginal People in Australia</a:t>
            </a:r>
          </a:p>
        </p:txBody>
      </p:sp>
      <p:sp>
        <p:nvSpPr>
          <p:cNvPr id="17411" name="Rectangle 5"/>
          <p:cNvSpPr>
            <a:spLocks noGrp="1" noChangeArrowheads="1"/>
          </p:cNvSpPr>
          <p:nvPr>
            <p:ph type="body" sz="half" idx="1"/>
          </p:nvPr>
        </p:nvSpPr>
        <p:spPr>
          <a:xfrm>
            <a:off x="228600" y="1447800"/>
            <a:ext cx="4572000" cy="5029200"/>
          </a:xfrm>
        </p:spPr>
        <p:txBody>
          <a:bodyPr/>
          <a:lstStyle/>
          <a:p>
            <a:pPr eaLnBrk="1" hangingPunct="1"/>
            <a:r>
              <a:rPr lang="en-US" altLang="en-US" sz="2400" dirty="0" smtClean="0"/>
              <a:t>How long ago was the Aboriginal people believed to have come to Australia? </a:t>
            </a:r>
            <a:endParaRPr lang="en-US" altLang="en-US" sz="2400" b="1" dirty="0" smtClean="0"/>
          </a:p>
          <a:p>
            <a:pPr eaLnBrk="1" hangingPunct="1"/>
            <a:r>
              <a:rPr lang="en-US" altLang="en-US" sz="2400" b="1" dirty="0" smtClean="0">
                <a:solidFill>
                  <a:srgbClr val="FF0000"/>
                </a:solidFill>
                <a:hlinkClick r:id="rId3" action="ppaction://hlinksldjump"/>
              </a:rPr>
              <a:t>Click for the answer</a:t>
            </a:r>
            <a:endParaRPr lang="en-US" altLang="en-US" sz="2400" b="1" dirty="0" smtClean="0">
              <a:solidFill>
                <a:srgbClr val="FF0000"/>
              </a:solidFill>
            </a:endParaRPr>
          </a:p>
          <a:p>
            <a:pPr eaLnBrk="1" hangingPunct="1"/>
            <a:endParaRPr lang="en-US" altLang="en-US" sz="2400" dirty="0" smtClean="0"/>
          </a:p>
          <a:p>
            <a:pPr eaLnBrk="1" hangingPunct="1"/>
            <a:r>
              <a:rPr lang="en-US" altLang="en-US" sz="2400" dirty="0" smtClean="0"/>
              <a:t>What is there goal dealing with the Australian government today? </a:t>
            </a:r>
            <a:endParaRPr lang="en-US" altLang="en-US" sz="2400" dirty="0"/>
          </a:p>
          <a:p>
            <a:pPr eaLnBrk="1" hangingPunct="1"/>
            <a:r>
              <a:rPr lang="en-US" altLang="en-US" sz="2400" b="1" dirty="0" smtClean="0">
                <a:solidFill>
                  <a:srgbClr val="FF0000"/>
                </a:solidFill>
                <a:hlinkClick r:id="rId4" action="ppaction://hlinksldjump"/>
              </a:rPr>
              <a:t>Click for the Answer</a:t>
            </a:r>
            <a:endParaRPr lang="en-US" altLang="en-US" sz="2400" b="1" dirty="0" smtClean="0">
              <a:solidFill>
                <a:srgbClr val="FF0000"/>
              </a:solidFill>
            </a:endParaRPr>
          </a:p>
        </p:txBody>
      </p:sp>
      <p:sp>
        <p:nvSpPr>
          <p:cNvPr id="17412" name="Rectangle 6"/>
          <p:cNvSpPr>
            <a:spLocks noGrp="1" noChangeArrowheads="1"/>
          </p:cNvSpPr>
          <p:nvPr>
            <p:ph sz="half" idx="2"/>
          </p:nvPr>
        </p:nvSpPr>
        <p:spPr/>
        <p:txBody>
          <a:bodyPr/>
          <a:lstStyle/>
          <a:p>
            <a:pPr eaLnBrk="1" hangingPunct="1"/>
            <a:endParaRPr lang="en-US" altLang="en-US" sz="2400" smtClean="0"/>
          </a:p>
        </p:txBody>
      </p:sp>
      <p:pic>
        <p:nvPicPr>
          <p:cNvPr id="17413" name="Picture 7" descr="Aborigin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3622" y="1143000"/>
            <a:ext cx="453037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eaLnBrk="1" hangingPunct="1"/>
            <a:r>
              <a:rPr lang="en-US" altLang="en-US" sz="4000" smtClean="0">
                <a:latin typeface="Arial Black" panose="020B0A04020102020204" pitchFamily="34" charset="0"/>
              </a:rPr>
              <a:t>British Settlement of Australia and New Zealand</a:t>
            </a:r>
          </a:p>
        </p:txBody>
      </p:sp>
      <p:sp>
        <p:nvSpPr>
          <p:cNvPr id="18435" name="Rectangle 8"/>
          <p:cNvSpPr>
            <a:spLocks noGrp="1" noChangeArrowheads="1"/>
          </p:cNvSpPr>
          <p:nvPr>
            <p:ph sz="half" idx="1"/>
          </p:nvPr>
        </p:nvSpPr>
        <p:spPr/>
        <p:txBody>
          <a:bodyPr/>
          <a:lstStyle/>
          <a:p>
            <a:pPr eaLnBrk="1" hangingPunct="1"/>
            <a:endParaRPr lang="en-US" altLang="en-US" sz="2400" smtClean="0"/>
          </a:p>
        </p:txBody>
      </p:sp>
      <p:sp>
        <p:nvSpPr>
          <p:cNvPr id="18436" name="Rectangle 5"/>
          <p:cNvSpPr>
            <a:spLocks noGrp="1" noChangeArrowheads="1"/>
          </p:cNvSpPr>
          <p:nvPr>
            <p:ph type="body" sz="half" idx="2"/>
          </p:nvPr>
        </p:nvSpPr>
        <p:spPr/>
        <p:txBody>
          <a:bodyPr/>
          <a:lstStyle/>
          <a:p>
            <a:pPr eaLnBrk="1" hangingPunct="1"/>
            <a:r>
              <a:rPr lang="en-US" altLang="en-US" sz="2400" dirty="0" smtClean="0"/>
              <a:t>When did the British Settle Australia and New Zealand? </a:t>
            </a:r>
            <a:endParaRPr lang="en-US" altLang="en-US" sz="2400" b="1" dirty="0" smtClean="0"/>
          </a:p>
          <a:p>
            <a:pPr eaLnBrk="1" hangingPunct="1"/>
            <a:r>
              <a:rPr lang="en-US" altLang="en-US" sz="2400" b="1" dirty="0" smtClean="0">
                <a:solidFill>
                  <a:srgbClr val="FF0000"/>
                </a:solidFill>
                <a:hlinkClick r:id="rId3" action="ppaction://hlinksldjump"/>
              </a:rPr>
              <a:t>Click for the answer</a:t>
            </a:r>
            <a:endParaRPr lang="en-US" altLang="en-US" sz="2400" b="1" dirty="0" smtClean="0">
              <a:solidFill>
                <a:srgbClr val="FF0000"/>
              </a:solidFill>
            </a:endParaRPr>
          </a:p>
          <a:p>
            <a:pPr eaLnBrk="1" hangingPunct="1"/>
            <a:r>
              <a:rPr lang="en-US" altLang="en-US" sz="2400" dirty="0" smtClean="0"/>
              <a:t>What was Australia set up as by the British? </a:t>
            </a:r>
          </a:p>
          <a:p>
            <a:pPr eaLnBrk="1" hangingPunct="1"/>
            <a:r>
              <a:rPr lang="en-US" altLang="en-US" sz="2400" b="1" dirty="0" smtClean="0">
                <a:solidFill>
                  <a:srgbClr val="FF0000"/>
                </a:solidFill>
                <a:hlinkClick r:id="rId4" action="ppaction://hlinksldjump"/>
              </a:rPr>
              <a:t>Click for the answer</a:t>
            </a:r>
            <a:endParaRPr lang="en-US" altLang="en-US" sz="2400" b="1" dirty="0" smtClean="0">
              <a:solidFill>
                <a:srgbClr val="FF0000"/>
              </a:solidFill>
            </a:endParaRPr>
          </a:p>
          <a:p>
            <a:pPr eaLnBrk="1" hangingPunct="1"/>
            <a:r>
              <a:rPr lang="en-US" altLang="en-US" sz="2400" dirty="0" smtClean="0"/>
              <a:t>What discovery made people want to move to Australia? </a:t>
            </a:r>
            <a:endParaRPr lang="en-US" altLang="en-US" sz="2400" b="1" dirty="0" smtClean="0"/>
          </a:p>
          <a:p>
            <a:pPr eaLnBrk="1" hangingPunct="1"/>
            <a:r>
              <a:rPr lang="en-US" altLang="en-US" sz="2400" b="1" dirty="0" smtClean="0">
                <a:solidFill>
                  <a:srgbClr val="FF0000"/>
                </a:solidFill>
                <a:hlinkClick r:id="rId5" action="ppaction://hlinksldjump"/>
              </a:rPr>
              <a:t>Click for the answer</a:t>
            </a:r>
            <a:endParaRPr lang="en-US" altLang="en-US" sz="2400" b="1" dirty="0" smtClean="0">
              <a:solidFill>
                <a:srgbClr val="FF0000"/>
              </a:solidFill>
            </a:endParaRPr>
          </a:p>
        </p:txBody>
      </p:sp>
      <p:pic>
        <p:nvPicPr>
          <p:cNvPr id="18437" name="Picture 7" descr="british settlement"/>
          <p:cNvPicPr>
            <a:picLocks noChangeAspect="1" noChangeArrowheads="1"/>
          </p:cNvPicPr>
          <p:nvPr/>
        </p:nvPicPr>
        <p:blipFill>
          <a:blip r:embed="rId6">
            <a:extLst>
              <a:ext uri="{28A0092B-C50C-407E-A947-70E740481C1C}">
                <a14:useLocalDpi xmlns:a14="http://schemas.microsoft.com/office/drawing/2010/main" val="0"/>
              </a:ext>
            </a:extLst>
          </a:blip>
          <a:srcRect t="-2040" r="26904"/>
          <a:stretch>
            <a:fillRect/>
          </a:stretch>
        </p:blipFill>
        <p:spPr bwMode="auto">
          <a:xfrm>
            <a:off x="228600" y="1828800"/>
            <a:ext cx="42433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19373"/>
            <a:ext cx="8229600" cy="933773"/>
          </a:xfrm>
        </p:spPr>
        <p:txBody>
          <a:bodyPr/>
          <a:lstStyle/>
          <a:p>
            <a:pPr eaLnBrk="1" hangingPunct="1"/>
            <a:r>
              <a:rPr lang="en-US" altLang="en-US" dirty="0" smtClean="0">
                <a:latin typeface="Arial Black" panose="020B0A04020102020204" pitchFamily="34" charset="0"/>
              </a:rPr>
              <a:t>Australia Economy</a:t>
            </a:r>
          </a:p>
        </p:txBody>
      </p:sp>
      <p:sp>
        <p:nvSpPr>
          <p:cNvPr id="19459" name="Rectangle 5"/>
          <p:cNvSpPr>
            <a:spLocks noGrp="1" noChangeArrowheads="1"/>
          </p:cNvSpPr>
          <p:nvPr>
            <p:ph type="body" sz="half" idx="1"/>
          </p:nvPr>
        </p:nvSpPr>
        <p:spPr>
          <a:xfrm>
            <a:off x="228600" y="914400"/>
            <a:ext cx="4267200" cy="5715000"/>
          </a:xfrm>
        </p:spPr>
        <p:txBody>
          <a:bodyPr/>
          <a:lstStyle/>
          <a:p>
            <a:pPr eaLnBrk="1" hangingPunct="1">
              <a:lnSpc>
                <a:spcPct val="90000"/>
              </a:lnSpc>
            </a:pPr>
            <a:r>
              <a:rPr lang="en-US" altLang="en-US" sz="2400" dirty="0" smtClean="0"/>
              <a:t>Today Australia economy depends on trade with which countries? </a:t>
            </a:r>
            <a:endParaRPr lang="en-US" altLang="en-US" sz="2400" b="1" dirty="0" smtClean="0"/>
          </a:p>
          <a:p>
            <a:pPr eaLnBrk="1" hangingPunct="1">
              <a:lnSpc>
                <a:spcPct val="90000"/>
              </a:lnSpc>
            </a:pPr>
            <a:r>
              <a:rPr lang="en-US" altLang="en-US" sz="2400" b="1" dirty="0" smtClean="0">
                <a:solidFill>
                  <a:srgbClr val="FF0000"/>
                </a:solidFill>
                <a:hlinkClick r:id="rId3" action="ppaction://hlinksldjump"/>
              </a:rPr>
              <a:t>Click to see the map</a:t>
            </a:r>
            <a:endParaRPr lang="en-US" altLang="en-US" sz="2400" dirty="0" smtClean="0">
              <a:solidFill>
                <a:srgbClr val="FF0000"/>
              </a:solidFill>
            </a:endParaRPr>
          </a:p>
          <a:p>
            <a:pPr eaLnBrk="1" hangingPunct="1">
              <a:lnSpc>
                <a:spcPct val="90000"/>
              </a:lnSpc>
            </a:pPr>
            <a:r>
              <a:rPr lang="en-US" altLang="en-US" sz="2400" dirty="0" smtClean="0"/>
              <a:t>Australia is a world leader in producing what cash crop? </a:t>
            </a:r>
            <a:endParaRPr lang="en-US" altLang="en-US" sz="2400" b="1" dirty="0" smtClean="0"/>
          </a:p>
          <a:p>
            <a:pPr eaLnBrk="1" hangingPunct="1">
              <a:lnSpc>
                <a:spcPct val="90000"/>
              </a:lnSpc>
            </a:pPr>
            <a:r>
              <a:rPr lang="en-US" altLang="en-US" sz="2400" b="1" dirty="0" smtClean="0">
                <a:solidFill>
                  <a:srgbClr val="FF0000"/>
                </a:solidFill>
                <a:hlinkClick r:id="rId4" action="ppaction://hlinksldjump"/>
              </a:rPr>
              <a:t>Click to see the answer</a:t>
            </a:r>
            <a:endParaRPr lang="en-US" altLang="en-US" sz="2400" dirty="0" smtClean="0">
              <a:solidFill>
                <a:srgbClr val="FF0000"/>
              </a:solidFill>
            </a:endParaRPr>
          </a:p>
          <a:p>
            <a:pPr eaLnBrk="1" hangingPunct="1">
              <a:lnSpc>
                <a:spcPct val="90000"/>
              </a:lnSpc>
            </a:pPr>
            <a:r>
              <a:rPr lang="en-US" altLang="en-US" sz="2400" dirty="0" smtClean="0"/>
              <a:t>Australia is the world leader in the production of what product from sheep? </a:t>
            </a:r>
            <a:r>
              <a:rPr lang="en-US" altLang="en-US" sz="2400" b="1" dirty="0" smtClean="0">
                <a:solidFill>
                  <a:srgbClr val="FF0000"/>
                </a:solidFill>
                <a:hlinkClick r:id="rId5" action="ppaction://hlinksldjump"/>
              </a:rPr>
              <a:t>Click to see the answer</a:t>
            </a:r>
            <a:endParaRPr lang="en-US" altLang="en-US" sz="2400" b="1" dirty="0" smtClean="0">
              <a:solidFill>
                <a:srgbClr val="FF0000"/>
              </a:solidFill>
            </a:endParaRPr>
          </a:p>
        </p:txBody>
      </p:sp>
      <p:pic>
        <p:nvPicPr>
          <p:cNvPr id="19460" name="Picture 6" descr="australia_kangaroo"/>
          <p:cNvPicPr>
            <a:picLocks noChangeAspect="1" noChangeArrowheads="1"/>
          </p:cNvPicPr>
          <p:nvPr/>
        </p:nvPicPr>
        <p:blipFill>
          <a:blip r:embed="rId6">
            <a:extLst>
              <a:ext uri="{28A0092B-C50C-407E-A947-70E740481C1C}">
                <a14:useLocalDpi xmlns:a14="http://schemas.microsoft.com/office/drawing/2010/main" val="0"/>
              </a:ext>
            </a:extLst>
          </a:blip>
          <a:srcRect l="8772" t="7793" r="7018"/>
          <a:stretch>
            <a:fillRect/>
          </a:stretch>
        </p:blipFill>
        <p:spPr bwMode="auto">
          <a:xfrm>
            <a:off x="4648200" y="1828800"/>
            <a:ext cx="42672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en-US" altLang="en-US" smtClean="0">
                <a:latin typeface="Arial Black" panose="020B0A04020102020204" pitchFamily="34" charset="0"/>
              </a:rPr>
              <a:t>Low and High Islands</a:t>
            </a:r>
          </a:p>
        </p:txBody>
      </p:sp>
      <p:sp>
        <p:nvSpPr>
          <p:cNvPr id="20483" name="Rectangle 6"/>
          <p:cNvSpPr>
            <a:spLocks noGrp="1" noChangeArrowheads="1"/>
          </p:cNvSpPr>
          <p:nvPr>
            <p:ph type="body" sz="half" idx="2"/>
          </p:nvPr>
        </p:nvSpPr>
        <p:spPr>
          <a:xfrm>
            <a:off x="4724400" y="1371600"/>
            <a:ext cx="4419600" cy="5486400"/>
          </a:xfrm>
        </p:spPr>
        <p:txBody>
          <a:bodyPr/>
          <a:lstStyle/>
          <a:p>
            <a:pPr eaLnBrk="1" hangingPunct="1"/>
            <a:r>
              <a:rPr lang="en-US" altLang="en-US" sz="2800" dirty="0" smtClean="0"/>
              <a:t>What is an atoll? </a:t>
            </a:r>
          </a:p>
          <a:p>
            <a:pPr eaLnBrk="1" hangingPunct="1"/>
            <a:r>
              <a:rPr lang="en-US" altLang="en-US" sz="2800" b="1" dirty="0" smtClean="0">
                <a:solidFill>
                  <a:srgbClr val="FF0000"/>
                </a:solidFill>
                <a:hlinkClick r:id="rId3" action="ppaction://hlinksldjump"/>
              </a:rPr>
              <a:t>Click for the Answer</a:t>
            </a:r>
            <a:endParaRPr lang="en-US" altLang="en-US" sz="2800" b="1" dirty="0" smtClean="0">
              <a:solidFill>
                <a:srgbClr val="FF0000"/>
              </a:solidFill>
            </a:endParaRPr>
          </a:p>
          <a:p>
            <a:pPr eaLnBrk="1" hangingPunct="1"/>
            <a:r>
              <a:rPr lang="en-US" altLang="en-US" sz="2800" dirty="0" smtClean="0"/>
              <a:t>What are the main features of low islands? </a:t>
            </a:r>
          </a:p>
          <a:p>
            <a:pPr eaLnBrk="1" hangingPunct="1"/>
            <a:r>
              <a:rPr lang="en-US" altLang="en-US" sz="2800" b="1" dirty="0" smtClean="0">
                <a:solidFill>
                  <a:srgbClr val="FF0000"/>
                </a:solidFill>
                <a:hlinkClick r:id="rId4" action="ppaction://hlinksldjump"/>
              </a:rPr>
              <a:t>Click for the Answer</a:t>
            </a:r>
            <a:endParaRPr lang="en-US" altLang="en-US" sz="2800" b="1" dirty="0" smtClean="0">
              <a:solidFill>
                <a:srgbClr val="FF0000"/>
              </a:solidFill>
            </a:endParaRPr>
          </a:p>
          <a:p>
            <a:pPr eaLnBrk="1" hangingPunct="1"/>
            <a:r>
              <a:rPr lang="en-US" altLang="en-US" sz="2800" dirty="0" smtClean="0"/>
              <a:t>What are the main features of high islands?</a:t>
            </a:r>
          </a:p>
          <a:p>
            <a:pPr eaLnBrk="1" hangingPunct="1"/>
            <a:r>
              <a:rPr lang="en-US" altLang="en-US" sz="2800" b="1" dirty="0" smtClean="0">
                <a:solidFill>
                  <a:srgbClr val="FF0000"/>
                </a:solidFill>
                <a:hlinkClick r:id="rId5" action="ppaction://hlinksldjump"/>
              </a:rPr>
              <a:t>Click for the Answer </a:t>
            </a:r>
            <a:endParaRPr lang="en-US" altLang="en-US" sz="2800" b="1" dirty="0">
              <a:solidFill>
                <a:srgbClr val="FF0000"/>
              </a:solidFill>
            </a:endParaRPr>
          </a:p>
          <a:p>
            <a:pPr eaLnBrk="1" hangingPunct="1"/>
            <a:endParaRPr lang="en-US" altLang="en-US" sz="2800" b="1" dirty="0" smtClean="0"/>
          </a:p>
        </p:txBody>
      </p:sp>
      <p:pic>
        <p:nvPicPr>
          <p:cNvPr id="20484" name="Picture 7" descr="low islands"/>
          <p:cNvPicPr>
            <a:picLocks noChangeAspect="1" noChangeArrowheads="1"/>
          </p:cNvPicPr>
          <p:nvPr/>
        </p:nvPicPr>
        <p:blipFill>
          <a:blip r:embed="rId6">
            <a:extLst>
              <a:ext uri="{28A0092B-C50C-407E-A947-70E740481C1C}">
                <a14:useLocalDpi xmlns:a14="http://schemas.microsoft.com/office/drawing/2010/main" val="0"/>
              </a:ext>
            </a:extLst>
          </a:blip>
          <a:srcRect l="5591" t="2129" r="7745"/>
          <a:stretch>
            <a:fillRect/>
          </a:stretch>
        </p:blipFill>
        <p:spPr bwMode="auto">
          <a:xfrm>
            <a:off x="0" y="2133600"/>
            <a:ext cx="4724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Maps, Graphs, and Charts</a:t>
            </a:r>
            <a:endParaRPr lang="en-US" dirty="0"/>
          </a:p>
        </p:txBody>
      </p:sp>
      <p:sp>
        <p:nvSpPr>
          <p:cNvPr id="4" name="Text Placeholder 3"/>
          <p:cNvSpPr>
            <a:spLocks noGrp="1"/>
          </p:cNvSpPr>
          <p:nvPr>
            <p:ph type="body" idx="1"/>
          </p:nvPr>
        </p:nvSpPr>
        <p:spPr/>
        <p:txBody>
          <a:bodyPr/>
          <a:lstStyle/>
          <a:p>
            <a:endParaRPr lang="en-US"/>
          </a:p>
        </p:txBody>
      </p:sp>
      <p:pic>
        <p:nvPicPr>
          <p:cNvPr id="3" name="Picture 2"/>
          <p:cNvPicPr>
            <a:picLocks noChangeAspect="1"/>
          </p:cNvPicPr>
          <p:nvPr/>
        </p:nvPicPr>
        <p:blipFill>
          <a:blip r:embed="rId2"/>
          <a:stretch>
            <a:fillRect/>
          </a:stretch>
        </p:blipFill>
        <p:spPr>
          <a:xfrm>
            <a:off x="2209800" y="-18068"/>
            <a:ext cx="4038600" cy="4417219"/>
          </a:xfrm>
          <a:prstGeom prst="rect">
            <a:avLst/>
          </a:prstGeom>
        </p:spPr>
      </p:pic>
    </p:spTree>
    <p:extLst>
      <p:ext uri="{BB962C8B-B14F-4D97-AF65-F5344CB8AC3E}">
        <p14:creationId xmlns:p14="http://schemas.microsoft.com/office/powerpoint/2010/main" val="20101090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3248" y="1"/>
            <a:ext cx="9167247" cy="6858000"/>
          </a:xfrm>
          <a:prstGeom prst="rect">
            <a:avLst/>
          </a:prstGeom>
        </p:spPr>
      </p:pic>
    </p:spTree>
    <p:extLst>
      <p:ext uri="{BB962C8B-B14F-4D97-AF65-F5344CB8AC3E}">
        <p14:creationId xmlns:p14="http://schemas.microsoft.com/office/powerpoint/2010/main" val="6290750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 y="-60311"/>
            <a:ext cx="8534400" cy="6918311"/>
          </a:xfrm>
          <a:prstGeom prst="rect">
            <a:avLst/>
          </a:prstGeom>
        </p:spPr>
      </p:pic>
    </p:spTree>
    <p:extLst>
      <p:ext uri="{BB962C8B-B14F-4D97-AF65-F5344CB8AC3E}">
        <p14:creationId xmlns:p14="http://schemas.microsoft.com/office/powerpoint/2010/main" val="31022361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30413"/>
            <a:ext cx="9144000" cy="6063400"/>
          </a:xfrm>
          <a:prstGeom prst="rect">
            <a:avLst/>
          </a:prstGeom>
        </p:spPr>
      </p:pic>
    </p:spTree>
    <p:extLst>
      <p:ext uri="{BB962C8B-B14F-4D97-AF65-F5344CB8AC3E}">
        <p14:creationId xmlns:p14="http://schemas.microsoft.com/office/powerpoint/2010/main" val="11344562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1143" y="0"/>
            <a:ext cx="6821714" cy="6858000"/>
          </a:xfrm>
          <a:prstGeom prst="rect">
            <a:avLst/>
          </a:prstGeom>
        </p:spPr>
      </p:pic>
    </p:spTree>
    <p:extLst>
      <p:ext uri="{BB962C8B-B14F-4D97-AF65-F5344CB8AC3E}">
        <p14:creationId xmlns:p14="http://schemas.microsoft.com/office/powerpoint/2010/main" val="1857411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47228" y="-34871"/>
            <a:ext cx="8339572" cy="6858000"/>
          </a:xfrm>
          <a:prstGeom prst="rect">
            <a:avLst/>
          </a:prstGeom>
        </p:spPr>
      </p:pic>
    </p:spTree>
    <p:extLst>
      <p:ext uri="{BB962C8B-B14F-4D97-AF65-F5344CB8AC3E}">
        <p14:creationId xmlns:p14="http://schemas.microsoft.com/office/powerpoint/2010/main" val="36515745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871" y="263014"/>
            <a:ext cx="9115586" cy="6189483"/>
          </a:xfrm>
          <a:prstGeom prst="rect">
            <a:avLst/>
          </a:prstGeom>
        </p:spPr>
      </p:pic>
    </p:spTree>
    <p:extLst>
      <p:ext uri="{BB962C8B-B14F-4D97-AF65-F5344CB8AC3E}">
        <p14:creationId xmlns:p14="http://schemas.microsoft.com/office/powerpoint/2010/main" val="27153686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74638"/>
            <a:ext cx="9144000" cy="6446521"/>
          </a:xfrm>
          <a:prstGeom prst="rect">
            <a:avLst/>
          </a:prstGeom>
        </p:spPr>
      </p:pic>
    </p:spTree>
    <p:extLst>
      <p:ext uri="{BB962C8B-B14F-4D97-AF65-F5344CB8AC3E}">
        <p14:creationId xmlns:p14="http://schemas.microsoft.com/office/powerpoint/2010/main" val="27360962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5971" y="9041"/>
            <a:ext cx="8492058" cy="6848959"/>
          </a:xfrm>
          <a:prstGeom prst="rect">
            <a:avLst/>
          </a:prstGeom>
        </p:spPr>
      </p:pic>
    </p:spTree>
    <p:extLst>
      <p:ext uri="{BB962C8B-B14F-4D97-AF65-F5344CB8AC3E}">
        <p14:creationId xmlns:p14="http://schemas.microsoft.com/office/powerpoint/2010/main" val="30329656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1"/>
            <a:ext cx="8403286" cy="6841210"/>
          </a:xfrm>
          <a:prstGeom prst="rect">
            <a:avLst/>
          </a:prstGeom>
        </p:spPr>
      </p:pic>
    </p:spTree>
    <p:extLst>
      <p:ext uri="{BB962C8B-B14F-4D97-AF65-F5344CB8AC3E}">
        <p14:creationId xmlns:p14="http://schemas.microsoft.com/office/powerpoint/2010/main" val="11853936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 y="1"/>
            <a:ext cx="8486946" cy="6858000"/>
          </a:xfrm>
          <a:prstGeom prst="rect">
            <a:avLst/>
          </a:prstGeom>
        </p:spPr>
      </p:pic>
    </p:spTree>
    <p:extLst>
      <p:ext uri="{BB962C8B-B14F-4D97-AF65-F5344CB8AC3E}">
        <p14:creationId xmlns:p14="http://schemas.microsoft.com/office/powerpoint/2010/main" val="33568691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39119" y="1"/>
            <a:ext cx="8420824" cy="6873498"/>
          </a:xfrm>
          <a:prstGeom prst="rect">
            <a:avLst/>
          </a:prstGeom>
        </p:spPr>
      </p:pic>
    </p:spTree>
    <p:extLst>
      <p:ext uri="{BB962C8B-B14F-4D97-AF65-F5344CB8AC3E}">
        <p14:creationId xmlns:p14="http://schemas.microsoft.com/office/powerpoint/2010/main" val="2196901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4762500" y="2857500"/>
            <a:ext cx="6858000" cy="1143000"/>
          </a:xfrm>
        </p:spPr>
        <p:txBody>
          <a:bodyPr/>
          <a:lstStyle/>
          <a:p>
            <a:r>
              <a:rPr lang="en-US" dirty="0" smtClean="0"/>
              <a:t>`Uranium Mining</a:t>
            </a:r>
            <a:endParaRPr lang="en-US" dirty="0"/>
          </a:p>
        </p:txBody>
      </p:sp>
      <p:pic>
        <p:nvPicPr>
          <p:cNvPr id="4" name="Content Placeholder 3"/>
          <p:cNvPicPr>
            <a:picLocks noGrp="1" noChangeAspect="1"/>
          </p:cNvPicPr>
          <p:nvPr>
            <p:ph idx="1"/>
          </p:nvPr>
        </p:nvPicPr>
        <p:blipFill>
          <a:blip r:embed="rId2"/>
          <a:stretch>
            <a:fillRect/>
          </a:stretch>
        </p:blipFill>
        <p:spPr>
          <a:xfrm>
            <a:off x="0" y="0"/>
            <a:ext cx="7321296" cy="6865749"/>
          </a:xfrm>
          <a:prstGeom prst="rect">
            <a:avLst/>
          </a:prstGeom>
        </p:spPr>
      </p:pic>
    </p:spTree>
    <p:extLst>
      <p:ext uri="{BB962C8B-B14F-4D97-AF65-F5344CB8AC3E}">
        <p14:creationId xmlns:p14="http://schemas.microsoft.com/office/powerpoint/2010/main" val="42537619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4610099" y="2857500"/>
            <a:ext cx="6858001" cy="1143000"/>
          </a:xfrm>
        </p:spPr>
        <p:txBody>
          <a:bodyPr/>
          <a:lstStyle/>
          <a:p>
            <a:r>
              <a:rPr lang="en-US" dirty="0" smtClean="0"/>
              <a:t>Land Use</a:t>
            </a:r>
            <a:endParaRPr lang="en-US" dirty="0"/>
          </a:p>
        </p:txBody>
      </p:sp>
      <p:pic>
        <p:nvPicPr>
          <p:cNvPr id="4" name="Content Placeholder 3"/>
          <p:cNvPicPr>
            <a:picLocks noGrp="1" noChangeAspect="1"/>
          </p:cNvPicPr>
          <p:nvPr>
            <p:ph idx="1"/>
          </p:nvPr>
        </p:nvPicPr>
        <p:blipFill>
          <a:blip r:embed="rId2"/>
          <a:stretch>
            <a:fillRect/>
          </a:stretch>
        </p:blipFill>
        <p:spPr>
          <a:xfrm>
            <a:off x="304800" y="1"/>
            <a:ext cx="6858000" cy="6858000"/>
          </a:xfrm>
          <a:prstGeom prst="rect">
            <a:avLst/>
          </a:prstGeom>
        </p:spPr>
      </p:pic>
    </p:spTree>
    <p:extLst>
      <p:ext uri="{BB962C8B-B14F-4D97-AF65-F5344CB8AC3E}">
        <p14:creationId xmlns:p14="http://schemas.microsoft.com/office/powerpoint/2010/main" val="18525548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0"/>
            <a:ext cx="7583886" cy="6858000"/>
          </a:xfrm>
          <a:prstGeom prst="rect">
            <a:avLst/>
          </a:prstGeom>
        </p:spPr>
      </p:pic>
    </p:spTree>
    <p:extLst>
      <p:ext uri="{BB962C8B-B14F-4D97-AF65-F5344CB8AC3E}">
        <p14:creationId xmlns:p14="http://schemas.microsoft.com/office/powerpoint/2010/main" val="20141712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749" y="152400"/>
            <a:ext cx="9144000" cy="6594765"/>
          </a:xfrm>
          <a:prstGeom prst="rect">
            <a:avLst/>
          </a:prstGeom>
        </p:spPr>
      </p:pic>
    </p:spTree>
    <p:extLst>
      <p:ext uri="{BB962C8B-B14F-4D97-AF65-F5344CB8AC3E}">
        <p14:creationId xmlns:p14="http://schemas.microsoft.com/office/powerpoint/2010/main" val="2686350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24"/>
            <a:ext cx="8229600" cy="765703"/>
          </a:xfrm>
        </p:spPr>
        <p:txBody>
          <a:bodyPr/>
          <a:lstStyle/>
          <a:p>
            <a:r>
              <a:rPr lang="en-US" dirty="0" smtClean="0"/>
              <a:t>Where Earthquakes Occur </a:t>
            </a:r>
            <a:endParaRPr lang="en-US" dirty="0"/>
          </a:p>
        </p:txBody>
      </p:sp>
      <p:pic>
        <p:nvPicPr>
          <p:cNvPr id="4" name="Content Placeholder 3"/>
          <p:cNvPicPr>
            <a:picLocks noGrp="1" noChangeAspect="1"/>
          </p:cNvPicPr>
          <p:nvPr>
            <p:ph idx="1"/>
          </p:nvPr>
        </p:nvPicPr>
        <p:blipFill>
          <a:blip r:embed="rId2"/>
          <a:stretch>
            <a:fillRect/>
          </a:stretch>
        </p:blipFill>
        <p:spPr>
          <a:xfrm>
            <a:off x="0" y="777327"/>
            <a:ext cx="9144000" cy="6085840"/>
          </a:xfrm>
          <a:prstGeom prst="rect">
            <a:avLst/>
          </a:prstGeom>
        </p:spPr>
      </p:pic>
    </p:spTree>
    <p:extLst>
      <p:ext uri="{BB962C8B-B14F-4D97-AF65-F5344CB8AC3E}">
        <p14:creationId xmlns:p14="http://schemas.microsoft.com/office/powerpoint/2010/main" val="26819698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0927" y="-16790"/>
            <a:ext cx="8542145" cy="6865749"/>
          </a:xfrm>
          <a:prstGeom prst="rect">
            <a:avLst/>
          </a:prstGeom>
        </p:spPr>
      </p:pic>
      <p:sp>
        <p:nvSpPr>
          <p:cNvPr id="2" name="Title 1"/>
          <p:cNvSpPr>
            <a:spLocks noGrp="1"/>
          </p:cNvSpPr>
          <p:nvPr>
            <p:ph type="title"/>
          </p:nvPr>
        </p:nvSpPr>
        <p:spPr>
          <a:xfrm>
            <a:off x="300926" y="6172200"/>
            <a:ext cx="8542145" cy="685800"/>
          </a:xfrm>
        </p:spPr>
        <p:txBody>
          <a:bodyPr/>
          <a:lstStyle/>
          <a:p>
            <a:pPr algn="l"/>
            <a:r>
              <a:rPr lang="en-US" sz="4000" dirty="0" smtClean="0"/>
              <a:t>Aboriginal Settlement Today</a:t>
            </a:r>
            <a:endParaRPr lang="en-US" sz="4000" dirty="0"/>
          </a:p>
        </p:txBody>
      </p:sp>
    </p:spTree>
    <p:extLst>
      <p:ext uri="{BB962C8B-B14F-4D97-AF65-F5344CB8AC3E}">
        <p14:creationId xmlns:p14="http://schemas.microsoft.com/office/powerpoint/2010/main" val="19846863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30078" y="0"/>
            <a:ext cx="8182029" cy="6858000"/>
          </a:xfrm>
          <a:prstGeom prst="rect">
            <a:avLst/>
          </a:prstGeom>
        </p:spPr>
      </p:pic>
    </p:spTree>
    <p:extLst>
      <p:ext uri="{BB962C8B-B14F-4D97-AF65-F5344CB8AC3E}">
        <p14:creationId xmlns:p14="http://schemas.microsoft.com/office/powerpoint/2010/main" val="2117430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76200" y="948530"/>
            <a:ext cx="9067800" cy="5100639"/>
          </a:xfrm>
          <a:prstGeom prst="rect">
            <a:avLst/>
          </a:prstGeom>
        </p:spPr>
      </p:pic>
    </p:spTree>
    <p:extLst>
      <p:ext uri="{BB962C8B-B14F-4D97-AF65-F5344CB8AC3E}">
        <p14:creationId xmlns:p14="http://schemas.microsoft.com/office/powerpoint/2010/main" val="40051305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2915" y="0"/>
            <a:ext cx="4589654" cy="6488624"/>
          </a:xfrm>
          <a:prstGeom prst="rect">
            <a:avLst/>
          </a:prstGeom>
        </p:spPr>
      </p:pic>
      <p:pic>
        <p:nvPicPr>
          <p:cNvPr id="7" name="Picture 6"/>
          <p:cNvPicPr>
            <a:picLocks noChangeAspect="1"/>
          </p:cNvPicPr>
          <p:nvPr/>
        </p:nvPicPr>
        <p:blipFill>
          <a:blip r:embed="rId3"/>
          <a:stretch>
            <a:fillRect/>
          </a:stretch>
        </p:blipFill>
        <p:spPr>
          <a:xfrm>
            <a:off x="4554345" y="3875"/>
            <a:ext cx="4589655" cy="6488624"/>
          </a:xfrm>
          <a:prstGeom prst="rect">
            <a:avLst/>
          </a:prstGeom>
        </p:spPr>
      </p:pic>
    </p:spTree>
    <p:extLst>
      <p:ext uri="{BB962C8B-B14F-4D97-AF65-F5344CB8AC3E}">
        <p14:creationId xmlns:p14="http://schemas.microsoft.com/office/powerpoint/2010/main" val="5223239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0"/>
            <a:ext cx="5846963" cy="6858000"/>
          </a:xfrm>
          <a:prstGeom prst="rect">
            <a:avLst/>
          </a:prstGeom>
        </p:spPr>
      </p:pic>
    </p:spTree>
    <p:extLst>
      <p:ext uri="{BB962C8B-B14F-4D97-AF65-F5344CB8AC3E}">
        <p14:creationId xmlns:p14="http://schemas.microsoft.com/office/powerpoint/2010/main" val="29971256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5206417" cy="6858000"/>
          </a:xfrm>
          <a:prstGeom prst="rect">
            <a:avLst/>
          </a:prstGeom>
        </p:spPr>
      </p:pic>
    </p:spTree>
    <p:extLst>
      <p:ext uri="{BB962C8B-B14F-4D97-AF65-F5344CB8AC3E}">
        <p14:creationId xmlns:p14="http://schemas.microsoft.com/office/powerpoint/2010/main" val="28711392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r="29630"/>
          <a:stretch/>
        </p:blipFill>
        <p:spPr>
          <a:xfrm>
            <a:off x="0" y="152400"/>
            <a:ext cx="9144000" cy="6483229"/>
          </a:xfrm>
          <a:prstGeom prst="rect">
            <a:avLst/>
          </a:prstGeom>
        </p:spPr>
      </p:pic>
    </p:spTree>
    <p:extLst>
      <p:ext uri="{BB962C8B-B14F-4D97-AF65-F5344CB8AC3E}">
        <p14:creationId xmlns:p14="http://schemas.microsoft.com/office/powerpoint/2010/main" val="38304175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40080"/>
            <a:ext cx="9144000" cy="5608320"/>
          </a:xfrm>
          <a:prstGeom prst="rect">
            <a:avLst/>
          </a:prstGeom>
        </p:spPr>
      </p:pic>
    </p:spTree>
    <p:extLst>
      <p:ext uri="{BB962C8B-B14F-4D97-AF65-F5344CB8AC3E}">
        <p14:creationId xmlns:p14="http://schemas.microsoft.com/office/powerpoint/2010/main" val="38535471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870" y="1"/>
            <a:ext cx="9171451" cy="6858000"/>
          </a:xfrm>
          <a:prstGeom prst="rect">
            <a:avLst/>
          </a:prstGeom>
        </p:spPr>
      </p:pic>
    </p:spTree>
    <p:extLst>
      <p:ext uri="{BB962C8B-B14F-4D97-AF65-F5344CB8AC3E}">
        <p14:creationId xmlns:p14="http://schemas.microsoft.com/office/powerpoint/2010/main" val="4224596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0" y="-2584"/>
            <a:ext cx="6586160" cy="6860583"/>
          </a:xfrm>
          <a:prstGeom prst="rect">
            <a:avLst/>
          </a:prstGeom>
        </p:spPr>
      </p:pic>
    </p:spTree>
    <p:extLst>
      <p:ext uri="{BB962C8B-B14F-4D97-AF65-F5344CB8AC3E}">
        <p14:creationId xmlns:p14="http://schemas.microsoft.com/office/powerpoint/2010/main" val="3026993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74638"/>
            <a:ext cx="9144000" cy="6279776"/>
          </a:xfrm>
          <a:prstGeom prst="rect">
            <a:avLst/>
          </a:prstGeom>
        </p:spPr>
      </p:pic>
    </p:spTree>
    <p:extLst>
      <p:ext uri="{BB962C8B-B14F-4D97-AF65-F5344CB8AC3E}">
        <p14:creationId xmlns:p14="http://schemas.microsoft.com/office/powerpoint/2010/main" val="25281473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274638"/>
            <a:ext cx="3124200" cy="3230562"/>
          </a:xfrm>
        </p:spPr>
        <p:txBody>
          <a:bodyPr/>
          <a:lstStyle/>
          <a:p>
            <a:r>
              <a:rPr lang="en-US" dirty="0" smtClean="0"/>
              <a:t>Animal Husbandry </a:t>
            </a:r>
            <a:endParaRPr lang="en-US" dirty="0"/>
          </a:p>
        </p:txBody>
      </p:sp>
      <p:pic>
        <p:nvPicPr>
          <p:cNvPr id="4" name="Content Placeholder 3"/>
          <p:cNvPicPr>
            <a:picLocks noGrp="1" noChangeAspect="1"/>
          </p:cNvPicPr>
          <p:nvPr>
            <p:ph idx="1"/>
          </p:nvPr>
        </p:nvPicPr>
        <p:blipFill>
          <a:blip r:embed="rId2"/>
          <a:stretch>
            <a:fillRect/>
          </a:stretch>
        </p:blipFill>
        <p:spPr>
          <a:xfrm>
            <a:off x="-1" y="25831"/>
            <a:ext cx="5412647" cy="6832169"/>
          </a:xfrm>
          <a:prstGeom prst="rect">
            <a:avLst/>
          </a:prstGeom>
        </p:spPr>
      </p:pic>
    </p:spTree>
    <p:extLst>
      <p:ext uri="{BB962C8B-B14F-4D97-AF65-F5344CB8AC3E}">
        <p14:creationId xmlns:p14="http://schemas.microsoft.com/office/powerpoint/2010/main" val="7247993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6458"/>
            <a:ext cx="5069851" cy="6851542"/>
          </a:xfrm>
          <a:prstGeom prst="rect">
            <a:avLst/>
          </a:prstGeom>
        </p:spPr>
      </p:pic>
    </p:spTree>
    <p:extLst>
      <p:ext uri="{BB962C8B-B14F-4D97-AF65-F5344CB8AC3E}">
        <p14:creationId xmlns:p14="http://schemas.microsoft.com/office/powerpoint/2010/main" val="4708054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458"/>
            <a:ext cx="4727660" cy="6864458"/>
          </a:xfrm>
          <a:prstGeom prst="rect">
            <a:avLst/>
          </a:prstGeom>
        </p:spPr>
      </p:pic>
    </p:spTree>
    <p:extLst>
      <p:ext uri="{BB962C8B-B14F-4D97-AF65-F5344CB8AC3E}">
        <p14:creationId xmlns:p14="http://schemas.microsoft.com/office/powerpoint/2010/main" val="15715147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Factors</a:t>
            </a:r>
            <a:endParaRPr lang="en-US" dirty="0"/>
          </a:p>
        </p:txBody>
      </p:sp>
      <p:pic>
        <p:nvPicPr>
          <p:cNvPr id="4" name="Content Placeholder 3"/>
          <p:cNvPicPr>
            <a:picLocks noGrp="1" noChangeAspect="1"/>
          </p:cNvPicPr>
          <p:nvPr>
            <p:ph idx="1"/>
          </p:nvPr>
        </p:nvPicPr>
        <p:blipFill>
          <a:blip r:embed="rId2"/>
          <a:stretch>
            <a:fillRect/>
          </a:stretch>
        </p:blipFill>
        <p:spPr>
          <a:xfrm>
            <a:off x="0" y="1495145"/>
            <a:ext cx="9144000" cy="4305521"/>
          </a:xfrm>
          <a:prstGeom prst="rect">
            <a:avLst/>
          </a:prstGeom>
        </p:spPr>
      </p:pic>
    </p:spTree>
    <p:extLst>
      <p:ext uri="{BB962C8B-B14F-4D97-AF65-F5344CB8AC3E}">
        <p14:creationId xmlns:p14="http://schemas.microsoft.com/office/powerpoint/2010/main" val="35616431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438400"/>
            <a:ext cx="7772400" cy="1362075"/>
          </a:xfrm>
        </p:spPr>
        <p:txBody>
          <a:bodyPr/>
          <a:lstStyle/>
          <a:p>
            <a:pPr algn="ctr"/>
            <a:r>
              <a:rPr lang="en-US" sz="11500" dirty="0" smtClean="0">
                <a:solidFill>
                  <a:srgbClr val="FFFF00"/>
                </a:solidFill>
              </a:rPr>
              <a:t>The End</a:t>
            </a:r>
            <a:endParaRPr lang="en-US" sz="11500" dirty="0">
              <a:solidFill>
                <a:srgbClr val="FFFF00"/>
              </a:solidFill>
            </a:endParaRPr>
          </a:p>
        </p:txBody>
      </p:sp>
    </p:spTree>
    <p:extLst>
      <p:ext uri="{BB962C8B-B14F-4D97-AF65-F5344CB8AC3E}">
        <p14:creationId xmlns:p14="http://schemas.microsoft.com/office/powerpoint/2010/main" val="35307148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0" b="99502" l="866" r="99423">
                        <a14:foregroundMark x1="59740" y1="41542" x2="59740" y2="41542"/>
                        <a14:foregroundMark x1="63348" y1="52612" x2="63348" y2="52612"/>
                        <a14:foregroundMark x1="58442" y1="62189" x2="58442" y2="62189"/>
                        <a14:foregroundMark x1="45743" y1="69900" x2="45743" y2="69900"/>
                        <a14:foregroundMark x1="37229" y1="62438" x2="37229" y2="62438"/>
                        <a14:foregroundMark x1="32179" y1="51368" x2="32179" y2="50746"/>
                        <a14:foregroundMark x1="33766" y1="40174" x2="34055" y2="39925"/>
                        <a14:foregroundMark x1="39971" y1="35448" x2="39971" y2="35448"/>
                        <a14:foregroundMark x1="34343" y1="25871" x2="34343" y2="25871"/>
                        <a14:foregroundMark x1="55988" y1="29478" x2="55988" y2="29478"/>
                        <a14:foregroundMark x1="67100" y1="35075" x2="67388" y2="35075"/>
                        <a14:foregroundMark x1="75036" y1="52612" x2="75036" y2="52612"/>
                        <a14:foregroundMark x1="71140" y1="67786" x2="71429" y2="67786"/>
                        <a14:foregroundMark x1="60317" y1="72388" x2="60606" y2="72388"/>
                        <a14:foregroundMark x1="50361" y1="73632" x2="50361" y2="73632"/>
                        <a14:foregroundMark x1="44589" y1="77363" x2="44589" y2="77363"/>
                        <a14:foregroundMark x1="39250" y1="73632" x2="39250" y2="73632"/>
                        <a14:foregroundMark x1="30447" y1="65920" x2="30447" y2="65920"/>
                        <a14:foregroundMark x1="27850" y1="57463" x2="27850" y2="57463"/>
                        <a14:foregroundMark x1="22944" y1="47886" x2="22944" y2="47886"/>
                        <a14:foregroundMark x1="25685" y1="36940" x2="25685" y2="36940"/>
                        <a14:foregroundMark x1="32468" y1="33209" x2="32468" y2="33209"/>
                        <a14:foregroundMark x1="46176" y1="43159" x2="46176" y2="43159"/>
                        <a14:foregroundMark x1="52237" y1="49751" x2="52525" y2="50000"/>
                        <a14:foregroundMark x1="51659" y1="55846" x2="50794" y2="56095"/>
                        <a14:foregroundMark x1="41847" y1="56343" x2="41847" y2="56095"/>
                        <a14:foregroundMark x1="41414" y1="48383" x2="43290" y2="48881"/>
                        <a14:foregroundMark x1="47042" y1="50498" x2="51082" y2="49254"/>
                        <a14:foregroundMark x1="56277" y1="48383" x2="57864" y2="49254"/>
                        <a14:foregroundMark x1="61183" y1="53483" x2="61905" y2="57214"/>
                        <a14:foregroundMark x1="61616" y1="60075" x2="58730" y2="61692"/>
                        <a14:foregroundMark x1="57864" y1="62189" x2="56854" y2="62562"/>
                        <a14:foregroundMark x1="55123" y1="63557" x2="52525" y2="63557"/>
                        <a14:foregroundMark x1="51948" y1="63557" x2="45887" y2="62189"/>
                        <a14:foregroundMark x1="45455" y1="62189" x2="44012" y2="60572"/>
                        <a14:foregroundMark x1="43290" y1="58831" x2="38672" y2="47637"/>
                        <a14:foregroundMark x1="38961" y1="47388" x2="38961" y2="42289"/>
                        <a14:foregroundMark x1="41126" y1="40672" x2="42713" y2="40672"/>
                        <a14:foregroundMark x1="47330" y1="41169" x2="47330" y2="41169"/>
                        <a14:foregroundMark x1="48341" y1="42289" x2="48341" y2="42289"/>
                        <a14:foregroundMark x1="50361" y1="42786" x2="50361" y2="42786"/>
                        <a14:foregroundMark x1="61616" y1="38060" x2="63636" y2="38308"/>
                        <a14:foregroundMark x1="64935" y1="39303" x2="64935" y2="39303"/>
                        <a14:foregroundMark x1="65512" y1="41791" x2="65801" y2="42537"/>
                        <a14:foregroundMark x1="66234" y1="43035" x2="67100" y2="46269"/>
                        <a14:foregroundMark x1="67677" y1="47015" x2="67388" y2="47637"/>
                        <a14:foregroundMark x1="74170" y1="44154" x2="74170" y2="44154"/>
                        <a14:foregroundMark x1="83117" y1="51617" x2="83405" y2="51617"/>
                        <a14:foregroundMark x1="85281" y1="52861" x2="85281" y2="52861"/>
                        <a14:foregroundMark x1="78211" y1="52114" x2="78211" y2="52114"/>
                        <a14:foregroundMark x1="89033" y1="52114" x2="89033" y2="52114"/>
                        <a14:foregroundMark x1="72583" y1="50498" x2="72872" y2="50498"/>
                        <a14:foregroundMark x1="72583" y1="60945" x2="72583" y2="60697"/>
                        <a14:foregroundMark x1="77633" y1="61443" x2="77633" y2="61443"/>
                        <a14:foregroundMark x1="68687" y1="58831" x2="68687" y2="58831"/>
                        <a14:foregroundMark x1="69264" y1="62189" x2="69264" y2="62189"/>
                        <a14:foregroundMark x1="75180" y1="69154" x2="75180" y2="69154"/>
                        <a14:foregroundMark x1="80087" y1="72264" x2="80375" y2="72264"/>
                        <a14:foregroundMark x1="83405" y1="73881" x2="83405" y2="73881"/>
                        <a14:foregroundMark x1="73016" y1="70522" x2="73016" y2="70522"/>
                        <a14:foregroundMark x1="69553" y1="64677" x2="69841" y2="64677"/>
                        <a14:foregroundMark x1="57864" y1="66791" x2="57864" y2="66791"/>
                        <a14:foregroundMark x1="64069" y1="76617" x2="64069" y2="76617"/>
                        <a14:foregroundMark x1="66522" y1="81343" x2="66811" y2="81592"/>
                        <a14:foregroundMark x1="68254" y1="84577" x2="68254" y2="84577"/>
                        <a14:foregroundMark x1="59740" y1="75000" x2="59740" y2="75000"/>
                        <a14:foregroundMark x1="50072" y1="68408" x2="50361" y2="68408"/>
                        <a14:foregroundMark x1="51659" y1="76368" x2="51948" y2="76368"/>
                        <a14:foregroundMark x1="52237" y1="80348" x2="52237" y2="80348"/>
                        <a14:foregroundMark x1="52958" y1="83209" x2="52958" y2="83209"/>
                        <a14:foregroundMark x1="49206" y1="71517" x2="49495" y2="71517"/>
                        <a14:foregroundMark x1="44877" y1="84328" x2="44877" y2="84328"/>
                        <a14:foregroundMark x1="43290" y1="80100" x2="43290" y2="80100"/>
                        <a14:foregroundMark x1="44300" y1="73134" x2="45166" y2="73134"/>
                        <a14:foregroundMark x1="47619" y1="73881" x2="47619" y2="73881"/>
                        <a14:foregroundMark x1="41847" y1="75000" x2="42424" y2="75000"/>
                        <a14:foregroundMark x1="40837" y1="68657" x2="40837" y2="68657"/>
                        <a14:foregroundMark x1="34632" y1="76866" x2="35065" y2="77612"/>
                        <a14:foregroundMark x1="33189" y1="80597" x2="34055" y2="81095"/>
                        <a14:foregroundMark x1="35931" y1="72886" x2="35931" y2="72886"/>
                        <a14:foregroundMark x1="30736" y1="67289" x2="30736" y2="67289"/>
                        <a14:foregroundMark x1="27273" y1="71020" x2="27273" y2="71020"/>
                        <a14:foregroundMark x1="36219" y1="68408" x2="36508" y2="68408"/>
                        <a14:foregroundMark x1="32900" y1="62438" x2="34055" y2="63060"/>
                        <a14:foregroundMark x1="34343" y1="58831" x2="34343" y2="58831"/>
                        <a14:foregroundMark x1="35065" y1="54726" x2="35065" y2="54726"/>
                        <a14:foregroundMark x1="34343" y1="51119" x2="34343" y2="51119"/>
                        <a14:foregroundMark x1="29726" y1="43657" x2="29726" y2="43657"/>
                        <a14:foregroundMark x1="25830" y1="46020" x2="25830" y2="46020"/>
                        <a14:foregroundMark x1="27561" y1="52363" x2="27561" y2="52363"/>
                        <a14:foregroundMark x1="20202" y1="57463" x2="20202" y2="57463"/>
                        <a14:foregroundMark x1="14286" y1="46020" x2="14286" y2="46020"/>
                        <a14:foregroundMark x1="19048" y1="46269" x2="19048" y2="46269"/>
                        <a14:foregroundMark x1="30014" y1="48632" x2="30014" y2="48632"/>
                        <a14:foregroundMark x1="28860" y1="53980" x2="29149" y2="53980"/>
                        <a14:foregroundMark x1="31602" y1="46517" x2="31602" y2="46517"/>
                        <a14:foregroundMark x1="27850" y1="46269" x2="27850" y2="46269"/>
                        <a14:foregroundMark x1="21212" y1="36194" x2="21212" y2="36194"/>
                        <a14:foregroundMark x1="18903" y1="33458" x2="19048" y2="33582"/>
                        <a14:foregroundMark x1="28283" y1="41169" x2="28283" y2="41169"/>
                        <a14:foregroundMark x1="28283" y1="37438" x2="28283" y2="37438"/>
                        <a14:foregroundMark x1="22944" y1="39428" x2="22944" y2="39428"/>
                        <a14:foregroundMark x1="15296" y1="32711" x2="15296" y2="32960"/>
                        <a14:foregroundMark x1="30159" y1="38557" x2="30159" y2="38557"/>
                        <a14:foregroundMark x1="25397" y1="39677" x2="25397" y2="39677"/>
                        <a14:foregroundMark x1="30014" y1="33831" x2="29726" y2="33831"/>
                        <a14:foregroundMark x1="26696" y1="29478" x2="26984" y2="29478"/>
                        <a14:foregroundMark x1="36219" y1="34080" x2="36508" y2="34080"/>
                        <a14:foregroundMark x1="46176" y1="37562" x2="46176" y2="37562"/>
                        <a14:foregroundMark x1="53824" y1="39925" x2="53535" y2="39428"/>
                        <a14:foregroundMark x1="52670" y1="34826" x2="52670" y2="34826"/>
                        <a14:foregroundMark x1="70130" y1="36194" x2="70130" y2="35945"/>
                        <a14:foregroundMark x1="62771" y1="24254" x2="63059" y2="24254"/>
                        <a14:foregroundMark x1="59307" y1="27985" x2="59452" y2="27985"/>
                        <a14:foregroundMark x1="59740" y1="25000" x2="59740" y2="25000"/>
                        <a14:foregroundMark x1="45166" y1="28980" x2="45166" y2="28980"/>
                        <a14:foregroundMark x1="47042" y1="22637" x2="47042" y2="22637"/>
                        <a14:foregroundMark x1="45166" y1="18035" x2="45887" y2="18035"/>
                        <a14:foregroundMark x1="34343" y1="20522" x2="34632" y2="20771"/>
                      </a14:backgroundRemoval>
                    </a14:imgEffect>
                  </a14:imgLayer>
                </a14:imgProps>
              </a:ext>
              <a:ext uri="{28A0092B-C50C-407E-A947-70E740481C1C}">
                <a14:useLocalDpi xmlns:a14="http://schemas.microsoft.com/office/drawing/2010/main" val="0"/>
              </a:ext>
            </a:extLst>
          </a:blip>
          <a:stretch>
            <a:fillRect/>
          </a:stretch>
        </p:blipFill>
        <p:spPr>
          <a:xfrm rot="16200000">
            <a:off x="1714500" y="-183056"/>
            <a:ext cx="5715000" cy="6630389"/>
          </a:xfrm>
        </p:spPr>
      </p:pic>
      <p:sp>
        <p:nvSpPr>
          <p:cNvPr id="5" name="Title 4"/>
          <p:cNvSpPr>
            <a:spLocks noGrp="1"/>
          </p:cNvSpPr>
          <p:nvPr>
            <p:ph type="title"/>
          </p:nvPr>
        </p:nvSpPr>
        <p:spPr>
          <a:xfrm>
            <a:off x="685800" y="2819400"/>
            <a:ext cx="8229600" cy="1143000"/>
          </a:xfrm>
        </p:spPr>
        <p:txBody>
          <a:bodyPr/>
          <a:lstStyle/>
          <a:p>
            <a:r>
              <a:rPr lang="en-US" b="1" dirty="0" smtClean="0">
                <a:solidFill>
                  <a:srgbClr val="FF0000"/>
                </a:solidFill>
              </a:rPr>
              <a:t>marsupials</a:t>
            </a:r>
            <a:endParaRPr lang="en-US" b="1" dirty="0">
              <a:solidFill>
                <a:srgbClr val="FF0000"/>
              </a:solidFill>
            </a:endParaRPr>
          </a:p>
        </p:txBody>
      </p:sp>
      <p:sp>
        <p:nvSpPr>
          <p:cNvPr id="8" name="TextBox 7"/>
          <p:cNvSpPr txBox="1"/>
          <p:nvPr/>
        </p:nvSpPr>
        <p:spPr>
          <a:xfrm>
            <a:off x="5867400" y="5989639"/>
            <a:ext cx="2819400" cy="369332"/>
          </a:xfrm>
          <a:prstGeom prst="rect">
            <a:avLst/>
          </a:prstGeom>
          <a:noFill/>
        </p:spPr>
        <p:txBody>
          <a:bodyPr wrap="square" rtlCol="0">
            <a:spAutoFit/>
          </a:bodyPr>
          <a:lstStyle/>
          <a:p>
            <a:r>
              <a:rPr lang="en-US" b="1" dirty="0" smtClean="0">
                <a:solidFill>
                  <a:srgbClr val="FF0000"/>
                </a:solidFill>
                <a:hlinkClick r:id="rId4" action="ppaction://hlinksldjump"/>
              </a:rPr>
              <a:t>Click to go back</a:t>
            </a:r>
            <a:endParaRPr lang="en-US" b="1" dirty="0">
              <a:solidFill>
                <a:srgbClr val="FF0000"/>
              </a:solidFill>
            </a:endParaRPr>
          </a:p>
        </p:txBody>
      </p:sp>
    </p:spTree>
    <p:extLst>
      <p:ext uri="{BB962C8B-B14F-4D97-AF65-F5344CB8AC3E}">
        <p14:creationId xmlns:p14="http://schemas.microsoft.com/office/powerpoint/2010/main" val="2615758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828800" y="3505200"/>
            <a:ext cx="5943600" cy="1143000"/>
          </a:xfrm>
        </p:spPr>
        <p:txBody>
          <a:bodyPr/>
          <a:lstStyle/>
          <a:p>
            <a:r>
              <a:rPr lang="en-US" b="1" dirty="0" smtClean="0">
                <a:solidFill>
                  <a:srgbClr val="FF0000"/>
                </a:solidFill>
              </a:rPr>
              <a:t>Isolation from other land masses</a:t>
            </a:r>
            <a:endParaRPr lang="en-US" b="1" dirty="0">
              <a:solidFill>
                <a:srgbClr val="FF0000"/>
              </a:solidFill>
            </a:endParaRPr>
          </a:p>
        </p:txBody>
      </p:sp>
      <p:sp>
        <p:nvSpPr>
          <p:cNvPr id="5" name="TextBox 4"/>
          <p:cNvSpPr txBox="1"/>
          <p:nvPr/>
        </p:nvSpPr>
        <p:spPr>
          <a:xfrm>
            <a:off x="6096000" y="6172200"/>
            <a:ext cx="2819400" cy="369332"/>
          </a:xfrm>
          <a:prstGeom prst="rect">
            <a:avLst/>
          </a:prstGeom>
          <a:noFill/>
        </p:spPr>
        <p:txBody>
          <a:bodyPr wrap="square" rtlCol="0">
            <a:spAutoFit/>
          </a:bodyPr>
          <a:lstStyle/>
          <a:p>
            <a:r>
              <a:rPr lang="en-US" b="1" dirty="0" smtClean="0">
                <a:solidFill>
                  <a:srgbClr val="FF0000"/>
                </a:solidFill>
                <a:hlinkClick r:id="rId3" action="ppaction://hlinksldjump"/>
              </a:rPr>
              <a:t>Click to go to next slide</a:t>
            </a:r>
            <a:endParaRPr lang="en-US" b="1" dirty="0">
              <a:solidFill>
                <a:srgbClr val="FF0000"/>
              </a:solidFill>
            </a:endParaRPr>
          </a:p>
        </p:txBody>
      </p:sp>
    </p:spTree>
    <p:extLst>
      <p:ext uri="{BB962C8B-B14F-4D97-AF65-F5344CB8AC3E}">
        <p14:creationId xmlns:p14="http://schemas.microsoft.com/office/powerpoint/2010/main" val="2559936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giant continent Pangea </a:t>
            </a:r>
            <a:endParaRPr lang="en-US" dirty="0"/>
          </a:p>
        </p:txBody>
      </p:sp>
      <p:pic>
        <p:nvPicPr>
          <p:cNvPr id="4" name="Content Placeholder 3"/>
          <p:cNvPicPr>
            <a:picLocks noGrp="1" noChangeAspect="1"/>
          </p:cNvPicPr>
          <p:nvPr>
            <p:ph idx="1"/>
          </p:nvPr>
        </p:nvPicPr>
        <p:blipFill>
          <a:blip r:embed="rId2"/>
          <a:stretch>
            <a:fillRect/>
          </a:stretch>
        </p:blipFill>
        <p:spPr>
          <a:xfrm>
            <a:off x="609600" y="1406014"/>
            <a:ext cx="7391400" cy="5312568"/>
          </a:xfrm>
          <a:prstGeom prst="rect">
            <a:avLst/>
          </a:prstGeom>
        </p:spPr>
      </p:pic>
      <p:sp>
        <p:nvSpPr>
          <p:cNvPr id="5" name="TextBox 4"/>
          <p:cNvSpPr txBox="1"/>
          <p:nvPr/>
        </p:nvSpPr>
        <p:spPr>
          <a:xfrm>
            <a:off x="6172200" y="6172200"/>
            <a:ext cx="2971800" cy="369332"/>
          </a:xfrm>
          <a:prstGeom prst="rect">
            <a:avLst/>
          </a:prstGeom>
          <a:noFill/>
        </p:spPr>
        <p:txBody>
          <a:bodyPr wrap="square" rtlCol="0">
            <a:spAutoFit/>
          </a:bodyPr>
          <a:lstStyle/>
          <a:p>
            <a:r>
              <a:rPr lang="en-US" b="1" dirty="0" smtClean="0">
                <a:solidFill>
                  <a:srgbClr val="FF0000"/>
                </a:solidFill>
                <a:hlinkClick r:id="rId3" action="ppaction://hlinksldjump"/>
              </a:rPr>
              <a:t>Click to go back</a:t>
            </a:r>
            <a:endParaRPr lang="en-US" b="1" dirty="0">
              <a:solidFill>
                <a:srgbClr val="FF0000"/>
              </a:solidFill>
            </a:endParaRPr>
          </a:p>
        </p:txBody>
      </p:sp>
    </p:spTree>
    <p:extLst>
      <p:ext uri="{BB962C8B-B14F-4D97-AF65-F5344CB8AC3E}">
        <p14:creationId xmlns:p14="http://schemas.microsoft.com/office/powerpoint/2010/main" val="2395709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dirty="0" smtClean="0"/>
              <a:t>Volcanic action along plate boundaries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6287" y="2057400"/>
            <a:ext cx="5391426" cy="3875087"/>
          </a:xfrm>
        </p:spPr>
      </p:pic>
      <p:sp>
        <p:nvSpPr>
          <p:cNvPr id="5" name="Rectangle 4"/>
          <p:cNvSpPr/>
          <p:nvPr/>
        </p:nvSpPr>
        <p:spPr>
          <a:xfrm>
            <a:off x="7010400" y="6381938"/>
            <a:ext cx="1954381" cy="369332"/>
          </a:xfrm>
          <a:prstGeom prst="rect">
            <a:avLst/>
          </a:prstGeom>
        </p:spPr>
        <p:txBody>
          <a:bodyPr wrap="none">
            <a:spAutoFit/>
          </a:bodyPr>
          <a:lstStyle/>
          <a:p>
            <a:r>
              <a:rPr lang="en-US" b="1" dirty="0" smtClean="0">
                <a:solidFill>
                  <a:srgbClr val="FF0000"/>
                </a:solidFill>
                <a:hlinkClick r:id="rId3" action="ppaction://hlinksldjump"/>
              </a:rPr>
              <a:t>Click to go back</a:t>
            </a:r>
            <a:endParaRPr lang="en-US" b="1" dirty="0">
              <a:solidFill>
                <a:srgbClr val="FF0000"/>
              </a:solidFill>
            </a:endParaRPr>
          </a:p>
        </p:txBody>
      </p:sp>
    </p:spTree>
    <p:extLst>
      <p:ext uri="{BB962C8B-B14F-4D97-AF65-F5344CB8AC3E}">
        <p14:creationId xmlns:p14="http://schemas.microsoft.com/office/powerpoint/2010/main" val="28071621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New Zealand</a:t>
            </a:r>
            <a:endParaRPr lang="en-US" b="1"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905000"/>
            <a:ext cx="5029200" cy="3771900"/>
          </a:xfrm>
        </p:spPr>
      </p:pic>
      <p:sp>
        <p:nvSpPr>
          <p:cNvPr id="5" name="TextBox 4"/>
          <p:cNvSpPr txBox="1"/>
          <p:nvPr/>
        </p:nvSpPr>
        <p:spPr>
          <a:xfrm>
            <a:off x="5486400" y="5821362"/>
            <a:ext cx="3657600" cy="369332"/>
          </a:xfrm>
          <a:prstGeom prst="rect">
            <a:avLst/>
          </a:prstGeom>
          <a:noFill/>
        </p:spPr>
        <p:txBody>
          <a:bodyPr wrap="square" rtlCol="0">
            <a:spAutoFit/>
          </a:bodyPr>
          <a:lstStyle/>
          <a:p>
            <a:r>
              <a:rPr lang="en-US" b="1" dirty="0" smtClean="0">
                <a:solidFill>
                  <a:srgbClr val="FF0000"/>
                </a:solidFill>
                <a:hlinkClick r:id="rId3" action="ppaction://hlinksldjump"/>
              </a:rPr>
              <a:t>Click to go to the next slide</a:t>
            </a:r>
            <a:endParaRPr lang="en-US" b="1" dirty="0">
              <a:solidFill>
                <a:srgbClr val="FF0000"/>
              </a:solidFill>
            </a:endParaRPr>
          </a:p>
        </p:txBody>
      </p:sp>
    </p:spTree>
    <p:extLst>
      <p:ext uri="{BB962C8B-B14F-4D97-AF65-F5344CB8AC3E}">
        <p14:creationId xmlns:p14="http://schemas.microsoft.com/office/powerpoint/2010/main" val="2754579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74638"/>
            <a:ext cx="9144000" cy="6303264"/>
          </a:xfrm>
          <a:prstGeom prst="rect">
            <a:avLst/>
          </a:prstGeom>
        </p:spPr>
      </p:pic>
    </p:spTree>
    <p:extLst>
      <p:ext uri="{BB962C8B-B14F-4D97-AF65-F5344CB8AC3E}">
        <p14:creationId xmlns:p14="http://schemas.microsoft.com/office/powerpoint/2010/main" val="27769368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 Activity</a:t>
            </a:r>
            <a:endParaRPr lang="en-US" dirty="0"/>
          </a:p>
        </p:txBody>
      </p:sp>
      <p:sp>
        <p:nvSpPr>
          <p:cNvPr id="3" name="Content Placeholder 2"/>
          <p:cNvSpPr>
            <a:spLocks noGrp="1"/>
          </p:cNvSpPr>
          <p:nvPr>
            <p:ph idx="1"/>
          </p:nvPr>
        </p:nvSpPr>
        <p:spPr>
          <a:xfrm>
            <a:off x="457200" y="1600201"/>
            <a:ext cx="8229600" cy="3352800"/>
          </a:xfrm>
        </p:spPr>
        <p:txBody>
          <a:bodyPr/>
          <a:lstStyle/>
          <a:p>
            <a:r>
              <a:rPr lang="en-US" dirty="0" smtClean="0"/>
              <a:t>Mountains formed by orogeny, including volcanoes </a:t>
            </a:r>
          </a:p>
          <a:p>
            <a:r>
              <a:rPr lang="en-US" dirty="0" smtClean="0"/>
              <a:t>Eventually extensive mountain ranges may form such as the mountain range that runs most of the length of the eastern coast of Australia</a:t>
            </a:r>
            <a:endParaRPr lang="en-US" dirty="0"/>
          </a:p>
        </p:txBody>
      </p:sp>
      <p:sp>
        <p:nvSpPr>
          <p:cNvPr id="4" name="TextBox 3"/>
          <p:cNvSpPr txBox="1"/>
          <p:nvPr/>
        </p:nvSpPr>
        <p:spPr>
          <a:xfrm>
            <a:off x="4800600" y="5791200"/>
            <a:ext cx="4114800" cy="369332"/>
          </a:xfrm>
          <a:prstGeom prst="rect">
            <a:avLst/>
          </a:prstGeom>
          <a:noFill/>
        </p:spPr>
        <p:txBody>
          <a:bodyPr wrap="square" rtlCol="0">
            <a:spAutoFit/>
          </a:bodyPr>
          <a:lstStyle/>
          <a:p>
            <a:r>
              <a:rPr lang="en-US" b="1" dirty="0" smtClean="0">
                <a:solidFill>
                  <a:srgbClr val="FF0000"/>
                </a:solidFill>
                <a:hlinkClick r:id="rId2" action="ppaction://hlinksldjump"/>
              </a:rPr>
              <a:t>Click to go to the next slide</a:t>
            </a:r>
            <a:endParaRPr lang="en-US" b="1" dirty="0">
              <a:solidFill>
                <a:srgbClr val="FF0000"/>
              </a:solidFill>
            </a:endParaRPr>
          </a:p>
        </p:txBody>
      </p:sp>
    </p:spTree>
    <p:extLst>
      <p:ext uri="{BB962C8B-B14F-4D97-AF65-F5344CB8AC3E}">
        <p14:creationId xmlns:p14="http://schemas.microsoft.com/office/powerpoint/2010/main" val="3303960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7864" y="0"/>
            <a:ext cx="8229600" cy="1143000"/>
          </a:xfrm>
        </p:spPr>
        <p:txBody>
          <a:bodyPr/>
          <a:lstStyle/>
          <a:p>
            <a:r>
              <a:rPr lang="en-US" dirty="0" smtClean="0"/>
              <a:t>Fiord</a:t>
            </a:r>
            <a:endParaRPr lang="en-US" dirty="0"/>
          </a:p>
        </p:txBody>
      </p:sp>
      <p:sp>
        <p:nvSpPr>
          <p:cNvPr id="3" name="Content Placeholder 2"/>
          <p:cNvSpPr>
            <a:spLocks noGrp="1"/>
          </p:cNvSpPr>
          <p:nvPr>
            <p:ph idx="1"/>
          </p:nvPr>
        </p:nvSpPr>
        <p:spPr>
          <a:xfrm>
            <a:off x="304800" y="990600"/>
            <a:ext cx="8839200" cy="2209800"/>
          </a:xfrm>
        </p:spPr>
        <p:txBody>
          <a:bodyPr/>
          <a:lstStyle/>
          <a:p>
            <a:r>
              <a:rPr lang="en-US" dirty="0" smtClean="0"/>
              <a:t>a long, narrow, deep inlet of the sea between high cliffs; as in Norway, </a:t>
            </a:r>
            <a:r>
              <a:rPr lang="en-US" b="1" dirty="0" smtClean="0">
                <a:solidFill>
                  <a:srgbClr val="FF0000"/>
                </a:solidFill>
              </a:rPr>
              <a:t>New Zealand’s South Island, </a:t>
            </a:r>
            <a:r>
              <a:rPr lang="en-US" dirty="0" smtClean="0"/>
              <a:t>and Iceland; typically formed by submergence of a glaciated valley.</a:t>
            </a:r>
            <a:endParaRPr lang="en-US" dirty="0"/>
          </a:p>
        </p:txBody>
      </p:sp>
      <p:pic>
        <p:nvPicPr>
          <p:cNvPr id="4" name="Picture 3"/>
          <p:cNvPicPr>
            <a:picLocks noChangeAspect="1"/>
          </p:cNvPicPr>
          <p:nvPr/>
        </p:nvPicPr>
        <p:blipFill>
          <a:blip r:embed="rId2"/>
          <a:stretch>
            <a:fillRect/>
          </a:stretch>
        </p:blipFill>
        <p:spPr>
          <a:xfrm>
            <a:off x="477864" y="3200400"/>
            <a:ext cx="3759200" cy="2819400"/>
          </a:xfrm>
          <a:prstGeom prst="rect">
            <a:avLst/>
          </a:prstGeom>
        </p:spPr>
      </p:pic>
      <p:pic>
        <p:nvPicPr>
          <p:cNvPr id="5" name="Picture 4"/>
          <p:cNvPicPr>
            <a:picLocks noChangeAspect="1"/>
          </p:cNvPicPr>
          <p:nvPr/>
        </p:nvPicPr>
        <p:blipFill>
          <a:blip r:embed="rId3"/>
          <a:stretch>
            <a:fillRect/>
          </a:stretch>
        </p:blipFill>
        <p:spPr>
          <a:xfrm>
            <a:off x="5027072" y="3238501"/>
            <a:ext cx="3662311" cy="2743198"/>
          </a:xfrm>
          <a:prstGeom prst="rect">
            <a:avLst/>
          </a:prstGeom>
        </p:spPr>
      </p:pic>
      <p:sp>
        <p:nvSpPr>
          <p:cNvPr id="6" name="TextBox 5"/>
          <p:cNvSpPr txBox="1"/>
          <p:nvPr/>
        </p:nvSpPr>
        <p:spPr>
          <a:xfrm>
            <a:off x="4237064" y="6400800"/>
            <a:ext cx="4678336" cy="369332"/>
          </a:xfrm>
          <a:prstGeom prst="rect">
            <a:avLst/>
          </a:prstGeom>
          <a:noFill/>
        </p:spPr>
        <p:txBody>
          <a:bodyPr wrap="square" rtlCol="0">
            <a:spAutoFit/>
          </a:bodyPr>
          <a:lstStyle/>
          <a:p>
            <a:r>
              <a:rPr lang="en-US" b="1" dirty="0" smtClean="0">
                <a:solidFill>
                  <a:srgbClr val="FF0000"/>
                </a:solidFill>
                <a:hlinkClick r:id="rId4" action="ppaction://hlinksldjump"/>
              </a:rPr>
              <a:t>Click to return to the next slide</a:t>
            </a:r>
            <a:endParaRPr lang="en-US" b="1" dirty="0">
              <a:solidFill>
                <a:srgbClr val="FF0000"/>
              </a:solidFill>
            </a:endParaRPr>
          </a:p>
        </p:txBody>
      </p:sp>
    </p:spTree>
    <p:extLst>
      <p:ext uri="{BB962C8B-B14F-4D97-AF65-F5344CB8AC3E}">
        <p14:creationId xmlns:p14="http://schemas.microsoft.com/office/powerpoint/2010/main" val="32932268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156" y="0"/>
            <a:ext cx="8229600" cy="1143000"/>
          </a:xfrm>
        </p:spPr>
        <p:txBody>
          <a:bodyPr/>
          <a:lstStyle/>
          <a:p>
            <a:r>
              <a:rPr lang="en-US" dirty="0" smtClean="0"/>
              <a:t>Geyser</a:t>
            </a:r>
            <a:endParaRPr lang="en-US" dirty="0"/>
          </a:p>
        </p:txBody>
      </p:sp>
      <p:sp>
        <p:nvSpPr>
          <p:cNvPr id="3" name="Content Placeholder 2"/>
          <p:cNvSpPr>
            <a:spLocks noGrp="1"/>
          </p:cNvSpPr>
          <p:nvPr>
            <p:ph idx="1"/>
          </p:nvPr>
        </p:nvSpPr>
        <p:spPr>
          <a:xfrm>
            <a:off x="228600" y="990600"/>
            <a:ext cx="8763000" cy="4525963"/>
          </a:xfrm>
        </p:spPr>
        <p:txBody>
          <a:bodyPr/>
          <a:lstStyle/>
          <a:p>
            <a:r>
              <a:rPr lang="en-US" dirty="0" smtClean="0"/>
              <a:t>A geyser is a vent in Earth's surface that periodically ejects a column of hot water and steam. Even a small geyser is an amazing phenomenon; however some geysers have eruptions that blast thousands of gallons of boiling hot water up to a few hundred feet in the air. South Island New Zealand has good examples.</a:t>
            </a:r>
            <a:endParaRPr lang="en-US" dirty="0"/>
          </a:p>
        </p:txBody>
      </p:sp>
      <p:sp>
        <p:nvSpPr>
          <p:cNvPr id="4" name="TextBox 3"/>
          <p:cNvSpPr txBox="1"/>
          <p:nvPr/>
        </p:nvSpPr>
        <p:spPr>
          <a:xfrm>
            <a:off x="4495800" y="6172200"/>
            <a:ext cx="4212956" cy="369332"/>
          </a:xfrm>
          <a:prstGeom prst="rect">
            <a:avLst/>
          </a:prstGeom>
          <a:noFill/>
        </p:spPr>
        <p:txBody>
          <a:bodyPr wrap="square" rtlCol="0">
            <a:spAutoFit/>
          </a:bodyPr>
          <a:lstStyle/>
          <a:p>
            <a:r>
              <a:rPr lang="en-US" b="1" dirty="0" smtClean="0">
                <a:solidFill>
                  <a:srgbClr val="FF0000"/>
                </a:solidFill>
                <a:hlinkClick r:id="rId2" action="ppaction://hlinksldjump"/>
              </a:rPr>
              <a:t>Click to go to the next slide.</a:t>
            </a:r>
            <a:endParaRPr lang="en-US" b="1" dirty="0">
              <a:solidFill>
                <a:srgbClr val="FF0000"/>
              </a:solidFill>
            </a:endParaRPr>
          </a:p>
        </p:txBody>
      </p:sp>
    </p:spTree>
    <p:extLst>
      <p:ext uri="{BB962C8B-B14F-4D97-AF65-F5344CB8AC3E}">
        <p14:creationId xmlns:p14="http://schemas.microsoft.com/office/powerpoint/2010/main" val="948373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lstStyle/>
          <a:p>
            <a:r>
              <a:rPr lang="en-US" dirty="0" smtClean="0"/>
              <a:t>Aborigine arrival</a:t>
            </a:r>
            <a:endParaRPr lang="en-US" dirty="0"/>
          </a:p>
        </p:txBody>
      </p:sp>
      <p:sp>
        <p:nvSpPr>
          <p:cNvPr id="3" name="Content Placeholder 2"/>
          <p:cNvSpPr>
            <a:spLocks noGrp="1"/>
          </p:cNvSpPr>
          <p:nvPr>
            <p:ph idx="1"/>
          </p:nvPr>
        </p:nvSpPr>
        <p:spPr>
          <a:xfrm>
            <a:off x="152400" y="714236"/>
            <a:ext cx="8991600" cy="1245031"/>
          </a:xfrm>
        </p:spPr>
        <p:txBody>
          <a:bodyPr/>
          <a:lstStyle/>
          <a:p>
            <a:r>
              <a:rPr lang="en-US" dirty="0" smtClean="0"/>
              <a:t>Australian Aborigines migrated from somewhere in Asia at least 30,000 years ago.</a:t>
            </a:r>
            <a:endParaRPr lang="en-US" dirty="0"/>
          </a:p>
        </p:txBody>
      </p:sp>
      <p:sp>
        <p:nvSpPr>
          <p:cNvPr id="4" name="TextBox 3"/>
          <p:cNvSpPr txBox="1"/>
          <p:nvPr/>
        </p:nvSpPr>
        <p:spPr>
          <a:xfrm>
            <a:off x="4043766" y="6471291"/>
            <a:ext cx="4648200" cy="369332"/>
          </a:xfrm>
          <a:prstGeom prst="rect">
            <a:avLst/>
          </a:prstGeom>
          <a:noFill/>
        </p:spPr>
        <p:txBody>
          <a:bodyPr wrap="square" rtlCol="0">
            <a:spAutoFit/>
          </a:bodyPr>
          <a:lstStyle/>
          <a:p>
            <a:r>
              <a:rPr lang="en-US" b="1" dirty="0" smtClean="0">
                <a:solidFill>
                  <a:srgbClr val="FF0000"/>
                </a:solidFill>
                <a:hlinkClick r:id="rId2" action="ppaction://hlinksldjump"/>
              </a:rPr>
              <a:t>Click to return to the questions</a:t>
            </a:r>
            <a:endParaRPr lang="en-US" b="1" dirty="0">
              <a:solidFill>
                <a:srgbClr val="FF0000"/>
              </a:solidFill>
            </a:endParaRPr>
          </a:p>
        </p:txBody>
      </p:sp>
      <p:pic>
        <p:nvPicPr>
          <p:cNvPr id="5" name="Picture 4"/>
          <p:cNvPicPr>
            <a:picLocks noChangeAspect="1"/>
          </p:cNvPicPr>
          <p:nvPr/>
        </p:nvPicPr>
        <p:blipFill>
          <a:blip r:embed="rId3"/>
          <a:stretch>
            <a:fillRect/>
          </a:stretch>
        </p:blipFill>
        <p:spPr>
          <a:xfrm>
            <a:off x="1600199" y="1804168"/>
            <a:ext cx="6027437" cy="4636103"/>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1778" b="96667" l="0" r="100000"/>
                    </a14:imgEffect>
                  </a14:imgLayer>
                </a14:imgProps>
              </a:ext>
              <a:ext uri="{28A0092B-C50C-407E-A947-70E740481C1C}">
                <a14:useLocalDpi xmlns:a14="http://schemas.microsoft.com/office/drawing/2010/main" val="0"/>
              </a:ext>
            </a:extLst>
          </a:blip>
          <a:stretch>
            <a:fillRect/>
          </a:stretch>
        </p:blipFill>
        <p:spPr>
          <a:xfrm>
            <a:off x="3042498" y="2363399"/>
            <a:ext cx="2002536" cy="1371600"/>
          </a:xfrm>
          <a:prstGeom prst="rect">
            <a:avLst/>
          </a:prstGeom>
        </p:spPr>
      </p:pic>
    </p:spTree>
    <p:extLst>
      <p:ext uri="{BB962C8B-B14F-4D97-AF65-F5344CB8AC3E}">
        <p14:creationId xmlns:p14="http://schemas.microsoft.com/office/powerpoint/2010/main" val="38939906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Rights Movements</a:t>
            </a:r>
            <a:endParaRPr lang="en-US" dirty="0"/>
          </a:p>
        </p:txBody>
      </p:sp>
      <p:sp>
        <p:nvSpPr>
          <p:cNvPr id="3" name="Content Placeholder 2"/>
          <p:cNvSpPr>
            <a:spLocks noGrp="1"/>
          </p:cNvSpPr>
          <p:nvPr>
            <p:ph idx="1"/>
          </p:nvPr>
        </p:nvSpPr>
        <p:spPr>
          <a:xfrm>
            <a:off x="0" y="1219200"/>
            <a:ext cx="9144000" cy="5257800"/>
          </a:xfrm>
        </p:spPr>
        <p:txBody>
          <a:bodyPr/>
          <a:lstStyle/>
          <a:p>
            <a:r>
              <a:rPr lang="en-US" sz="2800" dirty="0" smtClean="0"/>
              <a:t>Land and property rights fueled an important civil rights movement in the 1970s. Aborigines spoke out for equal rights, and specifically for land rights for property that had been forcibly taken by British settlers. The Aboriginal Land Rights Act, passed in 1976, became instrumental in territories with tribal associations. The 1990s witnessed further rights milestones, including government legislation that returned a great degree of autonomy, and increased wages and welfare benefits to aboriginal people.</a:t>
            </a:r>
            <a:endParaRPr lang="en-US" sz="2800" dirty="0"/>
          </a:p>
        </p:txBody>
      </p:sp>
      <p:sp>
        <p:nvSpPr>
          <p:cNvPr id="4" name="TextBox 3"/>
          <p:cNvSpPr txBox="1"/>
          <p:nvPr/>
        </p:nvSpPr>
        <p:spPr>
          <a:xfrm>
            <a:off x="4495800" y="6172200"/>
            <a:ext cx="4495800" cy="369332"/>
          </a:xfrm>
          <a:prstGeom prst="rect">
            <a:avLst/>
          </a:prstGeom>
          <a:noFill/>
        </p:spPr>
        <p:txBody>
          <a:bodyPr wrap="square" rtlCol="0">
            <a:spAutoFit/>
          </a:bodyPr>
          <a:lstStyle/>
          <a:p>
            <a:r>
              <a:rPr lang="en-US" b="1" dirty="0" smtClean="0">
                <a:solidFill>
                  <a:srgbClr val="FF0000"/>
                </a:solidFill>
                <a:hlinkClick r:id="rId2" action="ppaction://hlinksldjump"/>
              </a:rPr>
              <a:t>Click to go to the next slide</a:t>
            </a:r>
            <a:endParaRPr lang="en-US" b="1" dirty="0">
              <a:solidFill>
                <a:srgbClr val="FF0000"/>
              </a:solidFill>
            </a:endParaRPr>
          </a:p>
        </p:txBody>
      </p:sp>
    </p:spTree>
    <p:extLst>
      <p:ext uri="{BB962C8B-B14F-4D97-AF65-F5344CB8AC3E}">
        <p14:creationId xmlns:p14="http://schemas.microsoft.com/office/powerpoint/2010/main" val="4217170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7" y="-297"/>
            <a:ext cx="9144793" cy="6858594"/>
          </a:xfrm>
          <a:prstGeom prst="rect">
            <a:avLst/>
          </a:prstGeom>
        </p:spPr>
      </p:pic>
      <p:sp>
        <p:nvSpPr>
          <p:cNvPr id="2" name="Title 1"/>
          <p:cNvSpPr>
            <a:spLocks noGrp="1"/>
          </p:cNvSpPr>
          <p:nvPr>
            <p:ph type="title"/>
          </p:nvPr>
        </p:nvSpPr>
        <p:spPr/>
        <p:txBody>
          <a:bodyPr/>
          <a:lstStyle/>
          <a:p>
            <a:r>
              <a:rPr lang="en-US" b="1" dirty="0" smtClean="0">
                <a:solidFill>
                  <a:srgbClr val="FF0000"/>
                </a:solidFill>
                <a:effectLst>
                  <a:glow rad="127000">
                    <a:srgbClr val="FFC000"/>
                  </a:glow>
                </a:effectLst>
              </a:rPr>
              <a:t>British settlement</a:t>
            </a:r>
            <a:endParaRPr lang="en-US" b="1" dirty="0">
              <a:solidFill>
                <a:srgbClr val="FF0000"/>
              </a:solidFill>
              <a:effectLst>
                <a:glow rad="127000">
                  <a:srgbClr val="FFC000"/>
                </a:glow>
              </a:effectLst>
            </a:endParaRPr>
          </a:p>
        </p:txBody>
      </p:sp>
      <p:sp>
        <p:nvSpPr>
          <p:cNvPr id="3" name="Content Placeholder 2"/>
          <p:cNvSpPr>
            <a:spLocks noGrp="1"/>
          </p:cNvSpPr>
          <p:nvPr>
            <p:ph idx="1"/>
          </p:nvPr>
        </p:nvSpPr>
        <p:spPr>
          <a:xfrm>
            <a:off x="457200" y="3048000"/>
            <a:ext cx="8229600" cy="3078163"/>
          </a:xfrm>
        </p:spPr>
        <p:txBody>
          <a:bodyPr/>
          <a:lstStyle/>
          <a:p>
            <a:pPr marL="0" indent="0" algn="ctr">
              <a:buNone/>
            </a:pPr>
            <a:r>
              <a:rPr lang="en-US" b="1" dirty="0" smtClean="0">
                <a:solidFill>
                  <a:srgbClr val="FF0000"/>
                </a:solidFill>
              </a:rPr>
              <a:t/>
            </a:r>
            <a:br>
              <a:rPr lang="en-US" b="1" dirty="0" smtClean="0">
                <a:solidFill>
                  <a:srgbClr val="FF0000"/>
                </a:solidFill>
              </a:rPr>
            </a:br>
            <a:r>
              <a:rPr lang="en-US" b="1" dirty="0" smtClean="0">
                <a:solidFill>
                  <a:srgbClr val="FF0000"/>
                </a:solidFill>
              </a:rPr>
              <a:t>Beginning in 1788 CE</a:t>
            </a:r>
            <a:endParaRPr lang="en-US" b="1" dirty="0">
              <a:solidFill>
                <a:srgbClr val="FF0000"/>
              </a:solidFill>
            </a:endParaRPr>
          </a:p>
        </p:txBody>
      </p:sp>
      <p:sp>
        <p:nvSpPr>
          <p:cNvPr id="5" name="TextBox 4"/>
          <p:cNvSpPr txBox="1"/>
          <p:nvPr/>
        </p:nvSpPr>
        <p:spPr>
          <a:xfrm>
            <a:off x="5029200" y="6400800"/>
            <a:ext cx="4114800" cy="369332"/>
          </a:xfrm>
          <a:prstGeom prst="rect">
            <a:avLst/>
          </a:prstGeom>
          <a:noFill/>
        </p:spPr>
        <p:txBody>
          <a:bodyPr wrap="square" rtlCol="0">
            <a:spAutoFit/>
          </a:bodyPr>
          <a:lstStyle/>
          <a:p>
            <a:r>
              <a:rPr lang="en-US" b="1" dirty="0" smtClean="0">
                <a:solidFill>
                  <a:srgbClr val="FF0000"/>
                </a:solidFill>
                <a:hlinkClick r:id="rId3" action="ppaction://hlinksldjump"/>
              </a:rPr>
              <a:t>Click to return to the questions</a:t>
            </a:r>
            <a:endParaRPr lang="en-US" b="1" dirty="0">
              <a:solidFill>
                <a:srgbClr val="FF0000"/>
              </a:solidFill>
            </a:endParaRPr>
          </a:p>
        </p:txBody>
      </p:sp>
    </p:spTree>
    <p:extLst>
      <p:ext uri="{BB962C8B-B14F-4D97-AF65-F5344CB8AC3E}">
        <p14:creationId xmlns:p14="http://schemas.microsoft.com/office/powerpoint/2010/main" val="2830391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Penal Colony</a:t>
            </a:r>
            <a:endParaRPr lang="en-US" dirty="0"/>
          </a:p>
        </p:txBody>
      </p:sp>
      <p:sp>
        <p:nvSpPr>
          <p:cNvPr id="3" name="Content Placeholder 2"/>
          <p:cNvSpPr>
            <a:spLocks noGrp="1"/>
          </p:cNvSpPr>
          <p:nvPr>
            <p:ph idx="1"/>
          </p:nvPr>
        </p:nvSpPr>
        <p:spPr>
          <a:xfrm>
            <a:off x="228600" y="914401"/>
            <a:ext cx="8839200" cy="1676400"/>
          </a:xfrm>
        </p:spPr>
        <p:txBody>
          <a:bodyPr/>
          <a:lstStyle/>
          <a:p>
            <a:r>
              <a:rPr lang="en-US" dirty="0" smtClean="0"/>
              <a:t>The British initially settled through penal transportation to the colony of New South Wales from 26 January 1788.</a:t>
            </a:r>
            <a:endParaRPr lang="en-US" dirty="0"/>
          </a:p>
        </p:txBody>
      </p:sp>
      <p:pic>
        <p:nvPicPr>
          <p:cNvPr id="4" name="Picture 3"/>
          <p:cNvPicPr>
            <a:picLocks noChangeAspect="1"/>
          </p:cNvPicPr>
          <p:nvPr/>
        </p:nvPicPr>
        <p:blipFill>
          <a:blip r:embed="rId2"/>
          <a:stretch>
            <a:fillRect/>
          </a:stretch>
        </p:blipFill>
        <p:spPr>
          <a:xfrm>
            <a:off x="1295400" y="2438400"/>
            <a:ext cx="6200614" cy="3810794"/>
          </a:xfrm>
          <a:prstGeom prst="rect">
            <a:avLst/>
          </a:prstGeom>
        </p:spPr>
      </p:pic>
      <p:sp>
        <p:nvSpPr>
          <p:cNvPr id="5" name="TextBox 4"/>
          <p:cNvSpPr txBox="1"/>
          <p:nvPr/>
        </p:nvSpPr>
        <p:spPr>
          <a:xfrm>
            <a:off x="2895600" y="6400800"/>
            <a:ext cx="5943600" cy="369332"/>
          </a:xfrm>
          <a:prstGeom prst="rect">
            <a:avLst/>
          </a:prstGeom>
          <a:noFill/>
        </p:spPr>
        <p:txBody>
          <a:bodyPr wrap="square" rtlCol="0">
            <a:spAutoFit/>
          </a:bodyPr>
          <a:lstStyle/>
          <a:p>
            <a:r>
              <a:rPr lang="en-US" b="1" dirty="0" smtClean="0">
                <a:solidFill>
                  <a:srgbClr val="FF0000"/>
                </a:solidFill>
                <a:hlinkClick r:id="rId3" action="ppaction://hlinksldjump"/>
              </a:rPr>
              <a:t>Click to return to the questions</a:t>
            </a:r>
            <a:endParaRPr lang="en-US" b="1" dirty="0">
              <a:solidFill>
                <a:srgbClr val="FF0000"/>
              </a:solidFill>
            </a:endParaRPr>
          </a:p>
        </p:txBody>
      </p:sp>
    </p:spTree>
    <p:extLst>
      <p:ext uri="{BB962C8B-B14F-4D97-AF65-F5344CB8AC3E}">
        <p14:creationId xmlns:p14="http://schemas.microsoft.com/office/powerpoint/2010/main" val="2702830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Immigrants</a:t>
            </a:r>
            <a:endParaRPr lang="en-US" dirty="0"/>
          </a:p>
        </p:txBody>
      </p:sp>
      <p:sp>
        <p:nvSpPr>
          <p:cNvPr id="3" name="Content Placeholder 2"/>
          <p:cNvSpPr>
            <a:spLocks noGrp="1"/>
          </p:cNvSpPr>
          <p:nvPr>
            <p:ph idx="1"/>
          </p:nvPr>
        </p:nvSpPr>
        <p:spPr/>
        <p:txBody>
          <a:bodyPr/>
          <a:lstStyle/>
          <a:p>
            <a:r>
              <a:rPr lang="en-US" dirty="0" smtClean="0"/>
              <a:t>A gold rush began in Australia in the early 1850s</a:t>
            </a:r>
            <a:endParaRPr lang="en-US" dirty="0"/>
          </a:p>
        </p:txBody>
      </p:sp>
      <p:sp>
        <p:nvSpPr>
          <p:cNvPr id="4" name="TextBox 3"/>
          <p:cNvSpPr txBox="1"/>
          <p:nvPr/>
        </p:nvSpPr>
        <p:spPr>
          <a:xfrm>
            <a:off x="3505200" y="6431007"/>
            <a:ext cx="5334000" cy="369332"/>
          </a:xfrm>
          <a:prstGeom prst="rect">
            <a:avLst/>
          </a:prstGeom>
          <a:noFill/>
        </p:spPr>
        <p:txBody>
          <a:bodyPr wrap="square" rtlCol="0">
            <a:spAutoFit/>
          </a:bodyPr>
          <a:lstStyle/>
          <a:p>
            <a:r>
              <a:rPr lang="en-US" b="1" dirty="0" smtClean="0">
                <a:solidFill>
                  <a:srgbClr val="FF0000"/>
                </a:solidFill>
                <a:hlinkClick r:id="rId2" action="ppaction://hlinksldjump"/>
              </a:rPr>
              <a:t>Click to go to the next slide</a:t>
            </a:r>
            <a:endParaRPr lang="en-US" b="1" dirty="0">
              <a:solidFill>
                <a:srgbClr val="FF0000"/>
              </a:solidFill>
            </a:endParaRPr>
          </a:p>
        </p:txBody>
      </p:sp>
      <p:pic>
        <p:nvPicPr>
          <p:cNvPr id="5" name="Picture 4"/>
          <p:cNvPicPr>
            <a:picLocks noChangeAspect="1"/>
          </p:cNvPicPr>
          <p:nvPr/>
        </p:nvPicPr>
        <p:blipFill>
          <a:blip r:embed="rId3"/>
          <a:stretch>
            <a:fillRect/>
          </a:stretch>
        </p:blipFill>
        <p:spPr>
          <a:xfrm>
            <a:off x="1524000" y="2667000"/>
            <a:ext cx="6109316" cy="3641725"/>
          </a:xfrm>
          <a:prstGeom prst="rect">
            <a:avLst/>
          </a:prstGeom>
        </p:spPr>
      </p:pic>
    </p:spTree>
    <p:extLst>
      <p:ext uri="{BB962C8B-B14F-4D97-AF65-F5344CB8AC3E}">
        <p14:creationId xmlns:p14="http://schemas.microsoft.com/office/powerpoint/2010/main" val="396189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5831"/>
            <a:ext cx="8229600" cy="1143000"/>
          </a:xfrm>
        </p:spPr>
        <p:txBody>
          <a:bodyPr/>
          <a:lstStyle/>
          <a:p>
            <a:r>
              <a:rPr lang="en-US" dirty="0" smtClean="0"/>
              <a:t>World trade</a:t>
            </a:r>
            <a:endParaRPr lang="en-US" dirty="0"/>
          </a:p>
        </p:txBody>
      </p:sp>
      <p:pic>
        <p:nvPicPr>
          <p:cNvPr id="4" name="Content Placeholder 3"/>
          <p:cNvPicPr>
            <a:picLocks noGrp="1" noChangeAspect="1"/>
          </p:cNvPicPr>
          <p:nvPr>
            <p:ph idx="1"/>
          </p:nvPr>
        </p:nvPicPr>
        <p:blipFill rotWithShape="1">
          <a:blip r:embed="rId2"/>
          <a:srcRect l="9166" r="3334"/>
          <a:stretch/>
        </p:blipFill>
        <p:spPr>
          <a:xfrm>
            <a:off x="-60862" y="1168831"/>
            <a:ext cx="9204862" cy="5340084"/>
          </a:xfrm>
          <a:prstGeom prst="rect">
            <a:avLst/>
          </a:prstGeom>
        </p:spPr>
      </p:pic>
      <p:sp>
        <p:nvSpPr>
          <p:cNvPr id="5" name="TextBox 4"/>
          <p:cNvSpPr txBox="1"/>
          <p:nvPr/>
        </p:nvSpPr>
        <p:spPr>
          <a:xfrm>
            <a:off x="4419600" y="6477000"/>
            <a:ext cx="4419600" cy="381000"/>
          </a:xfrm>
          <a:prstGeom prst="rect">
            <a:avLst/>
          </a:prstGeom>
          <a:noFill/>
        </p:spPr>
        <p:txBody>
          <a:bodyPr wrap="square" rtlCol="0">
            <a:spAutoFit/>
          </a:bodyPr>
          <a:lstStyle/>
          <a:p>
            <a:r>
              <a:rPr lang="en-US" b="1" dirty="0" smtClean="0">
                <a:solidFill>
                  <a:srgbClr val="FF0000"/>
                </a:solidFill>
                <a:hlinkClick r:id="rId3" action="ppaction://hlinksldjump"/>
              </a:rPr>
              <a:t>Click to return to the questions slide</a:t>
            </a:r>
            <a:endParaRPr lang="en-US" b="1" dirty="0">
              <a:solidFill>
                <a:srgbClr val="FF0000"/>
              </a:solidFill>
            </a:endParaRPr>
          </a:p>
        </p:txBody>
      </p:sp>
    </p:spTree>
    <p:extLst>
      <p:ext uri="{BB962C8B-B14F-4D97-AF65-F5344CB8AC3E}">
        <p14:creationId xmlns:p14="http://schemas.microsoft.com/office/powerpoint/2010/main" val="2864631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Wheat</a:t>
            </a:r>
            <a:endParaRPr lang="en-US" dirty="0"/>
          </a:p>
        </p:txBody>
      </p:sp>
      <p:pic>
        <p:nvPicPr>
          <p:cNvPr id="5" name="Content Placeholder 4"/>
          <p:cNvPicPr>
            <a:picLocks noGrp="1" noChangeAspect="1"/>
          </p:cNvPicPr>
          <p:nvPr>
            <p:ph idx="1"/>
          </p:nvPr>
        </p:nvPicPr>
        <p:blipFill>
          <a:blip r:embed="rId2"/>
          <a:stretch>
            <a:fillRect/>
          </a:stretch>
        </p:blipFill>
        <p:spPr>
          <a:xfrm>
            <a:off x="838200" y="533400"/>
            <a:ext cx="7239000" cy="5791200"/>
          </a:xfrm>
          <a:prstGeom prst="rect">
            <a:avLst/>
          </a:prstGeom>
        </p:spPr>
      </p:pic>
      <p:sp>
        <p:nvSpPr>
          <p:cNvPr id="4" name="TextBox 3"/>
          <p:cNvSpPr txBox="1"/>
          <p:nvPr/>
        </p:nvSpPr>
        <p:spPr>
          <a:xfrm>
            <a:off x="4267200" y="6324600"/>
            <a:ext cx="4876800" cy="369332"/>
          </a:xfrm>
          <a:prstGeom prst="rect">
            <a:avLst/>
          </a:prstGeom>
          <a:noFill/>
        </p:spPr>
        <p:txBody>
          <a:bodyPr wrap="square" rtlCol="0">
            <a:spAutoFit/>
          </a:bodyPr>
          <a:lstStyle/>
          <a:p>
            <a:r>
              <a:rPr lang="en-US" b="1" dirty="0" smtClean="0">
                <a:solidFill>
                  <a:srgbClr val="FF0000"/>
                </a:solidFill>
                <a:hlinkClick r:id="rId3" action="ppaction://hlinksldjump"/>
              </a:rPr>
              <a:t>Click to return to the question slide</a:t>
            </a:r>
            <a:endParaRPr lang="en-US" b="1" dirty="0">
              <a:solidFill>
                <a:srgbClr val="FF0000"/>
              </a:solidFill>
            </a:endParaRPr>
          </a:p>
        </p:txBody>
      </p:sp>
    </p:spTree>
    <p:extLst>
      <p:ext uri="{BB962C8B-B14F-4D97-AF65-F5344CB8AC3E}">
        <p14:creationId xmlns:p14="http://schemas.microsoft.com/office/powerpoint/2010/main" val="1684081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r="24359"/>
          <a:stretch/>
        </p:blipFill>
        <p:spPr>
          <a:xfrm>
            <a:off x="594360" y="0"/>
            <a:ext cx="8092440" cy="6858000"/>
          </a:xfrm>
          <a:prstGeom prst="rect">
            <a:avLst/>
          </a:prstGeom>
        </p:spPr>
      </p:pic>
    </p:spTree>
    <p:extLst>
      <p:ext uri="{BB962C8B-B14F-4D97-AF65-F5344CB8AC3E}">
        <p14:creationId xmlns:p14="http://schemas.microsoft.com/office/powerpoint/2010/main" val="23403967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wool</a:t>
            </a:r>
            <a:endParaRPr lang="en-US" dirty="0"/>
          </a:p>
        </p:txBody>
      </p:sp>
      <p:pic>
        <p:nvPicPr>
          <p:cNvPr id="4" name="Content Placeholder 3"/>
          <p:cNvPicPr>
            <a:picLocks noGrp="1" noChangeAspect="1"/>
          </p:cNvPicPr>
          <p:nvPr>
            <p:ph idx="1"/>
          </p:nvPr>
        </p:nvPicPr>
        <p:blipFill>
          <a:blip r:embed="rId2"/>
          <a:stretch>
            <a:fillRect/>
          </a:stretch>
        </p:blipFill>
        <p:spPr>
          <a:xfrm>
            <a:off x="-76200" y="7749"/>
            <a:ext cx="9296400" cy="6140311"/>
          </a:xfrm>
          <a:prstGeom prst="rect">
            <a:avLst/>
          </a:prstGeom>
        </p:spPr>
      </p:pic>
      <p:sp>
        <p:nvSpPr>
          <p:cNvPr id="5" name="TextBox 4"/>
          <p:cNvSpPr txBox="1"/>
          <p:nvPr/>
        </p:nvSpPr>
        <p:spPr>
          <a:xfrm>
            <a:off x="4191000" y="6324600"/>
            <a:ext cx="4953000" cy="369332"/>
          </a:xfrm>
          <a:prstGeom prst="rect">
            <a:avLst/>
          </a:prstGeom>
          <a:noFill/>
        </p:spPr>
        <p:txBody>
          <a:bodyPr wrap="square" rtlCol="0">
            <a:spAutoFit/>
          </a:bodyPr>
          <a:lstStyle/>
          <a:p>
            <a:r>
              <a:rPr lang="en-US" b="1" dirty="0" smtClean="0">
                <a:solidFill>
                  <a:srgbClr val="FF0000"/>
                </a:solidFill>
                <a:hlinkClick r:id="rId3" action="ppaction://hlinksldjump"/>
              </a:rPr>
              <a:t>Click to go to the next slide</a:t>
            </a:r>
            <a:endParaRPr lang="en-US" b="1" dirty="0">
              <a:solidFill>
                <a:srgbClr val="FF0000"/>
              </a:solidFill>
            </a:endParaRPr>
          </a:p>
        </p:txBody>
      </p:sp>
    </p:spTree>
    <p:extLst>
      <p:ext uri="{BB962C8B-B14F-4D97-AF65-F5344CB8AC3E}">
        <p14:creationId xmlns:p14="http://schemas.microsoft.com/office/powerpoint/2010/main" val="2335962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Atoll</a:t>
            </a:r>
            <a:endParaRPr lang="en-US" dirty="0"/>
          </a:p>
        </p:txBody>
      </p:sp>
      <p:sp>
        <p:nvSpPr>
          <p:cNvPr id="3" name="Content Placeholder 2"/>
          <p:cNvSpPr>
            <a:spLocks noGrp="1"/>
          </p:cNvSpPr>
          <p:nvPr>
            <p:ph idx="1"/>
          </p:nvPr>
        </p:nvSpPr>
        <p:spPr>
          <a:xfrm>
            <a:off x="228600" y="1146875"/>
            <a:ext cx="8763000" cy="1824925"/>
          </a:xfrm>
        </p:spPr>
        <p:txBody>
          <a:bodyPr/>
          <a:lstStyle/>
          <a:p>
            <a:r>
              <a:rPr lang="en-US" dirty="0" smtClean="0"/>
              <a:t>a ring-shaped coral reef or a string of closely spaced small coral islands, enclosing or nearly enclosing a shallow lagoon</a:t>
            </a:r>
            <a:endParaRPr lang="en-US" dirty="0"/>
          </a:p>
        </p:txBody>
      </p:sp>
      <p:pic>
        <p:nvPicPr>
          <p:cNvPr id="4" name="Picture 3"/>
          <p:cNvPicPr>
            <a:picLocks noChangeAspect="1"/>
          </p:cNvPicPr>
          <p:nvPr/>
        </p:nvPicPr>
        <p:blipFill>
          <a:blip r:embed="rId2"/>
          <a:stretch>
            <a:fillRect/>
          </a:stretch>
        </p:blipFill>
        <p:spPr>
          <a:xfrm>
            <a:off x="37454" y="2743200"/>
            <a:ext cx="4548568" cy="2988590"/>
          </a:xfrm>
          <a:prstGeom prst="rect">
            <a:avLst/>
          </a:prstGeom>
        </p:spPr>
      </p:pic>
      <p:pic>
        <p:nvPicPr>
          <p:cNvPr id="5" name="Picture 4"/>
          <p:cNvPicPr>
            <a:picLocks noChangeAspect="1"/>
          </p:cNvPicPr>
          <p:nvPr/>
        </p:nvPicPr>
        <p:blipFill>
          <a:blip r:embed="rId3"/>
          <a:stretch>
            <a:fillRect/>
          </a:stretch>
        </p:blipFill>
        <p:spPr>
          <a:xfrm>
            <a:off x="4610100" y="2743200"/>
            <a:ext cx="4491051" cy="2988590"/>
          </a:xfrm>
          <a:prstGeom prst="rect">
            <a:avLst/>
          </a:prstGeom>
        </p:spPr>
      </p:pic>
      <p:sp>
        <p:nvSpPr>
          <p:cNvPr id="6" name="TextBox 5"/>
          <p:cNvSpPr txBox="1"/>
          <p:nvPr/>
        </p:nvSpPr>
        <p:spPr>
          <a:xfrm>
            <a:off x="3886200" y="6096000"/>
            <a:ext cx="5214951" cy="369332"/>
          </a:xfrm>
          <a:prstGeom prst="rect">
            <a:avLst/>
          </a:prstGeom>
          <a:noFill/>
        </p:spPr>
        <p:txBody>
          <a:bodyPr wrap="square" rtlCol="0">
            <a:spAutoFit/>
          </a:bodyPr>
          <a:lstStyle/>
          <a:p>
            <a:r>
              <a:rPr lang="en-US" b="1" dirty="0" smtClean="0">
                <a:solidFill>
                  <a:srgbClr val="FF0000"/>
                </a:solidFill>
                <a:hlinkClick r:id="rId4" action="ppaction://hlinksldjump"/>
              </a:rPr>
              <a:t>Click to return to the question slide</a:t>
            </a:r>
            <a:endParaRPr lang="en-US" b="1" dirty="0">
              <a:solidFill>
                <a:srgbClr val="FF0000"/>
              </a:solidFill>
            </a:endParaRPr>
          </a:p>
        </p:txBody>
      </p:sp>
    </p:spTree>
    <p:extLst>
      <p:ext uri="{BB962C8B-B14F-4D97-AF65-F5344CB8AC3E}">
        <p14:creationId xmlns:p14="http://schemas.microsoft.com/office/powerpoint/2010/main" val="3679128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Low Island Features</a:t>
            </a:r>
            <a:endParaRPr lang="en-US" dirty="0"/>
          </a:p>
        </p:txBody>
      </p:sp>
      <p:sp>
        <p:nvSpPr>
          <p:cNvPr id="3" name="Content Placeholder 2"/>
          <p:cNvSpPr>
            <a:spLocks noGrp="1"/>
          </p:cNvSpPr>
          <p:nvPr>
            <p:ph idx="1"/>
          </p:nvPr>
        </p:nvSpPr>
        <p:spPr>
          <a:xfrm>
            <a:off x="0" y="838201"/>
            <a:ext cx="9144000" cy="3048000"/>
          </a:xfrm>
        </p:spPr>
        <p:txBody>
          <a:bodyPr/>
          <a:lstStyle/>
          <a:p>
            <a:r>
              <a:rPr lang="en-US" dirty="0" smtClean="0"/>
              <a:t>A low island is, in geology (and sometimes in archaeology), an island of coral origin. The term applies whether the island was formed as a result of sedimentation upon a coral reef or of the uplifting of such islands. The term is used to distinguish such islands from high islands</a:t>
            </a:r>
          </a:p>
          <a:p>
            <a:endParaRPr lang="en-US" dirty="0"/>
          </a:p>
        </p:txBody>
      </p:sp>
      <p:sp>
        <p:nvSpPr>
          <p:cNvPr id="4" name="TextBox 3"/>
          <p:cNvSpPr txBox="1"/>
          <p:nvPr/>
        </p:nvSpPr>
        <p:spPr>
          <a:xfrm>
            <a:off x="5105400" y="6324600"/>
            <a:ext cx="4038600" cy="369332"/>
          </a:xfrm>
          <a:prstGeom prst="rect">
            <a:avLst/>
          </a:prstGeom>
          <a:noFill/>
        </p:spPr>
        <p:txBody>
          <a:bodyPr wrap="square" rtlCol="0">
            <a:spAutoFit/>
          </a:bodyPr>
          <a:lstStyle/>
          <a:p>
            <a:r>
              <a:rPr lang="en-US" b="1" dirty="0" smtClean="0">
                <a:solidFill>
                  <a:srgbClr val="FF0000"/>
                </a:solidFill>
                <a:hlinkClick r:id="rId2" action="ppaction://hlinksldjump"/>
              </a:rPr>
              <a:t>Click to return to the question page</a:t>
            </a:r>
            <a:endParaRPr lang="en-US" b="1" dirty="0">
              <a:solidFill>
                <a:srgbClr val="FF0000"/>
              </a:solidFill>
            </a:endParaRPr>
          </a:p>
        </p:txBody>
      </p:sp>
      <p:pic>
        <p:nvPicPr>
          <p:cNvPr id="5" name="Picture 4"/>
          <p:cNvPicPr>
            <a:picLocks noChangeAspect="1"/>
          </p:cNvPicPr>
          <p:nvPr/>
        </p:nvPicPr>
        <p:blipFill>
          <a:blip r:embed="rId3"/>
          <a:stretch>
            <a:fillRect/>
          </a:stretch>
        </p:blipFill>
        <p:spPr>
          <a:xfrm>
            <a:off x="0" y="3977576"/>
            <a:ext cx="4369710" cy="2880424"/>
          </a:xfrm>
          <a:prstGeom prst="rect">
            <a:avLst/>
          </a:prstGeom>
        </p:spPr>
      </p:pic>
    </p:spTree>
    <p:extLst>
      <p:ext uri="{BB962C8B-B14F-4D97-AF65-F5344CB8AC3E}">
        <p14:creationId xmlns:p14="http://schemas.microsoft.com/office/powerpoint/2010/main" val="12636649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High Island Features</a:t>
            </a:r>
            <a:endParaRPr lang="en-US" dirty="0"/>
          </a:p>
        </p:txBody>
      </p:sp>
      <p:sp>
        <p:nvSpPr>
          <p:cNvPr id="3" name="Content Placeholder 2"/>
          <p:cNvSpPr>
            <a:spLocks noGrp="1"/>
          </p:cNvSpPr>
          <p:nvPr>
            <p:ph idx="1"/>
          </p:nvPr>
        </p:nvSpPr>
        <p:spPr>
          <a:xfrm>
            <a:off x="0" y="914401"/>
            <a:ext cx="9144000" cy="3048000"/>
          </a:xfrm>
        </p:spPr>
        <p:txBody>
          <a:bodyPr/>
          <a:lstStyle/>
          <a:p>
            <a:r>
              <a:rPr lang="en-US" dirty="0" smtClean="0"/>
              <a:t>In geology (and sometimes in archaeology), a high island is an island of volcanic origin. The term can be used to distinguish such islands from low islands, whose origin is due to sedimentation or uplifting of coral reefs (which have often formed on sunken volcanos).</a:t>
            </a:r>
            <a:endParaRPr lang="en-US" dirty="0"/>
          </a:p>
        </p:txBody>
      </p:sp>
      <p:pic>
        <p:nvPicPr>
          <p:cNvPr id="5" name="Picture 4"/>
          <p:cNvPicPr>
            <a:picLocks noChangeAspect="1"/>
          </p:cNvPicPr>
          <p:nvPr/>
        </p:nvPicPr>
        <p:blipFill>
          <a:blip r:embed="rId2"/>
          <a:stretch>
            <a:fillRect/>
          </a:stretch>
        </p:blipFill>
        <p:spPr>
          <a:xfrm>
            <a:off x="-190500" y="4004843"/>
            <a:ext cx="3924300" cy="2695994"/>
          </a:xfrm>
          <a:prstGeom prst="rect">
            <a:avLst/>
          </a:prstGeom>
        </p:spPr>
      </p:pic>
      <p:sp>
        <p:nvSpPr>
          <p:cNvPr id="6" name="TextBox 5"/>
          <p:cNvSpPr txBox="1"/>
          <p:nvPr/>
        </p:nvSpPr>
        <p:spPr>
          <a:xfrm>
            <a:off x="4038600" y="6172200"/>
            <a:ext cx="5105400" cy="369332"/>
          </a:xfrm>
          <a:prstGeom prst="rect">
            <a:avLst/>
          </a:prstGeom>
          <a:noFill/>
        </p:spPr>
        <p:txBody>
          <a:bodyPr wrap="square" rtlCol="0">
            <a:spAutoFit/>
          </a:bodyPr>
          <a:lstStyle/>
          <a:p>
            <a:r>
              <a:rPr lang="en-US" b="1" dirty="0" smtClean="0">
                <a:solidFill>
                  <a:srgbClr val="FF0000"/>
                </a:solidFill>
                <a:hlinkClick r:id="rId3" action="ppaction://hlinksldjump"/>
              </a:rPr>
              <a:t>Click to go to the next slide</a:t>
            </a:r>
            <a:endParaRPr lang="en-US" b="1" dirty="0">
              <a:solidFill>
                <a:srgbClr val="FF0000"/>
              </a:solidFill>
            </a:endParaRPr>
          </a:p>
        </p:txBody>
      </p:sp>
    </p:spTree>
    <p:extLst>
      <p:ext uri="{BB962C8B-B14F-4D97-AF65-F5344CB8AC3E}">
        <p14:creationId xmlns:p14="http://schemas.microsoft.com/office/powerpoint/2010/main" val="2073351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PRRESPONSE4" val="7"/>
  <p:tag name="PRRESPONSE8" val="3"/>
  <p:tag name="POWERPOINTVERSION" val="11.0"/>
  <p:tag name="ANSWERNOWSTYLE" val="-1"/>
  <p:tag name="COUNTDOWNSECONDS" val="10"/>
  <p:tag name="BACKUPMAINTENANCE" val="7"/>
  <p:tag name="AUTOUPDATEALIASES" val="True"/>
  <p:tag name="BUBBLESIZEVISIBLE" val="True"/>
  <p:tag name="CUSTOMCELLFORECOLOR" val="-16777216"/>
  <p:tag name="USESCHEMECOLORS" val="True"/>
  <p:tag name="AUTOSIZEGRID" val="True"/>
  <p:tag name="CHARTLABELS" val="0"/>
  <p:tag name="INCLUDEPPT" val="True"/>
  <p:tag name="ZEROBASED" val="False"/>
  <p:tag name="FIBNUMRESULTS" val="5"/>
  <p:tag name="PRRESPONSE3" val="8"/>
  <p:tag name="PRRESPONSE9" val="2"/>
  <p:tag name="USESECONDARYMONITOR" val="True"/>
  <p:tag name="RESPCOUNTERFORMAT" val="0"/>
  <p:tag name="CHARTVALUEFORMAT" val="0%"/>
  <p:tag name="TEAMSINLEADERBOARD" val="5"/>
  <p:tag name="CUSTOMGRIDBACKCOLOR" val="-2830136"/>
  <p:tag name="DISPLAYDEVICENUMBER" val="True"/>
  <p:tag name="GRIDPOSITION" val="1"/>
  <p:tag name="PARTLISTDEFAULT" val="0"/>
  <p:tag name="AUTOADJUSTPARTRANGE" val="True"/>
  <p:tag name="PRRESPONSE1" val="10"/>
  <p:tag name="PRRESPONSE7" val="4"/>
  <p:tag name="BULLETTYPE" val="3"/>
  <p:tag name="NUMRESPONSES" val="1"/>
  <p:tag name="PARTICIPANTSINLEADERBOARD" val="5"/>
  <p:tag name="CUSTOMCELLBACKCOLOR1" val="-657956"/>
  <p:tag name="GRIDOPACITY" val="90"/>
  <p:tag name="MULTIRESPDIVISOR" val="1"/>
  <p:tag name="CHARTSCALE" val="True"/>
  <p:tag name="PRRESPONSE5" val="6"/>
  <p:tag name="SHOWBARVISIBLE" val="True"/>
  <p:tag name="BACKUPSESSIONS" val="True"/>
  <p:tag name="BUBBLEVALUEFORMAT" val="0.0"/>
  <p:tag name="DISPLAYDEVICEID" val="True"/>
  <p:tag name="CORRECTPOINTVALUE" val="100"/>
  <p:tag name="FIBINCLUDEOTHER" val="True"/>
  <p:tag name="TPVERSION" val="2008"/>
  <p:tag name="REVIEWONLY" val="False"/>
  <p:tag name="CUSTOMCELLBACKCOLOR3" val="-268652"/>
  <p:tag name="RESETCHARTS" val="True"/>
  <p:tag name="PRRESPONSE2" val="9"/>
  <p:tag name="RESPCOUNTERSTYLE" val="-1"/>
  <p:tag name="BUBBLEGROUPING" val="3"/>
  <p:tag name="INCORRECTPOINTVALUE" val="0"/>
  <p:tag name="PRRESPONSE10" val="1"/>
  <p:tag name="MAXRESPONDERS" val="5"/>
  <p:tag name="REALTIMEBACKUP" val="False"/>
  <p:tag name="INPUTSOURCE" val="1"/>
  <p:tag name="CHARTCOLORS" val="0"/>
  <p:tag name="ROTATIONINTERVAL" val="2"/>
  <p:tag name="PRRESPONSE6" val="5"/>
  <p:tag name="FIBDISPLAYRESULTS" val="True"/>
  <p:tag name="COUNTDOWNSTYLE" val="-1"/>
  <p:tag name="GRIDSIZE" val="{Width=800, Height=600}"/>
  <p:tag name="CUSTOMCELLBACKCOLOR4" val="-8355712"/>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1614</TotalTime>
  <Words>1574</Words>
  <Application>Microsoft Office PowerPoint</Application>
  <PresentationFormat>On-screen Show (4:3)</PresentationFormat>
  <Paragraphs>187</Paragraphs>
  <Slides>93</Slides>
  <Notes>0</Notes>
  <HiddenSlides>19</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93</vt:i4>
      </vt:variant>
    </vt:vector>
  </HeadingPairs>
  <TitlesOfParts>
    <vt:vector size="96" baseType="lpstr">
      <vt:lpstr>Arial</vt:lpstr>
      <vt:lpstr>Arial Black</vt:lpstr>
      <vt:lpstr>Default Design</vt:lpstr>
      <vt:lpstr>Australia and New Zealand: PowerPoint Atlas</vt:lpstr>
      <vt:lpstr>Physical Geography</vt:lpstr>
      <vt:lpstr>PowerPoint Presentation</vt:lpstr>
      <vt:lpstr>PowerPoint Presentation</vt:lpstr>
      <vt:lpstr>PowerPoint Presentation</vt:lpstr>
      <vt:lpstr>Where Earthquakes Occur </vt:lpstr>
      <vt:lpstr>PowerPoint Presentation</vt:lpstr>
      <vt:lpstr>PowerPoint Presentation</vt:lpstr>
      <vt:lpstr>PowerPoint Presentation</vt:lpstr>
      <vt:lpstr>PowerPoint Presentation</vt:lpstr>
      <vt:lpstr>Physical Geography</vt:lpstr>
      <vt:lpstr>PowerPoint Presentation</vt:lpstr>
      <vt:lpstr>PowerPoint Presentation</vt:lpstr>
      <vt:lpstr>Seismic Activity</vt:lpstr>
      <vt:lpstr>PowerPoint Presentation</vt:lpstr>
      <vt:lpstr>PowerPoint Presentation</vt:lpstr>
      <vt:lpstr>Climate</vt:lpstr>
      <vt:lpstr>PowerPoint Presentation</vt:lpstr>
      <vt:lpstr>Landforms</vt:lpstr>
      <vt:lpstr>Unique Animals and Plant Life of Australia and New Zealand</vt:lpstr>
      <vt:lpstr>Pictures</vt:lpstr>
      <vt:lpstr>Pictures</vt:lpstr>
      <vt:lpstr>Tectonic Plates</vt:lpstr>
      <vt:lpstr>New Zealand: Created by Volcanoes </vt:lpstr>
      <vt:lpstr>Fiord (fjord)</vt:lpstr>
      <vt:lpstr>Geyser</vt:lpstr>
      <vt:lpstr>Pacific Islands</vt:lpstr>
      <vt:lpstr>Oceania </vt:lpstr>
      <vt:lpstr>Settlement  </vt:lpstr>
      <vt:lpstr>Map on the Previous Slide</vt:lpstr>
      <vt:lpstr>PowerPoint Presentation</vt:lpstr>
      <vt:lpstr>Pacific Islands</vt:lpstr>
      <vt:lpstr>Polynesia</vt:lpstr>
      <vt:lpstr>Micronesia low islands</vt:lpstr>
      <vt:lpstr>Low Island (One of the Marshall Islands)</vt:lpstr>
      <vt:lpstr>Sea Level rising severely threatens the low islands.</vt:lpstr>
      <vt:lpstr>PowerPoint Presentation</vt:lpstr>
      <vt:lpstr>Fiji Islands (high islands)</vt:lpstr>
      <vt:lpstr>Cultures of Australia and Oceania</vt:lpstr>
      <vt:lpstr>PowerPoint Presentation</vt:lpstr>
      <vt:lpstr>Aboriginal People in Australia</vt:lpstr>
      <vt:lpstr>British Settlement of Australia and New Zealand</vt:lpstr>
      <vt:lpstr>Australia Economy</vt:lpstr>
      <vt:lpstr>Low and High Islands</vt:lpstr>
      <vt:lpstr>Additional Maps, Graphs, and 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`Uranium Mining</vt:lpstr>
      <vt:lpstr>Land Use</vt:lpstr>
      <vt:lpstr>PowerPoint Presentation</vt:lpstr>
      <vt:lpstr>PowerPoint Presentation</vt:lpstr>
      <vt:lpstr>Aboriginal Settlement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Animal Husbandry </vt:lpstr>
      <vt:lpstr>PowerPoint Presentation</vt:lpstr>
      <vt:lpstr>PowerPoint Presentation</vt:lpstr>
      <vt:lpstr>Economic Factors</vt:lpstr>
      <vt:lpstr>The End</vt:lpstr>
      <vt:lpstr>marsupials</vt:lpstr>
      <vt:lpstr>Isolation from other land masses</vt:lpstr>
      <vt:lpstr>The giant continent Pangea </vt:lpstr>
      <vt:lpstr>Volcanic action along plate boundaries</vt:lpstr>
      <vt:lpstr>New Zealand</vt:lpstr>
      <vt:lpstr>Seismic Activity</vt:lpstr>
      <vt:lpstr>Fiord</vt:lpstr>
      <vt:lpstr>Geyser</vt:lpstr>
      <vt:lpstr>Aborigine arrival</vt:lpstr>
      <vt:lpstr>Civil Rights Movements</vt:lpstr>
      <vt:lpstr>British settlement</vt:lpstr>
      <vt:lpstr>Penal Colony</vt:lpstr>
      <vt:lpstr>Immigrants</vt:lpstr>
      <vt:lpstr>World trade</vt:lpstr>
      <vt:lpstr>Wheat</vt:lpstr>
      <vt:lpstr>wool</vt:lpstr>
      <vt:lpstr>Atoll</vt:lpstr>
      <vt:lpstr>Low Island Features</vt:lpstr>
      <vt:lpstr>High Island Features</vt:lpstr>
    </vt:vector>
  </TitlesOfParts>
  <Company>MPS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 and New Zealand: Physical Geography</dc:title>
  <dc:creator>Jacob Pennington</dc:creator>
  <cp:lastModifiedBy>Joseph Naumann</cp:lastModifiedBy>
  <cp:revision>53</cp:revision>
  <dcterms:created xsi:type="dcterms:W3CDTF">2008-03-04T14:13:01Z</dcterms:created>
  <dcterms:modified xsi:type="dcterms:W3CDTF">2016-03-20T11:28:46Z</dcterms:modified>
</cp:coreProperties>
</file>